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439" r:id="rId3"/>
    <p:sldId id="285" r:id="rId4"/>
    <p:sldId id="313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41" r:id="rId17"/>
    <p:sldId id="442" r:id="rId18"/>
    <p:sldId id="404" r:id="rId19"/>
    <p:sldId id="440" r:id="rId20"/>
    <p:sldId id="405" r:id="rId21"/>
    <p:sldId id="444" r:id="rId22"/>
    <p:sldId id="446" r:id="rId23"/>
    <p:sldId id="445" r:id="rId24"/>
    <p:sldId id="443" r:id="rId25"/>
    <p:sldId id="406" r:id="rId26"/>
    <p:sldId id="408" r:id="rId27"/>
    <p:sldId id="407" r:id="rId28"/>
    <p:sldId id="410" r:id="rId29"/>
    <p:sldId id="411" r:id="rId30"/>
    <p:sldId id="447" r:id="rId31"/>
    <p:sldId id="412" r:id="rId32"/>
    <p:sldId id="414" r:id="rId33"/>
    <p:sldId id="415" r:id="rId34"/>
    <p:sldId id="413" r:id="rId35"/>
    <p:sldId id="416" r:id="rId36"/>
    <p:sldId id="417" r:id="rId37"/>
    <p:sldId id="419" r:id="rId38"/>
    <p:sldId id="418" r:id="rId39"/>
    <p:sldId id="421" r:id="rId40"/>
    <p:sldId id="420" r:id="rId41"/>
    <p:sldId id="422" r:id="rId42"/>
    <p:sldId id="424" r:id="rId43"/>
    <p:sldId id="425" r:id="rId44"/>
    <p:sldId id="448" r:id="rId45"/>
    <p:sldId id="449" r:id="rId46"/>
    <p:sldId id="450" r:id="rId47"/>
    <p:sldId id="426" r:id="rId48"/>
    <p:sldId id="451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27" r:id="rId57"/>
    <p:sldId id="435" r:id="rId58"/>
    <p:sldId id="436" r:id="rId59"/>
    <p:sldId id="438" r:id="rId60"/>
    <p:sldId id="453" r:id="rId61"/>
    <p:sldId id="454" r:id="rId62"/>
    <p:sldId id="455" r:id="rId63"/>
    <p:sldId id="308" r:id="rId64"/>
    <p:sldId id="437" r:id="rId65"/>
    <p:sldId id="423" r:id="rId66"/>
    <p:sldId id="283" r:id="rId67"/>
  </p:sldIdLst>
  <p:sldSz cx="9144000" cy="6858000" type="screen4x3"/>
  <p:notesSz cx="7099300" cy="10234930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A50021"/>
    <a:srgbClr val="E8F4F3"/>
    <a:srgbClr val="0033CC"/>
    <a:srgbClr val="FF5050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01"/>
    <p:restoredTop sz="94660"/>
  </p:normalViewPr>
  <p:slideViewPr>
    <p:cSldViewPr showGuides="1">
      <p:cViewPr varScale="1">
        <p:scale>
          <a:sx n="55" d="100"/>
          <a:sy n="55" d="100"/>
        </p:scale>
        <p:origin x="-109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94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页眉占位符 3389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altLang="en-US" sz="1300" i="0" dirty="0"/>
          </a:p>
        </p:txBody>
      </p:sp>
      <p:sp>
        <p:nvSpPr>
          <p:cNvPr id="338947" name="日期占位符 33894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i="0" dirty="0"/>
          </a:p>
        </p:txBody>
      </p:sp>
      <p:sp>
        <p:nvSpPr>
          <p:cNvPr id="338948" name="幻灯片图像占位符 338947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949" name="文本占位符 33894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8950" name="页脚占位符 33894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altLang="en-US" sz="1300" i="0" dirty="0"/>
          </a:p>
        </p:txBody>
      </p:sp>
      <p:sp>
        <p:nvSpPr>
          <p:cNvPr id="338951" name="灯片编号占位符 33895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altLang="en-US" sz="1300" i="0" dirty="0"/>
            </a:fld>
            <a:endParaRPr lang="zh-CN" altLang="en-US" sz="13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4082" name="组合 174081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083" name="直接连接符 174082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84" name="任意多边形 174083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chemeClr val="bg1"/>
                </a:buClr>
              </a:pPr>
              <a:endParaRPr lang="en-US" altLang="x-none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174085" name="任意多边形 174084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 i="0">
                <a:latin typeface="Arial" panose="020B0604020202020204" pitchFamily="34" charset="0"/>
              </a:endParaRPr>
            </a:p>
          </p:txBody>
        </p:sp>
      </p:grpSp>
      <p:sp>
        <p:nvSpPr>
          <p:cNvPr id="174086" name="标题 174085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7" name="副标题 174086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73059" name="任意多边形 17305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chemeClr val="bg1"/>
                </a:buClr>
              </a:pPr>
              <a:endParaRPr lang="en-US" altLang="x-none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173060" name="任意多边形 173059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 i="0">
                <a:latin typeface="Arial" panose="020B0604020202020204" pitchFamily="34" charset="0"/>
              </a:endParaRPr>
            </a:p>
          </p:txBody>
        </p:sp>
        <p:sp>
          <p:nvSpPr>
            <p:cNvPr id="173061" name="直接连接符 173060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062" name="标题 17306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3" name="文本占位符 17306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4" name="页脚占位符 173063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900" b="1" i="0">
                <a:solidFill>
                  <a:schemeClr val="accent2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73065" name="文本框 173064"/>
          <p:cNvSpPr txBox="1"/>
          <p:nvPr/>
        </p:nvSpPr>
        <p:spPr>
          <a:xfrm>
            <a:off x="6934200" y="6400800"/>
            <a:ext cx="2057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sz="1400" i="0">
                <a:solidFill>
                  <a:schemeClr val="hlink"/>
                </a:solidFill>
                <a:latin typeface="Verdana" panose="020B0604030504040204" pitchFamily="34" charset="0"/>
              </a:rPr>
              <a:t>Page </a:t>
            </a:r>
            <a:fld id="{9A0DB2DC-4C9A-4742-B13C-FB6460FD3503}" type="slidenum">
              <a:rPr lang="zh-CN" altLang="en-US" sz="1400" b="1" i="0">
                <a:solidFill>
                  <a:schemeClr val="hlink"/>
                </a:solidFill>
                <a:latin typeface="Verdana" panose="020B0604030504040204" pitchFamily="34" charset="0"/>
              </a:rPr>
            </a:fld>
            <a:r>
              <a:rPr lang="en-US" altLang="zh-CN" sz="1400" b="1" i="0">
                <a:solidFill>
                  <a:schemeClr val="hlink"/>
                </a:solidFill>
                <a:latin typeface="Verdana" panose="020B0604030504040204" pitchFamily="34" charset="0"/>
              </a:rPr>
              <a:t>/67</a:t>
            </a:r>
            <a:endParaRPr lang="en-US" altLang="zh-CN" sz="1400" b="1" i="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wmf"/><Relationship Id="rId1" Type="http://schemas.openxmlformats.org/officeDocument/2006/relationships/control" Target="../activeX/activeX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4" name="标题 658433"/>
          <p:cNvSpPr>
            <a:spLocks noGrp="1"/>
          </p:cNvSpPr>
          <p:nvPr>
            <p:ph type="ctrTitle"/>
          </p:nvPr>
        </p:nvSpPr>
        <p:spPr>
          <a:xfrm>
            <a:off x="1219200" y="985838"/>
            <a:ext cx="7772400" cy="1444625"/>
          </a:xfrm>
          <a:ln/>
        </p:spPr>
        <p:txBody>
          <a:bodyPr anchor="b"/>
          <a:p>
            <a:pPr defTabSz="914400">
              <a:lnSpc>
                <a:spcPct val="125000"/>
              </a:lnSpc>
              <a:buSzPct val="100000"/>
            </a:pPr>
            <a: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  <a:t>Principles of Compiler Construction</a:t>
            </a:r>
            <a:endParaRPr lang="en-US" altLang="zh-CN" sz="3200" b="1" kern="1200" baseline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658436" name="文本框 658435"/>
          <p:cNvSpPr txBox="1"/>
          <p:nvPr/>
        </p:nvSpPr>
        <p:spPr>
          <a:xfrm>
            <a:off x="0" y="6583363"/>
            <a:ext cx="91440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en-US" altLang="zh-CN" sz="1200" b="1" i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altLang="zh-CN" sz="1200" b="1" i="0" err="1">
                <a:solidFill>
                  <a:schemeClr val="hlink"/>
                </a:solidFill>
                <a:latin typeface="Arial" panose="020B0604020202020204" pitchFamily="34" charset="0"/>
              </a:rPr>
              <a:t> Copyright 2008-2011, Sun Yat-sen</a:t>
            </a:r>
            <a:r>
              <a:rPr lang="en-US" altLang="zh-CN" sz="1200" b="1" i="0">
                <a:solidFill>
                  <a:schemeClr val="hlink"/>
                </a:solidFill>
                <a:latin typeface="Arial" panose="020B0604020202020204" pitchFamily="34" charset="0"/>
              </a:rPr>
              <a:t> University</a:t>
            </a:r>
            <a:endParaRPr lang="en-US" altLang="zh-CN" sz="1200" b="1" i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658437" name="图片 658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304800"/>
            <a:ext cx="1184275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8439" name="TextBox 3"/>
          <p:cNvSpPr txBox="1"/>
          <p:nvPr/>
        </p:nvSpPr>
        <p:spPr>
          <a:xfrm>
            <a:off x="914400" y="3429000"/>
            <a:ext cx="7993063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i="0" err="1">
                <a:latin typeface="Franklin Gothic Book" pitchFamily="34" charset="0"/>
                <a:ea typeface="华文楷体" panose="02010600040101010101" pitchFamily="2" charset="-122"/>
              </a:rPr>
              <a:t>Lecturer: </a:t>
            </a:r>
            <a:r>
              <a:rPr lang="zh-CN" altLang="en-US" sz="2400" b="1" i="0" err="1">
                <a:latin typeface="Franklin Gothic Book" pitchFamily="34" charset="0"/>
                <a:ea typeface="华文楷体" panose="02010600040101010101" pitchFamily="2" charset="-122"/>
              </a:rPr>
              <a:t>常会友</a:t>
            </a:r>
            <a:endParaRPr lang="zh-CN" altLang="en-US" sz="2400" b="1" i="0" err="1">
              <a:latin typeface="Franklin Gothic Book" pitchFamily="34" charset="0"/>
              <a:ea typeface="华文楷体" panose="02010600040101010101" pitchFamily="2" charset="-122"/>
            </a:endParaRPr>
          </a:p>
          <a:p>
            <a:pPr algn="l" eaLnBrk="1" hangingPunct="1"/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</a:rPr>
              <a:t>Note that most of these slides were created by:</a:t>
            </a:r>
            <a:endParaRPr lang="en-US" altLang="zh-CN" i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400" b="1" i="0" err="1">
                <a:latin typeface="Arial" panose="020B0604020202020204" pitchFamily="34" charset="0"/>
              </a:rPr>
              <a:t>Prof. Wen-jun LI</a:t>
            </a:r>
            <a:endParaRPr lang="en-US" altLang="zh-CN" sz="1400" b="1" i="0" err="1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400" b="1" i="0" err="1">
                <a:latin typeface="Arial" panose="020B0604020202020204" pitchFamily="34" charset="0"/>
              </a:rPr>
              <a:t>Dr. Zhong-mei</a:t>
            </a:r>
            <a:r>
              <a:rPr lang="en-US" altLang="zh-CN" sz="1400" b="1" i="0">
                <a:latin typeface="Arial" panose="020B0604020202020204" pitchFamily="34" charset="0"/>
              </a:rPr>
              <a:t> SHU </a:t>
            </a:r>
            <a:endParaRPr lang="en-US" altLang="zh-CN" sz="1400" b="1" i="0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400" b="1" i="0">
                <a:latin typeface="Arial" panose="020B0604020202020204" pitchFamily="34" charset="0"/>
              </a:rPr>
              <a:t>Dr. Han LIN </a:t>
            </a:r>
            <a:endParaRPr lang="en-US" altLang="zh-CN" sz="1400" b="1" i="0">
              <a:latin typeface="Arial" panose="020B0604020202020204" pitchFamily="34" charset="0"/>
            </a:endParaRPr>
          </a:p>
          <a:p>
            <a:pPr algn="l" eaLnBrk="1" hangingPunct="1"/>
            <a:endParaRPr lang="en-US" altLang="zh-CN" i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1330" name="标题 6113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Three-Address Code: Example</a:t>
            </a:r>
            <a:endParaRPr lang="en-US" altLang="zh-CN"/>
          </a:p>
        </p:txBody>
      </p:sp>
      <p:sp>
        <p:nvSpPr>
          <p:cNvPr id="611331" name="文本占位符 611330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724400"/>
          </a:xfrm>
          <a:ln/>
        </p:spPr>
        <p:txBody>
          <a:bodyPr/>
          <a:p>
            <a:pPr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2100"/>
              <a:t>Source code</a:t>
            </a:r>
            <a:endParaRPr lang="en-US" altLang="zh-CN" sz="2100"/>
          </a:p>
          <a:p>
            <a:pPr lvl="1"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1900" b="1">
                <a:solidFill>
                  <a:srgbClr val="0033CC"/>
                </a:solidFill>
              </a:rPr>
              <a:t>do </a:t>
            </a:r>
            <a:r>
              <a:rPr lang="en-US" altLang="zh-CN" sz="1900">
                <a:solidFill>
                  <a:srgbClr val="0033CC"/>
                </a:solidFill>
              </a:rPr>
              <a:t>i = i + 1; 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 b="1">
                <a:solidFill>
                  <a:srgbClr val="0033CC"/>
                </a:solidFill>
              </a:rPr>
              <a:t>while </a:t>
            </a:r>
            <a:r>
              <a:rPr lang="en-US" altLang="zh-CN" sz="1900">
                <a:solidFill>
                  <a:srgbClr val="0033CC"/>
                </a:solidFill>
              </a:rPr>
              <a:t>(a[i] &lt; v);</a:t>
            </a:r>
            <a:endParaRPr lang="en-US" altLang="zh-CN" sz="1900">
              <a:solidFill>
                <a:srgbClr val="0033CC"/>
              </a:solidFill>
            </a:endParaRPr>
          </a:p>
          <a:p>
            <a:pPr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2100"/>
              <a:t>Translation to 3-address code (symbolic labels)</a:t>
            </a:r>
            <a:endParaRPr lang="en-US" altLang="zh-CN" sz="2100"/>
          </a:p>
          <a:p>
            <a:pPr lvl="1"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L:	t</a:t>
            </a:r>
            <a:r>
              <a:rPr lang="en-US" altLang="zh-CN" sz="1900" baseline="-25000">
                <a:solidFill>
                  <a:srgbClr val="A50021"/>
                </a:solidFill>
              </a:rPr>
              <a:t>1</a:t>
            </a:r>
            <a:r>
              <a:rPr lang="en-US" altLang="zh-CN" sz="1900">
                <a:solidFill>
                  <a:srgbClr val="A50021"/>
                </a:solidFill>
              </a:rPr>
              <a:t> = i + 1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i = t</a:t>
            </a:r>
            <a:r>
              <a:rPr lang="en-US" altLang="zh-CN" sz="1900" baseline="-25000">
                <a:solidFill>
                  <a:srgbClr val="A50021"/>
                </a:solidFill>
              </a:rPr>
              <a:t>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t</a:t>
            </a:r>
            <a:r>
              <a:rPr lang="en-US" altLang="zh-CN" sz="1900" baseline="-25000">
                <a:solidFill>
                  <a:srgbClr val="A50021"/>
                </a:solidFill>
              </a:rPr>
              <a:t>2</a:t>
            </a:r>
            <a:r>
              <a:rPr lang="en-US" altLang="zh-CN" sz="1900">
                <a:solidFill>
                  <a:srgbClr val="A50021"/>
                </a:solidFill>
              </a:rPr>
              <a:t> = i * 8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t</a:t>
            </a:r>
            <a:r>
              <a:rPr lang="en-US" altLang="zh-CN" sz="1900" baseline="-25000">
                <a:solidFill>
                  <a:srgbClr val="A50021"/>
                </a:solidFill>
              </a:rPr>
              <a:t>3</a:t>
            </a:r>
            <a:r>
              <a:rPr lang="en-US" altLang="zh-CN" sz="1900">
                <a:solidFill>
                  <a:srgbClr val="A50021"/>
                </a:solidFill>
              </a:rPr>
              <a:t> = a[t</a:t>
            </a:r>
            <a:r>
              <a:rPr lang="en-US" altLang="zh-CN" sz="1900" baseline="-25000">
                <a:solidFill>
                  <a:srgbClr val="A50021"/>
                </a:solidFill>
              </a:rPr>
              <a:t>2</a:t>
            </a:r>
            <a:r>
              <a:rPr lang="en-US" altLang="zh-CN" sz="1900">
                <a:solidFill>
                  <a:srgbClr val="A50021"/>
                </a:solidFill>
              </a:rPr>
              <a:t>]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</a:t>
            </a:r>
            <a:r>
              <a:rPr lang="en-US" altLang="zh-CN" sz="1900" b="1">
                <a:solidFill>
                  <a:srgbClr val="A50021"/>
                </a:solidFill>
              </a:rPr>
              <a:t>if</a:t>
            </a:r>
            <a:r>
              <a:rPr lang="en-US" altLang="zh-CN" sz="1900">
                <a:solidFill>
                  <a:srgbClr val="A50021"/>
                </a:solidFill>
              </a:rPr>
              <a:t> t</a:t>
            </a:r>
            <a:r>
              <a:rPr lang="en-US" altLang="zh-CN" sz="1900" baseline="-25000">
                <a:solidFill>
                  <a:srgbClr val="A50021"/>
                </a:solidFill>
              </a:rPr>
              <a:t>3</a:t>
            </a:r>
            <a:r>
              <a:rPr lang="en-US" altLang="zh-CN" sz="1900">
                <a:solidFill>
                  <a:srgbClr val="A50021"/>
                </a:solidFill>
              </a:rPr>
              <a:t> &lt; v </a:t>
            </a:r>
            <a:r>
              <a:rPr lang="en-US" altLang="zh-CN" sz="1900" b="1">
                <a:solidFill>
                  <a:srgbClr val="A50021"/>
                </a:solidFill>
              </a:rPr>
              <a:t>goto</a:t>
            </a:r>
            <a:r>
              <a:rPr lang="en-US" altLang="zh-CN" sz="1900">
                <a:solidFill>
                  <a:srgbClr val="A50021"/>
                </a:solidFill>
              </a:rPr>
              <a:t> L</a:t>
            </a:r>
            <a:endParaRPr lang="en-US" altLang="zh-CN" sz="1900">
              <a:solidFill>
                <a:srgbClr val="A50021"/>
              </a:solidFill>
            </a:endParaRPr>
          </a:p>
          <a:p>
            <a:pPr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2100"/>
              <a:t>Another translation form (position numbers)</a:t>
            </a:r>
            <a:endParaRPr lang="en-US" altLang="zh-CN" sz="2100"/>
          </a:p>
          <a:p>
            <a:pPr lvl="1" defTabSz="0">
              <a:lnSpc>
                <a:spcPct val="90000"/>
              </a:lnSpc>
              <a:tabLst>
                <a:tab pos="1524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100:	t</a:t>
            </a:r>
            <a:r>
              <a:rPr lang="en-US" altLang="zh-CN" sz="1900" baseline="-25000">
                <a:solidFill>
                  <a:srgbClr val="A50021"/>
                </a:solidFill>
              </a:rPr>
              <a:t>1</a:t>
            </a:r>
            <a:r>
              <a:rPr lang="en-US" altLang="zh-CN" sz="1900">
                <a:solidFill>
                  <a:srgbClr val="A50021"/>
                </a:solidFill>
              </a:rPr>
              <a:t> = i + 1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101:	i = t</a:t>
            </a:r>
            <a:r>
              <a:rPr lang="en-US" altLang="zh-CN" sz="1900" baseline="-25000">
                <a:solidFill>
                  <a:srgbClr val="A50021"/>
                </a:solidFill>
              </a:rPr>
              <a:t>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102:	t</a:t>
            </a:r>
            <a:r>
              <a:rPr lang="en-US" altLang="zh-CN" sz="1900" baseline="-25000">
                <a:solidFill>
                  <a:srgbClr val="A50021"/>
                </a:solidFill>
              </a:rPr>
              <a:t>2</a:t>
            </a:r>
            <a:r>
              <a:rPr lang="en-US" altLang="zh-CN" sz="1900">
                <a:solidFill>
                  <a:srgbClr val="A50021"/>
                </a:solidFill>
              </a:rPr>
              <a:t> = i * 8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103:	t</a:t>
            </a:r>
            <a:r>
              <a:rPr lang="en-US" altLang="zh-CN" sz="1900" baseline="-25000">
                <a:solidFill>
                  <a:srgbClr val="A50021"/>
                </a:solidFill>
              </a:rPr>
              <a:t>3</a:t>
            </a:r>
            <a:r>
              <a:rPr lang="en-US" altLang="zh-CN" sz="1900">
                <a:solidFill>
                  <a:srgbClr val="A50021"/>
                </a:solidFill>
              </a:rPr>
              <a:t> = a[t</a:t>
            </a:r>
            <a:r>
              <a:rPr lang="en-US" altLang="zh-CN" sz="1900" baseline="-25000">
                <a:solidFill>
                  <a:srgbClr val="A50021"/>
                </a:solidFill>
              </a:rPr>
              <a:t>2</a:t>
            </a:r>
            <a:r>
              <a:rPr lang="en-US" altLang="zh-CN" sz="1900">
                <a:solidFill>
                  <a:srgbClr val="A50021"/>
                </a:solidFill>
              </a:rPr>
              <a:t>]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104:	</a:t>
            </a:r>
            <a:r>
              <a:rPr lang="en-US" altLang="zh-CN" sz="1900" b="1">
                <a:solidFill>
                  <a:srgbClr val="A50021"/>
                </a:solidFill>
              </a:rPr>
              <a:t>if</a:t>
            </a:r>
            <a:r>
              <a:rPr lang="en-US" altLang="zh-CN" sz="1900">
                <a:solidFill>
                  <a:srgbClr val="A50021"/>
                </a:solidFill>
              </a:rPr>
              <a:t> t</a:t>
            </a:r>
            <a:r>
              <a:rPr lang="en-US" altLang="zh-CN" sz="1900" baseline="-25000">
                <a:solidFill>
                  <a:srgbClr val="A50021"/>
                </a:solidFill>
              </a:rPr>
              <a:t>3</a:t>
            </a:r>
            <a:r>
              <a:rPr lang="en-US" altLang="zh-CN" sz="1900">
                <a:solidFill>
                  <a:srgbClr val="A50021"/>
                </a:solidFill>
              </a:rPr>
              <a:t> &lt; v </a:t>
            </a:r>
            <a:r>
              <a:rPr lang="en-US" altLang="zh-CN" sz="1900" b="1">
                <a:solidFill>
                  <a:srgbClr val="A50021"/>
                </a:solidFill>
              </a:rPr>
              <a:t>goto</a:t>
            </a:r>
            <a:r>
              <a:rPr lang="en-US" altLang="zh-CN" sz="1900">
                <a:solidFill>
                  <a:srgbClr val="A50021"/>
                </a:solidFill>
              </a:rPr>
              <a:t> 100</a:t>
            </a:r>
            <a:endParaRPr lang="en-US" altLang="zh-CN" sz="1900">
              <a:solidFill>
                <a:srgbClr val="A50021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2354" name="标题 6123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Implementations of </a:t>
            </a:r>
            <a:br>
              <a:rPr lang="en-US" altLang="zh-CN" sz="3200"/>
            </a:br>
            <a:r>
              <a:rPr lang="en-US" altLang="zh-CN" sz="3200"/>
              <a:t>Three-Address Code</a:t>
            </a:r>
            <a:endParaRPr lang="en-US" altLang="zh-CN" sz="3200"/>
          </a:p>
        </p:txBody>
      </p:sp>
      <p:sp>
        <p:nvSpPr>
          <p:cNvPr id="612355" name="文本占位符 612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Quadruples (quads)</a:t>
            </a:r>
            <a:endParaRPr lang="en-US" altLang="zh-CN" sz="2500"/>
          </a:p>
          <a:p>
            <a:pPr lvl="1"/>
            <a:r>
              <a:rPr lang="en-US" altLang="zh-CN" sz="2100"/>
              <a:t>Pros and cons ?</a:t>
            </a:r>
            <a:endParaRPr lang="en-US" altLang="zh-CN" sz="2100"/>
          </a:p>
          <a:p>
            <a:r>
              <a:rPr lang="en-US" altLang="zh-CN" sz="2500"/>
              <a:t>Triples</a:t>
            </a:r>
            <a:endParaRPr lang="en-US" altLang="zh-CN" sz="2500"/>
          </a:p>
          <a:p>
            <a:pPr lvl="1"/>
            <a:r>
              <a:rPr lang="en-US" altLang="zh-CN" sz="2100"/>
              <a:t>Pros and cons ?</a:t>
            </a:r>
            <a:endParaRPr lang="en-US" altLang="zh-CN" sz="2100"/>
          </a:p>
          <a:p>
            <a:r>
              <a:rPr lang="en-US" altLang="zh-CN" sz="2500"/>
              <a:t>Indirect triples</a:t>
            </a:r>
            <a:endParaRPr lang="en-US" altLang="zh-CN" sz="2500"/>
          </a:p>
          <a:p>
            <a:pPr lvl="1"/>
            <a:r>
              <a:rPr lang="en-US" altLang="zh-CN" sz="2100"/>
              <a:t>Pros and cons ?</a:t>
            </a:r>
            <a:endParaRPr lang="en-US" altLang="zh-CN" sz="2100"/>
          </a:p>
        </p:txBody>
      </p:sp>
      <p:sp>
        <p:nvSpPr>
          <p:cNvPr id="612356" name="折角形 612355"/>
          <p:cNvSpPr/>
          <p:nvPr/>
        </p:nvSpPr>
        <p:spPr>
          <a:xfrm>
            <a:off x="5410200" y="4800600"/>
            <a:ext cx="3200400" cy="1219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A5002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i="0">
                <a:solidFill>
                  <a:srgbClr val="A50021"/>
                </a:solidFill>
                <a:latin typeface="Arial" panose="020B0604020202020204" pitchFamily="34" charset="0"/>
              </a:rPr>
              <a:t>Space consuming</a:t>
            </a:r>
            <a:endParaRPr lang="en-US" altLang="zh-CN" i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i="0">
                <a:solidFill>
                  <a:srgbClr val="A50021"/>
                </a:solidFill>
                <a:latin typeface="Arial" panose="020B0604020202020204" pitchFamily="34" charset="0"/>
              </a:rPr>
              <a:t>Flexibility to optimizations</a:t>
            </a:r>
            <a:endParaRPr lang="en-US" altLang="zh-CN" i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3378" name="标题 6133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1) Quadruples</a:t>
            </a:r>
            <a:endParaRPr lang="en-US" altLang="zh-CN"/>
          </a:p>
        </p:txBody>
      </p:sp>
      <p:sp>
        <p:nvSpPr>
          <p:cNvPr id="613379" name="文本占位符 613378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  <a:ln/>
        </p:spPr>
        <p:txBody>
          <a:bodyPr/>
          <a:p>
            <a:pPr/>
            <a:r>
              <a:rPr lang="en-US" altLang="zh-CN" sz="1900"/>
              <a:t>Source code</a:t>
            </a:r>
            <a:endParaRPr lang="en-US" altLang="zh-CN" sz="1900"/>
          </a:p>
          <a:p>
            <a:pPr lvl="1"/>
            <a:r>
              <a:rPr lang="en-US" altLang="zh-CN" sz="1700">
                <a:solidFill>
                  <a:srgbClr val="0033CC"/>
                </a:solidFill>
              </a:rPr>
              <a:t>a = b * – c + b * – c</a:t>
            </a:r>
            <a:endParaRPr lang="en-US" altLang="zh-CN" sz="1700">
              <a:solidFill>
                <a:srgbClr val="0033CC"/>
              </a:solidFill>
            </a:endParaRPr>
          </a:p>
          <a:p>
            <a:pPr/>
            <a:r>
              <a:rPr lang="en-US" altLang="zh-CN" sz="1900"/>
              <a:t>Three-address code</a:t>
            </a:r>
            <a:endParaRPr lang="en-US" altLang="zh-CN" sz="1900"/>
          </a:p>
          <a:p>
            <a:pPr lvl="1"/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r>
              <a:rPr lang="en-US" altLang="zh-CN" sz="1700">
                <a:solidFill>
                  <a:srgbClr val="A50021"/>
                </a:solidFill>
              </a:rPr>
              <a:t> = 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+ 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a = 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endParaRPr lang="en-US" altLang="zh-CN" sz="1700" baseline="-25000">
              <a:solidFill>
                <a:srgbClr val="A50021"/>
              </a:solidFill>
            </a:endParaRPr>
          </a:p>
          <a:p>
            <a:pPr/>
            <a:r>
              <a:rPr lang="en-US" altLang="zh-CN" sz="1900"/>
              <a:t>Quads</a:t>
            </a:r>
            <a:endParaRPr lang="en-US" altLang="zh-CN" sz="1900"/>
          </a:p>
        </p:txBody>
      </p:sp>
      <p:graphicFrame>
        <p:nvGraphicFramePr>
          <p:cNvPr id="613488" name="内容占位符 613487"/>
          <p:cNvGraphicFramePr/>
          <p:nvPr>
            <p:ph sz="half" idx="2"/>
          </p:nvPr>
        </p:nvGraphicFramePr>
        <p:xfrm>
          <a:off x="4267200" y="3276600"/>
          <a:ext cx="4343400" cy="2794000"/>
        </p:xfrm>
        <a:graphic>
          <a:graphicData uri="http://schemas.openxmlformats.org/drawingml/2006/table">
            <a:tbl>
              <a:tblPr/>
              <a:tblGrid>
                <a:gridCol w="474663"/>
                <a:gridCol w="949325"/>
                <a:gridCol w="925512"/>
                <a:gridCol w="909638"/>
                <a:gridCol w="1084262"/>
              </a:tblGrid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op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2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result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0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2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3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3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4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+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2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4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5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=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/>
                        <a:t>5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426" name="标题 6154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2) Triples</a:t>
            </a:r>
            <a:endParaRPr lang="en-US" altLang="zh-CN"/>
          </a:p>
        </p:txBody>
      </p:sp>
      <p:graphicFrame>
        <p:nvGraphicFramePr>
          <p:cNvPr id="615551" name="内容占位符 615550"/>
          <p:cNvGraphicFramePr/>
          <p:nvPr>
            <p:ph idx="1"/>
          </p:nvPr>
        </p:nvGraphicFramePr>
        <p:xfrm>
          <a:off x="4267200" y="3048000"/>
          <a:ext cx="4038600" cy="2816225"/>
        </p:xfrm>
        <a:graphic>
          <a:graphicData uri="http://schemas.openxmlformats.org/drawingml/2006/table">
            <a:tbl>
              <a:tblPr/>
              <a:tblGrid>
                <a:gridCol w="588963"/>
                <a:gridCol w="1176337"/>
                <a:gridCol w="1149350"/>
                <a:gridCol w="1123950"/>
              </a:tblGrid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op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2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0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(0)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(2)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+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(1)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(3)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=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(4)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550" name="矩形 615549"/>
          <p:cNvSpPr/>
          <p:nvPr/>
        </p:nvSpPr>
        <p:spPr>
          <a:xfrm>
            <a:off x="1370013" y="1827213"/>
            <a:ext cx="7316787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50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7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900" i="0"/>
              <a:t>Three-address code</a:t>
            </a:r>
            <a:endParaRPr lang="en-US" altLang="zh-CN" sz="1900" i="0"/>
          </a:p>
          <a:p>
            <a:pPr lvl="1"/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r>
              <a:rPr lang="en-US" altLang="zh-CN" sz="1700">
                <a:solidFill>
                  <a:srgbClr val="A50021"/>
                </a:solidFill>
              </a:rPr>
              <a:t> = 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+ 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a = 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endParaRPr lang="en-US" altLang="zh-CN" sz="17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标题 6184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3) Indirect Triples</a:t>
            </a:r>
            <a:endParaRPr lang="en-US" altLang="zh-CN"/>
          </a:p>
        </p:txBody>
      </p:sp>
      <p:graphicFrame>
        <p:nvGraphicFramePr>
          <p:cNvPr id="618673" name="内容占位符 618672"/>
          <p:cNvGraphicFramePr/>
          <p:nvPr>
            <p:ph sz="half" idx="1"/>
          </p:nvPr>
        </p:nvGraphicFramePr>
        <p:xfrm>
          <a:off x="3886200" y="3352800"/>
          <a:ext cx="1044575" cy="24447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</a:tblGrid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35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(0)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36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(1)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37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(2)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38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(3)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39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(4)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40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(5)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46" name="矩形 618545"/>
          <p:cNvSpPr/>
          <p:nvPr/>
        </p:nvSpPr>
        <p:spPr>
          <a:xfrm>
            <a:off x="1370013" y="1827213"/>
            <a:ext cx="7316787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50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7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900" i="0"/>
              <a:t>Three-address code</a:t>
            </a:r>
            <a:endParaRPr lang="en-US" altLang="zh-CN" sz="1900" i="0"/>
          </a:p>
          <a:p>
            <a:pPr lvl="1"/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r>
              <a:rPr lang="en-US" altLang="zh-CN" sz="1700">
                <a:solidFill>
                  <a:srgbClr val="A50021"/>
                </a:solidFill>
              </a:rPr>
              <a:t> = </a:t>
            </a:r>
            <a:r>
              <a:rPr lang="en-US" altLang="zh-CN" sz="1700" b="1">
                <a:solidFill>
                  <a:srgbClr val="A50021"/>
                </a:solidFill>
              </a:rPr>
              <a:t>minus </a:t>
            </a:r>
            <a:r>
              <a:rPr lang="en-US" altLang="zh-CN" sz="1700">
                <a:solidFill>
                  <a:srgbClr val="A50021"/>
                </a:solidFill>
              </a:rPr>
              <a:t>c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r>
              <a:rPr lang="en-US" altLang="zh-CN" sz="1700">
                <a:solidFill>
                  <a:srgbClr val="A50021"/>
                </a:solidFill>
              </a:rPr>
              <a:t> = b * 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r>
              <a:rPr lang="en-US" altLang="zh-CN" sz="1700">
                <a:solidFill>
                  <a:srgbClr val="A50021"/>
                </a:solidFill>
              </a:rPr>
              <a:t> = 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+ 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br>
              <a:rPr lang="en-US" altLang="zh-CN" sz="1700">
                <a:solidFill>
                  <a:srgbClr val="A50021"/>
                </a:solidFill>
              </a:rPr>
            </a:br>
            <a:r>
              <a:rPr lang="en-US" altLang="zh-CN" sz="1700">
                <a:solidFill>
                  <a:srgbClr val="A50021"/>
                </a:solidFill>
              </a:rPr>
              <a:t>a = 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endParaRPr lang="en-US" altLang="zh-CN" sz="1700"/>
          </a:p>
        </p:txBody>
      </p:sp>
      <p:graphicFrame>
        <p:nvGraphicFramePr>
          <p:cNvPr id="618597" name="内容占位符 618596"/>
          <p:cNvGraphicFramePr/>
          <p:nvPr>
            <p:ph sz="half" idx="2"/>
          </p:nvPr>
        </p:nvGraphicFramePr>
        <p:xfrm>
          <a:off x="5105400" y="3124200"/>
          <a:ext cx="3581400" cy="2794000"/>
        </p:xfrm>
        <a:graphic>
          <a:graphicData uri="http://schemas.openxmlformats.org/drawingml/2006/table">
            <a:tbl>
              <a:tblPr/>
              <a:tblGrid>
                <a:gridCol w="522288"/>
                <a:gridCol w="1042987"/>
                <a:gridCol w="1019175"/>
                <a:gridCol w="996950"/>
              </a:tblGrid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op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arg</a:t>
                      </a:r>
                      <a:r>
                        <a:rPr lang="en-US" altLang="zh-CN" sz="1700" baseline="-25000"/>
                        <a:t>2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0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(0)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/>
                        <a:t>minus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c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*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b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(2)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+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(1)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(3)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=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a</a:t>
                      </a:r>
                      <a:endParaRPr lang="zh-CN" altLang="en-US" sz="170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(4)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/>
                        <a:t>...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74" name="线形标注 2 618673"/>
          <p:cNvSpPr/>
          <p:nvPr/>
        </p:nvSpPr>
        <p:spPr>
          <a:xfrm>
            <a:off x="457200" y="5219700"/>
            <a:ext cx="2133600" cy="609600"/>
          </a:xfrm>
          <a:prstGeom prst="borderCallout2">
            <a:avLst>
              <a:gd name="adj1" fmla="val 18750"/>
              <a:gd name="adj2" fmla="val 103569"/>
              <a:gd name="adj3" fmla="val 18750"/>
              <a:gd name="adj4" fmla="val 129389"/>
              <a:gd name="adj5" fmla="val -89324"/>
              <a:gd name="adj6" fmla="val 156102"/>
            </a:avLst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i="0">
                <a:solidFill>
                  <a:schemeClr val="folHlink"/>
                </a:solidFill>
                <a:latin typeface="Arial" panose="020B0604020202020204" pitchFamily="34" charset="0"/>
              </a:rPr>
              <a:t>In Java, array of instruction objects</a:t>
            </a:r>
            <a:endParaRPr lang="en-US" altLang="zh-CN" i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6" name="标题 66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Static Single-Assignment Form</a:t>
            </a:r>
            <a:endParaRPr lang="en-US" altLang="zh-CN"/>
          </a:p>
        </p:txBody>
      </p:sp>
      <p:pic>
        <p:nvPicPr>
          <p:cNvPr id="661508" name="图片 661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057400"/>
            <a:ext cx="2254250" cy="2628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1509" name="图片 6615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93913"/>
            <a:ext cx="2667000" cy="2630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2530" name="标题 66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Static Single-Assignment Form</a:t>
            </a:r>
            <a:endParaRPr lang="en-US" altLang="zh-CN"/>
          </a:p>
        </p:txBody>
      </p:sp>
      <p:pic>
        <p:nvPicPr>
          <p:cNvPr id="662533" name="图片 6625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362200"/>
            <a:ext cx="6096000" cy="93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2534" name="图片 662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38600"/>
            <a:ext cx="5715000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0546" name="标题 6205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 Types and Declarations</a:t>
            </a:r>
            <a:endParaRPr lang="en-US" altLang="zh-CN"/>
          </a:p>
        </p:txBody>
      </p:sp>
      <p:sp>
        <p:nvSpPr>
          <p:cNvPr id="620547" name="文本占位符 620546"/>
          <p:cNvSpPr>
            <a:spLocks noGrp="1"/>
          </p:cNvSpPr>
          <p:nvPr>
            <p:ph type="body" idx="1"/>
          </p:nvPr>
        </p:nvSpPr>
        <p:spPr>
          <a:xfrm>
            <a:off x="1371600" y="1752600"/>
            <a:ext cx="7313613" cy="4572000"/>
          </a:xfrm>
          <a:ln/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Declaration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Literals: implicitly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Variables: explicitly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Other names: explicitly</a:t>
            </a:r>
            <a:endParaRPr lang="en-US" altLang="zh-CN" sz="2100"/>
          </a:p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Type checking in strong-typing languages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Type compatibility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Type inference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Implicit type conversion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Resolving overloading operators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9462" name="文本框 659461"/>
          <p:cNvSpPr txBox="1"/>
          <p:nvPr/>
        </p:nvSpPr>
        <p:spPr>
          <a:xfrm>
            <a:off x="914400" y="5943600"/>
            <a:ext cx="2057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Relative address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9460" name="" r:id="rId1" imgW="8001000" imgH="5943600"/>
        </mc:Choice>
        <mc:Fallback>
          <p:control name="" r:id="rId1" imgW="8001000" imgH="5943600">
            <p:pic>
              <p:nvPicPr>
                <p:cNvPr id="0" name="ShockwaveFlash1"/>
                <p:cNvPicPr/>
                <p:nvPr>
                  <p:ph/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4400" y="381000"/>
                  <a:ext cx="8001000" cy="5943600"/>
                </a:xfrm>
              </p:spPr>
            </p:pic>
          </p:control>
        </mc:Fallback>
      </mc:AlternateContent>
    </p:controls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1570" name="标题 6215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Expressions</a:t>
            </a:r>
            <a:endParaRPr lang="en-US" altLang="zh-CN"/>
          </a:p>
        </p:txBody>
      </p:sp>
      <p:sp>
        <p:nvSpPr>
          <p:cNvPr id="621571" name="文本占位符 6215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defTabSz="0">
              <a:lnSpc>
                <a:spcPct val="125000"/>
              </a:lnSpc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500"/>
              <a:t>Declare only one name at a time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Basic Type; 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Type name;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Array type constructor;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 dirty="0" err="1">
                <a:solidFill>
                  <a:srgbClr val="0033CC"/>
                </a:solidFill>
              </a:rPr>
              <a:t>Record; (Struct</a:t>
            </a:r>
            <a:r>
              <a:rPr lang="en-US" altLang="zh-CN" sz="2100">
                <a:solidFill>
                  <a:srgbClr val="0033CC"/>
                </a:solidFill>
              </a:rPr>
              <a:t> , Union)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Type constructor -&gt;;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Cartesian product;</a:t>
            </a:r>
            <a:endParaRPr lang="en-US" altLang="zh-CN" sz="2100">
              <a:solidFill>
                <a:srgbClr val="0033CC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Type expression contain variables whose values are type expressions.</a:t>
            </a:r>
            <a:endParaRPr lang="en-US" altLang="zh-CN" sz="21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126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Lecture 9.  Semantic Analysis and Intermediate Code Generation</a:t>
            </a:r>
            <a:endParaRPr lang="en-US" altLang="zh-CN" sz="3200"/>
          </a:p>
        </p:txBody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  <a:ln/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Introduction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Types and Declarations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Assignments and Expressions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Type Checking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Boolean Expressions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Backpatching and Flow-of-Control Statements</a:t>
            </a:r>
            <a:endParaRPr lang="en-US" altLang="zh-CN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4578" name="标题 66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Expressions</a:t>
            </a:r>
            <a:endParaRPr lang="en-US" altLang="zh-CN"/>
          </a:p>
        </p:txBody>
      </p:sp>
      <p:pic>
        <p:nvPicPr>
          <p:cNvPr id="664581" name="图片 664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384425"/>
            <a:ext cx="5867400" cy="287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6626" name="标题 66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Structures (cont')</a:t>
            </a:r>
            <a:endParaRPr lang="en-US" altLang="zh-CN"/>
          </a:p>
        </p:txBody>
      </p:sp>
      <p:sp>
        <p:nvSpPr>
          <p:cNvPr id="666627" name="文本占位符 66662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r>
              <a:rPr lang="en-US" altLang="zh-CN" sz="2500"/>
              <a:t>Type structure for </a:t>
            </a:r>
            <a:r>
              <a:rPr lang="en-US" altLang="zh-CN" sz="2500" b="1"/>
              <a:t>int[2][3]</a:t>
            </a:r>
            <a:endParaRPr lang="en-US" altLang="zh-CN" sz="2500"/>
          </a:p>
        </p:txBody>
      </p:sp>
      <p:grpSp>
        <p:nvGrpSpPr>
          <p:cNvPr id="666628" name="组合 666627"/>
          <p:cNvGrpSpPr/>
          <p:nvPr/>
        </p:nvGrpSpPr>
        <p:grpSpPr>
          <a:xfrm>
            <a:off x="1828800" y="2362200"/>
            <a:ext cx="6172200" cy="3657600"/>
            <a:chOff x="1152" y="1488"/>
            <a:chExt cx="3888" cy="2304"/>
          </a:xfrm>
        </p:grpSpPr>
        <p:sp>
          <p:nvSpPr>
            <p:cNvPr id="666629" name="文本框 666628"/>
            <p:cNvSpPr txBox="1"/>
            <p:nvPr/>
          </p:nvSpPr>
          <p:spPr>
            <a:xfrm>
              <a:off x="1536" y="1488"/>
              <a:ext cx="18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i="0">
                  <a:latin typeface="Arial" panose="020B0604020202020204" pitchFamily="34" charset="0"/>
                </a:rPr>
                <a:t>T.type = </a:t>
              </a:r>
              <a:r>
                <a:rPr lang="en-US" altLang="zh-CN" sz="1400">
                  <a:latin typeface="Times New Roman" panose="02020603050405020304" pitchFamily="18" charset="0"/>
                </a:rPr>
                <a:t>array</a:t>
              </a:r>
              <a:r>
                <a:rPr lang="en-US" altLang="zh-CN" sz="1400" i="0">
                  <a:latin typeface="Arial" panose="020B0604020202020204" pitchFamily="34" charset="0"/>
                </a:rPr>
                <a:t>(2, </a:t>
              </a:r>
              <a:r>
                <a:rPr lang="en-US" altLang="zh-CN" sz="1400">
                  <a:latin typeface="Times New Roman" panose="02020603050405020304" pitchFamily="18" charset="0"/>
                </a:rPr>
                <a:t>array</a:t>
              </a:r>
              <a:r>
                <a:rPr lang="en-US" altLang="zh-CN" sz="1400" i="0">
                  <a:latin typeface="Arial" panose="020B0604020202020204" pitchFamily="34" charset="0"/>
                </a:rPr>
                <a:t>(3,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r>
                <a:rPr lang="en-US" altLang="zh-CN" sz="1400" i="0">
                  <a:latin typeface="Arial" panose="020B0604020202020204" pitchFamily="34" charset="0"/>
                </a:rPr>
                <a:t>))</a:t>
              </a:r>
              <a:endParaRPr lang="en-US" altLang="zh-CN" sz="1400" i="0">
                <a:latin typeface="Arial" panose="020B0604020202020204" pitchFamily="34" charset="0"/>
              </a:endParaRPr>
            </a:p>
          </p:txBody>
        </p:sp>
        <p:sp>
          <p:nvSpPr>
            <p:cNvPr id="666630" name="直接连接符 666629"/>
            <p:cNvSpPr/>
            <p:nvPr/>
          </p:nvSpPr>
          <p:spPr>
            <a:xfrm>
              <a:off x="2544" y="1680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1" name="直接连接符 666630"/>
            <p:cNvSpPr/>
            <p:nvPr/>
          </p:nvSpPr>
          <p:spPr>
            <a:xfrm flipH="1">
              <a:off x="1824" y="1680"/>
              <a:ext cx="5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2" name="直接连接符 666631"/>
            <p:cNvSpPr/>
            <p:nvPr/>
          </p:nvSpPr>
          <p:spPr>
            <a:xfrm>
              <a:off x="3024" y="2256"/>
              <a:ext cx="1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3" name="直接连接符 666632"/>
            <p:cNvSpPr/>
            <p:nvPr/>
          </p:nvSpPr>
          <p:spPr>
            <a:xfrm flipH="1">
              <a:off x="2688" y="225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4" name="直接连接符 666633"/>
            <p:cNvSpPr/>
            <p:nvPr/>
          </p:nvSpPr>
          <p:spPr>
            <a:xfrm>
              <a:off x="4464" y="3360"/>
              <a:ext cx="1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5" name="直接连接符 666634"/>
            <p:cNvSpPr/>
            <p:nvPr/>
          </p:nvSpPr>
          <p:spPr>
            <a:xfrm>
              <a:off x="3312" y="225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6" name="直接连接符 666635"/>
            <p:cNvSpPr/>
            <p:nvPr/>
          </p:nvSpPr>
          <p:spPr>
            <a:xfrm flipH="1">
              <a:off x="2304" y="2256"/>
              <a:ext cx="4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7" name="直接连接符 666636"/>
            <p:cNvSpPr/>
            <p:nvPr/>
          </p:nvSpPr>
          <p:spPr>
            <a:xfrm>
              <a:off x="1724" y="2169"/>
              <a:ext cx="1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38" name="文本框 666637"/>
            <p:cNvSpPr txBox="1"/>
            <p:nvPr/>
          </p:nvSpPr>
          <p:spPr>
            <a:xfrm>
              <a:off x="1152" y="1920"/>
              <a:ext cx="115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i="0">
                  <a:latin typeface="Arial" panose="020B0604020202020204" pitchFamily="34" charset="0"/>
                </a:rPr>
                <a:t>B.type =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endParaRPr lang="en-US" altLang="zh-CN" sz="1400" i="0">
                <a:latin typeface="Arial" panose="020B0604020202020204" pitchFamily="34" charset="0"/>
              </a:endParaRPr>
            </a:p>
          </p:txBody>
        </p:sp>
        <p:sp>
          <p:nvSpPr>
            <p:cNvPr id="666639" name="文本框 666638"/>
            <p:cNvSpPr txBox="1"/>
            <p:nvPr/>
          </p:nvSpPr>
          <p:spPr>
            <a:xfrm>
              <a:off x="2256" y="1920"/>
              <a:ext cx="187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i="0">
                  <a:latin typeface="Arial" panose="020B0604020202020204" pitchFamily="34" charset="0"/>
                </a:rPr>
                <a:t>C.base =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r>
                <a:rPr lang="en-US" altLang="zh-CN" sz="1400" i="0">
                  <a:latin typeface="Arial" panose="020B0604020202020204" pitchFamily="34" charset="0"/>
                </a:rPr>
                <a:t>C.type = </a:t>
              </a:r>
              <a:r>
                <a:rPr lang="en-US" altLang="zh-CN" sz="1400">
                  <a:latin typeface="Times New Roman" panose="02020603050405020304" pitchFamily="18" charset="0"/>
                </a:rPr>
                <a:t>array</a:t>
              </a:r>
              <a:r>
                <a:rPr lang="en-US" altLang="zh-CN" sz="1400" i="0">
                  <a:latin typeface="Arial" panose="020B0604020202020204" pitchFamily="34" charset="0"/>
                </a:rPr>
                <a:t>(2, </a:t>
              </a:r>
              <a:r>
                <a:rPr lang="en-US" altLang="zh-CN" sz="1400">
                  <a:latin typeface="Times New Roman" panose="02020603050405020304" pitchFamily="18" charset="0"/>
                </a:rPr>
                <a:t>array</a:t>
              </a:r>
              <a:r>
                <a:rPr lang="en-US" altLang="zh-CN" sz="1400" i="0">
                  <a:latin typeface="Arial" panose="020B0604020202020204" pitchFamily="34" charset="0"/>
                </a:rPr>
                <a:t>(3,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r>
                <a:rPr lang="en-US" altLang="zh-CN" sz="1400" i="0">
                  <a:latin typeface="Arial" panose="020B0604020202020204" pitchFamily="34" charset="0"/>
                </a:rPr>
                <a:t>))</a:t>
              </a:r>
              <a:endParaRPr lang="en-US" altLang="zh-CN" sz="1400" i="0">
                <a:latin typeface="Arial" panose="020B0604020202020204" pitchFamily="34" charset="0"/>
              </a:endParaRPr>
            </a:p>
          </p:txBody>
        </p:sp>
        <p:sp>
          <p:nvSpPr>
            <p:cNvPr id="666640" name="文本框 666639"/>
            <p:cNvSpPr txBox="1"/>
            <p:nvPr/>
          </p:nvSpPr>
          <p:spPr>
            <a:xfrm>
              <a:off x="1536" y="2400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int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41" name="文本框 666640"/>
            <p:cNvSpPr txBox="1"/>
            <p:nvPr/>
          </p:nvSpPr>
          <p:spPr>
            <a:xfrm>
              <a:off x="3072" y="2448"/>
              <a:ext cx="153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i="0">
                  <a:latin typeface="Arial" panose="020B0604020202020204" pitchFamily="34" charset="0"/>
                </a:rPr>
                <a:t>C.base =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r>
                <a:rPr lang="en-US" altLang="zh-CN" sz="1400" i="0">
                  <a:latin typeface="Arial" panose="020B0604020202020204" pitchFamily="34" charset="0"/>
                </a:rPr>
                <a:t>C.type = </a:t>
              </a:r>
              <a:r>
                <a:rPr lang="en-US" altLang="zh-CN" sz="1400">
                  <a:latin typeface="Times New Roman" panose="02020603050405020304" pitchFamily="18" charset="0"/>
                </a:rPr>
                <a:t>array</a:t>
              </a:r>
              <a:r>
                <a:rPr lang="en-US" altLang="zh-CN" sz="1400" i="0">
                  <a:latin typeface="Arial" panose="020B0604020202020204" pitchFamily="34" charset="0"/>
                </a:rPr>
                <a:t>(3,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r>
                <a:rPr lang="en-US" altLang="zh-CN" sz="1400" i="0">
                  <a:latin typeface="Arial" panose="020B0604020202020204" pitchFamily="34" charset="0"/>
                </a:rPr>
                <a:t>)</a:t>
              </a:r>
              <a:endParaRPr lang="en-US" altLang="zh-CN" sz="1400" i="0">
                <a:latin typeface="Arial" panose="020B0604020202020204" pitchFamily="34" charset="0"/>
              </a:endParaRPr>
            </a:p>
          </p:txBody>
        </p:sp>
        <p:sp>
          <p:nvSpPr>
            <p:cNvPr id="666642" name="文本框 666641"/>
            <p:cNvSpPr txBox="1"/>
            <p:nvPr/>
          </p:nvSpPr>
          <p:spPr>
            <a:xfrm>
              <a:off x="2496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2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43" name="文本框 666642"/>
            <p:cNvSpPr txBox="1"/>
            <p:nvPr/>
          </p:nvSpPr>
          <p:spPr>
            <a:xfrm>
              <a:off x="2112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[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44" name="文本框 666643"/>
            <p:cNvSpPr txBox="1"/>
            <p:nvPr/>
          </p:nvSpPr>
          <p:spPr>
            <a:xfrm>
              <a:off x="2832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]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45" name="直接连接符 666644"/>
            <p:cNvSpPr/>
            <p:nvPr/>
          </p:nvSpPr>
          <p:spPr>
            <a:xfrm>
              <a:off x="3648" y="2784"/>
              <a:ext cx="1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46" name="直接连接符 666645"/>
            <p:cNvSpPr/>
            <p:nvPr/>
          </p:nvSpPr>
          <p:spPr>
            <a:xfrm flipH="1">
              <a:off x="3312" y="278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47" name="直接连接符 666646"/>
            <p:cNvSpPr/>
            <p:nvPr/>
          </p:nvSpPr>
          <p:spPr>
            <a:xfrm flipH="1">
              <a:off x="2928" y="2784"/>
              <a:ext cx="4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48" name="文本框 666647"/>
            <p:cNvSpPr txBox="1"/>
            <p:nvPr/>
          </p:nvSpPr>
          <p:spPr>
            <a:xfrm>
              <a:off x="3120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3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49" name="文本框 666648"/>
            <p:cNvSpPr txBox="1"/>
            <p:nvPr/>
          </p:nvSpPr>
          <p:spPr>
            <a:xfrm>
              <a:off x="2736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[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50" name="文本框 666649"/>
            <p:cNvSpPr txBox="1"/>
            <p:nvPr/>
          </p:nvSpPr>
          <p:spPr>
            <a:xfrm>
              <a:off x="3456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0">
                  <a:latin typeface="Arial" panose="020B0604020202020204" pitchFamily="34" charset="0"/>
                </a:rPr>
                <a:t>]</a:t>
              </a:r>
              <a:endParaRPr lang="en-US" altLang="zh-CN" sz="1400" b="1" i="0">
                <a:latin typeface="Arial" panose="020B0604020202020204" pitchFamily="34" charset="0"/>
              </a:endParaRPr>
            </a:p>
          </p:txBody>
        </p:sp>
        <p:sp>
          <p:nvSpPr>
            <p:cNvPr id="666651" name="文本框 666650"/>
            <p:cNvSpPr txBox="1"/>
            <p:nvPr/>
          </p:nvSpPr>
          <p:spPr>
            <a:xfrm>
              <a:off x="3888" y="3024"/>
              <a:ext cx="11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i="0">
                  <a:latin typeface="Arial" panose="020B0604020202020204" pitchFamily="34" charset="0"/>
                </a:rPr>
                <a:t>C.base =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r>
                <a:rPr lang="en-US" altLang="zh-CN" sz="1400" i="0">
                  <a:latin typeface="Arial" panose="020B0604020202020204" pitchFamily="34" charset="0"/>
                </a:rPr>
                <a:t>C.type = </a:t>
              </a:r>
              <a:r>
                <a:rPr lang="en-US" altLang="zh-CN" sz="1400">
                  <a:latin typeface="Times New Roman" panose="02020603050405020304" pitchFamily="18" charset="0"/>
                </a:rPr>
                <a:t>integer</a:t>
              </a:r>
              <a:endParaRPr lang="en-US" altLang="zh-CN" sz="1400" i="0">
                <a:latin typeface="Arial" panose="020B0604020202020204" pitchFamily="34" charset="0"/>
              </a:endParaRPr>
            </a:p>
          </p:txBody>
        </p:sp>
        <p:sp>
          <p:nvSpPr>
            <p:cNvPr id="666652" name="直接连接符 666651"/>
            <p:cNvSpPr/>
            <p:nvPr/>
          </p:nvSpPr>
          <p:spPr>
            <a:xfrm>
              <a:off x="3936" y="278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653" name="文本框 666652"/>
            <p:cNvSpPr txBox="1"/>
            <p:nvPr/>
          </p:nvSpPr>
          <p:spPr>
            <a:xfrm>
              <a:off x="4272" y="3600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i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en-US" altLang="zh-CN" sz="1400" i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2" name="标题 66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Equivalence</a:t>
            </a:r>
            <a:endParaRPr lang="en-US" altLang="zh-CN"/>
          </a:p>
        </p:txBody>
      </p:sp>
      <p:sp>
        <p:nvSpPr>
          <p:cNvPr id="665603" name="文本占位符 665602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r>
              <a:rPr lang="en-US" altLang="zh-CN" sz="2500"/>
              <a:t>The same basic type; </a:t>
            </a:r>
            <a:endParaRPr lang="en-US" altLang="zh-CN" sz="2500"/>
          </a:p>
          <a:p>
            <a:r>
              <a:rPr lang="en-US" altLang="zh-CN" sz="2500"/>
              <a:t>Formed by applying the same constructor to structurally equivalent types;</a:t>
            </a:r>
            <a:endParaRPr lang="en-US" altLang="zh-CN" sz="2500"/>
          </a:p>
          <a:p>
            <a:r>
              <a:rPr lang="en-US" altLang="zh-CN" sz="2500"/>
              <a:t>One is a type name that denotes the other.</a:t>
            </a:r>
            <a:endParaRPr lang="en-US" altLang="zh-CN" sz="25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3554" name="标题 66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Simplified Grammar</a:t>
            </a:r>
            <a:endParaRPr lang="en-US" altLang="zh-CN"/>
          </a:p>
        </p:txBody>
      </p:sp>
      <p:sp>
        <p:nvSpPr>
          <p:cNvPr id="663555" name="文本占位符 66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defTabSz="0">
              <a:lnSpc>
                <a:spcPct val="125000"/>
              </a:lnSpc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500"/>
              <a:t>Declare only one name at a time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		D	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	T 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id ;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D  |  </a:t>
            </a:r>
            <a:endParaRPr lang="en-US" altLang="zh-CN" sz="21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		T</a:t>
            </a:r>
            <a:r>
              <a:rPr lang="en-US" altLang="zh-CN" sz="2100">
                <a:solidFill>
                  <a:srgbClr val="0033CC"/>
                </a:solidFill>
              </a:rPr>
              <a:t>	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	B C  |  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record {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D 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}</a:t>
            </a:r>
            <a:endParaRPr lang="en-US" altLang="zh-CN" sz="2100" b="1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		B</a:t>
            </a:r>
            <a:r>
              <a:rPr lang="en-US" altLang="zh-CN" sz="2100">
                <a:solidFill>
                  <a:srgbClr val="0033CC"/>
                </a:solidFill>
              </a:rPr>
              <a:t>	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 |  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double</a:t>
            </a:r>
            <a:endParaRPr lang="en-US" altLang="zh-CN" sz="2100" b="1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344930" algn="l"/>
                <a:tab pos="1882775" algn="l"/>
                <a:tab pos="2514600" algn="l"/>
              </a:tabLst>
            </a:pP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		C</a:t>
            </a:r>
            <a:r>
              <a:rPr lang="en-US" altLang="zh-CN" sz="2100">
                <a:solidFill>
                  <a:srgbClr val="0033CC"/>
                </a:solidFill>
              </a:rPr>
              <a:t>	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2100" b="1">
                <a:solidFill>
                  <a:srgbClr val="0033CC"/>
                </a:solidFill>
                <a:sym typeface="Symbol" panose="05050102010706020507" pitchFamily="18" charset="2"/>
              </a:rPr>
              <a:t>[ num ]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C  |  </a:t>
            </a:r>
            <a:endParaRPr lang="en-US" altLang="zh-CN" sz="21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2594" name="标题 6225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of Type Declarations</a:t>
            </a:r>
            <a:endParaRPr lang="en-US" altLang="zh-CN"/>
          </a:p>
        </p:txBody>
      </p:sp>
      <p:sp>
        <p:nvSpPr>
          <p:cNvPr id="622595" name="文本占位符 622594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pPr defTabSz="0">
              <a:lnSpc>
                <a:spcPct val="125000"/>
              </a:lnSpc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2500"/>
              <a:t>Computing types and their widths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</a:rPr>
              <a:t>T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B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t = B.type;  w = B.width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	C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T.type = C.type;  T.width = C.width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 dirty="0" err="1">
                <a:solidFill>
                  <a:srgbClr val="A50021"/>
                </a:solidFill>
                <a:sym typeface="Symbol" panose="05050102010706020507" pitchFamily="18" charset="2"/>
              </a:rPr>
              <a:t>{	B.type = INTEGER;  B.width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 = 4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double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 dirty="0" err="1">
                <a:solidFill>
                  <a:srgbClr val="A50021"/>
                </a:solidFill>
                <a:sym typeface="Symbol" panose="05050102010706020507" pitchFamily="18" charset="2"/>
              </a:rPr>
              <a:t>{	B.type = DOUBLE;  B.width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 = 8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C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[ num ]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 C</a:t>
            </a:r>
            <a:r>
              <a:rPr lang="en-US" altLang="zh-CN" sz="17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C.type = </a:t>
            </a:r>
            <a:r>
              <a:rPr lang="en-US" altLang="zh-CN" sz="1700">
                <a:solidFill>
                  <a:srgbClr val="006600"/>
                </a:solidFill>
                <a:sym typeface="Symbol" panose="05050102010706020507" pitchFamily="18" charset="2"/>
              </a:rPr>
              <a:t>array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(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.value, C</a:t>
            </a:r>
            <a:r>
              <a:rPr lang="en-US" altLang="zh-CN" sz="17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.type); 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C.width = 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.value  C</a:t>
            </a:r>
            <a:r>
              <a:rPr lang="en-US" altLang="zh-CN" sz="17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.width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514600" algn="l"/>
                <a:tab pos="268922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C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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C.type = t;  C.width = w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grpSp>
        <p:nvGrpSpPr>
          <p:cNvPr id="622598" name="组合 622597"/>
          <p:cNvGrpSpPr/>
          <p:nvPr/>
        </p:nvGrpSpPr>
        <p:grpSpPr>
          <a:xfrm>
            <a:off x="5181600" y="4191000"/>
            <a:ext cx="3733800" cy="1638300"/>
            <a:chOff x="3264" y="2640"/>
            <a:chExt cx="2352" cy="1032"/>
          </a:xfrm>
        </p:grpSpPr>
        <p:sp>
          <p:nvSpPr>
            <p:cNvPr id="622596" name="线形标注 2 622595"/>
            <p:cNvSpPr/>
            <p:nvPr/>
          </p:nvSpPr>
          <p:spPr>
            <a:xfrm>
              <a:off x="4608" y="3288"/>
              <a:ext cx="1008" cy="384"/>
            </a:xfrm>
            <a:prstGeom prst="borderCallout2">
              <a:avLst>
                <a:gd name="adj1" fmla="val 18750"/>
                <a:gd name="adj2" fmla="val -4764"/>
                <a:gd name="adj3" fmla="val 18750"/>
                <a:gd name="adj4" fmla="val -43551"/>
                <a:gd name="adj5" fmla="val -168750"/>
                <a:gd name="adj6" fmla="val -83731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lg" len="lg"/>
              <a:tailEnd type="none" w="med" len="med"/>
            </a:ln>
          </p:spPr>
          <p:txBody>
            <a:bodyPr/>
            <a:p>
              <a:r>
                <a:rPr lang="en-US" altLang="zh-CN" i="0">
                  <a:solidFill>
                    <a:schemeClr val="folHlink"/>
                  </a:solidFill>
                  <a:latin typeface="Arial" panose="020B0604020202020204" pitchFamily="34" charset="0"/>
                </a:rPr>
                <a:t>Type expression</a:t>
              </a:r>
              <a:endParaRPr lang="en-US" altLang="zh-CN" i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2597" name="直接连接符 622596"/>
            <p:cNvSpPr/>
            <p:nvPr/>
          </p:nvSpPr>
          <p:spPr>
            <a:xfrm>
              <a:off x="3264" y="2640"/>
              <a:ext cx="1776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622600" name="矩形 622599"/>
          <p:cNvSpPr/>
          <p:nvPr/>
        </p:nvSpPr>
        <p:spPr>
          <a:xfrm>
            <a:off x="228600" y="5410200"/>
            <a:ext cx="3505200" cy="8382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i="0">
                <a:solidFill>
                  <a:srgbClr val="006600"/>
                </a:solidFill>
                <a:latin typeface="Arial" panose="020B0604020202020204" pitchFamily="34" charset="0"/>
              </a:rPr>
              <a:t>Just try it: </a:t>
            </a:r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int[2][3]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r>
              <a:rPr lang="en-US" altLang="zh-CN" i="0">
                <a:solidFill>
                  <a:srgbClr val="006600"/>
                </a:solidFill>
                <a:latin typeface="Arial" panose="020B0604020202020204" pitchFamily="34" charset="0"/>
              </a:rPr>
              <a:t>What is T.type and T.width ?</a:t>
            </a:r>
            <a:endParaRPr lang="en-US" altLang="zh-CN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42" name="标题 6246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Translation of Type Declarations (cont')</a:t>
            </a:r>
            <a:endParaRPr lang="en-US" altLang="zh-CN" sz="3200"/>
          </a:p>
        </p:txBody>
      </p:sp>
      <p:sp>
        <p:nvSpPr>
          <p:cNvPr id="624643" name="文本占位符 624642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pPr defTabSz="0">
              <a:lnSpc>
                <a:spcPct val="125000"/>
              </a:lnSpc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2500"/>
              <a:t>Computing relative addresses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0033CC"/>
                </a:solidFill>
              </a:rPr>
              <a:t>P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offset = 0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	D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T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id ;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top.</a:t>
            </a:r>
            <a:r>
              <a:rPr lang="en-US" altLang="zh-CN" sz="1700">
                <a:solidFill>
                  <a:srgbClr val="006600"/>
                </a:solidFill>
                <a:sym typeface="Symbol" panose="05050102010706020507" pitchFamily="18" charset="2"/>
              </a:rPr>
              <a:t>put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(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.lexeme, T.type, offset);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offset += T.width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	D</a:t>
            </a:r>
            <a:r>
              <a:rPr lang="en-US" altLang="zh-CN" sz="17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endParaRPr lang="en-US" altLang="zh-CN" sz="1700" baseline="-250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076325" algn="l"/>
                <a:tab pos="2146300" algn="l"/>
                <a:tab pos="2425700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1700">
                <a:solidFill>
                  <a:srgbClr val="0033CC"/>
                </a:solidFill>
              </a:rPr>
              <a:t>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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24649" name="线形标注 2 624648"/>
          <p:cNvSpPr/>
          <p:nvPr/>
        </p:nvSpPr>
        <p:spPr>
          <a:xfrm>
            <a:off x="5715000" y="4419600"/>
            <a:ext cx="304800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4167"/>
              <a:gd name="adj5" fmla="val -97685"/>
              <a:gd name="adj6" fmla="val -26250"/>
            </a:avLst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i="0">
                <a:solidFill>
                  <a:schemeClr val="folHlink"/>
                </a:solidFill>
                <a:latin typeface="Arial" panose="020B0604020202020204" pitchFamily="34" charset="0"/>
              </a:rPr>
              <a:t>Embedded actions can be removed with markers</a:t>
            </a:r>
            <a:endParaRPr lang="en-US" altLang="zh-CN" i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624651" name="矩形 624650"/>
          <p:cNvSpPr/>
          <p:nvPr/>
        </p:nvSpPr>
        <p:spPr>
          <a:xfrm>
            <a:off x="6096000" y="2209800"/>
            <a:ext cx="2743200" cy="609600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i="0">
                <a:solidFill>
                  <a:srgbClr val="FF5050"/>
                </a:solidFill>
                <a:latin typeface="Arial" panose="020B0604020202020204" pitchFamily="34" charset="0"/>
              </a:rPr>
              <a:t>top denotes the </a:t>
            </a:r>
            <a:br>
              <a:rPr lang="en-US" altLang="zh-CN" i="0">
                <a:solidFill>
                  <a:srgbClr val="FF5050"/>
                </a:solidFill>
                <a:latin typeface="Arial" panose="020B0604020202020204" pitchFamily="34" charset="0"/>
              </a:rPr>
            </a:br>
            <a:r>
              <a:rPr lang="en-US" altLang="zh-CN" i="0">
                <a:solidFill>
                  <a:srgbClr val="FF5050"/>
                </a:solidFill>
                <a:latin typeface="Arial" panose="020B0604020202020204" pitchFamily="34" charset="0"/>
              </a:rPr>
              <a:t>current symbol table</a:t>
            </a:r>
            <a:endParaRPr lang="en-US" altLang="zh-CN" i="0">
              <a:solidFill>
                <a:srgbClr val="FF505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3618" name="标题 6236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Another Example</a:t>
            </a:r>
            <a:endParaRPr lang="en-US" altLang="zh-CN"/>
          </a:p>
        </p:txBody>
      </p:sp>
      <p:sp>
        <p:nvSpPr>
          <p:cNvPr id="623619" name="文本占位符 623618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pPr defTabSz="0"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2100"/>
              <a:t>Enter types and their widths</a:t>
            </a:r>
            <a:endParaRPr lang="en-US" altLang="zh-CN" sz="2100"/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</a:rPr>
              <a:t>P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offset = 0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		D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</a:rPr>
              <a:t>D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D 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D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</a:rPr>
              <a:t>D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id :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T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table.</a:t>
            </a:r>
            <a:r>
              <a:rPr lang="en-US" altLang="zh-CN" sz="1500">
                <a:solidFill>
                  <a:srgbClr val="006600"/>
                </a:solidFill>
                <a:sym typeface="Symbol" panose="05050102010706020507" pitchFamily="18" charset="2"/>
              </a:rPr>
              <a:t>enter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(id.name, T.type, offset); 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				offset += T.width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T</a:t>
            </a:r>
            <a:r>
              <a:rPr lang="en-US" altLang="zh-CN" sz="1500">
                <a:solidFill>
                  <a:srgbClr val="0033CC"/>
                </a:solidFill>
              </a:rPr>
              <a:t>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integer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T.type = INTEGER;  T.width = 4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T</a:t>
            </a:r>
            <a:r>
              <a:rPr lang="en-US" altLang="zh-CN" sz="1500">
                <a:solidFill>
                  <a:srgbClr val="0033CC"/>
                </a:solidFill>
              </a:rPr>
              <a:t>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real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T.type = REAL;  T.width = 8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T</a:t>
            </a:r>
            <a:r>
              <a:rPr lang="en-US" altLang="zh-CN" sz="1500">
                <a:solidFill>
                  <a:srgbClr val="0033CC"/>
                </a:solidFill>
              </a:rPr>
              <a:t>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array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[ num ]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of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T</a:t>
            </a:r>
            <a:r>
              <a:rPr lang="en-US" altLang="zh-CN" sz="15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T.type = </a:t>
            </a:r>
            <a:r>
              <a:rPr lang="en-US" altLang="zh-CN" sz="1500">
                <a:solidFill>
                  <a:srgbClr val="006600"/>
                </a:solidFill>
                <a:sym typeface="Symbol" panose="05050102010706020507" pitchFamily="18" charset="2"/>
              </a:rPr>
              <a:t>array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(</a:t>
            </a:r>
            <a:r>
              <a:rPr lang="en-US" altLang="zh-CN" sz="1500" b="1">
                <a:solidFill>
                  <a:srgbClr val="A50021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.value, T</a:t>
            </a:r>
            <a:r>
              <a:rPr lang="en-US" altLang="zh-CN" sz="15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.type); 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				T.width = </a:t>
            </a:r>
            <a:r>
              <a:rPr lang="en-US" altLang="zh-CN" sz="1500" b="1">
                <a:solidFill>
                  <a:srgbClr val="A50021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.value  T</a:t>
            </a:r>
            <a:r>
              <a:rPr lang="en-US" altLang="zh-CN" sz="15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.width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T</a:t>
            </a:r>
            <a:r>
              <a:rPr lang="en-US" altLang="zh-CN" sz="1500">
                <a:solidFill>
                  <a:srgbClr val="0033CC"/>
                </a:solidFill>
              </a:rPr>
              <a:t>	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olidFill>
                  <a:srgbClr val="0033CC"/>
                </a:solidFill>
                <a:sym typeface="Symbol" panose="05050102010706020507" pitchFamily="18" charset="2"/>
              </a:rPr>
              <a:t>^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 T</a:t>
            </a:r>
            <a:r>
              <a:rPr lang="en-US" altLang="zh-CN" sz="15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5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{	T.type = </a:t>
            </a:r>
            <a:r>
              <a:rPr lang="en-US" altLang="zh-CN" sz="1500">
                <a:solidFill>
                  <a:srgbClr val="006600"/>
                </a:solidFill>
                <a:sym typeface="Symbol" panose="05050102010706020507" pitchFamily="18" charset="2"/>
              </a:rPr>
              <a:t>pointer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(T</a:t>
            </a:r>
            <a:r>
              <a:rPr lang="en-US" altLang="zh-CN" sz="15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.type);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buNone/>
              <a:tabLst>
                <a:tab pos="1076325" algn="l"/>
                <a:tab pos="3227705" algn="l"/>
                <a:tab pos="3402330" algn="l"/>
              </a:tabLst>
            </a:pPr>
            <a:r>
              <a:rPr lang="en-US" altLang="zh-CN" sz="1500">
                <a:solidFill>
                  <a:srgbClr val="A50021"/>
                </a:solidFill>
                <a:sym typeface="Symbol" panose="05050102010706020507" pitchFamily="18" charset="2"/>
              </a:rPr>
              <a:t>				T.width = 4 }</a:t>
            </a:r>
            <a:endParaRPr lang="en-US" altLang="zh-CN" sz="15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23620" name="矩形 623619"/>
          <p:cNvSpPr/>
          <p:nvPr/>
        </p:nvSpPr>
        <p:spPr>
          <a:xfrm>
            <a:off x="228600" y="5410200"/>
            <a:ext cx="3505200" cy="8382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i="0">
                <a:solidFill>
                  <a:srgbClr val="006600"/>
                </a:solidFill>
                <a:latin typeface="Arial" panose="020B0604020202020204" pitchFamily="34" charset="0"/>
              </a:rPr>
              <a:t>Just try it: </a:t>
            </a:r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k: array [5] of ^real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r>
              <a:rPr lang="en-US" altLang="zh-CN" i="0">
                <a:solidFill>
                  <a:srgbClr val="006600"/>
                </a:solidFill>
                <a:latin typeface="Arial" panose="020B0604020202020204" pitchFamily="34" charset="0"/>
              </a:rPr>
              <a:t>What are the side effects ?</a:t>
            </a:r>
            <a:endParaRPr lang="en-US" altLang="zh-CN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623621" name="折角形 623620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6690" name="标题 6266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Another Example (cont')</a:t>
            </a:r>
            <a:endParaRPr lang="en-US" altLang="zh-CN"/>
          </a:p>
        </p:txBody>
      </p:sp>
      <p:sp>
        <p:nvSpPr>
          <p:cNvPr id="626691" name="文本占位符 626690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5200" cy="4572000"/>
          </a:xfrm>
          <a:ln/>
        </p:spPr>
        <p:txBody>
          <a:bodyPr/>
          <a:p>
            <a:pPr defTabSz="0">
              <a:lnSpc>
                <a:spcPct val="115000"/>
              </a:lnSpc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2500"/>
              <a:t>Field names in records</a:t>
            </a:r>
            <a:endParaRPr lang="en-US" altLang="zh-CN" sz="2500"/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0033CC"/>
                </a:solidFill>
              </a:rPr>
              <a:t>T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record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tableStack.push(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 Table(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));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offsetStack.push(0)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	D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end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{	T.type = </a:t>
            </a:r>
            <a:r>
              <a:rPr lang="en-US" altLang="zh-CN" sz="1700">
                <a:solidFill>
                  <a:srgbClr val="006600"/>
                </a:solidFill>
                <a:sym typeface="Symbol" panose="05050102010706020507" pitchFamily="18" charset="2"/>
              </a:rPr>
              <a:t>record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(tableStack.top());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T.width = offsetStack.top(); 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tableStack.pop();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15000"/>
              </a:lnSpc>
              <a:buNone/>
              <a:tabLst>
                <a:tab pos="1076325" algn="l"/>
                <a:tab pos="2425700" algn="l"/>
                <a:tab pos="2597150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				offsetStack.pop() }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26692" name="折角形 626691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7714" name="标题 6277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3. Assignments and Expressions</a:t>
            </a:r>
            <a:endParaRPr lang="en-US" altLang="zh-CN"/>
          </a:p>
        </p:txBody>
      </p:sp>
      <p:sp>
        <p:nvSpPr>
          <p:cNvPr id="627715" name="文本占位符 627714"/>
          <p:cNvSpPr>
            <a:spLocks noGrp="1"/>
          </p:cNvSpPr>
          <p:nvPr>
            <p:ph type="body" idx="1"/>
          </p:nvPr>
        </p:nvSpPr>
        <p:spPr>
          <a:xfrm>
            <a:off x="1371600" y="1752600"/>
            <a:ext cx="7313613" cy="4572000"/>
          </a:xfrm>
          <a:ln/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Intermediate code generation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Code concatenation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gen(...)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||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No side effects</a:t>
            </a:r>
            <a:endParaRPr lang="en-US" altLang="zh-CN" sz="20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Incremental generation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DBv1: emit(...)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DBv2: overloading gen(...)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Side effects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7650" name="标题 66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Example:</a:t>
            </a:r>
            <a:endParaRPr lang="en-US" altLang="zh-CN"/>
          </a:p>
        </p:txBody>
      </p:sp>
      <p:pic>
        <p:nvPicPr>
          <p:cNvPr id="667652" name="图片 667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057400"/>
            <a:ext cx="2552700" cy="57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7653" name="图片 6676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2895600" cy="1458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7654" name="直接连接符 667653"/>
          <p:cNvSpPr/>
          <p:nvPr/>
        </p:nvSpPr>
        <p:spPr>
          <a:xfrm>
            <a:off x="3200400" y="2743200"/>
            <a:ext cx="0" cy="762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标题 3072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1. Introduction</a:t>
            </a:r>
            <a:endParaRPr lang="en-US" altLang="zh-CN"/>
          </a:p>
        </p:txBody>
      </p:sp>
      <p:sp>
        <p:nvSpPr>
          <p:cNvPr id="307203" name="文本占位符 307202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648200"/>
          </a:xfrm>
          <a:ln/>
        </p:spPr>
        <p:txBody>
          <a:bodyPr/>
          <a:p>
            <a:pPr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500"/>
              <a:t>Review</a:t>
            </a:r>
            <a:endParaRPr lang="en-US" altLang="zh-CN" sz="2500"/>
          </a:p>
          <a:p>
            <a:pPr lvl="1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100"/>
              <a:t>Front end vs. back end</a:t>
            </a:r>
            <a:endParaRPr lang="en-US" altLang="zh-CN" sz="21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000" i="1"/>
              <a:t>m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: </a:t>
            </a:r>
            <a:r>
              <a:rPr lang="en-US" altLang="zh-CN" sz="2000" i="1">
                <a:sym typeface="Symbol" panose="05050102010706020507" pitchFamily="18" charset="2"/>
              </a:rPr>
              <a:t>m</a:t>
            </a:r>
            <a:r>
              <a:rPr lang="en-US" altLang="zh-CN" sz="2000">
                <a:sym typeface="Symbol" panose="05050102010706020507" pitchFamily="18" charset="2"/>
              </a:rPr>
              <a:t> front ends and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 back ends. </a:t>
            </a:r>
            <a:endParaRPr lang="en-US" altLang="zh-CN" sz="2000">
              <a:sym typeface="Symbol" panose="05050102010706020507" pitchFamily="18" charset="2"/>
            </a:endParaRPr>
          </a:p>
          <a:p>
            <a:pPr lvl="1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100"/>
              <a:t>Interface between front ends and back ends</a:t>
            </a:r>
            <a:endParaRPr lang="en-US" altLang="zh-CN" sz="21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000"/>
              <a:t>Intermediate representation</a:t>
            </a:r>
            <a:endParaRPr lang="en-US" altLang="zh-CN" sz="20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000"/>
              <a:t>Why IR ? Extendability and optimization. </a:t>
            </a:r>
            <a:endParaRPr lang="en-US" altLang="zh-CN" sz="2000"/>
          </a:p>
          <a:p>
            <a:pPr lvl="1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100"/>
              <a:t>Semantic (static) analysis</a:t>
            </a:r>
            <a:endParaRPr lang="en-US" altLang="zh-CN" sz="21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000"/>
              <a:t>The most common analysis</a:t>
            </a:r>
            <a:endParaRPr lang="en-US" altLang="zh-CN" sz="2000"/>
          </a:p>
          <a:p>
            <a:pPr lvl="3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700"/>
              <a:t>Type checking</a:t>
            </a:r>
            <a:endParaRPr lang="en-US" altLang="zh-CN" sz="17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000"/>
              <a:t>Other static checking</a:t>
            </a:r>
            <a:endParaRPr lang="en-US" altLang="zh-CN" sz="2000"/>
          </a:p>
          <a:p>
            <a:pPr lvl="3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700"/>
              <a:t>Unreachable code</a:t>
            </a:r>
            <a:endParaRPr lang="en-US" altLang="zh-CN" sz="1700"/>
          </a:p>
          <a:p>
            <a:pPr lvl="3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700"/>
              <a:t>Use of uninitialized variables</a:t>
            </a:r>
            <a:endParaRPr lang="en-US" altLang="zh-CN" sz="1700"/>
          </a:p>
          <a:p>
            <a:pPr lvl="3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700"/>
              <a:t>etc.</a:t>
            </a:r>
            <a:endParaRPr lang="en-US" altLang="zh-CN" sz="17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8738" name="标题 6287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of Expressions</a:t>
            </a:r>
            <a:endParaRPr lang="en-US" altLang="zh-CN"/>
          </a:p>
        </p:txBody>
      </p:sp>
      <p:sp>
        <p:nvSpPr>
          <p:cNvPr id="628739" name="文本占位符 628738"/>
          <p:cNvSpPr>
            <a:spLocks noGrp="1"/>
          </p:cNvSpPr>
          <p:nvPr>
            <p:ph type="body" sz="half" idx="1"/>
          </p:nvPr>
        </p:nvSpPr>
        <p:spPr>
          <a:xfrm>
            <a:off x="1370013" y="1752600"/>
            <a:ext cx="7316787" cy="4189413"/>
          </a:xfrm>
          <a:ln/>
        </p:spPr>
        <p:txBody>
          <a:bodyPr/>
          <a:p>
            <a:pPr/>
            <a:r>
              <a:rPr lang="en-US" altLang="zh-CN" sz="2500"/>
              <a:t>Code concatenation (syntax-directed definition)</a:t>
            </a:r>
            <a:endParaRPr lang="en-US" altLang="zh-CN" sz="2500"/>
          </a:p>
        </p:txBody>
      </p:sp>
      <p:graphicFrame>
        <p:nvGraphicFramePr>
          <p:cNvPr id="628798" name="内容占位符 628797"/>
          <p:cNvGraphicFramePr/>
          <p:nvPr>
            <p:ph sz="half" idx="2"/>
          </p:nvPr>
        </p:nvGraphicFramePr>
        <p:xfrm>
          <a:off x="304800" y="2667000"/>
          <a:ext cx="8534400" cy="3429000"/>
        </p:xfrm>
        <a:graphic>
          <a:graphicData uri="http://schemas.openxmlformats.org/drawingml/2006/table">
            <a:tbl>
              <a:tblPr/>
              <a:tblGrid>
                <a:gridCol w="309563"/>
                <a:gridCol w="1474787"/>
                <a:gridCol w="6750050"/>
              </a:tblGrid>
              <a:tr h="3571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x-none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Productions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Semantic Rules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1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S 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id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E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;</a:t>
                      </a:r>
                      <a:endParaRPr lang="zh-CN" altLang="en-US" sz="15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S.code = E.code || gen(top.get(</a:t>
                      </a:r>
                      <a:r>
                        <a:rPr lang="en-US" altLang="zh-CN" sz="1500" b="1"/>
                        <a:t>id</a:t>
                      </a:r>
                      <a:r>
                        <a:rPr lang="en-US" altLang="zh-CN" sz="1500"/>
                        <a:t>.lexeme)  '='  E.addr)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7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2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 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 E</a:t>
                      </a:r>
                      <a:r>
                        <a:rPr lang="en-US" altLang="zh-CN" sz="15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+ E</a:t>
                      </a:r>
                      <a:r>
                        <a:rPr lang="en-US" altLang="zh-CN" sz="15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5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E.addr = </a:t>
                      </a:r>
                      <a:r>
                        <a:rPr lang="en-US" altLang="zh-CN" sz="1500" b="1"/>
                        <a:t>new </a:t>
                      </a:r>
                      <a:r>
                        <a:rPr lang="en-US" altLang="zh-CN" sz="1500"/>
                        <a:t>Temp();</a:t>
                      </a:r>
                      <a:endParaRPr lang="en-US" altLang="zh-CN" sz="1500"/>
                    </a:p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E.code =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.code || E</a:t>
                      </a:r>
                      <a:r>
                        <a:rPr lang="en-US" altLang="zh-CN" sz="1500" baseline="-25000"/>
                        <a:t>2</a:t>
                      </a:r>
                      <a:r>
                        <a:rPr lang="en-US" altLang="zh-CN" sz="1500"/>
                        <a:t>.code || gen(E.addr  '=' 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.addr  '+'  E</a:t>
                      </a:r>
                      <a:r>
                        <a:rPr lang="en-US" altLang="zh-CN" sz="1500" baseline="-25000"/>
                        <a:t>2</a:t>
                      </a:r>
                      <a:r>
                        <a:rPr lang="en-US" altLang="zh-CN" sz="1500"/>
                        <a:t>.addr)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78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3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 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–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E</a:t>
                      </a:r>
                      <a:r>
                        <a:rPr lang="en-US" altLang="zh-CN" sz="1500" baseline="-25000"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5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E.addr = </a:t>
                      </a:r>
                      <a:r>
                        <a:rPr lang="en-US" altLang="zh-CN" sz="1500" b="1"/>
                        <a:t>new </a:t>
                      </a:r>
                      <a:r>
                        <a:rPr lang="en-US" altLang="zh-CN" sz="1500"/>
                        <a:t>Temp();</a:t>
                      </a:r>
                      <a:endParaRPr lang="en-US" altLang="zh-CN" sz="1500"/>
                    </a:p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E.code =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.code || gen(E.addr  '='  '</a:t>
                      </a:r>
                      <a:r>
                        <a:rPr lang="en-US" altLang="zh-CN" sz="1500" b="1"/>
                        <a:t>minus</a:t>
                      </a:r>
                      <a:r>
                        <a:rPr lang="en-US" altLang="zh-CN" sz="1500"/>
                        <a:t>' 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.addr)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9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4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 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E</a:t>
                      </a:r>
                      <a:r>
                        <a:rPr lang="en-US" altLang="zh-CN" sz="15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1500" b="1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E.addr =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.addr;</a:t>
                      </a:r>
                      <a:endParaRPr lang="en-US" altLang="zh-CN" sz="1500"/>
                    </a:p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E.code = E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/>
                        <a:t>.code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7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 </a:t>
                      </a:r>
                      <a:r>
                        <a:rPr lang="en-US" altLang="zh-CN" sz="15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sym typeface="Symbol" panose="05050102010706020507" pitchFamily="18" charset="2"/>
                        </a:rPr>
                        <a:t>id</a:t>
                      </a:r>
                      <a:endParaRPr lang="zh-CN" altLang="en-US" sz="1500" b="1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E.addr = top.get(</a:t>
                      </a:r>
                      <a:r>
                        <a:rPr lang="en-US" altLang="zh-CN" sz="1500" b="1"/>
                        <a:t>id</a:t>
                      </a:r>
                      <a:r>
                        <a:rPr lang="en-US" altLang="zh-CN" sz="1500"/>
                        <a:t>.lexeme);</a:t>
                      </a:r>
                      <a:endParaRPr lang="en-US" altLang="zh-CN" sz="1500"/>
                    </a:p>
                    <a:p>
                      <a:pPr marL="0" lvl="0" indent="0">
                        <a:buNone/>
                      </a:pPr>
                      <a:r>
                        <a:rPr lang="en-US" altLang="zh-CN" sz="1500"/>
                        <a:t>E.code = ' '</a:t>
                      </a:r>
                      <a:endParaRPr lang="zh-CN" altLang="en-US" sz="15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1810" name="标题 6318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of Expressions (cont')</a:t>
            </a:r>
            <a:endParaRPr lang="en-US" altLang="zh-CN"/>
          </a:p>
        </p:txBody>
      </p:sp>
      <p:sp>
        <p:nvSpPr>
          <p:cNvPr id="631811" name="文本占位符 631810"/>
          <p:cNvSpPr>
            <a:spLocks noGrp="1"/>
          </p:cNvSpPr>
          <p:nvPr>
            <p:ph type="body" sz="half" idx="1"/>
          </p:nvPr>
        </p:nvSpPr>
        <p:spPr>
          <a:xfrm>
            <a:off x="1370013" y="1752600"/>
            <a:ext cx="7469187" cy="4189413"/>
          </a:xfrm>
          <a:ln/>
        </p:spPr>
        <p:txBody>
          <a:bodyPr/>
          <a:p>
            <a:pPr defTabSz="0"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2500"/>
              <a:t>Incremental translation (translation scheme)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0033CC"/>
                </a:solidFill>
              </a:rPr>
              <a:t>S	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id =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{	gen(top.get(</a:t>
            </a:r>
            <a:r>
              <a:rPr lang="en-US" altLang="zh-CN" sz="18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.lexeme)  '='  E.addr) }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0033CC"/>
                </a:solidFill>
              </a:rPr>
              <a:t>	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8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8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{	E.addr = </a:t>
            </a:r>
            <a:r>
              <a:rPr lang="en-US" altLang="zh-CN" sz="18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				gen(E.addr  '='  E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.addr  '+'  E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.addr) }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0033CC"/>
                </a:solidFill>
              </a:rPr>
              <a:t>	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8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{	E.addr = </a:t>
            </a:r>
            <a:r>
              <a:rPr lang="en-US" altLang="zh-CN" sz="18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				gen(E.addr  '='  '</a:t>
            </a:r>
            <a:r>
              <a:rPr lang="en-US" altLang="zh-CN" sz="1800" b="1">
                <a:solidFill>
                  <a:srgbClr val="A50021"/>
                </a:solidFill>
                <a:sym typeface="Symbol" panose="05050102010706020507" pitchFamily="18" charset="2"/>
              </a:rPr>
              <a:t>minus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.addr) }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0033CC"/>
                </a:solidFill>
              </a:rPr>
              <a:t>	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8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{	E.addr = E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.addr }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689225" algn="l"/>
              </a:tabLst>
            </a:pP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0033CC"/>
                </a:solidFill>
              </a:rPr>
              <a:t>	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8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{	E.addr = top.get(</a:t>
            </a:r>
            <a:r>
              <a:rPr lang="en-US" altLang="zh-CN" sz="18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.lexeme) }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2834" name="标题 6328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Another Example</a:t>
            </a:r>
            <a:endParaRPr lang="en-US" altLang="zh-CN"/>
          </a:p>
        </p:txBody>
      </p:sp>
      <p:sp>
        <p:nvSpPr>
          <p:cNvPr id="632835" name="文本占位符 632834"/>
          <p:cNvSpPr>
            <a:spLocks noGrp="1"/>
          </p:cNvSpPr>
          <p:nvPr>
            <p:ph type="body" sz="half" idx="1"/>
          </p:nvPr>
        </p:nvSpPr>
        <p:spPr>
          <a:xfrm>
            <a:off x="1143000" y="1752600"/>
            <a:ext cx="7543800" cy="4495800"/>
          </a:xfrm>
          <a:ln/>
        </p:spPr>
        <p:txBody>
          <a:bodyPr/>
          <a:p>
            <a:pPr defTabSz="0">
              <a:lnSpc>
                <a:spcPct val="80000"/>
              </a:lnSpc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2500"/>
              <a:t>Declared variables</a:t>
            </a:r>
            <a:endParaRPr lang="en-US" altLang="zh-CN" sz="2500"/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S	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id :=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p = symbolTable.</a:t>
            </a:r>
            <a:r>
              <a:rPr lang="en-US" altLang="zh-CN" sz="1600">
                <a:solidFill>
                  <a:srgbClr val="006600"/>
                </a:solidFill>
                <a:sym typeface="Symbol" panose="05050102010706020507" pitchFamily="18" charset="2"/>
              </a:rPr>
              <a:t>lookup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(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.name);</a:t>
            </a:r>
            <a:endParaRPr lang="en-US" altLang="zh-CN" sz="1600">
              <a:solidFill>
                <a:srgbClr val="FF5050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				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 (p == 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)  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throw new 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SomeException(); </a:t>
            </a:r>
            <a:endParaRPr lang="en-US" altLang="zh-CN" sz="1600">
              <a:solidFill>
                <a:srgbClr val="FF5050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				emit(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 '='  E.place) }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600">
                <a:solidFill>
                  <a:srgbClr val="0033CC"/>
                </a:solidFill>
              </a:rPr>
              <a:t>	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6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6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6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				emit(E.place  '='  E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.place  '+'  E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600">
                <a:solidFill>
                  <a:srgbClr val="0033CC"/>
                </a:solidFill>
              </a:rPr>
              <a:t>	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6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6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				emit(E.place  '='  '</a:t>
            </a:r>
            <a:r>
              <a:rPr lang="en-US" altLang="zh-CN" sz="1600" b="1">
                <a:solidFill>
                  <a:srgbClr val="A50021"/>
                </a:solidFill>
                <a:sym typeface="Symbol" panose="05050102010706020507" pitchFamily="18" charset="2"/>
              </a:rPr>
              <a:t>minus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600">
                <a:solidFill>
                  <a:srgbClr val="0033CC"/>
                </a:solidFill>
              </a:rPr>
              <a:t>	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6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{	E.place = E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.place }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600">
                <a:solidFill>
                  <a:srgbClr val="0033CC"/>
                </a:solidFill>
              </a:rPr>
              <a:t>	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6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p = symbolTable.</a:t>
            </a:r>
            <a:r>
              <a:rPr lang="en-US" altLang="zh-CN" sz="1600">
                <a:solidFill>
                  <a:srgbClr val="006600"/>
                </a:solidFill>
                <a:sym typeface="Symbol" panose="05050102010706020507" pitchFamily="18" charset="2"/>
              </a:rPr>
              <a:t>lookup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(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.name);</a:t>
            </a:r>
            <a:endParaRPr lang="en-US" altLang="zh-CN" sz="1600">
              <a:solidFill>
                <a:srgbClr val="FF5050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				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 (p == 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)  </a:t>
            </a:r>
            <a:r>
              <a:rPr lang="en-US" altLang="zh-CN" sz="1600" b="1">
                <a:solidFill>
                  <a:srgbClr val="FF5050"/>
                </a:solidFill>
                <a:sym typeface="Symbol" panose="05050102010706020507" pitchFamily="18" charset="2"/>
              </a:rPr>
              <a:t>throw new 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SomeException(); </a:t>
            </a:r>
            <a:endParaRPr lang="en-US" altLang="zh-CN" sz="1600">
              <a:solidFill>
                <a:srgbClr val="FF5050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1167130" algn="l"/>
                <a:tab pos="2425700" algn="l"/>
                <a:tab pos="2597150" algn="l"/>
              </a:tabLst>
            </a:pP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				E.place = </a:t>
            </a:r>
            <a:r>
              <a:rPr lang="en-US" altLang="zh-CN" sz="1600">
                <a:solidFill>
                  <a:srgbClr val="FF505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}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32836" name="折角形 632835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786" name="标题 6307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Addressing Array Elements</a:t>
            </a:r>
            <a:endParaRPr lang="en-US" altLang="zh-CN"/>
          </a:p>
        </p:txBody>
      </p:sp>
      <p:sp>
        <p:nvSpPr>
          <p:cNvPr id="630787" name="文本占位符 630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2-dimensional array layout</a:t>
            </a:r>
            <a:endParaRPr lang="en-US" altLang="zh-CN" sz="2500"/>
          </a:p>
          <a:p>
            <a:pPr lvl="1"/>
            <a:r>
              <a:rPr lang="en-US" altLang="zh-CN" sz="2100"/>
              <a:t>Row major vs. column major</a:t>
            </a:r>
            <a:endParaRPr lang="en-US" altLang="zh-CN" sz="2100"/>
          </a:p>
        </p:txBody>
      </p:sp>
      <p:grpSp>
        <p:nvGrpSpPr>
          <p:cNvPr id="630816" name="组合 630815"/>
          <p:cNvGrpSpPr/>
          <p:nvPr/>
        </p:nvGrpSpPr>
        <p:grpSpPr>
          <a:xfrm>
            <a:off x="1295400" y="3048000"/>
            <a:ext cx="6324600" cy="2286000"/>
            <a:chOff x="816" y="1920"/>
            <a:chExt cx="3984" cy="1440"/>
          </a:xfrm>
        </p:grpSpPr>
        <p:grpSp>
          <p:nvGrpSpPr>
            <p:cNvPr id="630815" name="组合 630814"/>
            <p:cNvGrpSpPr/>
            <p:nvPr/>
          </p:nvGrpSpPr>
          <p:grpSpPr>
            <a:xfrm>
              <a:off x="816" y="1920"/>
              <a:ext cx="1776" cy="1440"/>
              <a:chOff x="720" y="1920"/>
              <a:chExt cx="1776" cy="1440"/>
            </a:xfrm>
          </p:grpSpPr>
          <p:sp>
            <p:nvSpPr>
              <p:cNvPr id="630788" name="矩形 630787"/>
              <p:cNvSpPr/>
              <p:nvPr/>
            </p:nvSpPr>
            <p:spPr>
              <a:xfrm>
                <a:off x="1776" y="192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1]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89" name="矩形 630788"/>
              <p:cNvSpPr/>
              <p:nvPr/>
            </p:nvSpPr>
            <p:spPr>
              <a:xfrm>
                <a:off x="1776" y="216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2]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0" name="矩形 630789"/>
              <p:cNvSpPr/>
              <p:nvPr/>
            </p:nvSpPr>
            <p:spPr>
              <a:xfrm>
                <a:off x="1776" y="240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3]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1" name="矩形 630790"/>
              <p:cNvSpPr/>
              <p:nvPr/>
            </p:nvSpPr>
            <p:spPr>
              <a:xfrm>
                <a:off x="1776" y="264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1]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2" name="矩形 630791"/>
              <p:cNvSpPr/>
              <p:nvPr/>
            </p:nvSpPr>
            <p:spPr>
              <a:xfrm>
                <a:off x="1776" y="288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2]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3" name="矩形 630792"/>
              <p:cNvSpPr/>
              <p:nvPr/>
            </p:nvSpPr>
            <p:spPr>
              <a:xfrm>
                <a:off x="1776" y="312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3]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5" name="左大括号 630794"/>
              <p:cNvSpPr/>
              <p:nvPr/>
            </p:nvSpPr>
            <p:spPr>
              <a:xfrm>
                <a:off x="1584" y="1968"/>
                <a:ext cx="96" cy="624"/>
              </a:xfrm>
              <a:prstGeom prst="leftBrace">
                <a:avLst>
                  <a:gd name="adj1" fmla="val 541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0796" name="左大括号 630795"/>
              <p:cNvSpPr/>
              <p:nvPr/>
            </p:nvSpPr>
            <p:spPr>
              <a:xfrm>
                <a:off x="1584" y="2688"/>
                <a:ext cx="96" cy="624"/>
              </a:xfrm>
              <a:prstGeom prst="leftBrace">
                <a:avLst>
                  <a:gd name="adj1" fmla="val 541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0797" name="文本框 630796"/>
              <p:cNvSpPr txBox="1"/>
              <p:nvPr/>
            </p:nvSpPr>
            <p:spPr>
              <a:xfrm>
                <a:off x="720" y="2160"/>
                <a:ext cx="81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1st row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798" name="文本框 630797"/>
              <p:cNvSpPr txBox="1"/>
              <p:nvPr/>
            </p:nvSpPr>
            <p:spPr>
              <a:xfrm>
                <a:off x="720" y="2880"/>
                <a:ext cx="81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2nd row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30814" name="组合 630813"/>
            <p:cNvGrpSpPr/>
            <p:nvPr/>
          </p:nvGrpSpPr>
          <p:grpSpPr>
            <a:xfrm>
              <a:off x="2976" y="1920"/>
              <a:ext cx="1824" cy="1440"/>
              <a:chOff x="3072" y="1920"/>
              <a:chExt cx="1824" cy="1440"/>
            </a:xfrm>
          </p:grpSpPr>
          <p:sp>
            <p:nvSpPr>
              <p:cNvPr id="630799" name="矩形 630798"/>
              <p:cNvSpPr/>
              <p:nvPr/>
            </p:nvSpPr>
            <p:spPr>
              <a:xfrm>
                <a:off x="4176" y="192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1]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0" name="矩形 630799"/>
              <p:cNvSpPr/>
              <p:nvPr/>
            </p:nvSpPr>
            <p:spPr>
              <a:xfrm>
                <a:off x="4176" y="216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1]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1" name="矩形 630800"/>
              <p:cNvSpPr/>
              <p:nvPr/>
            </p:nvSpPr>
            <p:spPr>
              <a:xfrm>
                <a:off x="4176" y="240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2]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2" name="矩形 630801"/>
              <p:cNvSpPr/>
              <p:nvPr/>
            </p:nvSpPr>
            <p:spPr>
              <a:xfrm>
                <a:off x="4176" y="264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2]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3" name="矩形 630802"/>
              <p:cNvSpPr/>
              <p:nvPr/>
            </p:nvSpPr>
            <p:spPr>
              <a:xfrm>
                <a:off x="4176" y="288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A[1, 3]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4" name="矩形 630803"/>
              <p:cNvSpPr/>
              <p:nvPr/>
            </p:nvSpPr>
            <p:spPr>
              <a:xfrm>
                <a:off x="4176" y="3120"/>
                <a:ext cx="72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A[2, 3]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5" name="左大括号 630804"/>
              <p:cNvSpPr/>
              <p:nvPr/>
            </p:nvSpPr>
            <p:spPr>
              <a:xfrm>
                <a:off x="3984" y="1968"/>
                <a:ext cx="48" cy="384"/>
              </a:xfrm>
              <a:prstGeom prst="leftBrace">
                <a:avLst>
                  <a:gd name="adj1" fmla="val 6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0807" name="文本框 630806"/>
              <p:cNvSpPr txBox="1"/>
              <p:nvPr/>
            </p:nvSpPr>
            <p:spPr>
              <a:xfrm>
                <a:off x="3168" y="2016"/>
                <a:ext cx="81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1st column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09" name="左大括号 630808"/>
              <p:cNvSpPr/>
              <p:nvPr/>
            </p:nvSpPr>
            <p:spPr>
              <a:xfrm>
                <a:off x="3984" y="2448"/>
                <a:ext cx="48" cy="384"/>
              </a:xfrm>
              <a:prstGeom prst="leftBrace">
                <a:avLst>
                  <a:gd name="adj1" fmla="val 6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0810" name="文本框 630809"/>
              <p:cNvSpPr txBox="1"/>
              <p:nvPr/>
            </p:nvSpPr>
            <p:spPr>
              <a:xfrm>
                <a:off x="3072" y="2496"/>
                <a:ext cx="9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2nd column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0811" name="左大括号 630810"/>
              <p:cNvSpPr/>
              <p:nvPr/>
            </p:nvSpPr>
            <p:spPr>
              <a:xfrm>
                <a:off x="3984" y="2928"/>
                <a:ext cx="48" cy="384"/>
              </a:xfrm>
              <a:prstGeom prst="leftBrace">
                <a:avLst>
                  <a:gd name="adj1" fmla="val 6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0812" name="文本框 630811"/>
              <p:cNvSpPr txBox="1"/>
              <p:nvPr/>
            </p:nvSpPr>
            <p:spPr>
              <a:xfrm>
                <a:off x="3072" y="2976"/>
                <a:ext cx="9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3rd column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3858" name="标题 6338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Addressing Array Elements</a:t>
            </a:r>
            <a:endParaRPr lang="en-US" altLang="zh-CN"/>
          </a:p>
        </p:txBody>
      </p:sp>
      <p:sp>
        <p:nvSpPr>
          <p:cNvPr id="633859" name="文本占位符 6338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Relative address of array elements</a:t>
            </a:r>
            <a:endParaRPr lang="en-US" altLang="zh-CN" sz="2500"/>
          </a:p>
          <a:p>
            <a:pPr lvl="1"/>
            <a:r>
              <a:rPr lang="en-US" altLang="zh-CN" sz="2100"/>
              <a:t>A[i]</a:t>
            </a:r>
            <a:endParaRPr lang="en-US" altLang="zh-CN" sz="2100"/>
          </a:p>
          <a:p>
            <a:pPr lvl="2"/>
            <a:r>
              <a:rPr lang="en-US" altLang="zh-CN" sz="1800"/>
              <a:t>base + (i – low) </a:t>
            </a:r>
            <a:r>
              <a:rPr lang="en-US" altLang="zh-CN" sz="1800">
                <a:sym typeface="Symbol" panose="05050102010706020507" pitchFamily="18" charset="2"/>
              </a:rPr>
              <a:t> w</a:t>
            </a:r>
            <a:endParaRPr lang="en-US" altLang="zh-CN" sz="1800">
              <a:sym typeface="Symbol" panose="05050102010706020507" pitchFamily="18" charset="2"/>
            </a:endParaRPr>
          </a:p>
          <a:p>
            <a:pPr lvl="2"/>
            <a:r>
              <a:rPr lang="en-US" altLang="zh-CN" sz="1800"/>
              <a:t>i </a:t>
            </a:r>
            <a:r>
              <a:rPr lang="en-US" altLang="zh-CN" sz="1800">
                <a:sym typeface="Symbol" panose="05050102010706020507" pitchFamily="18" charset="2"/>
              </a:rPr>
              <a:t> w +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(</a:t>
            </a:r>
            <a:r>
              <a:rPr lang="en-US" altLang="zh-CN" sz="1800">
                <a:solidFill>
                  <a:srgbClr val="A50021"/>
                </a:solidFill>
              </a:rPr>
              <a:t>base – low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 w)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sz="2100"/>
              <a:t>A[i</a:t>
            </a:r>
            <a:r>
              <a:rPr lang="en-US" altLang="zh-CN" sz="2100" baseline="-25000"/>
              <a:t>1</a:t>
            </a:r>
            <a:r>
              <a:rPr lang="en-US" altLang="zh-CN" sz="2100"/>
              <a:t>, </a:t>
            </a:r>
            <a:r>
              <a:rPr lang="en-US" altLang="zh-CN" sz="2100"/>
              <a:t>i</a:t>
            </a:r>
            <a:r>
              <a:rPr lang="en-US" altLang="zh-CN" sz="2100" baseline="-25000"/>
              <a:t>2</a:t>
            </a:r>
            <a:r>
              <a:rPr lang="en-US" altLang="zh-CN" sz="2100"/>
              <a:t>]</a:t>
            </a:r>
            <a:endParaRPr lang="en-US" altLang="zh-CN" sz="2100"/>
          </a:p>
          <a:p>
            <a:pPr lvl="2"/>
            <a:r>
              <a:rPr lang="en-US" altLang="zh-CN" sz="1800"/>
              <a:t>base + ((i</a:t>
            </a:r>
            <a:r>
              <a:rPr lang="en-US" altLang="zh-CN" sz="1800" baseline="-25000"/>
              <a:t>1</a:t>
            </a:r>
            <a:r>
              <a:rPr lang="en-US" altLang="zh-CN" sz="1800"/>
              <a:t> – low</a:t>
            </a:r>
            <a:r>
              <a:rPr lang="en-US" altLang="zh-CN" sz="1800" baseline="-25000"/>
              <a:t>1</a:t>
            </a:r>
            <a:r>
              <a:rPr lang="en-US" altLang="zh-CN" sz="1800"/>
              <a:t>) </a:t>
            </a:r>
            <a:r>
              <a:rPr lang="en-US" altLang="zh-CN" sz="1800">
                <a:sym typeface="Symbol" panose="05050102010706020507" pitchFamily="18" charset="2"/>
              </a:rPr>
              <a:t> n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 + i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 – low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)</a:t>
            </a:r>
            <a:r>
              <a:rPr lang="en-US" altLang="zh-CN" sz="1800"/>
              <a:t> </a:t>
            </a:r>
            <a:r>
              <a:rPr lang="en-US" altLang="zh-CN" sz="1800">
                <a:sym typeface="Symbol" panose="05050102010706020507" pitchFamily="18" charset="2"/>
              </a:rPr>
              <a:t> w</a:t>
            </a:r>
            <a:endParaRPr lang="en-US" altLang="zh-CN" sz="1800">
              <a:sym typeface="Symbol" panose="05050102010706020507" pitchFamily="18" charset="2"/>
            </a:endParaRPr>
          </a:p>
          <a:p>
            <a:pPr lvl="2"/>
            <a:r>
              <a:rPr lang="en-US" altLang="zh-CN" sz="1800"/>
              <a:t>((i</a:t>
            </a:r>
            <a:r>
              <a:rPr lang="en-US" altLang="zh-CN" sz="1800" baseline="-25000"/>
              <a:t>1</a:t>
            </a:r>
            <a:r>
              <a:rPr lang="en-US" altLang="zh-CN" sz="1800"/>
              <a:t> </a:t>
            </a:r>
            <a:r>
              <a:rPr lang="en-US" altLang="zh-CN" sz="1800">
                <a:sym typeface="Symbol" panose="05050102010706020507" pitchFamily="18" charset="2"/>
              </a:rPr>
              <a:t> n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) + i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)</a:t>
            </a:r>
            <a:r>
              <a:rPr lang="en-US" altLang="zh-CN" sz="1800"/>
              <a:t> </a:t>
            </a:r>
            <a:r>
              <a:rPr lang="en-US" altLang="zh-CN" sz="1800">
                <a:sym typeface="Symbol" panose="05050102010706020507" pitchFamily="18" charset="2"/>
              </a:rPr>
              <a:t> w +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1800">
                <a:solidFill>
                  <a:srgbClr val="A50021"/>
                </a:solidFill>
              </a:rPr>
              <a:t>base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1800">
                <a:solidFill>
                  <a:srgbClr val="A50021"/>
                </a:solidFill>
              </a:rPr>
              <a:t> (low</a:t>
            </a:r>
            <a:r>
              <a:rPr lang="en-US" altLang="zh-CN" sz="1800" baseline="-25000">
                <a:solidFill>
                  <a:srgbClr val="A50021"/>
                </a:solidFill>
              </a:rPr>
              <a:t>1</a:t>
            </a:r>
            <a:r>
              <a:rPr lang="en-US" altLang="zh-CN" sz="1800">
                <a:solidFill>
                  <a:srgbClr val="A50021"/>
                </a:solidFill>
              </a:rPr>
              <a:t>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 n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 + low</a:t>
            </a:r>
            <a:r>
              <a:rPr lang="en-US" altLang="zh-CN" sz="18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800">
                <a:solidFill>
                  <a:srgbClr val="A50021"/>
                </a:solidFill>
              </a:rPr>
              <a:t> </a:t>
            </a:r>
            <a:r>
              <a:rPr lang="en-US" altLang="zh-CN" sz="1800">
                <a:solidFill>
                  <a:srgbClr val="A50021"/>
                </a:solidFill>
                <a:sym typeface="Symbol" panose="05050102010706020507" pitchFamily="18" charset="2"/>
              </a:rPr>
              <a:t> w)</a:t>
            </a:r>
            <a:endParaRPr lang="en-US" altLang="zh-CN" sz="18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sz="2100"/>
              <a:t>A[i</a:t>
            </a:r>
            <a:r>
              <a:rPr lang="en-US" altLang="zh-CN" sz="2100" baseline="-25000"/>
              <a:t>1</a:t>
            </a:r>
            <a:r>
              <a:rPr lang="en-US" altLang="zh-CN" sz="2100"/>
              <a:t>, i</a:t>
            </a:r>
            <a:r>
              <a:rPr lang="en-US" altLang="zh-CN" sz="2100" baseline="-25000"/>
              <a:t>2</a:t>
            </a:r>
            <a:r>
              <a:rPr lang="en-US" altLang="zh-CN" sz="2100"/>
              <a:t>, ..., i</a:t>
            </a:r>
            <a:r>
              <a:rPr lang="en-US" altLang="zh-CN" sz="2100" baseline="-25000"/>
              <a:t>k</a:t>
            </a:r>
            <a:r>
              <a:rPr lang="en-US" altLang="zh-CN" sz="2100"/>
              <a:t>]</a:t>
            </a:r>
            <a:endParaRPr lang="en-US" altLang="zh-CN" sz="2100"/>
          </a:p>
          <a:p>
            <a:pPr lvl="2"/>
            <a:r>
              <a:rPr lang="en-US" altLang="zh-CN" sz="1600"/>
              <a:t>((...((i</a:t>
            </a:r>
            <a:r>
              <a:rPr lang="en-US" altLang="zh-CN" sz="1600" baseline="-25000"/>
              <a:t>1</a:t>
            </a:r>
            <a:r>
              <a:rPr lang="en-US" altLang="zh-CN" sz="1600"/>
              <a:t> </a:t>
            </a:r>
            <a:r>
              <a:rPr lang="en-US" altLang="zh-CN" sz="1600">
                <a:sym typeface="Symbol" panose="05050102010706020507" pitchFamily="18" charset="2"/>
              </a:rPr>
              <a:t> n</a:t>
            </a:r>
            <a:r>
              <a:rPr lang="en-US" altLang="zh-CN" sz="1600" baseline="-25000">
                <a:sym typeface="Symbol" panose="05050102010706020507" pitchFamily="18" charset="2"/>
              </a:rPr>
              <a:t>2</a:t>
            </a:r>
            <a:r>
              <a:rPr lang="en-US" altLang="zh-CN" sz="1600">
                <a:sym typeface="Symbol" panose="05050102010706020507" pitchFamily="18" charset="2"/>
              </a:rPr>
              <a:t> + i</a:t>
            </a:r>
            <a:r>
              <a:rPr lang="en-US" altLang="zh-CN" sz="1600" baseline="-25000">
                <a:sym typeface="Symbol" panose="05050102010706020507" pitchFamily="18" charset="2"/>
              </a:rPr>
              <a:t>2</a:t>
            </a:r>
            <a:r>
              <a:rPr lang="en-US" altLang="zh-CN" sz="1600">
                <a:sym typeface="Symbol" panose="05050102010706020507" pitchFamily="18" charset="2"/>
              </a:rPr>
              <a:t>)</a:t>
            </a:r>
            <a:r>
              <a:rPr lang="en-US" altLang="zh-CN" sz="1600"/>
              <a:t> </a:t>
            </a:r>
            <a:r>
              <a:rPr lang="en-US" altLang="zh-CN" sz="1600">
                <a:sym typeface="Symbol" panose="05050102010706020507" pitchFamily="18" charset="2"/>
              </a:rPr>
              <a:t> n</a:t>
            </a:r>
            <a:r>
              <a:rPr lang="en-US" altLang="zh-CN" sz="1600" baseline="-25000">
                <a:sym typeface="Symbol" panose="05050102010706020507" pitchFamily="18" charset="2"/>
              </a:rPr>
              <a:t>3</a:t>
            </a:r>
            <a:r>
              <a:rPr lang="en-US" altLang="zh-CN" sz="1600">
                <a:sym typeface="Symbol" panose="05050102010706020507" pitchFamily="18" charset="2"/>
              </a:rPr>
              <a:t> + i</a:t>
            </a:r>
            <a:r>
              <a:rPr lang="en-US" altLang="zh-CN" sz="1600" baseline="-25000">
                <a:sym typeface="Symbol" panose="05050102010706020507" pitchFamily="18" charset="2"/>
              </a:rPr>
              <a:t>3</a:t>
            </a:r>
            <a:r>
              <a:rPr lang="en-US" altLang="zh-CN" sz="1600"/>
              <a:t>)...) </a:t>
            </a:r>
            <a:r>
              <a:rPr lang="en-US" altLang="zh-CN" sz="1600">
                <a:sym typeface="Symbol" panose="05050102010706020507" pitchFamily="18" charset="2"/>
              </a:rPr>
              <a:t> n</a:t>
            </a:r>
            <a:r>
              <a:rPr lang="en-US" altLang="zh-CN" sz="1600" baseline="-25000">
                <a:sym typeface="Symbol" panose="05050102010706020507" pitchFamily="18" charset="2"/>
              </a:rPr>
              <a:t>k</a:t>
            </a:r>
            <a:r>
              <a:rPr lang="en-US" altLang="zh-CN" sz="1600">
                <a:sym typeface="Symbol" panose="05050102010706020507" pitchFamily="18" charset="2"/>
              </a:rPr>
              <a:t> + i</a:t>
            </a:r>
            <a:r>
              <a:rPr lang="en-US" altLang="zh-CN" sz="1600" baseline="-25000">
                <a:sym typeface="Symbol" panose="05050102010706020507" pitchFamily="18" charset="2"/>
              </a:rPr>
              <a:t>k</a:t>
            </a:r>
            <a:r>
              <a:rPr lang="en-US" altLang="zh-CN" sz="1600"/>
              <a:t>) </a:t>
            </a:r>
            <a:r>
              <a:rPr lang="en-US" altLang="zh-CN" sz="1600">
                <a:sym typeface="Symbol" panose="05050102010706020507" pitchFamily="18" charset="2"/>
              </a:rPr>
              <a:t> w +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b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</a:br>
            <a:r>
              <a:rPr lang="en-US" altLang="zh-CN" sz="1600">
                <a:solidFill>
                  <a:srgbClr val="A50021"/>
                </a:solidFill>
              </a:rPr>
              <a:t>base 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1600">
                <a:solidFill>
                  <a:srgbClr val="A50021"/>
                </a:solidFill>
              </a:rPr>
              <a:t> ((...((low</a:t>
            </a:r>
            <a:r>
              <a:rPr lang="en-US" altLang="zh-CN" sz="1600" baseline="-25000">
                <a:solidFill>
                  <a:srgbClr val="A50021"/>
                </a:solidFill>
              </a:rPr>
              <a:t>1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n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+ low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)n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3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+ low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3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)...)n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k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 + low</a:t>
            </a:r>
            <a:r>
              <a:rPr lang="en-US" altLang="zh-CN" sz="1600" baseline="-25000">
                <a:solidFill>
                  <a:srgbClr val="A50021"/>
                </a:solidFill>
                <a:sym typeface="Symbol" panose="05050102010706020507" pitchFamily="18" charset="2"/>
              </a:rPr>
              <a:t>k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600">
                <a:solidFill>
                  <a:srgbClr val="A50021"/>
                </a:solidFill>
              </a:rPr>
              <a:t> </a:t>
            </a:r>
            <a:r>
              <a:rPr lang="en-US" altLang="zh-CN" sz="1600">
                <a:solidFill>
                  <a:srgbClr val="A50021"/>
                </a:solidFill>
                <a:sym typeface="Symbol" panose="05050102010706020507" pitchFamily="18" charset="2"/>
              </a:rPr>
              <a:t> w</a:t>
            </a:r>
            <a:endParaRPr lang="en-US" altLang="zh-CN" sz="16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33887" name="线形标注 2 633886"/>
          <p:cNvSpPr/>
          <p:nvPr/>
        </p:nvSpPr>
        <p:spPr>
          <a:xfrm>
            <a:off x="6934200" y="26289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38889"/>
              <a:gd name="adj5" fmla="val 81250"/>
              <a:gd name="adj6" fmla="val -75000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i="0">
                <a:solidFill>
                  <a:srgbClr val="FF00FF"/>
                </a:solidFill>
                <a:latin typeface="Arial" panose="020B0604020202020204" pitchFamily="34" charset="0"/>
              </a:rPr>
              <a:t>Constant</a:t>
            </a:r>
            <a:endParaRPr lang="en-US" altLang="zh-CN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i="0">
                <a:solidFill>
                  <a:srgbClr val="FF00FF"/>
                </a:solidFill>
                <a:latin typeface="Arial" panose="020B0604020202020204" pitchFamily="34" charset="0"/>
              </a:rPr>
              <a:t>for optimization</a:t>
            </a:r>
            <a:endParaRPr lang="en-US" altLang="zh-CN" i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82" name="标题 6348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Addressing Tips</a:t>
            </a:r>
            <a:endParaRPr lang="en-US" altLang="zh-CN"/>
          </a:p>
        </p:txBody>
      </p:sp>
      <p:sp>
        <p:nvSpPr>
          <p:cNvPr id="634883" name="文本占位符 6348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defTabSz="0">
              <a:tabLst>
                <a:tab pos="3856355" algn="l"/>
              </a:tabLst>
            </a:pPr>
            <a:r>
              <a:rPr lang="en-US" altLang="zh-CN" sz="2500"/>
              <a:t>For each increment of a new dimension, addressing is calculated recursively, e.g. from k to k + 1</a:t>
            </a:r>
            <a:endParaRPr lang="en-US" altLang="zh-CN" sz="2500"/>
          </a:p>
          <a:p>
            <a:pPr lvl="1" defTabSz="0">
              <a:tabLst>
                <a:tab pos="3856355" algn="l"/>
              </a:tabLst>
            </a:pPr>
            <a:r>
              <a:rPr lang="en-US" altLang="zh-CN" sz="2100"/>
              <a:t>For variable part V:	</a:t>
            </a:r>
            <a:r>
              <a:rPr lang="en-US" altLang="zh-CN" sz="2100">
                <a:solidFill>
                  <a:srgbClr val="A50021"/>
                </a:solidFill>
              </a:rPr>
              <a:t>V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 n</a:t>
            </a:r>
            <a:r>
              <a:rPr lang="en-US" altLang="zh-CN" sz="2100" baseline="-25000">
                <a:solidFill>
                  <a:srgbClr val="0033CC"/>
                </a:solidFill>
                <a:sym typeface="Symbol" panose="05050102010706020507" pitchFamily="18" charset="2"/>
              </a:rPr>
              <a:t>k+1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+ i</a:t>
            </a:r>
            <a:r>
              <a:rPr lang="en-US" altLang="zh-CN" sz="2100" baseline="-25000">
                <a:solidFill>
                  <a:srgbClr val="0033CC"/>
                </a:solidFill>
                <a:sym typeface="Symbol" panose="05050102010706020507" pitchFamily="18" charset="2"/>
              </a:rPr>
              <a:t>k+1</a:t>
            </a:r>
            <a:endParaRPr lang="en-US" altLang="zh-CN" sz="2100" baseline="-250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tabLst>
                <a:tab pos="3856355" algn="l"/>
              </a:tabLst>
            </a:pPr>
            <a:r>
              <a:rPr lang="en-US" altLang="zh-CN" sz="2100"/>
              <a:t>For constant part C:	</a:t>
            </a:r>
            <a:r>
              <a:rPr lang="en-US" altLang="zh-CN" sz="2100">
                <a:solidFill>
                  <a:srgbClr val="A50021"/>
                </a:solidFill>
              </a:rPr>
              <a:t>C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 n</a:t>
            </a:r>
            <a:r>
              <a:rPr lang="en-US" altLang="zh-CN" sz="2100" baseline="-25000">
                <a:solidFill>
                  <a:srgbClr val="0033CC"/>
                </a:solidFill>
                <a:sym typeface="Symbol" panose="05050102010706020507" pitchFamily="18" charset="2"/>
              </a:rPr>
              <a:t>k+1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 + low</a:t>
            </a:r>
            <a:r>
              <a:rPr lang="en-US" altLang="zh-CN" sz="2100" baseline="-25000">
                <a:solidFill>
                  <a:srgbClr val="0033CC"/>
                </a:solidFill>
                <a:sym typeface="Symbol" panose="05050102010706020507" pitchFamily="18" charset="2"/>
              </a:rPr>
              <a:t>k+1</a:t>
            </a:r>
            <a:endParaRPr lang="en-US" altLang="zh-CN" sz="2100" baseline="-250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6930" name="标题 6369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Grammar for Array References</a:t>
            </a:r>
            <a:endParaRPr lang="en-US" altLang="zh-CN"/>
          </a:p>
        </p:txBody>
      </p:sp>
      <p:sp>
        <p:nvSpPr>
          <p:cNvPr id="636931" name="文本占位符 636930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  <a:ln/>
        </p:spPr>
        <p:txBody>
          <a:bodyPr/>
          <a:p>
            <a:pPr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2100"/>
              <a:t>Array references in Pascal: a[2, 3]</a:t>
            </a:r>
            <a:endParaRPr lang="en-US" altLang="zh-CN" sz="2100"/>
          </a:p>
          <a:p>
            <a:pPr lvl="1"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L	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id [ 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Elist 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]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  |  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endParaRPr lang="en-US" altLang="zh-CN" sz="1700" b="1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Elist		Elist </a:t>
            </a:r>
            <a:r>
              <a:rPr lang="en-US" altLang="zh-CN" sz="1700" b="1">
                <a:solidFill>
                  <a:srgbClr val="A50021"/>
                </a:solidFill>
                <a:sym typeface="Symbol" panose="05050102010706020507" pitchFamily="18" charset="2"/>
              </a:rPr>
              <a:t>,</a:t>
            </a:r>
            <a:r>
              <a:rPr lang="en-US" altLang="zh-CN" sz="1700">
                <a:solidFill>
                  <a:srgbClr val="A50021"/>
                </a:solidFill>
                <a:sym typeface="Symbol" panose="05050102010706020507" pitchFamily="18" charset="2"/>
              </a:rPr>
              <a:t> E  |  E</a:t>
            </a:r>
            <a:endParaRPr lang="en-US" altLang="zh-CN" sz="17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2100"/>
              <a:t>Grammar transformation (why ?)</a:t>
            </a:r>
            <a:endParaRPr lang="en-US" altLang="zh-CN" sz="2100"/>
          </a:p>
          <a:p>
            <a:pPr lvl="1"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1700">
                <a:solidFill>
                  <a:srgbClr val="0033CC"/>
                </a:solidFill>
              </a:rPr>
              <a:t>L	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	Elist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]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  | 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endParaRPr lang="en-US" altLang="zh-CN" sz="1700" b="1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tabLst>
                <a:tab pos="1431925" algn="l"/>
                <a:tab pos="1881505" algn="l"/>
                <a:tab pos="3495675" algn="l"/>
              </a:tabLst>
            </a:pP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Elist		Elist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 E  |  </a:t>
            </a:r>
            <a:r>
              <a:rPr lang="en-US" altLang="zh-CN" sz="1700" b="1">
                <a:solidFill>
                  <a:srgbClr val="0033CC"/>
                </a:solidFill>
                <a:sym typeface="Symbol" panose="05050102010706020507" pitchFamily="18" charset="2"/>
              </a:rPr>
              <a:t>id [ </a:t>
            </a:r>
            <a:r>
              <a:rPr lang="en-US" altLang="zh-CN" sz="17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endParaRPr lang="en-US" altLang="zh-CN" sz="1700" baseline="-25000">
              <a:solidFill>
                <a:srgbClr val="0033CC"/>
              </a:solidFill>
            </a:endParaRPr>
          </a:p>
        </p:txBody>
      </p:sp>
      <p:grpSp>
        <p:nvGrpSpPr>
          <p:cNvPr id="636982" name="组合 636981"/>
          <p:cNvGrpSpPr/>
          <p:nvPr/>
        </p:nvGrpSpPr>
        <p:grpSpPr>
          <a:xfrm>
            <a:off x="1905000" y="3810000"/>
            <a:ext cx="6172200" cy="2362200"/>
            <a:chOff x="1344" y="2400"/>
            <a:chExt cx="3888" cy="1488"/>
          </a:xfrm>
        </p:grpSpPr>
        <p:sp>
          <p:nvSpPr>
            <p:cNvPr id="636981" name="任意多边形 636980"/>
            <p:cNvSpPr/>
            <p:nvPr/>
          </p:nvSpPr>
          <p:spPr>
            <a:xfrm rot="16200000">
              <a:off x="3960" y="3336"/>
              <a:ext cx="624" cy="192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dash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980" name="任意多边形 636979"/>
            <p:cNvSpPr/>
            <p:nvPr/>
          </p:nvSpPr>
          <p:spPr>
            <a:xfrm rot="5400000">
              <a:off x="1896" y="3384"/>
              <a:ext cx="624" cy="192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rgbClr val="A50021"/>
              </a:solidFill>
              <a:prstDash val="dash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979" name="任意多边形 636978"/>
            <p:cNvSpPr/>
            <p:nvPr/>
          </p:nvSpPr>
          <p:spPr>
            <a:xfrm>
              <a:off x="1680" y="2928"/>
              <a:ext cx="624" cy="192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rgbClr val="A50021"/>
              </a:solidFill>
              <a:prstDash val="dash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36971" name="组合 636970"/>
            <p:cNvGrpSpPr/>
            <p:nvPr/>
          </p:nvGrpSpPr>
          <p:grpSpPr>
            <a:xfrm>
              <a:off x="1392" y="2400"/>
              <a:ext cx="1776" cy="1383"/>
              <a:chOff x="672" y="2448"/>
              <a:chExt cx="1776" cy="1383"/>
            </a:xfrm>
          </p:grpSpPr>
          <p:sp>
            <p:nvSpPr>
              <p:cNvPr id="636932" name="文本框 636931"/>
              <p:cNvSpPr txBox="1"/>
              <p:nvPr/>
            </p:nvSpPr>
            <p:spPr>
              <a:xfrm>
                <a:off x="1200" y="2448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L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35" name="文本框 636934"/>
              <p:cNvSpPr txBox="1"/>
              <p:nvPr/>
            </p:nvSpPr>
            <p:spPr>
              <a:xfrm>
                <a:off x="1344" y="2832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Elist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36" name="文本框 636935"/>
              <p:cNvSpPr txBox="1"/>
              <p:nvPr/>
            </p:nvSpPr>
            <p:spPr>
              <a:xfrm>
                <a:off x="1920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]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37" name="文本框 636936"/>
              <p:cNvSpPr txBox="1"/>
              <p:nvPr/>
            </p:nvSpPr>
            <p:spPr>
              <a:xfrm>
                <a:off x="672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id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38" name="文本框 636937"/>
              <p:cNvSpPr txBox="1"/>
              <p:nvPr/>
            </p:nvSpPr>
            <p:spPr>
              <a:xfrm>
                <a:off x="1008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[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39" name="文本框 636938"/>
              <p:cNvSpPr txBox="1"/>
              <p:nvPr/>
            </p:nvSpPr>
            <p:spPr>
              <a:xfrm>
                <a:off x="960" y="3216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Elist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40" name="文本框 636939"/>
              <p:cNvSpPr txBox="1"/>
              <p:nvPr/>
            </p:nvSpPr>
            <p:spPr>
              <a:xfrm>
                <a:off x="1536" y="3216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,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41" name="文本框 636940"/>
              <p:cNvSpPr txBox="1"/>
              <p:nvPr/>
            </p:nvSpPr>
            <p:spPr>
              <a:xfrm>
                <a:off x="1872" y="3216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44" name="文本框 636943"/>
              <p:cNvSpPr txBox="1"/>
              <p:nvPr/>
            </p:nvSpPr>
            <p:spPr>
              <a:xfrm>
                <a:off x="960" y="3600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45" name="直接连接符 636944"/>
              <p:cNvSpPr/>
              <p:nvPr/>
            </p:nvSpPr>
            <p:spPr>
              <a:xfrm flipH="1">
                <a:off x="1200" y="2688"/>
                <a:ext cx="19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47" name="直接连接符 636946"/>
              <p:cNvSpPr/>
              <p:nvPr/>
            </p:nvSpPr>
            <p:spPr>
              <a:xfrm>
                <a:off x="1632" y="307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48" name="直接连接符 636947"/>
              <p:cNvSpPr/>
              <p:nvPr/>
            </p:nvSpPr>
            <p:spPr>
              <a:xfrm>
                <a:off x="1248" y="3456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49" name="直接连接符 636948"/>
              <p:cNvSpPr/>
              <p:nvPr/>
            </p:nvSpPr>
            <p:spPr>
              <a:xfrm flipH="1">
                <a:off x="864" y="2688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50" name="直接连接符 636949"/>
              <p:cNvSpPr/>
              <p:nvPr/>
            </p:nvSpPr>
            <p:spPr>
              <a:xfrm>
                <a:off x="1632" y="2688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51" name="直接连接符 636950"/>
              <p:cNvSpPr/>
              <p:nvPr/>
            </p:nvSpPr>
            <p:spPr>
              <a:xfrm>
                <a:off x="1488" y="2688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52" name="直接连接符 636951"/>
              <p:cNvSpPr/>
              <p:nvPr/>
            </p:nvSpPr>
            <p:spPr>
              <a:xfrm flipH="1">
                <a:off x="1248" y="3072"/>
                <a:ext cx="24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53" name="直接连接符 636952"/>
              <p:cNvSpPr/>
              <p:nvPr/>
            </p:nvSpPr>
            <p:spPr>
              <a:xfrm>
                <a:off x="1728" y="3072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</p:grpSp>
        <p:grpSp>
          <p:nvGrpSpPr>
            <p:cNvPr id="636976" name="组合 636975"/>
            <p:cNvGrpSpPr/>
            <p:nvPr/>
          </p:nvGrpSpPr>
          <p:grpSpPr>
            <a:xfrm>
              <a:off x="3216" y="2400"/>
              <a:ext cx="2016" cy="1383"/>
              <a:chOff x="2976" y="2448"/>
              <a:chExt cx="2016" cy="1383"/>
            </a:xfrm>
          </p:grpSpPr>
          <p:sp>
            <p:nvSpPr>
              <p:cNvPr id="636954" name="文本框 636953"/>
              <p:cNvSpPr txBox="1"/>
              <p:nvPr/>
            </p:nvSpPr>
            <p:spPr>
              <a:xfrm>
                <a:off x="3744" y="2448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L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55" name="文本框 636954"/>
              <p:cNvSpPr txBox="1"/>
              <p:nvPr/>
            </p:nvSpPr>
            <p:spPr>
              <a:xfrm>
                <a:off x="3888" y="2832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Elist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56" name="文本框 636955"/>
              <p:cNvSpPr txBox="1"/>
              <p:nvPr/>
            </p:nvSpPr>
            <p:spPr>
              <a:xfrm>
                <a:off x="4464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]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57" name="文本框 636956"/>
              <p:cNvSpPr txBox="1"/>
              <p:nvPr/>
            </p:nvSpPr>
            <p:spPr>
              <a:xfrm>
                <a:off x="3216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solidFill>
                      <a:srgbClr val="EAEAEA"/>
                    </a:solidFill>
                    <a:latin typeface="Arial" panose="020B0604020202020204" pitchFamily="34" charset="0"/>
                  </a:rPr>
                  <a:t>id</a:t>
                </a:r>
                <a:endParaRPr lang="en-US" altLang="zh-CN" i="0">
                  <a:solidFill>
                    <a:srgbClr val="EAEAEA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6958" name="文本框 636957"/>
              <p:cNvSpPr txBox="1"/>
              <p:nvPr/>
            </p:nvSpPr>
            <p:spPr>
              <a:xfrm>
                <a:off x="3552" y="2832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solidFill>
                      <a:srgbClr val="EAEAEA"/>
                    </a:solidFill>
                    <a:latin typeface="Arial" panose="020B0604020202020204" pitchFamily="34" charset="0"/>
                  </a:rPr>
                  <a:t>[</a:t>
                </a:r>
                <a:endParaRPr lang="en-US" altLang="zh-CN" i="0">
                  <a:solidFill>
                    <a:srgbClr val="EAEAEA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6959" name="文本框 636958"/>
              <p:cNvSpPr txBox="1"/>
              <p:nvPr/>
            </p:nvSpPr>
            <p:spPr>
              <a:xfrm>
                <a:off x="3504" y="3216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Elist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60" name="文本框 636959"/>
              <p:cNvSpPr txBox="1"/>
              <p:nvPr/>
            </p:nvSpPr>
            <p:spPr>
              <a:xfrm>
                <a:off x="4080" y="3216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latin typeface="Arial" panose="020B0604020202020204" pitchFamily="34" charset="0"/>
                  </a:rPr>
                  <a:t>,</a:t>
                </a:r>
                <a:endParaRPr lang="en-US" altLang="zh-CN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61" name="文本框 636960"/>
              <p:cNvSpPr txBox="1"/>
              <p:nvPr/>
            </p:nvSpPr>
            <p:spPr>
              <a:xfrm>
                <a:off x="4416" y="3216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62" name="文本框 636961"/>
              <p:cNvSpPr txBox="1"/>
              <p:nvPr/>
            </p:nvSpPr>
            <p:spPr>
              <a:xfrm>
                <a:off x="3504" y="3600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0">
                    <a:latin typeface="Arial" panose="020B0604020202020204" pitchFamily="34" charset="0"/>
                  </a:rPr>
                  <a:t>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36963" name="直接连接符 636962"/>
              <p:cNvSpPr/>
              <p:nvPr/>
            </p:nvSpPr>
            <p:spPr>
              <a:xfrm flipH="1">
                <a:off x="3744" y="2688"/>
                <a:ext cx="192" cy="144"/>
              </a:xfrm>
              <a:prstGeom prst="line">
                <a:avLst/>
              </a:prstGeom>
              <a:ln w="9525" cap="flat" cmpd="sng">
                <a:solidFill>
                  <a:srgbClr val="EAEAEA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4" name="直接连接符 636963"/>
              <p:cNvSpPr/>
              <p:nvPr/>
            </p:nvSpPr>
            <p:spPr>
              <a:xfrm>
                <a:off x="4176" y="307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5" name="直接连接符 636964"/>
              <p:cNvSpPr/>
              <p:nvPr/>
            </p:nvSpPr>
            <p:spPr>
              <a:xfrm>
                <a:off x="3792" y="3456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6" name="直接连接符 636965"/>
              <p:cNvSpPr/>
              <p:nvPr/>
            </p:nvSpPr>
            <p:spPr>
              <a:xfrm flipH="1">
                <a:off x="3408" y="2688"/>
                <a:ext cx="432" cy="144"/>
              </a:xfrm>
              <a:prstGeom prst="line">
                <a:avLst/>
              </a:prstGeom>
              <a:ln w="9525" cap="flat" cmpd="sng">
                <a:solidFill>
                  <a:srgbClr val="EAEAEA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7" name="直接连接符 636966"/>
              <p:cNvSpPr/>
              <p:nvPr/>
            </p:nvSpPr>
            <p:spPr>
              <a:xfrm>
                <a:off x="4176" y="2688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8" name="直接连接符 636967"/>
              <p:cNvSpPr/>
              <p:nvPr/>
            </p:nvSpPr>
            <p:spPr>
              <a:xfrm>
                <a:off x="4032" y="2688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69" name="直接连接符 636968"/>
              <p:cNvSpPr/>
              <p:nvPr/>
            </p:nvSpPr>
            <p:spPr>
              <a:xfrm flipH="1">
                <a:off x="3792" y="3072"/>
                <a:ext cx="24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70" name="直接连接符 636969"/>
              <p:cNvSpPr/>
              <p:nvPr/>
            </p:nvSpPr>
            <p:spPr>
              <a:xfrm>
                <a:off x="4272" y="3072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72" name="文本框 636971"/>
              <p:cNvSpPr txBox="1"/>
              <p:nvPr/>
            </p:nvSpPr>
            <p:spPr>
              <a:xfrm>
                <a:off x="2976" y="3600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solidFill>
                      <a:srgbClr val="0033CC"/>
                    </a:solidFill>
                    <a:latin typeface="Arial" panose="020B0604020202020204" pitchFamily="34" charset="0"/>
                  </a:rPr>
                  <a:t>id</a:t>
                </a:r>
                <a:endPara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6973" name="文本框 636972"/>
              <p:cNvSpPr txBox="1"/>
              <p:nvPr/>
            </p:nvSpPr>
            <p:spPr>
              <a:xfrm>
                <a:off x="3312" y="3600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0">
                    <a:solidFill>
                      <a:srgbClr val="0033CC"/>
                    </a:solidFill>
                    <a:latin typeface="Arial" panose="020B0604020202020204" pitchFamily="34" charset="0"/>
                  </a:rPr>
                  <a:t>[</a:t>
                </a:r>
                <a:endPara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6974" name="直接连接符 636973"/>
              <p:cNvSpPr/>
              <p:nvPr/>
            </p:nvSpPr>
            <p:spPr>
              <a:xfrm flipH="1">
                <a:off x="3504" y="3456"/>
                <a:ext cx="192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636975" name="直接连接符 636974"/>
              <p:cNvSpPr/>
              <p:nvPr/>
            </p:nvSpPr>
            <p:spPr>
              <a:xfrm flipH="1">
                <a:off x="3168" y="3456"/>
                <a:ext cx="432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lg" len="lg"/>
              </a:ln>
            </p:spPr>
          </p:sp>
        </p:grpSp>
        <p:sp>
          <p:nvSpPr>
            <p:cNvPr id="636978" name="折角形 636977"/>
            <p:cNvSpPr/>
            <p:nvPr/>
          </p:nvSpPr>
          <p:spPr>
            <a:xfrm>
              <a:off x="1344" y="2400"/>
              <a:ext cx="3888" cy="1488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5906" name="标题 6359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Scheme</a:t>
            </a:r>
            <a:endParaRPr lang="en-US" altLang="zh-CN"/>
          </a:p>
        </p:txBody>
      </p:sp>
      <p:sp>
        <p:nvSpPr>
          <p:cNvPr id="635907" name="文本占位符 635906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648200"/>
          </a:xfrm>
          <a:ln/>
        </p:spPr>
        <p:txBody>
          <a:bodyPr/>
          <a:p>
            <a:pPr defTabSz="0">
              <a:spcBef>
                <a:spcPct val="15000"/>
              </a:spcBef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2400"/>
              <a:t>Addressing array elements in Pascal</a:t>
            </a:r>
            <a:endParaRPr lang="en-US" altLang="zh-CN" sz="2400"/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</a:rPr>
              <a:t>(1) S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:=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(L.offset ==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emit(L.place  '='  E.place)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else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emit(L.place  '['  L.offset  ']'  '='  E.place)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(2) 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emit(E.place  '='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  '+'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(3) 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( 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E.place =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(4) 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(L.offset ==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)  E.place = L.place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else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E.place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emit(E.place  '='  L.place  '['  L.offset  ']')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}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(5) L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Elist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]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 dirty="0" err="1">
                <a:solidFill>
                  <a:srgbClr val="A50021"/>
                </a:solidFill>
                <a:sym typeface="Symbol" panose="05050102010706020507" pitchFamily="18" charset="2"/>
              </a:rPr>
              <a:t>{	L.place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emit(L.place  '=' 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constant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(Elist.array));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L.offset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emit(L.offset  '='  Elist.place  '*' 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width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(Elist.array)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(6) L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L.place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981075" algn="l"/>
                <a:tab pos="1259205" algn="l"/>
                <a:tab pos="2246630" algn="l"/>
                <a:tab pos="24257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L.offset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null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35908" name="折角形 635907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635909" name="线形标注 2 635908"/>
          <p:cNvSpPr/>
          <p:nvPr/>
        </p:nvSpPr>
        <p:spPr>
          <a:xfrm>
            <a:off x="152400" y="6019800"/>
            <a:ext cx="2819400" cy="609600"/>
          </a:xfrm>
          <a:prstGeom prst="borderCallout2">
            <a:avLst>
              <a:gd name="adj1" fmla="val 18750"/>
              <a:gd name="adj2" fmla="val 102704"/>
              <a:gd name="adj3" fmla="val 18750"/>
              <a:gd name="adj4" fmla="val 116329"/>
              <a:gd name="adj5" fmla="val -19792"/>
              <a:gd name="adj6" fmla="val 130463"/>
            </a:avLst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L is a simple id (if L.offset is null)</a:t>
            </a:r>
            <a:b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</a:b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or an array reference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635910" name="线形标注 2 635909"/>
          <p:cNvSpPr/>
          <p:nvPr/>
        </p:nvSpPr>
        <p:spPr>
          <a:xfrm>
            <a:off x="6477000" y="5867400"/>
            <a:ext cx="2286000" cy="533400"/>
          </a:xfrm>
          <a:prstGeom prst="borderCallout2">
            <a:avLst>
              <a:gd name="adj1" fmla="val 21431"/>
              <a:gd name="adj2" fmla="val -3333"/>
              <a:gd name="adj3" fmla="val 21431"/>
              <a:gd name="adj4" fmla="val -15556"/>
              <a:gd name="adj5" fmla="val -59523"/>
              <a:gd name="adj6" fmla="val -28264"/>
            </a:avLst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sz="1400" b="1" i="0">
                <a:solidFill>
                  <a:srgbClr val="FF00FF"/>
                </a:solidFill>
                <a:latin typeface="Arial" panose="020B0604020202020204" pitchFamily="34" charset="0"/>
              </a:rPr>
              <a:t>L.place</a:t>
            </a: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 = base – C * w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sz="1400" b="1" i="0">
                <a:solidFill>
                  <a:srgbClr val="FF00FF"/>
                </a:solidFill>
                <a:latin typeface="Arial" panose="020B0604020202020204" pitchFamily="34" charset="0"/>
              </a:rPr>
              <a:t>L.offset</a:t>
            </a: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 = V * w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8978" name="标题 6389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Scheme (cont')</a:t>
            </a:r>
            <a:endParaRPr lang="en-US" altLang="zh-CN"/>
          </a:p>
        </p:txBody>
      </p:sp>
      <p:sp>
        <p:nvSpPr>
          <p:cNvPr id="638979" name="文本占位符 638978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469187" cy="4648200"/>
          </a:xfrm>
          <a:ln/>
        </p:spPr>
        <p:txBody>
          <a:bodyPr/>
          <a:p>
            <a:pPr defTabSz="0">
              <a:spcBef>
                <a:spcPct val="15000"/>
              </a:spcBef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2400"/>
              <a:t>Addressing array elements in Pascal (cont')</a:t>
            </a:r>
            <a:endParaRPr lang="en-US" altLang="zh-CN" sz="2400"/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(7) Elist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Elist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 ,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m = Elist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.ndim + 1;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emit(t  '='  Elist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  '*' 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limit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(Elist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.array, m));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emit(t  '+='  E.place);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Elist.array = Elist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.array;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Elist.place = 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Elist.ndim = m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</a:rPr>
              <a:t>(8) Elist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[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Elist.array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.place;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Elist.place = E.place;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338580" algn="l"/>
                <a:tab pos="1616075" algn="l"/>
                <a:tab pos="2332355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	Elist.ndim = 1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38980" name="折角形 638979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638981" name="线形标注 2 638980"/>
          <p:cNvSpPr/>
          <p:nvPr/>
        </p:nvSpPr>
        <p:spPr>
          <a:xfrm>
            <a:off x="6324600" y="5257800"/>
            <a:ext cx="2438400" cy="762000"/>
          </a:xfrm>
          <a:prstGeom prst="borderCallout2">
            <a:avLst>
              <a:gd name="adj1" fmla="val 15000"/>
              <a:gd name="adj2" fmla="val -3125"/>
              <a:gd name="adj3" fmla="val 15000"/>
              <a:gd name="adj4" fmla="val -12759"/>
              <a:gd name="adj5" fmla="val -118542"/>
              <a:gd name="adj6" fmla="val -22852"/>
            </a:avLst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sz="1400" b="1" i="0">
                <a:solidFill>
                  <a:srgbClr val="FF00FF"/>
                </a:solidFill>
                <a:latin typeface="Arial" panose="020B0604020202020204" pitchFamily="34" charset="0"/>
              </a:rPr>
              <a:t>Elist.array</a:t>
            </a: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 = base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sz="1400" b="1" i="0">
                <a:solidFill>
                  <a:srgbClr val="FF00FF"/>
                </a:solidFill>
                <a:latin typeface="Arial" panose="020B0604020202020204" pitchFamily="34" charset="0"/>
              </a:rPr>
              <a:t>Elist.place</a:t>
            </a: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 = V </a:t>
            </a:r>
            <a:b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</a:br>
            <a:r>
              <a:rPr lang="en-US" altLang="zh-CN" sz="1400" b="1" i="0">
                <a:solidFill>
                  <a:srgbClr val="FF00FF"/>
                </a:solidFill>
                <a:latin typeface="Arial" panose="020B0604020202020204" pitchFamily="34" charset="0"/>
              </a:rPr>
              <a:t>Elist.ndim</a:t>
            </a:r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 = dimensions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7954" name="标题 6379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Another Translation Scheme</a:t>
            </a:r>
            <a:endParaRPr lang="en-US" altLang="zh-CN"/>
          </a:p>
        </p:txBody>
      </p:sp>
      <p:sp>
        <p:nvSpPr>
          <p:cNvPr id="637955" name="文本占位符 637954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648200"/>
          </a:xfrm>
          <a:ln/>
        </p:spPr>
        <p:txBody>
          <a:bodyPr/>
          <a:p>
            <a:pPr defTabSz="0">
              <a:spcBef>
                <a:spcPct val="15000"/>
              </a:spcBef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500"/>
              <a:t>Array references in C/C++: a[2][3]</a:t>
            </a:r>
            <a:endParaRPr lang="en-US" altLang="zh-CN" sz="2500"/>
          </a:p>
          <a:p>
            <a:pPr lvl="1" defTabSz="0">
              <a:spcBef>
                <a:spcPct val="15000"/>
              </a:spcBef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100"/>
              <a:t>For all n, low</a:t>
            </a:r>
            <a:r>
              <a:rPr lang="en-US" altLang="zh-CN" sz="2100" baseline="-25000"/>
              <a:t>n</a:t>
            </a:r>
            <a:r>
              <a:rPr lang="en-US" altLang="zh-CN" sz="2100"/>
              <a:t> = 0</a:t>
            </a:r>
            <a:endParaRPr lang="en-US" altLang="zh-CN" sz="2100"/>
          </a:p>
          <a:p>
            <a:pPr lvl="1" defTabSz="0">
              <a:spcBef>
                <a:spcPct val="15000"/>
              </a:spcBef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100"/>
              <a:t>Addressing formula</a:t>
            </a:r>
            <a:endParaRPr lang="en-US" altLang="zh-CN" sz="2100"/>
          </a:p>
          <a:p>
            <a:pPr lvl="2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000"/>
              <a:t>A[i]</a:t>
            </a:r>
            <a:endParaRPr lang="en-US" altLang="zh-CN" sz="2000"/>
          </a:p>
          <a:p>
            <a:pPr lvl="3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700"/>
              <a:t>base + i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endParaRPr lang="en-US" altLang="zh-CN" sz="1700">
              <a:sym typeface="Symbol" panose="05050102010706020507" pitchFamily="18" charset="2"/>
            </a:endParaRPr>
          </a:p>
          <a:p>
            <a:pPr lvl="2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000"/>
              <a:t>A[i</a:t>
            </a:r>
            <a:r>
              <a:rPr lang="en-US" altLang="zh-CN" sz="2000" baseline="-25000"/>
              <a:t>1</a:t>
            </a:r>
            <a:r>
              <a:rPr lang="en-US" altLang="zh-CN" sz="2000"/>
              <a:t>][i</a:t>
            </a:r>
            <a:r>
              <a:rPr lang="en-US" altLang="zh-CN" sz="2000" baseline="-25000"/>
              <a:t>2</a:t>
            </a:r>
            <a:r>
              <a:rPr lang="en-US" altLang="zh-CN" sz="2000"/>
              <a:t>]</a:t>
            </a:r>
            <a:endParaRPr lang="en-US" altLang="zh-CN" sz="2000"/>
          </a:p>
          <a:p>
            <a:pPr lvl="3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700"/>
              <a:t>base + i</a:t>
            </a:r>
            <a:r>
              <a:rPr lang="en-US" altLang="zh-CN" sz="1700" baseline="-25000"/>
              <a:t>1</a:t>
            </a:r>
            <a:r>
              <a:rPr lang="en-US" altLang="zh-CN" sz="1700"/>
              <a:t>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r>
              <a:rPr lang="en-US" altLang="zh-CN" sz="1700" baseline="-25000">
                <a:sym typeface="Symbol" panose="05050102010706020507" pitchFamily="18" charset="2"/>
              </a:rPr>
              <a:t>1</a:t>
            </a:r>
            <a:r>
              <a:rPr lang="en-US" altLang="zh-CN" sz="1700">
                <a:sym typeface="Symbol" panose="05050102010706020507" pitchFamily="18" charset="2"/>
              </a:rPr>
              <a:t> + i</a:t>
            </a:r>
            <a:r>
              <a:rPr lang="en-US" altLang="zh-CN" sz="1700" baseline="-25000">
                <a:sym typeface="Symbol" panose="05050102010706020507" pitchFamily="18" charset="2"/>
              </a:rPr>
              <a:t>2</a:t>
            </a:r>
            <a:r>
              <a:rPr lang="en-US" altLang="zh-CN" sz="1700"/>
              <a:t>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r>
              <a:rPr lang="en-US" altLang="zh-CN" sz="1700" baseline="-25000">
                <a:sym typeface="Symbol" panose="05050102010706020507" pitchFamily="18" charset="2"/>
              </a:rPr>
              <a:t>2</a:t>
            </a:r>
            <a:endParaRPr lang="en-US" altLang="zh-CN" sz="1700" baseline="-25000">
              <a:sym typeface="Symbol" panose="05050102010706020507" pitchFamily="18" charset="2"/>
            </a:endParaRPr>
          </a:p>
          <a:p>
            <a:pPr lvl="3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700">
                <a:sym typeface="Symbol" panose="05050102010706020507" pitchFamily="18" charset="2"/>
              </a:rPr>
              <a:t>w</a:t>
            </a:r>
            <a:r>
              <a:rPr lang="en-US" altLang="zh-CN" sz="1700" baseline="-25000">
                <a:sym typeface="Symbol" panose="05050102010706020507" pitchFamily="18" charset="2"/>
              </a:rPr>
              <a:t>1</a:t>
            </a:r>
            <a:r>
              <a:rPr lang="en-US" altLang="zh-CN" sz="1700">
                <a:sym typeface="Symbol" panose="05050102010706020507" pitchFamily="18" charset="2"/>
              </a:rPr>
              <a:t> is the width of a row</a:t>
            </a:r>
            <a:endParaRPr lang="en-US" altLang="zh-CN" sz="1700">
              <a:sym typeface="Symbol" panose="05050102010706020507" pitchFamily="18" charset="2"/>
            </a:endParaRPr>
          </a:p>
          <a:p>
            <a:pPr lvl="3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700">
                <a:sym typeface="Symbol" panose="05050102010706020507" pitchFamily="18" charset="2"/>
              </a:rPr>
              <a:t>w</a:t>
            </a:r>
            <a:r>
              <a:rPr lang="en-US" altLang="zh-CN" sz="1700" baseline="-25000">
                <a:sym typeface="Symbol" panose="05050102010706020507" pitchFamily="18" charset="2"/>
              </a:rPr>
              <a:t>2</a:t>
            </a:r>
            <a:r>
              <a:rPr lang="en-US" altLang="zh-CN" sz="1700">
                <a:sym typeface="Symbol" panose="05050102010706020507" pitchFamily="18" charset="2"/>
              </a:rPr>
              <a:t> is the width of an element in a row</a:t>
            </a:r>
            <a:endParaRPr lang="en-US" altLang="zh-CN" sz="1700">
              <a:sym typeface="Symbol" panose="05050102010706020507" pitchFamily="18" charset="2"/>
            </a:endParaRPr>
          </a:p>
          <a:p>
            <a:pPr lvl="2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000"/>
              <a:t>A[i</a:t>
            </a:r>
            <a:r>
              <a:rPr lang="en-US" altLang="zh-CN" sz="2000" baseline="-25000"/>
              <a:t>1</a:t>
            </a:r>
            <a:r>
              <a:rPr lang="en-US" altLang="zh-CN" sz="2000"/>
              <a:t>][i</a:t>
            </a:r>
            <a:r>
              <a:rPr lang="en-US" altLang="zh-CN" sz="2000" baseline="-25000"/>
              <a:t>2</a:t>
            </a:r>
            <a:r>
              <a:rPr lang="en-US" altLang="zh-CN" sz="2000"/>
              <a:t>]...[i</a:t>
            </a:r>
            <a:r>
              <a:rPr lang="en-US" altLang="zh-CN" sz="2000" baseline="-25000"/>
              <a:t>k</a:t>
            </a:r>
            <a:r>
              <a:rPr lang="en-US" altLang="zh-CN" sz="2000"/>
              <a:t>]</a:t>
            </a:r>
            <a:endParaRPr lang="en-US" altLang="zh-CN" sz="2000"/>
          </a:p>
          <a:p>
            <a:pPr lvl="3" defTabSz="0"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700"/>
              <a:t>base + i</a:t>
            </a:r>
            <a:r>
              <a:rPr lang="en-US" altLang="zh-CN" sz="1700" baseline="-25000"/>
              <a:t>1</a:t>
            </a:r>
            <a:r>
              <a:rPr lang="en-US" altLang="zh-CN" sz="1700"/>
              <a:t>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r>
              <a:rPr lang="en-US" altLang="zh-CN" sz="1700" baseline="-25000">
                <a:sym typeface="Symbol" panose="05050102010706020507" pitchFamily="18" charset="2"/>
              </a:rPr>
              <a:t>1</a:t>
            </a:r>
            <a:r>
              <a:rPr lang="en-US" altLang="zh-CN" sz="1700">
                <a:sym typeface="Symbol" panose="05050102010706020507" pitchFamily="18" charset="2"/>
              </a:rPr>
              <a:t> + i</a:t>
            </a:r>
            <a:r>
              <a:rPr lang="en-US" altLang="zh-CN" sz="1700" baseline="-25000">
                <a:sym typeface="Symbol" panose="05050102010706020507" pitchFamily="18" charset="2"/>
              </a:rPr>
              <a:t>2</a:t>
            </a:r>
            <a:r>
              <a:rPr lang="en-US" altLang="zh-CN" sz="1700"/>
              <a:t>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r>
              <a:rPr lang="en-US" altLang="zh-CN" sz="1700" baseline="-25000">
                <a:sym typeface="Symbol" panose="05050102010706020507" pitchFamily="18" charset="2"/>
              </a:rPr>
              <a:t>2</a:t>
            </a:r>
            <a:r>
              <a:rPr lang="en-US" altLang="zh-CN" sz="1700">
                <a:sym typeface="Symbol" panose="05050102010706020507" pitchFamily="18" charset="2"/>
              </a:rPr>
              <a:t> + ... + i</a:t>
            </a:r>
            <a:r>
              <a:rPr lang="en-US" altLang="zh-CN" sz="1700" baseline="-25000">
                <a:sym typeface="Symbol" panose="05050102010706020507" pitchFamily="18" charset="2"/>
              </a:rPr>
              <a:t>k</a:t>
            </a:r>
            <a:r>
              <a:rPr lang="en-US" altLang="zh-CN" sz="1700"/>
              <a:t> </a:t>
            </a:r>
            <a:r>
              <a:rPr lang="en-US" altLang="zh-CN" sz="1700">
                <a:sym typeface="Symbol" panose="05050102010706020507" pitchFamily="18" charset="2"/>
              </a:rPr>
              <a:t> w</a:t>
            </a:r>
            <a:r>
              <a:rPr lang="en-US" altLang="zh-CN" sz="1700" baseline="-25000">
                <a:sym typeface="Symbol" panose="05050102010706020507" pitchFamily="18" charset="2"/>
              </a:rPr>
              <a:t>k</a:t>
            </a:r>
            <a:endParaRPr lang="en-US" altLang="zh-CN" sz="1700" baseline="-25000">
              <a:sym typeface="Symbol" panose="05050102010706020507" pitchFamily="18" charset="2"/>
            </a:endParaRPr>
          </a:p>
        </p:txBody>
      </p:sp>
      <p:sp>
        <p:nvSpPr>
          <p:cNvPr id="637957" name="折角形 637956"/>
          <p:cNvSpPr/>
          <p:nvPr/>
        </p:nvSpPr>
        <p:spPr>
          <a:xfrm>
            <a:off x="6324600" y="2514600"/>
            <a:ext cx="2438400" cy="685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sz="1400" i="0">
                <a:solidFill>
                  <a:srgbClr val="A50021"/>
                </a:solidFill>
                <a:latin typeface="Arial" panose="020B0604020202020204" pitchFamily="34" charset="0"/>
              </a:rPr>
              <a:t>Java does NOT use</a:t>
            </a:r>
            <a:endParaRPr lang="en-US" altLang="zh-CN" sz="1400" i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1400" i="0">
                <a:solidFill>
                  <a:srgbClr val="A50021"/>
                </a:solidFill>
                <a:latin typeface="Arial" panose="020B0604020202020204" pitchFamily="34" charset="0"/>
              </a:rPr>
              <a:t>row-major storage for arrays</a:t>
            </a:r>
            <a:endParaRPr lang="en-US" altLang="zh-CN" sz="1400" i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22" name="标题 542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Static Checking</a:t>
            </a:r>
            <a:endParaRPr lang="en-US" altLang="zh-CN"/>
          </a:p>
        </p:txBody>
      </p:sp>
      <p:sp>
        <p:nvSpPr>
          <p:cNvPr id="542724" name="文本占位符 542723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Semantic analysis also focuses on the well-formness of source code</a:t>
            </a:r>
            <a:endParaRPr lang="en-US" altLang="zh-CN" sz="2500"/>
          </a:p>
          <a:p>
            <a:pPr lvl="1"/>
            <a:r>
              <a:rPr lang="en-US" altLang="zh-CN" sz="2100"/>
              <a:t>Due to the expressiveness power of Context-Free Grammars. </a:t>
            </a:r>
            <a:endParaRPr lang="en-US" altLang="zh-CN" sz="2100"/>
          </a:p>
          <a:p>
            <a:pPr lvl="1"/>
            <a:r>
              <a:rPr lang="en-US" altLang="zh-CN" sz="2100"/>
              <a:t>For example, </a:t>
            </a:r>
            <a:endParaRPr lang="en-US" altLang="zh-CN" sz="2100"/>
          </a:p>
          <a:p>
            <a:pPr lvl="2"/>
            <a:r>
              <a:rPr lang="en-US" altLang="zh-CN" sz="2000"/>
              <a:t>Number matching of actual parameters. </a:t>
            </a:r>
            <a:endParaRPr lang="en-US" altLang="zh-CN" sz="2000"/>
          </a:p>
          <a:p>
            <a:pPr lvl="3"/>
            <a:r>
              <a:rPr lang="en-US" altLang="zh-CN" sz="1700">
                <a:solidFill>
                  <a:srgbClr val="006600"/>
                </a:solidFill>
              </a:rPr>
              <a:t>Context sensitive requirements cannot be specified using a context free grammar. </a:t>
            </a:r>
            <a:endParaRPr lang="en-US" altLang="zh-CN" sz="1500">
              <a:solidFill>
                <a:srgbClr val="006600"/>
              </a:solidFill>
            </a:endParaRPr>
          </a:p>
          <a:p>
            <a:pPr lvl="2"/>
            <a:r>
              <a:rPr lang="en-US" altLang="zh-CN" sz="2000" b="1"/>
              <a:t>break </a:t>
            </a:r>
            <a:r>
              <a:rPr lang="en-US" altLang="zh-CN" sz="2000"/>
              <a:t>statement must be in a loop or </a:t>
            </a:r>
            <a:r>
              <a:rPr lang="en-US" altLang="zh-CN" sz="2000" b="1"/>
              <a:t>switch</a:t>
            </a:r>
            <a:r>
              <a:rPr lang="en-US" altLang="zh-CN" sz="2000"/>
              <a:t>. </a:t>
            </a:r>
            <a:endParaRPr lang="en-US" altLang="zh-CN" sz="2000"/>
          </a:p>
          <a:p>
            <a:pPr lvl="3"/>
            <a:r>
              <a:rPr lang="en-US" altLang="zh-CN" sz="1700">
                <a:solidFill>
                  <a:srgbClr val="006600"/>
                </a:solidFill>
              </a:rPr>
              <a:t>Requires a complicated and unnatural context free grammar. </a:t>
            </a:r>
            <a:endParaRPr lang="en-US" altLang="zh-CN" sz="1700">
              <a:solidFill>
                <a:srgbClr val="006600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0002" name="标题 6400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Another Translation Scheme (cont')</a:t>
            </a:r>
            <a:endParaRPr lang="en-US" altLang="zh-CN"/>
          </a:p>
        </p:txBody>
      </p:sp>
      <p:sp>
        <p:nvSpPr>
          <p:cNvPr id="640003" name="文本占位符 640002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648200"/>
          </a:xfrm>
          <a:ln/>
        </p:spPr>
        <p:txBody>
          <a:bodyPr/>
          <a:p>
            <a:pPr defTabSz="0">
              <a:spcBef>
                <a:spcPct val="15000"/>
              </a:spcBef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2100"/>
              <a:t>Translation scheme</a:t>
            </a:r>
            <a:endParaRPr lang="en-US" altLang="zh-CN" sz="2100"/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</a:rPr>
              <a:t>S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id =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gen(top.get(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.lexeme)  '='  E.addr)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</a:rPr>
              <a:t>S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=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gen(L.array.base  '['  L.addr  ']'  '='  E.addr)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E.addr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gen(E.addr  '='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.addr  '+'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.addr)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E.addr = top.get(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.lexeme)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E.addr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gen(E.addr  '='  L.array.base  '['  L.addr  ']')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id [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]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L.array = top.get(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.lexeme);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L.type = L.array.type.element;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L.addr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gen(L.addr  '='  E.addr  '*'  L.type.width)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0033CC"/>
                </a:solidFill>
              </a:rPr>
              <a:t>L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[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]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L.array = L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.array;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L.type = L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.type.element;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L.addr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gen(t  '='  E.addr  '*'  L.type.width);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spcBef>
                <a:spcPct val="15000"/>
              </a:spcBef>
              <a:buNone/>
              <a:tabLst>
                <a:tab pos="1167130" algn="l"/>
                <a:tab pos="2246630" algn="l"/>
                <a:tab pos="251460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gen(L.addr  '='  L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.addr  '+'  t)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40004" name="线形标注 2 640003"/>
          <p:cNvSpPr/>
          <p:nvPr/>
        </p:nvSpPr>
        <p:spPr>
          <a:xfrm>
            <a:off x="381000" y="52578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20833"/>
              <a:gd name="adj5" fmla="val -18111"/>
              <a:gd name="adj6" fmla="val 139324"/>
            </a:avLst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L only for array reference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E.addr = E.place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L.array.base = L.place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r>
              <a:rPr lang="en-US" altLang="zh-CN" sz="1400" i="0">
                <a:solidFill>
                  <a:srgbClr val="FF00FF"/>
                </a:solidFill>
                <a:latin typeface="Arial" panose="020B0604020202020204" pitchFamily="34" charset="0"/>
              </a:rPr>
              <a:t>L.addr = L.offset</a:t>
            </a:r>
            <a:endParaRPr lang="en-US" altLang="zh-CN" sz="1400" i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2050" name="标题 6420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4. Type Checking</a:t>
            </a:r>
            <a:endParaRPr lang="en-US" altLang="zh-CN"/>
          </a:p>
        </p:txBody>
      </p:sp>
      <p:sp>
        <p:nvSpPr>
          <p:cNvPr id="642051" name="文本占位符 6420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Strong typing vs. weak typing</a:t>
            </a:r>
            <a:endParaRPr lang="en-US" altLang="zh-CN" sz="2500"/>
          </a:p>
          <a:p>
            <a:pPr lvl="1"/>
            <a:r>
              <a:rPr lang="en-US" altLang="zh-CN" sz="2100"/>
              <a:t>Strongness is relative</a:t>
            </a:r>
            <a:endParaRPr lang="en-US" altLang="zh-CN" sz="2100"/>
          </a:p>
          <a:p>
            <a:r>
              <a:rPr lang="en-US" altLang="zh-CN" sz="2500"/>
              <a:t>Type definitions</a:t>
            </a:r>
            <a:endParaRPr lang="en-US" altLang="zh-CN" sz="2500"/>
          </a:p>
          <a:p>
            <a:pPr lvl="1"/>
            <a:r>
              <a:rPr lang="en-US" altLang="zh-CN" sz="2100"/>
              <a:t>Primitive types:  enumeration of constant</a:t>
            </a:r>
            <a:endParaRPr lang="en-US" altLang="zh-CN" sz="2100"/>
          </a:p>
          <a:p>
            <a:pPr lvl="1"/>
            <a:r>
              <a:rPr lang="en-US" altLang="zh-CN" sz="2100"/>
              <a:t>Composite types: type expressions</a:t>
            </a:r>
            <a:endParaRPr lang="en-US" altLang="zh-CN" sz="2100"/>
          </a:p>
          <a:p>
            <a:pPr lvl="1"/>
            <a:r>
              <a:rPr lang="en-US" altLang="zh-CN" sz="2100"/>
              <a:t>Type of functions: signatures</a:t>
            </a:r>
            <a:endParaRPr lang="en-US" altLang="zh-CN" sz="2100"/>
          </a:p>
          <a:p>
            <a:pPr lvl="2"/>
            <a:r>
              <a:rPr lang="en-US" altLang="zh-CN" sz="2000" b="1"/>
              <a:t>if </a:t>
            </a:r>
            <a:r>
              <a:rPr lang="en-US" altLang="zh-CN" sz="2000">
                <a:solidFill>
                  <a:srgbClr val="0033CC"/>
                </a:solidFill>
              </a:rPr>
              <a:t>f</a:t>
            </a:r>
            <a:r>
              <a:rPr lang="en-US" altLang="zh-CN" sz="2000"/>
              <a:t> has type </a:t>
            </a:r>
            <a:r>
              <a:rPr lang="en-US" altLang="zh-CN" sz="2000">
                <a:solidFill>
                  <a:srgbClr val="A50021"/>
                </a:solidFill>
              </a:rPr>
              <a:t>s </a:t>
            </a:r>
            <a:r>
              <a:rPr lang="en-US" altLang="zh-CN" sz="2000">
                <a:solidFill>
                  <a:srgbClr val="A50021"/>
                </a:solidFill>
                <a:sym typeface="Symbol" panose="05050102010706020507" pitchFamily="18" charset="2"/>
              </a:rPr>
              <a:t> 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and </a:t>
            </a:r>
            <a:r>
              <a:rPr lang="en-US" altLang="zh-CN" sz="2000">
                <a:solidFill>
                  <a:srgbClr val="0033CC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 has type </a:t>
            </a:r>
            <a:r>
              <a:rPr lang="en-US" altLang="zh-CN" sz="2000">
                <a:solidFill>
                  <a:srgbClr val="A50021"/>
                </a:solidFill>
                <a:sym typeface="Symbol" panose="05050102010706020507" pitchFamily="18" charset="2"/>
              </a:rPr>
              <a:t>s</a:t>
            </a:r>
            <a:br>
              <a:rPr lang="en-US" altLang="zh-CN" sz="2000">
                <a:sym typeface="Symbol" panose="05050102010706020507" pitchFamily="18" charset="2"/>
              </a:rPr>
            </a:br>
            <a:r>
              <a:rPr lang="en-US" altLang="zh-CN" sz="2000" b="1">
                <a:sym typeface="Symbol" panose="05050102010706020507" pitchFamily="18" charset="2"/>
              </a:rPr>
              <a:t>then </a:t>
            </a:r>
            <a:r>
              <a:rPr lang="en-US" altLang="zh-CN" sz="2000">
                <a:sym typeface="Symbol" panose="05050102010706020507" pitchFamily="18" charset="2"/>
              </a:rPr>
              <a:t>expression </a:t>
            </a:r>
            <a:r>
              <a:rPr lang="en-US" altLang="zh-CN" sz="2000">
                <a:solidFill>
                  <a:srgbClr val="0033CC"/>
                </a:solidFill>
                <a:sym typeface="Symbol" panose="05050102010706020507" pitchFamily="18" charset="2"/>
              </a:rPr>
              <a:t>f(x)</a:t>
            </a:r>
            <a:r>
              <a:rPr lang="en-US" altLang="zh-CN" sz="2000">
                <a:sym typeface="Symbol" panose="05050102010706020507" pitchFamily="18" charset="2"/>
              </a:rPr>
              <a:t> has type </a:t>
            </a:r>
            <a:r>
              <a:rPr lang="en-US" altLang="zh-CN" sz="2000">
                <a:solidFill>
                  <a:srgbClr val="A50021"/>
                </a:solidFill>
                <a:sym typeface="Symbol" panose="05050102010706020507" pitchFamily="18" charset="2"/>
              </a:rPr>
              <a:t>t</a:t>
            </a:r>
            <a:endParaRPr lang="en-US" altLang="zh-CN" sz="20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Translation Scheme: An Example</a:t>
            </a:r>
            <a:endParaRPr lang="en-US" altLang="zh-CN"/>
          </a:p>
        </p:txBody>
      </p:sp>
      <p:sp>
        <p:nvSpPr>
          <p:cNvPr id="643075" name="文本占位符 643074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7845425" cy="4572000"/>
          </a:xfrm>
          <a:ln/>
        </p:spPr>
        <p:txBody>
          <a:bodyPr/>
          <a:p>
            <a:pPr defTabSz="0"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2500"/>
              <a:t>Type checking, inference and implicit casting</a:t>
            </a:r>
            <a:endParaRPr lang="en-US" altLang="zh-CN" sz="2500"/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/>
              <a:t>E	</a:t>
            </a:r>
            <a:r>
              <a:rPr lang="en-US" altLang="zh-CN" sz="1500">
                <a:sym typeface="Symbol" panose="05050102010706020507" pitchFamily="18" charset="2"/>
              </a:rPr>
              <a:t>	</a:t>
            </a:r>
            <a:r>
              <a:rPr lang="en-US" altLang="zh-CN" sz="1500"/>
              <a:t>E</a:t>
            </a:r>
            <a:r>
              <a:rPr lang="en-US" altLang="zh-CN" sz="1500" baseline="-25000"/>
              <a:t>1</a:t>
            </a:r>
            <a:r>
              <a:rPr lang="en-US" altLang="zh-CN" sz="1500"/>
              <a:t> </a:t>
            </a:r>
            <a:r>
              <a:rPr lang="en-US" altLang="zh-CN" sz="1500" b="1"/>
              <a:t>*</a:t>
            </a:r>
            <a:r>
              <a:rPr lang="en-US" altLang="zh-CN" sz="1500"/>
              <a:t> E</a:t>
            </a:r>
            <a:r>
              <a:rPr lang="en-US" altLang="zh-CN" sz="1500" baseline="-25000"/>
              <a:t>2</a:t>
            </a:r>
            <a:r>
              <a:rPr lang="en-US" altLang="zh-CN" sz="1500"/>
              <a:t>	</a:t>
            </a:r>
            <a:r>
              <a:rPr lang="en-US" altLang="zh-CN" sz="1500">
                <a:solidFill>
                  <a:srgbClr val="A50021"/>
                </a:solidFill>
              </a:rPr>
              <a:t>{	E.place := </a:t>
            </a:r>
            <a:r>
              <a:rPr lang="en-US" altLang="zh-CN" sz="1500" b="1">
                <a:solidFill>
                  <a:srgbClr val="A50021"/>
                </a:solidFill>
              </a:rPr>
              <a:t>new </a:t>
            </a:r>
            <a:r>
              <a:rPr lang="en-US" altLang="zh-CN" sz="1500">
                <a:solidFill>
                  <a:srgbClr val="A50021"/>
                </a:solidFill>
              </a:rPr>
              <a:t>Temp();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</a:t>
            </a:r>
            <a:r>
              <a:rPr lang="en-US" altLang="zh-CN" sz="1500" b="1">
                <a:solidFill>
                  <a:srgbClr val="A50021"/>
                </a:solidFill>
              </a:rPr>
              <a:t>if</a:t>
            </a:r>
            <a:r>
              <a:rPr lang="en-US" altLang="zh-CN" sz="1500">
                <a:solidFill>
                  <a:srgbClr val="A50021"/>
                </a:solidFill>
              </a:rPr>
              <a:t> (E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.type == TK_INT &amp;&amp; 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.type == TK_INT) {</a:t>
            </a:r>
            <a:endParaRPr lang="en-US" altLang="zh-CN" sz="1500" b="1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 b="1">
                <a:solidFill>
                  <a:srgbClr val="A50021"/>
                </a:solidFill>
              </a:rPr>
              <a:t>						</a:t>
            </a:r>
            <a:r>
              <a:rPr lang="en-US" altLang="zh-CN" sz="1500">
                <a:solidFill>
                  <a:srgbClr val="A50021"/>
                </a:solidFill>
              </a:rPr>
              <a:t>emit(E.place  '='  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.place  '</a:t>
            </a:r>
            <a:r>
              <a:rPr lang="en-US" altLang="zh-CN" sz="1500" b="1">
                <a:solidFill>
                  <a:srgbClr val="0033CC"/>
                </a:solidFill>
              </a:rPr>
              <a:t>*</a:t>
            </a:r>
            <a:r>
              <a:rPr lang="en-US" altLang="zh-CN" sz="1500" b="1" baseline="-25000">
                <a:solidFill>
                  <a:srgbClr val="0033CC"/>
                </a:solidFill>
              </a:rPr>
              <a:t>int</a:t>
            </a:r>
            <a:r>
              <a:rPr lang="en-US" altLang="zh-CN" sz="1500">
                <a:solidFill>
                  <a:srgbClr val="A50021"/>
                </a:solidFill>
              </a:rPr>
              <a:t>'  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.place);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E.type = TK_INT;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} </a:t>
            </a:r>
            <a:r>
              <a:rPr lang="en-US" altLang="zh-CN" sz="1500" b="1">
                <a:solidFill>
                  <a:srgbClr val="A50021"/>
                </a:solidFill>
              </a:rPr>
              <a:t>elsif</a:t>
            </a:r>
            <a:r>
              <a:rPr lang="en-US" altLang="zh-CN" sz="1500">
                <a:solidFill>
                  <a:srgbClr val="A50021"/>
                </a:solidFill>
              </a:rPr>
              <a:t> (E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.type == TK_REAL &amp;&amp;</a:t>
            </a:r>
            <a:r>
              <a:rPr lang="en-US" altLang="zh-CN" sz="1500" b="1">
                <a:solidFill>
                  <a:srgbClr val="A50021"/>
                </a:solidFill>
              </a:rPr>
              <a:t> </a:t>
            </a:r>
            <a:r>
              <a:rPr lang="en-US" altLang="zh-CN" sz="1500">
                <a:solidFill>
                  <a:srgbClr val="A50021"/>
                </a:solidFill>
              </a:rPr>
              <a:t>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.type == TK_REAL) {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emit(E.place  '='  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.place  '</a:t>
            </a:r>
            <a:r>
              <a:rPr lang="en-US" altLang="zh-CN" sz="1500" b="1">
                <a:solidFill>
                  <a:srgbClr val="0033CC"/>
                </a:solidFill>
              </a:rPr>
              <a:t>*</a:t>
            </a:r>
            <a:r>
              <a:rPr lang="en-US" altLang="zh-CN" sz="1500" b="1" baseline="-25000">
                <a:solidFill>
                  <a:srgbClr val="0033CC"/>
                </a:solidFill>
              </a:rPr>
              <a:t>real</a:t>
            </a:r>
            <a:r>
              <a:rPr lang="en-US" altLang="zh-CN" sz="1500">
                <a:solidFill>
                  <a:srgbClr val="A50021"/>
                </a:solidFill>
              </a:rPr>
              <a:t>'  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.place);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E.type = TK_REAL;</a:t>
            </a:r>
            <a:endParaRPr lang="en-US" altLang="zh-CN" sz="1500" b="1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} </a:t>
            </a:r>
            <a:r>
              <a:rPr lang="en-US" altLang="zh-CN" sz="1500" b="1">
                <a:solidFill>
                  <a:srgbClr val="A50021"/>
                </a:solidFill>
              </a:rPr>
              <a:t>elsif</a:t>
            </a:r>
            <a:r>
              <a:rPr lang="en-US" altLang="zh-CN" sz="1500">
                <a:solidFill>
                  <a:srgbClr val="A50021"/>
                </a:solidFill>
              </a:rPr>
              <a:t> (E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.type == TK_INT &amp;&amp;</a:t>
            </a:r>
            <a:r>
              <a:rPr lang="en-US" altLang="zh-CN" sz="1500" b="1">
                <a:solidFill>
                  <a:srgbClr val="A50021"/>
                </a:solidFill>
              </a:rPr>
              <a:t> </a:t>
            </a:r>
            <a:r>
              <a:rPr lang="en-US" altLang="zh-CN" sz="1500">
                <a:solidFill>
                  <a:srgbClr val="A50021"/>
                </a:solidFill>
              </a:rPr>
              <a:t>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.type == TK_REAL) {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t := </a:t>
            </a:r>
            <a:r>
              <a:rPr lang="en-US" altLang="zh-CN" sz="1500" b="1">
                <a:solidFill>
                  <a:srgbClr val="A50021"/>
                </a:solidFill>
              </a:rPr>
              <a:t>new </a:t>
            </a:r>
            <a:r>
              <a:rPr lang="en-US" altLang="zh-CN" sz="1500">
                <a:solidFill>
                  <a:srgbClr val="A50021"/>
                </a:solidFill>
              </a:rPr>
              <a:t>Temp();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emit(t  '='  '</a:t>
            </a:r>
            <a:r>
              <a:rPr lang="en-US" altLang="zh-CN" sz="1500" b="1">
                <a:solidFill>
                  <a:srgbClr val="0033CC"/>
                </a:solidFill>
              </a:rPr>
              <a:t>int2real</a:t>
            </a:r>
            <a:r>
              <a:rPr lang="en-US" altLang="zh-CN" sz="1500">
                <a:solidFill>
                  <a:srgbClr val="A50021"/>
                </a:solidFill>
              </a:rPr>
              <a:t>'  E</a:t>
            </a:r>
            <a:r>
              <a:rPr lang="en-US" altLang="zh-CN" sz="1500" baseline="-25000">
                <a:solidFill>
                  <a:srgbClr val="A50021"/>
                </a:solidFill>
              </a:rPr>
              <a:t>1</a:t>
            </a:r>
            <a:r>
              <a:rPr lang="en-US" altLang="zh-CN" sz="1500">
                <a:solidFill>
                  <a:srgbClr val="A50021"/>
                </a:solidFill>
              </a:rPr>
              <a:t>.place);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emit(E.place  '='  t  '</a:t>
            </a:r>
            <a:r>
              <a:rPr lang="en-US" altLang="zh-CN" sz="1500" b="1">
                <a:solidFill>
                  <a:srgbClr val="0033CC"/>
                </a:solidFill>
              </a:rPr>
              <a:t>*</a:t>
            </a:r>
            <a:r>
              <a:rPr lang="en-US" altLang="zh-CN" sz="1500" b="1" baseline="-25000">
                <a:solidFill>
                  <a:srgbClr val="0033CC"/>
                </a:solidFill>
              </a:rPr>
              <a:t>real</a:t>
            </a:r>
            <a:r>
              <a:rPr lang="en-US" altLang="zh-CN" sz="1500">
                <a:solidFill>
                  <a:srgbClr val="A50021"/>
                </a:solidFill>
              </a:rPr>
              <a:t>'  E</a:t>
            </a:r>
            <a:r>
              <a:rPr lang="en-US" altLang="zh-CN" sz="1500" baseline="-25000">
                <a:solidFill>
                  <a:srgbClr val="A50021"/>
                </a:solidFill>
              </a:rPr>
              <a:t>2</a:t>
            </a:r>
            <a:r>
              <a:rPr lang="en-US" altLang="zh-CN" sz="1500">
                <a:solidFill>
                  <a:srgbClr val="A50021"/>
                </a:solidFill>
              </a:rPr>
              <a:t>.place);</a:t>
            </a:r>
            <a:endParaRPr lang="en-US" altLang="zh-CN" sz="15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	E.type = TK_REAL;</a:t>
            </a:r>
            <a:endParaRPr lang="en-US" altLang="zh-CN" sz="1500" b="1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	} </a:t>
            </a:r>
            <a:r>
              <a:rPr lang="en-US" altLang="zh-CN" sz="1500" b="1">
                <a:solidFill>
                  <a:srgbClr val="A50021"/>
                </a:solidFill>
              </a:rPr>
              <a:t>elsif</a:t>
            </a:r>
            <a:r>
              <a:rPr lang="en-US" altLang="zh-CN" sz="1500">
                <a:solidFill>
                  <a:srgbClr val="A50021"/>
                </a:solidFill>
              </a:rPr>
              <a:t> (...) {  ...  }</a:t>
            </a:r>
            <a:endParaRPr lang="en-US" altLang="zh-CN" sz="1500" b="1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981075" algn="l"/>
                <a:tab pos="1344930" algn="l"/>
                <a:tab pos="1789430" algn="l"/>
                <a:tab pos="1976755" algn="l"/>
                <a:tab pos="2246630" algn="l"/>
              </a:tabLst>
            </a:pPr>
            <a:r>
              <a:rPr lang="en-US" altLang="zh-CN" sz="1500">
                <a:solidFill>
                  <a:srgbClr val="A50021"/>
                </a:solidFill>
              </a:rPr>
              <a:t>				}</a:t>
            </a:r>
            <a:endParaRPr lang="en-US" altLang="zh-CN" sz="1500">
              <a:solidFill>
                <a:srgbClr val="A50021"/>
              </a:solidFill>
            </a:endParaRPr>
          </a:p>
        </p:txBody>
      </p:sp>
      <p:sp>
        <p:nvSpPr>
          <p:cNvPr id="643076" name="文本框 643075"/>
          <p:cNvSpPr txBox="1"/>
          <p:nvPr/>
        </p:nvSpPr>
        <p:spPr>
          <a:xfrm>
            <a:off x="304800" y="5791200"/>
            <a:ext cx="178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Char char="•"/>
            </a:pPr>
            <a:r>
              <a:rPr lang="en-US" altLang="zh-CN">
                <a:latin typeface="Arial" panose="020B0604020202020204" pitchFamily="34" charset="0"/>
              </a:rPr>
              <a:t>Type synthesis</a:t>
            </a:r>
            <a:endParaRPr lang="en-US" altLang="zh-CN">
              <a:latin typeface="Arial" panose="020B0604020202020204" pitchFamily="34" charset="0"/>
            </a:endParaRPr>
          </a:p>
          <a:p>
            <a:pPr algn="l">
              <a:buChar char="•"/>
            </a:pPr>
            <a:r>
              <a:rPr lang="en-US" altLang="zh-CN">
                <a:latin typeface="Arial" panose="020B0604020202020204" pitchFamily="34" charset="0"/>
              </a:rPr>
              <a:t>Type inference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8674" name="标题 66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Conversion</a:t>
            </a:r>
            <a:endParaRPr lang="en-US" altLang="zh-CN"/>
          </a:p>
        </p:txBody>
      </p:sp>
      <p:pic>
        <p:nvPicPr>
          <p:cNvPr id="668683" name="图片 6686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00200"/>
            <a:ext cx="4708525" cy="2684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8684" name="图片 6686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0"/>
            <a:ext cx="4495800" cy="264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8" name="标题 66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Type Conversion</a:t>
            </a:r>
            <a:endParaRPr lang="en-US" altLang="zh-CN"/>
          </a:p>
        </p:txBody>
      </p:sp>
      <p:pic>
        <p:nvPicPr>
          <p:cNvPr id="669699" name="图片 669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00200"/>
            <a:ext cx="4708525" cy="2684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9701" name="图片 669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343400"/>
            <a:ext cx="6934200" cy="196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22" name="标题 67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Overloading of Functions and Operators</a:t>
            </a:r>
            <a:endParaRPr lang="en-US" altLang="zh-CN" sz="3200"/>
          </a:p>
        </p:txBody>
      </p:sp>
      <p:pic>
        <p:nvPicPr>
          <p:cNvPr id="670725" name="图片 670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657600"/>
            <a:ext cx="6408738" cy="1316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0726" name="图片 6707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4267200" cy="858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标题 6440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5. Boolean Expressions</a:t>
            </a:r>
            <a:endParaRPr lang="en-US" altLang="zh-CN"/>
          </a:p>
        </p:txBody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Boolean expressions are used in</a:t>
            </a:r>
            <a:endParaRPr lang="en-US" altLang="zh-CN"/>
          </a:p>
          <a:p>
            <a:pPr lvl="1"/>
            <a:r>
              <a:rPr lang="en-US" altLang="zh-CN"/>
              <a:t>Flows of control</a:t>
            </a:r>
            <a:endParaRPr lang="en-US" altLang="zh-CN"/>
          </a:p>
          <a:p>
            <a:pPr lvl="1"/>
            <a:r>
              <a:rPr lang="en-US" altLang="zh-CN"/>
              <a:t>Computing logical values</a:t>
            </a:r>
            <a:endParaRPr lang="en-US" altLang="zh-CN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6" name="标题 67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671750" name="图片 6717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057400"/>
            <a:ext cx="335280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1751" name="图片 6717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28800"/>
            <a:ext cx="2963863" cy="275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1752" name="图片 6717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3962400"/>
            <a:ext cx="5692775" cy="2287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标题 64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Computing Logical Values</a:t>
            </a:r>
            <a:endParaRPr lang="en-US" altLang="zh-CN"/>
          </a:p>
        </p:txBody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7696200" cy="4724400"/>
          </a:xfrm>
          <a:ln/>
        </p:spPr>
        <p:txBody>
          <a:bodyPr/>
          <a:p>
            <a:pPr defTabSz="0">
              <a:lnSpc>
                <a:spcPct val="80000"/>
              </a:lnSpc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900" b="1">
                <a:solidFill>
                  <a:srgbClr val="006600"/>
                </a:solidFill>
              </a:rPr>
              <a:t>a &lt; b</a:t>
            </a:r>
            <a:r>
              <a:rPr lang="en-US" altLang="zh-CN" sz="1900" b="1"/>
              <a:t> </a:t>
            </a:r>
            <a:r>
              <a:rPr lang="en-US" altLang="zh-CN" sz="1900"/>
              <a:t>equals to </a:t>
            </a:r>
            <a:r>
              <a:rPr lang="en-US" altLang="zh-CN" sz="1900" b="1">
                <a:solidFill>
                  <a:srgbClr val="006600"/>
                </a:solidFill>
              </a:rPr>
              <a:t>if (a &lt; b) then 1 else 0</a:t>
            </a:r>
            <a:endParaRPr lang="en-US" altLang="zh-CN" sz="1900" b="1">
              <a:solidFill>
                <a:srgbClr val="006600"/>
              </a:solidFill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or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or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and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and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not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not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2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E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200" b="1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 relop id</a:t>
            </a:r>
            <a:r>
              <a:rPr lang="en-US" altLang="zh-CN" sz="1200" b="1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 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relop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.op 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id</a:t>
            </a:r>
            <a:r>
              <a:rPr lang="en-US" altLang="zh-CN" sz="12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.place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</a:t>
            </a:r>
            <a:r>
              <a:rPr lang="en-US" altLang="zh-CN" sz="1200">
                <a:solidFill>
                  <a:srgbClr val="FF00FF"/>
                </a:solidFill>
                <a:sym typeface="Symbol" panose="05050102010706020507" pitchFamily="18" charset="2"/>
              </a:rPr>
              <a:t>currentStmt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+3);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0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  </a:t>
            </a:r>
            <a:r>
              <a:rPr lang="en-US" altLang="zh-CN" sz="1200">
                <a:solidFill>
                  <a:srgbClr val="FF00FF"/>
                </a:solidFill>
                <a:sym typeface="Symbol" panose="05050102010706020507" pitchFamily="18" charset="2"/>
              </a:rPr>
              <a:t>currentStmt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+2);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E</a:t>
            </a:r>
            <a:r>
              <a:rPr lang="en-US" altLang="zh-CN" sz="1200">
                <a:solidFill>
                  <a:srgbClr val="0033CC"/>
                </a:solidFill>
              </a:rPr>
              <a:t>	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200" b="1">
                <a:solidFill>
                  <a:srgbClr val="0033CC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12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{	E.place = 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Temp();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125000"/>
              </a:lnSpc>
              <a:buNone/>
              <a:tabLst>
                <a:tab pos="806450" algn="l"/>
                <a:tab pos="1076325" algn="l"/>
                <a:tab pos="2246630" algn="l"/>
                <a:tab pos="2421255" algn="l"/>
              </a:tabLst>
            </a:pP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					emit(E.place  '='  '</a:t>
            </a:r>
            <a:r>
              <a:rPr lang="en-US" altLang="zh-CN" sz="1200" b="1">
                <a:solidFill>
                  <a:srgbClr val="A50021"/>
                </a:solidFill>
                <a:sym typeface="Symbol" panose="05050102010706020507" pitchFamily="18" charset="2"/>
              </a:rPr>
              <a:t>0</a:t>
            </a:r>
            <a:r>
              <a:rPr lang="en-US" altLang="zh-CN" sz="1200">
                <a:solidFill>
                  <a:srgbClr val="A50021"/>
                </a:solidFill>
                <a:sym typeface="Symbol" panose="05050102010706020507" pitchFamily="18" charset="2"/>
              </a:rPr>
              <a:t>') }</a:t>
            </a:r>
            <a:endParaRPr lang="en-US" altLang="zh-CN" sz="12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646148" name="折角形 646147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7170" name="标题 64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Computing Logical Values: An Example</a:t>
            </a:r>
            <a:endParaRPr lang="en-US" altLang="zh-CN" sz="3200"/>
          </a:p>
        </p:txBody>
      </p:sp>
      <p:sp>
        <p:nvSpPr>
          <p:cNvPr id="647171" name="文本占位符 647170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469187" cy="4495800"/>
          </a:xfrm>
          <a:ln/>
        </p:spPr>
        <p:txBody>
          <a:bodyPr/>
          <a:p>
            <a:pPr defTabSz="0"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2500"/>
              <a:t>Source code</a:t>
            </a:r>
            <a:endParaRPr lang="en-US" altLang="zh-CN" sz="2500"/>
          </a:p>
          <a:p>
            <a:pPr lvl="1" defTabSz="0"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a &lt; b </a:t>
            </a:r>
            <a:r>
              <a:rPr lang="en-US" altLang="zh-CN" sz="2100" b="1">
                <a:solidFill>
                  <a:srgbClr val="0033CC"/>
                </a:solidFill>
              </a:rPr>
              <a:t>or</a:t>
            </a:r>
            <a:r>
              <a:rPr lang="en-US" altLang="zh-CN" sz="2100">
                <a:solidFill>
                  <a:srgbClr val="0033CC"/>
                </a:solidFill>
              </a:rPr>
              <a:t> c &lt; d </a:t>
            </a:r>
            <a:r>
              <a:rPr lang="en-US" altLang="zh-CN" sz="2100" b="1">
                <a:solidFill>
                  <a:srgbClr val="0033CC"/>
                </a:solidFill>
              </a:rPr>
              <a:t>and</a:t>
            </a:r>
            <a:r>
              <a:rPr lang="en-US" altLang="zh-CN" sz="2100">
                <a:solidFill>
                  <a:srgbClr val="0033CC"/>
                </a:solidFill>
              </a:rPr>
              <a:t> e &lt; f</a:t>
            </a:r>
            <a:endParaRPr lang="en-US" altLang="zh-CN" sz="2100">
              <a:solidFill>
                <a:srgbClr val="0033CC"/>
              </a:solidFill>
            </a:endParaRPr>
          </a:p>
          <a:p>
            <a:pPr defTabSz="0"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2500"/>
              <a:t>Intermediate code</a:t>
            </a:r>
            <a:endParaRPr lang="en-US" altLang="zh-CN" sz="2500"/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100:	</a:t>
            </a:r>
            <a:r>
              <a:rPr lang="en-US" altLang="zh-CN" sz="1700" b="1">
                <a:solidFill>
                  <a:srgbClr val="A50021"/>
                </a:solidFill>
              </a:rPr>
              <a:t>if</a:t>
            </a:r>
            <a:r>
              <a:rPr lang="en-US" altLang="zh-CN" sz="1700">
                <a:solidFill>
                  <a:srgbClr val="A50021"/>
                </a:solidFill>
              </a:rPr>
              <a:t> a &lt; b 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103	108:	</a:t>
            </a:r>
            <a:r>
              <a:rPr lang="en-US" altLang="zh-CN" sz="1700" b="1">
                <a:solidFill>
                  <a:srgbClr val="A50021"/>
                </a:solidFill>
              </a:rPr>
              <a:t>if</a:t>
            </a:r>
            <a:r>
              <a:rPr lang="en-US" altLang="zh-CN" sz="1700">
                <a:solidFill>
                  <a:srgbClr val="A50021"/>
                </a:solidFill>
              </a:rPr>
              <a:t> e &lt; f 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111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101:	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= 0	109:	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r>
              <a:rPr lang="en-US" altLang="zh-CN" sz="1700">
                <a:solidFill>
                  <a:srgbClr val="A50021"/>
                </a:solidFill>
              </a:rPr>
              <a:t> = 0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102:	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104	110:	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112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103:	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= 1	111:	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r>
              <a:rPr lang="en-US" altLang="zh-CN" sz="1700">
                <a:solidFill>
                  <a:srgbClr val="A50021"/>
                </a:solidFill>
              </a:rPr>
              <a:t> = 1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 dirty="0">
                <a:solidFill>
                  <a:srgbClr val="A50021"/>
                </a:solidFill>
              </a:rPr>
              <a:t>104</a:t>
            </a:r>
            <a:r>
              <a:rPr lang="zh-CN" altLang="en-US" sz="1700" dirty="0">
                <a:solidFill>
                  <a:srgbClr val="A50021"/>
                </a:solidFill>
              </a:rPr>
              <a:t>：	</a:t>
            </a:r>
            <a:r>
              <a:rPr lang="en-US" altLang="zh-CN" sz="1700" b="1">
                <a:solidFill>
                  <a:srgbClr val="A50021"/>
                </a:solidFill>
              </a:rPr>
              <a:t>if</a:t>
            </a:r>
            <a:r>
              <a:rPr lang="en-US" altLang="zh-CN" sz="1700">
                <a:solidFill>
                  <a:srgbClr val="A50021"/>
                </a:solidFill>
              </a:rPr>
              <a:t> c &lt; d 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107	112:	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r>
              <a:rPr lang="en-US" altLang="zh-CN" sz="1700">
                <a:solidFill>
                  <a:srgbClr val="A50021"/>
                </a:solidFill>
              </a:rPr>
              <a:t> = 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</a:t>
            </a:r>
            <a:r>
              <a:rPr lang="en-US" altLang="zh-CN" sz="1700" b="1">
                <a:solidFill>
                  <a:srgbClr val="A50021"/>
                </a:solidFill>
              </a:rPr>
              <a:t>and</a:t>
            </a:r>
            <a:r>
              <a:rPr lang="en-US" altLang="zh-CN" sz="1700">
                <a:solidFill>
                  <a:srgbClr val="A50021"/>
                </a:solidFill>
              </a:rPr>
              <a:t> t</a:t>
            </a:r>
            <a:r>
              <a:rPr lang="en-US" altLang="zh-CN" sz="1700" baseline="-25000">
                <a:solidFill>
                  <a:srgbClr val="A50021"/>
                </a:solidFill>
              </a:rPr>
              <a:t>3</a:t>
            </a:r>
            <a:endParaRPr lang="en-US" altLang="zh-CN" sz="1700" baseline="-250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105:	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= 0	113:	t</a:t>
            </a:r>
            <a:r>
              <a:rPr lang="en-US" altLang="zh-CN" sz="1700" baseline="-25000">
                <a:solidFill>
                  <a:srgbClr val="A50021"/>
                </a:solidFill>
              </a:rPr>
              <a:t>5</a:t>
            </a:r>
            <a:r>
              <a:rPr lang="en-US" altLang="zh-CN" sz="1700">
                <a:solidFill>
                  <a:srgbClr val="A50021"/>
                </a:solidFill>
              </a:rPr>
              <a:t> = t</a:t>
            </a:r>
            <a:r>
              <a:rPr lang="en-US" altLang="zh-CN" sz="1700" baseline="-25000">
                <a:solidFill>
                  <a:srgbClr val="A50021"/>
                </a:solidFill>
              </a:rPr>
              <a:t>1</a:t>
            </a:r>
            <a:r>
              <a:rPr lang="en-US" altLang="zh-CN" sz="1700">
                <a:solidFill>
                  <a:srgbClr val="A50021"/>
                </a:solidFill>
              </a:rPr>
              <a:t> </a:t>
            </a:r>
            <a:r>
              <a:rPr lang="en-US" altLang="zh-CN" sz="1700" b="1">
                <a:solidFill>
                  <a:srgbClr val="A50021"/>
                </a:solidFill>
              </a:rPr>
              <a:t>or</a:t>
            </a:r>
            <a:r>
              <a:rPr lang="en-US" altLang="zh-CN" sz="1700">
                <a:solidFill>
                  <a:srgbClr val="A50021"/>
                </a:solidFill>
              </a:rPr>
              <a:t> t</a:t>
            </a:r>
            <a:r>
              <a:rPr lang="en-US" altLang="zh-CN" sz="1700" baseline="-25000">
                <a:solidFill>
                  <a:srgbClr val="A50021"/>
                </a:solidFill>
              </a:rPr>
              <a:t>4</a:t>
            </a:r>
            <a:endParaRPr lang="en-US" altLang="zh-CN" sz="1700" baseline="-250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106:	</a:t>
            </a:r>
            <a:r>
              <a:rPr lang="en-US" altLang="zh-CN" sz="1700" b="1">
                <a:solidFill>
                  <a:srgbClr val="A50021"/>
                </a:solidFill>
              </a:rPr>
              <a:t>goto</a:t>
            </a:r>
            <a:r>
              <a:rPr lang="en-US" altLang="zh-CN" sz="1700">
                <a:solidFill>
                  <a:srgbClr val="A50021"/>
                </a:solidFill>
              </a:rPr>
              <a:t> 108	114:	...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r>
              <a:rPr lang="en-US" altLang="zh-CN" sz="1700">
                <a:solidFill>
                  <a:srgbClr val="A50021"/>
                </a:solidFill>
              </a:rPr>
              <a:t>107:	t</a:t>
            </a:r>
            <a:r>
              <a:rPr lang="en-US" altLang="zh-CN" sz="1700" baseline="-25000">
                <a:solidFill>
                  <a:srgbClr val="A50021"/>
                </a:solidFill>
              </a:rPr>
              <a:t>2</a:t>
            </a:r>
            <a:r>
              <a:rPr lang="en-US" altLang="zh-CN" sz="1700">
                <a:solidFill>
                  <a:srgbClr val="A50021"/>
                </a:solidFill>
              </a:rPr>
              <a:t> = 1</a:t>
            </a:r>
            <a:endParaRPr lang="en-US" altLang="zh-CN" sz="1700">
              <a:solidFill>
                <a:srgbClr val="A50021"/>
              </a:solidFill>
            </a:endParaRPr>
          </a:p>
          <a:p>
            <a:pPr lvl="1" defTabSz="0">
              <a:buNone/>
              <a:tabLst>
                <a:tab pos="1250950" algn="l"/>
                <a:tab pos="3940175" algn="l"/>
                <a:tab pos="4746625" algn="l"/>
              </a:tabLst>
            </a:pPr>
            <a:endParaRPr lang="en-US" altLang="zh-CN" sz="1700">
              <a:solidFill>
                <a:srgbClr val="A50021"/>
              </a:solidFill>
            </a:endParaRPr>
          </a:p>
        </p:txBody>
      </p:sp>
      <p:sp>
        <p:nvSpPr>
          <p:cNvPr id="647172" name="折角形 647171"/>
          <p:cNvSpPr/>
          <p:nvPr/>
        </p:nvSpPr>
        <p:spPr>
          <a:xfrm>
            <a:off x="7772400" y="152400"/>
            <a:ext cx="1143000" cy="4572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b="1" i="0">
                <a:solidFill>
                  <a:srgbClr val="006600"/>
                </a:solidFill>
                <a:latin typeface="Arial" panose="020B0604020202020204" pitchFamily="34" charset="0"/>
              </a:rPr>
              <a:t>DBv1</a:t>
            </a:r>
            <a:endParaRPr lang="en-US" altLang="zh-CN" b="1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647173" name="直接连接符 647172"/>
          <p:cNvSpPr/>
          <p:nvPr/>
        </p:nvSpPr>
        <p:spPr>
          <a:xfrm>
            <a:off x="5029200" y="3124200"/>
            <a:ext cx="0" cy="2743200"/>
          </a:xfrm>
          <a:prstGeom prst="line">
            <a:avLst/>
          </a:prstGeom>
          <a:ln w="9525" cap="flat" cmpd="sng">
            <a:solidFill>
              <a:srgbClr val="A5002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6210" name="标题 6062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Intermediate Representation</a:t>
            </a:r>
            <a:endParaRPr lang="en-US" altLang="zh-CN"/>
          </a:p>
        </p:txBody>
      </p:sp>
      <p:sp>
        <p:nvSpPr>
          <p:cNvPr id="606211" name="文本占位符 606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High level intermediate representations</a:t>
            </a:r>
            <a:endParaRPr lang="en-US" altLang="zh-CN" sz="2500"/>
          </a:p>
          <a:p>
            <a:pPr lvl="1"/>
            <a:r>
              <a:rPr lang="en-US" altLang="zh-CN" sz="2100"/>
              <a:t>AST and DAG</a:t>
            </a:r>
            <a:endParaRPr lang="en-US" altLang="zh-CN" sz="2100"/>
          </a:p>
          <a:p>
            <a:pPr lvl="1"/>
            <a:r>
              <a:rPr lang="en-US" altLang="zh-CN" sz="2100"/>
              <a:t>Suitable for tasks like static type checking</a:t>
            </a:r>
            <a:endParaRPr lang="en-US" altLang="zh-CN" sz="2100"/>
          </a:p>
          <a:p>
            <a:r>
              <a:rPr lang="en-US" altLang="zh-CN" sz="2500"/>
              <a:t>Low level intermediate representations</a:t>
            </a:r>
            <a:endParaRPr lang="en-US" altLang="zh-CN" sz="2500"/>
          </a:p>
          <a:p>
            <a:pPr lvl="1"/>
            <a:r>
              <a:rPr lang="en-US" altLang="zh-CN" sz="2100"/>
              <a:t>3-address code: x = y </a:t>
            </a:r>
            <a:r>
              <a:rPr lang="en-US" altLang="zh-CN" sz="2100" b="1"/>
              <a:t>op</a:t>
            </a:r>
            <a:r>
              <a:rPr lang="en-US" altLang="zh-CN" sz="2100"/>
              <a:t> z</a:t>
            </a:r>
            <a:endParaRPr lang="en-US" altLang="zh-CN" sz="2100"/>
          </a:p>
          <a:p>
            <a:pPr lvl="1"/>
            <a:r>
              <a:rPr lang="en-US" altLang="zh-CN" sz="2100"/>
              <a:t>Suitable for machine-dependent tasks, such as register allocation and instruction selection. </a:t>
            </a:r>
            <a:endParaRPr lang="en-US" altLang="zh-CN" sz="2100"/>
          </a:p>
          <a:p>
            <a:r>
              <a:rPr lang="en-US" altLang="zh-CN" sz="2500"/>
              <a:t>IR choice/design are application specific</a:t>
            </a:r>
            <a:endParaRPr lang="en-US" altLang="zh-CN" sz="2500"/>
          </a:p>
          <a:p>
            <a:pPr lvl="1"/>
            <a:r>
              <a:rPr lang="en-US" altLang="zh-CN" sz="2100"/>
              <a:t>C language is commonly used (AT&amp;T Bell Lab Advanced C++)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8194" name="标题 64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Short-Circuit Evaluation</a:t>
            </a:r>
            <a:endParaRPr lang="en-US" altLang="zh-CN"/>
          </a:p>
        </p:txBody>
      </p:sp>
      <p:sp>
        <p:nvSpPr>
          <p:cNvPr id="648195" name="文本占位符 648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defTabSz="0">
              <a:tabLst>
                <a:tab pos="1170305" algn="l"/>
                <a:tab pos="1708150" algn="l"/>
              </a:tabLst>
            </a:pPr>
            <a:r>
              <a:rPr lang="en-US" altLang="zh-CN" sz="2500"/>
              <a:t>Flow-of-Control Statements</a:t>
            </a:r>
            <a:endParaRPr lang="en-US" altLang="zh-CN" sz="2500"/>
          </a:p>
          <a:p>
            <a:pPr lvl="1" defTabSz="0">
              <a:tabLst>
                <a:tab pos="1170305" algn="l"/>
                <a:tab pos="17081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S	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if  (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B  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S</a:t>
            </a:r>
            <a:r>
              <a:rPr lang="en-US" altLang="zh-CN" sz="19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endParaRPr lang="en-US" altLang="zh-CN" sz="1900" baseline="-250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tabLst>
                <a:tab pos="1170305" algn="l"/>
                <a:tab pos="17081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S	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if  (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B  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S</a:t>
            </a:r>
            <a:r>
              <a:rPr lang="en-US" altLang="zh-CN" sz="19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else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S</a:t>
            </a:r>
            <a:r>
              <a:rPr lang="en-US" altLang="zh-CN" sz="19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tabLst>
                <a:tab pos="1170305" algn="l"/>
                <a:tab pos="17081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S	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while  (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B  </a:t>
            </a:r>
            <a:r>
              <a:rPr lang="en-US" altLang="zh-CN" sz="1900" b="1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  S</a:t>
            </a:r>
            <a:r>
              <a:rPr lang="en-US" altLang="zh-CN" sz="19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defTabSz="0">
              <a:tabLst>
                <a:tab pos="1170305" algn="l"/>
                <a:tab pos="1708150" algn="l"/>
              </a:tabLst>
            </a:pPr>
            <a:r>
              <a:rPr lang="en-US" altLang="zh-CN" sz="2500"/>
              <a:t>Short-circuit evaluation for </a:t>
            </a:r>
            <a:r>
              <a:rPr lang="en-US" altLang="zh-CN" sz="2500" b="1"/>
              <a:t>&amp;&amp;</a:t>
            </a:r>
            <a:r>
              <a:rPr lang="en-US" altLang="zh-CN" sz="2500"/>
              <a:t> and </a:t>
            </a:r>
            <a:r>
              <a:rPr lang="en-US" altLang="zh-CN" sz="2500" b="1"/>
              <a:t>||</a:t>
            </a:r>
            <a:endParaRPr lang="en-US" altLang="zh-CN" sz="2500" b="1"/>
          </a:p>
          <a:p>
            <a:pPr lvl="1" defTabSz="0">
              <a:tabLst>
                <a:tab pos="1170305" algn="l"/>
                <a:tab pos="1708150" algn="l"/>
              </a:tabLst>
            </a:pPr>
            <a:r>
              <a:rPr lang="en-US" altLang="zh-CN" sz="2100"/>
              <a:t>For higher evaluation efficiency</a:t>
            </a:r>
            <a:endParaRPr lang="en-US" altLang="zh-CN" sz="2100"/>
          </a:p>
          <a:p>
            <a:pPr lvl="1" defTabSz="0">
              <a:tabLst>
                <a:tab pos="1170305" algn="l"/>
                <a:tab pos="1708150" algn="l"/>
              </a:tabLst>
            </a:pPr>
            <a:r>
              <a:rPr lang="en-US" altLang="zh-CN" sz="2100"/>
              <a:t>And ...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8" name="标题 64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Generated Code Illustration</a:t>
            </a:r>
            <a:endParaRPr lang="en-US" altLang="zh-CN"/>
          </a:p>
        </p:txBody>
      </p:sp>
      <p:grpSp>
        <p:nvGrpSpPr>
          <p:cNvPr id="649260" name="组合 649259"/>
          <p:cNvGrpSpPr/>
          <p:nvPr/>
        </p:nvGrpSpPr>
        <p:grpSpPr>
          <a:xfrm>
            <a:off x="152400" y="2133600"/>
            <a:ext cx="8991600" cy="3490913"/>
            <a:chOff x="96" y="1344"/>
            <a:chExt cx="5664" cy="2199"/>
          </a:xfrm>
        </p:grpSpPr>
        <p:grpSp>
          <p:nvGrpSpPr>
            <p:cNvPr id="649240" name="组合 649239"/>
            <p:cNvGrpSpPr/>
            <p:nvPr/>
          </p:nvGrpSpPr>
          <p:grpSpPr>
            <a:xfrm>
              <a:off x="96" y="1632"/>
              <a:ext cx="2112" cy="1248"/>
              <a:chOff x="144" y="1776"/>
              <a:chExt cx="2112" cy="1248"/>
            </a:xfrm>
          </p:grpSpPr>
          <p:sp>
            <p:nvSpPr>
              <p:cNvPr id="649221" name="矩形 649220"/>
              <p:cNvSpPr/>
              <p:nvPr/>
            </p:nvSpPr>
            <p:spPr>
              <a:xfrm>
                <a:off x="864" y="1776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B.code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22" name="矩形 649221"/>
              <p:cNvSpPr/>
              <p:nvPr/>
            </p:nvSpPr>
            <p:spPr>
              <a:xfrm>
                <a:off x="864" y="2208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S</a:t>
                </a:r>
                <a:r>
                  <a:rPr lang="en-US" altLang="zh-CN" i="0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i="0">
                    <a:latin typeface="Arial" panose="020B0604020202020204" pitchFamily="34" charset="0"/>
                  </a:rPr>
                  <a:t>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24" name="矩形 649223"/>
              <p:cNvSpPr/>
              <p:nvPr/>
            </p:nvSpPr>
            <p:spPr>
              <a:xfrm>
                <a:off x="1488" y="1776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B.true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25" name="矩形 649224"/>
              <p:cNvSpPr/>
              <p:nvPr/>
            </p:nvSpPr>
            <p:spPr>
              <a:xfrm>
                <a:off x="1488" y="2064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B.false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26" name="矩形 649225"/>
              <p:cNvSpPr/>
              <p:nvPr/>
            </p:nvSpPr>
            <p:spPr>
              <a:xfrm>
                <a:off x="144" y="2208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B.true: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27" name="矩形 649226"/>
              <p:cNvSpPr/>
              <p:nvPr/>
            </p:nvSpPr>
            <p:spPr>
              <a:xfrm>
                <a:off x="144" y="264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B.false: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38" name="流程图: 文档 649237"/>
              <p:cNvSpPr/>
              <p:nvPr/>
            </p:nvSpPr>
            <p:spPr>
              <a:xfrm>
                <a:off x="864" y="2640"/>
                <a:ext cx="768" cy="384"/>
              </a:xfrm>
              <a:prstGeom prst="flowChartDocumen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>
                    <a:latin typeface="Arial" panose="020B0604020202020204" pitchFamily="34" charset="0"/>
                  </a:rPr>
                  <a:t>...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9242" name="组合 649241"/>
            <p:cNvGrpSpPr/>
            <p:nvPr/>
          </p:nvGrpSpPr>
          <p:grpSpPr>
            <a:xfrm>
              <a:off x="1872" y="1344"/>
              <a:ext cx="2112" cy="1872"/>
              <a:chOff x="2880" y="1152"/>
              <a:chExt cx="2112" cy="1872"/>
            </a:xfrm>
          </p:grpSpPr>
          <p:sp>
            <p:nvSpPr>
              <p:cNvPr id="649228" name="矩形 649227"/>
              <p:cNvSpPr/>
              <p:nvPr/>
            </p:nvSpPr>
            <p:spPr>
              <a:xfrm>
                <a:off x="3600" y="1152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B.code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29" name="矩形 649228"/>
              <p:cNvSpPr/>
              <p:nvPr/>
            </p:nvSpPr>
            <p:spPr>
              <a:xfrm>
                <a:off x="3600" y="1584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S</a:t>
                </a:r>
                <a:r>
                  <a:rPr lang="en-US" altLang="zh-CN" i="0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i="0">
                    <a:latin typeface="Arial" panose="020B0604020202020204" pitchFamily="34" charset="0"/>
                  </a:rPr>
                  <a:t>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31" name="矩形 649230"/>
              <p:cNvSpPr/>
              <p:nvPr/>
            </p:nvSpPr>
            <p:spPr>
              <a:xfrm>
                <a:off x="4224" y="1152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B.true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32" name="矩形 649231"/>
              <p:cNvSpPr/>
              <p:nvPr/>
            </p:nvSpPr>
            <p:spPr>
              <a:xfrm>
                <a:off x="4224" y="144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B.false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33" name="矩形 649232"/>
              <p:cNvSpPr/>
              <p:nvPr/>
            </p:nvSpPr>
            <p:spPr>
              <a:xfrm>
                <a:off x="2880" y="1584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B.true: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34" name="矩形 649233"/>
              <p:cNvSpPr/>
              <p:nvPr/>
            </p:nvSpPr>
            <p:spPr>
              <a:xfrm>
                <a:off x="2880" y="2208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B.false: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36" name="矩形 649235"/>
              <p:cNvSpPr/>
              <p:nvPr/>
            </p:nvSpPr>
            <p:spPr>
              <a:xfrm>
                <a:off x="3600" y="2208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S</a:t>
                </a:r>
                <a:r>
                  <a:rPr lang="en-US" altLang="zh-CN" i="0" baseline="-25000">
                    <a:latin typeface="Arial" panose="020B0604020202020204" pitchFamily="34" charset="0"/>
                  </a:rPr>
                  <a:t>2</a:t>
                </a:r>
                <a:r>
                  <a:rPr lang="en-US" altLang="zh-CN" i="0">
                    <a:latin typeface="Arial" panose="020B0604020202020204" pitchFamily="34" charset="0"/>
                  </a:rPr>
                  <a:t>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37" name="矩形 649236"/>
              <p:cNvSpPr/>
              <p:nvPr/>
            </p:nvSpPr>
            <p:spPr>
              <a:xfrm>
                <a:off x="3600" y="2016"/>
                <a:ext cx="768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sz="1600" b="1" i="0">
                    <a:latin typeface="Arial" panose="020B0604020202020204" pitchFamily="34" charset="0"/>
                  </a:rPr>
                  <a:t>goto</a:t>
                </a:r>
                <a:r>
                  <a:rPr lang="en-US" altLang="zh-CN" sz="1600" i="0">
                    <a:latin typeface="Arial" panose="020B0604020202020204" pitchFamily="34" charset="0"/>
                  </a:rPr>
                  <a:t> S.next</a:t>
                </a:r>
                <a:endParaRPr lang="en-US" altLang="zh-CN" sz="1600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39" name="流程图: 文档 649238"/>
              <p:cNvSpPr/>
              <p:nvPr/>
            </p:nvSpPr>
            <p:spPr>
              <a:xfrm>
                <a:off x="3600" y="2640"/>
                <a:ext cx="768" cy="384"/>
              </a:xfrm>
              <a:prstGeom prst="flowChartDocumen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>
                    <a:latin typeface="Arial" panose="020B0604020202020204" pitchFamily="34" charset="0"/>
                  </a:rPr>
                  <a:t>...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49241" name="矩形 649240"/>
              <p:cNvSpPr/>
              <p:nvPr/>
            </p:nvSpPr>
            <p:spPr>
              <a:xfrm>
                <a:off x="2880" y="264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S.next: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649254" name="组合 649253"/>
            <p:cNvGrpSpPr/>
            <p:nvPr/>
          </p:nvGrpSpPr>
          <p:grpSpPr>
            <a:xfrm>
              <a:off x="3648" y="1536"/>
              <a:ext cx="2112" cy="1440"/>
              <a:chOff x="3456" y="1488"/>
              <a:chExt cx="2112" cy="1440"/>
            </a:xfrm>
          </p:grpSpPr>
          <p:sp>
            <p:nvSpPr>
              <p:cNvPr id="649244" name="矩形 649243"/>
              <p:cNvSpPr/>
              <p:nvPr/>
            </p:nvSpPr>
            <p:spPr>
              <a:xfrm>
                <a:off x="4176" y="1488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B.code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45" name="矩形 649244"/>
              <p:cNvSpPr/>
              <p:nvPr/>
            </p:nvSpPr>
            <p:spPr>
              <a:xfrm>
                <a:off x="4176" y="1920"/>
                <a:ext cx="768" cy="43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i="0">
                    <a:latin typeface="Arial" panose="020B0604020202020204" pitchFamily="34" charset="0"/>
                  </a:rPr>
                  <a:t>S</a:t>
                </a:r>
                <a:r>
                  <a:rPr lang="en-US" altLang="zh-CN" i="0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i="0">
                    <a:latin typeface="Arial" panose="020B0604020202020204" pitchFamily="34" charset="0"/>
                  </a:rPr>
                  <a:t>.code</a:t>
                </a:r>
                <a:endParaRPr lang="en-US" altLang="zh-CN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46" name="矩形 649245"/>
              <p:cNvSpPr/>
              <p:nvPr/>
            </p:nvSpPr>
            <p:spPr>
              <a:xfrm>
                <a:off x="4800" y="1488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B.true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47" name="矩形 649246"/>
              <p:cNvSpPr/>
              <p:nvPr/>
            </p:nvSpPr>
            <p:spPr>
              <a:xfrm>
                <a:off x="4800" y="1776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l"/>
                <a:r>
                  <a:rPr lang="en-US" altLang="zh-CN" sz="1600" i="0">
                    <a:solidFill>
                      <a:srgbClr val="A5002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 B.false</a:t>
                </a:r>
                <a:endParaRPr lang="en-US" altLang="zh-CN" sz="1600" i="0">
                  <a:solidFill>
                    <a:srgbClr val="A5002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48" name="矩形 649247"/>
              <p:cNvSpPr/>
              <p:nvPr/>
            </p:nvSpPr>
            <p:spPr>
              <a:xfrm>
                <a:off x="3456" y="192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B.true: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49" name="矩形 649248"/>
              <p:cNvSpPr/>
              <p:nvPr/>
            </p:nvSpPr>
            <p:spPr>
              <a:xfrm>
                <a:off x="3456" y="2544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B.false: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49251" name="矩形 649250"/>
              <p:cNvSpPr/>
              <p:nvPr/>
            </p:nvSpPr>
            <p:spPr>
              <a:xfrm>
                <a:off x="4176" y="2352"/>
                <a:ext cx="768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 sz="1600" b="1" i="0">
                    <a:latin typeface="Arial" panose="020B0604020202020204" pitchFamily="34" charset="0"/>
                  </a:rPr>
                  <a:t>goto</a:t>
                </a:r>
                <a:r>
                  <a:rPr lang="en-US" altLang="zh-CN" sz="1600" i="0">
                    <a:latin typeface="Arial" panose="020B0604020202020204" pitchFamily="34" charset="0"/>
                  </a:rPr>
                  <a:t> begin</a:t>
                </a:r>
                <a:endParaRPr lang="en-US" altLang="zh-CN" sz="1600" i="0">
                  <a:latin typeface="Arial" panose="020B0604020202020204" pitchFamily="34" charset="0"/>
                </a:endParaRPr>
              </a:p>
            </p:txBody>
          </p:sp>
          <p:sp>
            <p:nvSpPr>
              <p:cNvPr id="649252" name="流程图: 文档 649251"/>
              <p:cNvSpPr/>
              <p:nvPr/>
            </p:nvSpPr>
            <p:spPr>
              <a:xfrm>
                <a:off x="4176" y="2544"/>
                <a:ext cx="768" cy="384"/>
              </a:xfrm>
              <a:prstGeom prst="flowChartDocumen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 wrap="none" anchor="ctr"/>
              <a:p>
                <a:r>
                  <a:rPr lang="en-US" altLang="zh-CN">
                    <a:latin typeface="Arial" panose="020B0604020202020204" pitchFamily="34" charset="0"/>
                  </a:rPr>
                  <a:t>...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49253" name="矩形 649252"/>
              <p:cNvSpPr/>
              <p:nvPr/>
            </p:nvSpPr>
            <p:spPr>
              <a:xfrm>
                <a:off x="3456" y="1488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r"/>
                <a:r>
                  <a:rPr lang="en-US" altLang="zh-CN" sz="1400" i="0">
                    <a:solidFill>
                      <a:srgbClr val="0033CC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begin: </a:t>
                </a:r>
                <a:endParaRPr lang="en-US" altLang="zh-CN" sz="1400" i="0">
                  <a:solidFill>
                    <a:srgbClr val="0033C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49256" name="文本框 649255"/>
            <p:cNvSpPr txBox="1"/>
            <p:nvPr/>
          </p:nvSpPr>
          <p:spPr>
            <a:xfrm>
              <a:off x="672" y="3264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latin typeface="Arial" panose="020B0604020202020204" pitchFamily="34" charset="0"/>
                </a:rPr>
                <a:t>if</a:t>
              </a:r>
              <a:endParaRPr lang="en-US" altLang="zh-CN" b="1" i="0">
                <a:latin typeface="Arial" panose="020B0604020202020204" pitchFamily="34" charset="0"/>
              </a:endParaRPr>
            </a:p>
          </p:txBody>
        </p:sp>
        <p:sp>
          <p:nvSpPr>
            <p:cNvPr id="649257" name="文本框 649256"/>
            <p:cNvSpPr txBox="1"/>
            <p:nvPr/>
          </p:nvSpPr>
          <p:spPr>
            <a:xfrm>
              <a:off x="2496" y="3312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latin typeface="Arial" panose="020B0604020202020204" pitchFamily="34" charset="0"/>
                </a:rPr>
                <a:t>if-else</a:t>
              </a:r>
              <a:endParaRPr lang="en-US" altLang="zh-CN" b="1" i="0">
                <a:latin typeface="Arial" panose="020B0604020202020204" pitchFamily="34" charset="0"/>
              </a:endParaRPr>
            </a:p>
          </p:txBody>
        </p:sp>
        <p:sp>
          <p:nvSpPr>
            <p:cNvPr id="649258" name="文本框 649257"/>
            <p:cNvSpPr txBox="1"/>
            <p:nvPr/>
          </p:nvSpPr>
          <p:spPr>
            <a:xfrm>
              <a:off x="4272" y="3312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latin typeface="Arial" panose="020B0604020202020204" pitchFamily="34" charset="0"/>
                </a:rPr>
                <a:t>while</a:t>
              </a:r>
              <a:endParaRPr lang="en-US" altLang="zh-CN" b="1" i="0">
                <a:latin typeface="Arial" panose="020B0604020202020204" pitchFamily="34" charset="0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2" name="标题 65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Syntax-Directed Definition for </a:t>
            </a:r>
            <a:br>
              <a:rPr lang="en-US" altLang="zh-CN" sz="3200"/>
            </a:br>
            <a:r>
              <a:rPr lang="en-US" altLang="zh-CN" sz="3200"/>
              <a:t>Flow-of-Control Statements</a:t>
            </a:r>
            <a:endParaRPr lang="en-US" altLang="zh-CN" sz="3200"/>
          </a:p>
        </p:txBody>
      </p:sp>
      <p:graphicFrame>
        <p:nvGraphicFramePr>
          <p:cNvPr id="650318" name="内容占位符 650317"/>
          <p:cNvGraphicFramePr/>
          <p:nvPr>
            <p:ph idx="1"/>
          </p:nvPr>
        </p:nvGraphicFramePr>
        <p:xfrm>
          <a:off x="381000" y="1524000"/>
          <a:ext cx="8534400" cy="5203825"/>
        </p:xfrm>
        <a:graphic>
          <a:graphicData uri="http://schemas.openxmlformats.org/drawingml/2006/table">
            <a:tbl>
              <a:tblPr/>
              <a:tblGrid>
                <a:gridCol w="1981200"/>
                <a:gridCol w="6553200"/>
              </a:tblGrid>
              <a:tr h="323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700" b="1"/>
                        <a:t>Productions</a:t>
                      </a:r>
                      <a:endParaRPr lang="zh-CN" altLang="en-US" sz="17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700" b="1"/>
                        <a:t>Semantic Rules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P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S</a:t>
                      </a:r>
                      <a:endParaRPr lang="zh-CN" altLang="en-US" sz="14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S.next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P.code = S.code  ||  label(S.next)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S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assign</a:t>
                      </a:r>
                      <a:endParaRPr lang="zh-CN" altLang="en-US" sz="14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S.code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assign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58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S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br>
                        <a:rPr lang="en-US" altLang="zh-CN" sz="1400" baseline="-25000">
                          <a:sym typeface="Symbol" panose="05050102010706020507" pitchFamily="18" charset="2"/>
                        </a:rPr>
                      </a:b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.next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 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.next = S.next;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S.code =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||  label(S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.next)  || 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7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S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if (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B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B.true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B.false =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.next = S.next;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S.code = B.code  || label(B.true)  || 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1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S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if (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B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br>
                        <a:rPr lang="en-US" altLang="zh-CN" sz="1400" baseline="-25000">
                          <a:sym typeface="Symbol" panose="05050102010706020507" pitchFamily="18" charset="2"/>
                        </a:rPr>
                      </a:b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B.true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B.false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S</a:t>
                      </a:r>
                      <a:r>
                        <a:rPr lang="en-US" altLang="zh-CN" sz="14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.next =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.next = S.next;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S.code = B.code  || label(B.true)  || 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||  </a:t>
                      </a:r>
                      <a:br>
                        <a:rPr lang="en-US" altLang="zh-CN" sz="1400">
                          <a:solidFill>
                            <a:srgbClr val="A50021"/>
                          </a:solidFill>
                        </a:rPr>
                      </a:b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              gen('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S.next)  ||  label(B.false)  ||  S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0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S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while (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B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)</a:t>
                      </a:r>
                      <a:br>
                        <a:rPr lang="en-US" altLang="zh-CN" sz="1400" b="1">
                          <a:sym typeface="Symbol" panose="05050102010706020507" pitchFamily="18" charset="2"/>
                        </a:rPr>
                      </a:b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        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begin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B.true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B.false = S.next;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S</a:t>
                      </a:r>
                      <a:r>
                        <a:rPr lang="en-US" altLang="zh-CN" sz="14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.next = begin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A50021"/>
                          </a:solidFill>
                        </a:rPr>
                        <a:t>S.code = label(begin) || B.code || label(B.true) || S</a:t>
                      </a:r>
                      <a:r>
                        <a:rPr lang="en-US" altLang="zh-CN" sz="12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200">
                          <a:solidFill>
                            <a:srgbClr val="A50021"/>
                          </a:solidFill>
                        </a:rPr>
                        <a:t>.code || gen('</a:t>
                      </a:r>
                      <a:r>
                        <a:rPr lang="en-US" altLang="zh-CN" sz="12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200">
                          <a:solidFill>
                            <a:srgbClr val="A50021"/>
                          </a:solidFill>
                        </a:rPr>
                        <a:t>'  begin)</a:t>
                      </a:r>
                      <a:endParaRPr lang="zh-CN" altLang="en-US" sz="12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0316" name="折角形 650315"/>
          <p:cNvSpPr/>
          <p:nvPr/>
        </p:nvSpPr>
        <p:spPr>
          <a:xfrm>
            <a:off x="7010400" y="1295400"/>
            <a:ext cx="1981200" cy="685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rgbClr val="0033CC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Where does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zh-CN" sz="1400" b="1" i="0">
                <a:solidFill>
                  <a:srgbClr val="0033CC"/>
                </a:solidFill>
                <a:latin typeface="Arial" panose="020B0604020202020204" pitchFamily="34" charset="0"/>
              </a:rPr>
              <a:t>S.next</a:t>
            </a:r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 come from ?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650319" name="折角形 650318"/>
          <p:cNvSpPr/>
          <p:nvPr/>
        </p:nvSpPr>
        <p:spPr>
          <a:xfrm>
            <a:off x="7315200" y="5562600"/>
            <a:ext cx="1676400" cy="685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rgbClr val="0033CC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Avoid redundant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zh-CN" sz="1400" b="1" i="0">
                <a:solidFill>
                  <a:srgbClr val="0033CC"/>
                </a:solidFill>
                <a:latin typeface="Arial" panose="020B0604020202020204" pitchFamily="34" charset="0"/>
              </a:rPr>
              <a:t>goto</a:t>
            </a:r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s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2290" name="标题 65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Syntax-Directed Definition for Booleans</a:t>
            </a:r>
            <a:endParaRPr lang="en-US" altLang="zh-CN" sz="3200"/>
          </a:p>
        </p:txBody>
      </p:sp>
      <p:graphicFrame>
        <p:nvGraphicFramePr>
          <p:cNvPr id="652353" name="内容占位符 652352"/>
          <p:cNvGraphicFramePr/>
          <p:nvPr>
            <p:ph idx="1"/>
          </p:nvPr>
        </p:nvGraphicFramePr>
        <p:xfrm>
          <a:off x="914400" y="1524000"/>
          <a:ext cx="7772400" cy="4927600"/>
        </p:xfrm>
        <a:graphic>
          <a:graphicData uri="http://schemas.openxmlformats.org/drawingml/2006/table">
            <a:tbl>
              <a:tblPr/>
              <a:tblGrid>
                <a:gridCol w="1833563"/>
                <a:gridCol w="5938837"/>
              </a:tblGrid>
              <a:tr h="323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700" b="1"/>
                        <a:t>Productions</a:t>
                      </a:r>
                      <a:endParaRPr lang="zh-CN" altLang="en-US" sz="17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700" b="1"/>
                        <a:t>Semantic Rules</a:t>
                      </a:r>
                      <a:endParaRPr lang="zh-CN" altLang="en-US" sz="17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266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B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||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 B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.true = B.true;</a:t>
                      </a:r>
                      <a:endParaRPr lang="en-US" altLang="zh-CN" sz="1400">
                        <a:solidFill>
                          <a:srgbClr val="0033CC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.false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.true = B.true;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.false = B.false;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||  label(B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.false)  ||  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66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B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&amp;&amp;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 B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.true =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new 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Label();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0033CC"/>
                          </a:solidFill>
                        </a:rPr>
                        <a:t>.false = B.false;</a:t>
                      </a:r>
                      <a:endParaRPr lang="en-US" altLang="zh-CN" sz="1400">
                        <a:solidFill>
                          <a:srgbClr val="0033CC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.true = B.true;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.false = B.false;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||  label(B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.true)  ||  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4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!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 B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.true = B.false;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.false = B.true;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B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E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relop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 E</a:t>
                      </a:r>
                      <a:r>
                        <a:rPr lang="en-US" altLang="zh-CN" sz="14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400" baseline="-25000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E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||  E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.code  </a:t>
                      </a:r>
                      <a:br>
                        <a:rPr lang="en-US" altLang="zh-CN" sz="1400">
                          <a:solidFill>
                            <a:srgbClr val="A50021"/>
                          </a:solidFill>
                        </a:rPr>
                      </a:b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              ||  gen('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if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E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.addr  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relop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.op  E</a:t>
                      </a:r>
                      <a:r>
                        <a:rPr lang="en-US" altLang="zh-CN" sz="14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.addr  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B.true)</a:t>
                      </a:r>
                      <a:endParaRPr lang="en-US" altLang="zh-CN" sz="1400">
                        <a:solidFill>
                          <a:srgbClr val="A50021"/>
                        </a:solidFill>
                      </a:endParaRPr>
                    </a:p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              ||  gen('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B.false)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true</a:t>
                      </a:r>
                      <a:endParaRPr lang="zh-CN" altLang="en-US" sz="14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gen('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B.true)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B  </a:t>
                      </a:r>
                      <a:r>
                        <a:rPr lang="en-US" altLang="zh-CN" sz="14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400" b="1">
                          <a:sym typeface="Symbol" panose="05050102010706020507" pitchFamily="18" charset="2"/>
                        </a:rPr>
                        <a:t>false</a:t>
                      </a:r>
                      <a:endParaRPr lang="zh-CN" altLang="en-US" sz="14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buChar char="¡"/>
                        <a:defRPr sz="17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B.code = gen('</a:t>
                      </a:r>
                      <a:r>
                        <a:rPr lang="en-US" altLang="zh-CN" sz="1400" b="1">
                          <a:solidFill>
                            <a:srgbClr val="A50021"/>
                          </a:solidFill>
                        </a:rPr>
                        <a:t>goto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</a:rPr>
                        <a:t>'  B.false)</a:t>
                      </a:r>
                      <a:endParaRPr lang="zh-CN" altLang="en-US" sz="1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2354" name="折角形 652353"/>
          <p:cNvSpPr/>
          <p:nvPr/>
        </p:nvSpPr>
        <p:spPr>
          <a:xfrm>
            <a:off x="7239000" y="1752600"/>
            <a:ext cx="1676400" cy="685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rgbClr val="0033CC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Short-Circuit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zh-CN" sz="1400" i="0">
                <a:solidFill>
                  <a:srgbClr val="0033CC"/>
                </a:solidFill>
                <a:latin typeface="Arial" panose="020B0604020202020204" pitchFamily="34" charset="0"/>
              </a:rPr>
              <a:t>Evaluation</a:t>
            </a:r>
            <a:endParaRPr lang="en-US" altLang="zh-CN" sz="1400" i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3314" name="标题 65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Syntax-Directed Translation: </a:t>
            </a:r>
            <a:br>
              <a:rPr lang="en-US" altLang="zh-CN" sz="3200"/>
            </a:br>
            <a:r>
              <a:rPr lang="en-US" altLang="zh-CN" sz="3200"/>
              <a:t>An Example</a:t>
            </a:r>
            <a:endParaRPr lang="en-US" altLang="zh-CN" sz="3200"/>
          </a:p>
        </p:txBody>
      </p:sp>
      <p:sp>
        <p:nvSpPr>
          <p:cNvPr id="653315" name="文本占位符 653314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572000"/>
          </a:xfrm>
          <a:ln/>
        </p:spPr>
        <p:txBody>
          <a:bodyPr/>
          <a:p>
            <a:pPr defTabSz="0">
              <a:tabLst>
                <a:tab pos="1708150" algn="l"/>
              </a:tabLst>
            </a:pPr>
            <a:r>
              <a:rPr lang="en-US" altLang="zh-CN" sz="2500"/>
              <a:t>Source code</a:t>
            </a:r>
            <a:endParaRPr lang="en-US" altLang="zh-CN" sz="2500"/>
          </a:p>
          <a:p>
            <a:pPr lvl="1" defTabSz="0">
              <a:tabLst>
                <a:tab pos="1708150" algn="l"/>
              </a:tabLst>
            </a:pPr>
            <a:r>
              <a:rPr lang="en-US" altLang="zh-CN" sz="2100" b="1">
                <a:solidFill>
                  <a:srgbClr val="0033CC"/>
                </a:solidFill>
              </a:rPr>
              <a:t>if</a:t>
            </a:r>
            <a:r>
              <a:rPr lang="en-US" altLang="zh-CN" sz="2100">
                <a:solidFill>
                  <a:srgbClr val="0033CC"/>
                </a:solidFill>
              </a:rPr>
              <a:t> (x &lt; 100 || x &gt; 200 &amp;&amp; x != y)  x = 0</a:t>
            </a:r>
            <a:endParaRPr lang="en-US" altLang="zh-CN" sz="2100">
              <a:solidFill>
                <a:srgbClr val="0033CC"/>
              </a:solidFill>
            </a:endParaRPr>
          </a:p>
          <a:p>
            <a:pPr defTabSz="0">
              <a:tabLst>
                <a:tab pos="1708150" algn="l"/>
              </a:tabLst>
            </a:pPr>
            <a:r>
              <a:rPr lang="en-US" altLang="zh-CN" sz="2500"/>
              <a:t>Intermediate code</a:t>
            </a:r>
            <a:endParaRPr lang="en-US" altLang="zh-CN" sz="2500"/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		</a:t>
            </a:r>
            <a:r>
              <a:rPr lang="en-US" altLang="zh-CN" sz="2000" b="1">
                <a:solidFill>
                  <a:srgbClr val="A50021"/>
                </a:solidFill>
              </a:rPr>
              <a:t>if</a:t>
            </a:r>
            <a:r>
              <a:rPr lang="en-US" altLang="zh-CN" sz="2000">
                <a:solidFill>
                  <a:srgbClr val="A50021"/>
                </a:solidFill>
              </a:rPr>
              <a:t> x &lt; 100 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2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		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3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L</a:t>
            </a:r>
            <a:r>
              <a:rPr lang="en-US" altLang="zh-CN" sz="2000" baseline="-25000">
                <a:solidFill>
                  <a:srgbClr val="A50021"/>
                </a:solidFill>
              </a:rPr>
              <a:t>3</a:t>
            </a:r>
            <a:r>
              <a:rPr lang="en-US" altLang="zh-CN" sz="2000">
                <a:solidFill>
                  <a:srgbClr val="A50021"/>
                </a:solidFill>
              </a:rPr>
              <a:t>:	</a:t>
            </a:r>
            <a:r>
              <a:rPr lang="en-US" altLang="zh-CN" sz="2000" b="1">
                <a:solidFill>
                  <a:srgbClr val="A50021"/>
                </a:solidFill>
              </a:rPr>
              <a:t>if</a:t>
            </a:r>
            <a:r>
              <a:rPr lang="en-US" altLang="zh-CN" sz="2000">
                <a:solidFill>
                  <a:srgbClr val="A50021"/>
                </a:solidFill>
              </a:rPr>
              <a:t> x &gt; 200 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4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		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1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L</a:t>
            </a:r>
            <a:r>
              <a:rPr lang="en-US" altLang="zh-CN" sz="2000" baseline="-25000">
                <a:solidFill>
                  <a:srgbClr val="A50021"/>
                </a:solidFill>
              </a:rPr>
              <a:t>4</a:t>
            </a:r>
            <a:r>
              <a:rPr lang="en-US" altLang="zh-CN" sz="2000">
                <a:solidFill>
                  <a:srgbClr val="A50021"/>
                </a:solidFill>
              </a:rPr>
              <a:t>:	</a:t>
            </a:r>
            <a:r>
              <a:rPr lang="en-US" altLang="zh-CN" sz="2000" b="1">
                <a:solidFill>
                  <a:srgbClr val="A50021"/>
                </a:solidFill>
              </a:rPr>
              <a:t>if</a:t>
            </a:r>
            <a:r>
              <a:rPr lang="en-US" altLang="zh-CN" sz="2000">
                <a:solidFill>
                  <a:srgbClr val="A50021"/>
                </a:solidFill>
              </a:rPr>
              <a:t> x != y 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2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		</a:t>
            </a:r>
            <a:r>
              <a:rPr lang="en-US" altLang="zh-CN" sz="2000" b="1">
                <a:solidFill>
                  <a:srgbClr val="A50021"/>
                </a:solidFill>
              </a:rPr>
              <a:t>goto</a:t>
            </a:r>
            <a:r>
              <a:rPr lang="en-US" altLang="zh-CN" sz="2000">
                <a:solidFill>
                  <a:srgbClr val="A50021"/>
                </a:solidFill>
              </a:rPr>
              <a:t> L</a:t>
            </a:r>
            <a:r>
              <a:rPr lang="en-US" altLang="zh-CN" sz="2000" baseline="-25000">
                <a:solidFill>
                  <a:srgbClr val="A50021"/>
                </a:solidFill>
              </a:rPr>
              <a:t>1</a:t>
            </a:r>
            <a:endParaRPr lang="en-US" altLang="zh-CN" sz="2000" baseline="-25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L</a:t>
            </a:r>
            <a:r>
              <a:rPr lang="en-US" altLang="zh-CN" sz="2000" baseline="-25000">
                <a:solidFill>
                  <a:srgbClr val="A50021"/>
                </a:solidFill>
              </a:rPr>
              <a:t>2</a:t>
            </a:r>
            <a:r>
              <a:rPr lang="en-US" altLang="zh-CN" sz="2000">
                <a:solidFill>
                  <a:srgbClr val="A50021"/>
                </a:solidFill>
              </a:rPr>
              <a:t>:	x = 0</a:t>
            </a:r>
            <a:endParaRPr lang="en-US" altLang="zh-CN" sz="2000">
              <a:solidFill>
                <a:srgbClr val="A50021"/>
              </a:solidFill>
            </a:endParaRPr>
          </a:p>
          <a:p>
            <a:pPr lvl="2" defTabSz="0">
              <a:buNone/>
              <a:tabLst>
                <a:tab pos="17081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L</a:t>
            </a:r>
            <a:r>
              <a:rPr lang="en-US" altLang="zh-CN" sz="2000" baseline="-25000">
                <a:solidFill>
                  <a:srgbClr val="A50021"/>
                </a:solidFill>
              </a:rPr>
              <a:t>1</a:t>
            </a:r>
            <a:r>
              <a:rPr lang="en-US" altLang="zh-CN" sz="2000">
                <a:solidFill>
                  <a:srgbClr val="A50021"/>
                </a:solidFill>
              </a:rPr>
              <a:t>:	...</a:t>
            </a:r>
            <a:endParaRPr lang="en-US" altLang="zh-CN" sz="2000">
              <a:solidFill>
                <a:srgbClr val="A50021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2" name="标题 64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 dirty="0" err="1"/>
              <a:t>6. Backpatching</a:t>
            </a:r>
            <a:r>
              <a:rPr lang="en-US" altLang="zh-CN" sz="3200"/>
              <a:t> and </a:t>
            </a:r>
            <a:br>
              <a:rPr lang="en-US" altLang="zh-CN" sz="3200"/>
            </a:br>
            <a:r>
              <a:rPr lang="en-US" altLang="zh-CN" sz="3200"/>
              <a:t>Flow-of-Control Statements</a:t>
            </a:r>
            <a:endParaRPr lang="en-US" altLang="zh-CN" sz="3200"/>
          </a:p>
        </p:txBody>
      </p:sp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In SDD for Flow-of-Control Statements</a:t>
            </a:r>
            <a:endParaRPr lang="en-US" altLang="zh-CN" sz="2500"/>
          </a:p>
          <a:p>
            <a:pPr lvl="1"/>
            <a:r>
              <a:rPr lang="en-US" altLang="zh-CN" sz="2100"/>
              <a:t>Where does </a:t>
            </a:r>
            <a:r>
              <a:rPr lang="en-US" altLang="zh-CN" sz="2100" b="1">
                <a:solidFill>
                  <a:srgbClr val="A50021"/>
                </a:solidFill>
              </a:rPr>
              <a:t>S.next</a:t>
            </a:r>
            <a:r>
              <a:rPr lang="en-US" altLang="zh-CN" sz="2100"/>
              <a:t> come from ?</a:t>
            </a:r>
            <a:endParaRPr lang="en-US" altLang="zh-CN" sz="2100"/>
          </a:p>
          <a:p>
            <a:pPr lvl="1"/>
            <a:r>
              <a:rPr lang="en-US" altLang="zh-CN" sz="2100"/>
              <a:t>Only after all intermediate code are generated, can </a:t>
            </a:r>
            <a:r>
              <a:rPr lang="en-US" altLang="zh-CN" sz="2100" b="1">
                <a:solidFill>
                  <a:srgbClr val="A50021"/>
                </a:solidFill>
              </a:rPr>
              <a:t>S.next</a:t>
            </a:r>
            <a:r>
              <a:rPr lang="en-US" altLang="zh-CN" sz="2100"/>
              <a:t> be computed. </a:t>
            </a:r>
            <a:endParaRPr lang="en-US" altLang="zh-CN" sz="2100"/>
          </a:p>
          <a:p>
            <a:r>
              <a:rPr lang="en-US" altLang="zh-CN" sz="2500"/>
              <a:t>In SDD for Booleans</a:t>
            </a:r>
            <a:endParaRPr lang="en-US" altLang="zh-CN" sz="2500"/>
          </a:p>
          <a:p>
            <a:pPr lvl="1"/>
            <a:r>
              <a:rPr lang="en-US" altLang="zh-CN" sz="2100"/>
              <a:t>Where do </a:t>
            </a:r>
            <a:r>
              <a:rPr lang="en-US" altLang="zh-CN" sz="2100" b="1">
                <a:solidFill>
                  <a:srgbClr val="A50021"/>
                </a:solidFill>
              </a:rPr>
              <a:t>B.true</a:t>
            </a:r>
            <a:r>
              <a:rPr lang="en-US" altLang="zh-CN" sz="2100"/>
              <a:t> and </a:t>
            </a:r>
            <a:r>
              <a:rPr lang="en-US" altLang="zh-CN" sz="2100" b="1">
                <a:solidFill>
                  <a:srgbClr val="A50021"/>
                </a:solidFill>
              </a:rPr>
              <a:t>B.false</a:t>
            </a:r>
            <a:r>
              <a:rPr lang="en-US" altLang="zh-CN" sz="2100"/>
              <a:t> come from ?</a:t>
            </a:r>
            <a:endParaRPr lang="en-US" altLang="zh-CN" sz="2100"/>
          </a:p>
          <a:p>
            <a:pPr lvl="1"/>
            <a:r>
              <a:rPr lang="en-US" altLang="zh-CN" sz="2100"/>
              <a:t>Must be provided by the context of the boolean expressions. </a:t>
            </a:r>
            <a:endParaRPr lang="en-US" altLang="zh-CN" sz="2100"/>
          </a:p>
          <a:p>
            <a:pPr lvl="1"/>
            <a:r>
              <a:rPr lang="en-US" altLang="zh-CN" sz="2100"/>
              <a:t>The context depends on the result of </a:t>
            </a:r>
            <a:r>
              <a:rPr lang="en-US" altLang="zh-CN" sz="2100" b="1">
                <a:solidFill>
                  <a:srgbClr val="A50021"/>
                </a:solidFill>
              </a:rPr>
              <a:t>S.next</a:t>
            </a:r>
            <a:r>
              <a:rPr lang="en-US" altLang="zh-CN" sz="2100"/>
              <a:t>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4338" name="标题 65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Design Motivation and Solution</a:t>
            </a:r>
            <a:endParaRPr lang="en-US" altLang="zh-CN"/>
          </a:p>
        </p:txBody>
      </p:sp>
      <p:sp>
        <p:nvSpPr>
          <p:cNvPr id="654339" name="文本占位符 65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Motivation</a:t>
            </a:r>
            <a:endParaRPr lang="en-US" altLang="zh-CN" sz="2500"/>
          </a:p>
          <a:p>
            <a:pPr lvl="1"/>
            <a:r>
              <a:rPr lang="en-US" altLang="zh-CN" sz="2100"/>
              <a:t>One-pass code generation</a:t>
            </a:r>
            <a:endParaRPr lang="en-US" altLang="zh-CN" sz="2100"/>
          </a:p>
          <a:p>
            <a:r>
              <a:rPr lang="en-US" altLang="zh-CN" sz="2500"/>
              <a:t>Solution</a:t>
            </a:r>
            <a:endParaRPr lang="en-US" altLang="zh-CN" sz="2500"/>
          </a:p>
          <a:p>
            <a:pPr lvl="1"/>
            <a:r>
              <a:rPr lang="en-US" altLang="zh-CN" sz="2100"/>
              <a:t>Using backpatching</a:t>
            </a:r>
            <a:endParaRPr lang="en-US" altLang="zh-CN" sz="2100"/>
          </a:p>
          <a:p>
            <a:r>
              <a:rPr lang="en-US" altLang="zh-CN" sz="2500"/>
              <a:t>It is a general approach to dealing with initial values which must be computed at the end. </a:t>
            </a:r>
            <a:endParaRPr lang="en-US" altLang="zh-CN" sz="2500"/>
          </a:p>
        </p:txBody>
      </p:sp>
      <p:sp>
        <p:nvSpPr>
          <p:cNvPr id="654340" name="文本框 654339"/>
          <p:cNvSpPr txBox="1"/>
          <p:nvPr/>
        </p:nvSpPr>
        <p:spPr>
          <a:xfrm>
            <a:off x="6096000" y="2300288"/>
            <a:ext cx="20351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solidFill>
                  <a:srgbClr val="FF0000"/>
                </a:solidFill>
                <a:latin typeface="Arial" panose="020B0604020202020204" pitchFamily="34" charset="0"/>
              </a:rPr>
              <a:t>If(B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) S.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62" name="标题 65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Backpatching for </a:t>
            </a:r>
            <a:br>
              <a:rPr lang="en-US" altLang="zh-CN" sz="3200"/>
            </a:br>
            <a:r>
              <a:rPr lang="en-US" altLang="zh-CN" sz="3200"/>
              <a:t>Boolean Expressions</a:t>
            </a:r>
            <a:endParaRPr lang="en-US" altLang="zh-CN" sz="3200"/>
          </a:p>
        </p:txBody>
      </p:sp>
      <p:sp>
        <p:nvSpPr>
          <p:cNvPr id="655364" name="文本占位符 655363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7696200" cy="4800600"/>
          </a:xfrm>
          <a:ln/>
        </p:spPr>
        <p:txBody>
          <a:bodyPr/>
          <a:p>
            <a:pPr defTabSz="0">
              <a:lnSpc>
                <a:spcPct val="80000"/>
              </a:lnSpc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800"/>
              <a:t>Translation scheme</a:t>
            </a:r>
            <a:endParaRPr lang="en-US" altLang="zh-CN" sz="1800" b="1"/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||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 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.falseList, M.instruction); 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B.trueList =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merge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.trueList,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B.falseList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&amp;&amp;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 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.trueList, M.instruction); 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B.trueList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B.falseList =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merge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.falseList,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!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B.trueList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B.falseList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B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B.trueList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.trueList;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B.falseList = B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.falseList;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 relop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E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B.trueList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List(nextInstruction);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B.falseList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List(nextInstruction + 1);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'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.addr  relop.op  E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.addr  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__');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__');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B.trueList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List(nextInstruction);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__');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B.falseList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 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List(nextInstruction);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__');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689225" algn="l"/>
                <a:tab pos="2863850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M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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M.instruction = nextInstruction;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7410" name="标题 65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3200"/>
              <a:t>Backpatching for </a:t>
            </a:r>
            <a:br>
              <a:rPr lang="en-US" altLang="zh-CN" sz="3200"/>
            </a:br>
            <a:r>
              <a:rPr lang="en-US" altLang="zh-CN" sz="3200"/>
              <a:t>Flow-of-Control Statements</a:t>
            </a:r>
            <a:endParaRPr lang="en-US" altLang="zh-CN" sz="3200"/>
          </a:p>
        </p:txBody>
      </p:sp>
      <p:sp>
        <p:nvSpPr>
          <p:cNvPr id="657411" name="文本占位符 657410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7848600" cy="4800600"/>
          </a:xfrm>
          <a:ln/>
        </p:spPr>
        <p:txBody>
          <a:bodyPr/>
          <a:p>
            <a:pPr defTabSz="0">
              <a:lnSpc>
                <a:spcPct val="80000"/>
              </a:lnSpc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800"/>
              <a:t>Translation scheme</a:t>
            </a:r>
            <a:endParaRPr lang="en-US" altLang="zh-CN" sz="1800" b="1"/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S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B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 S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(B.trueList, M.instruction); 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S.nextList =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merge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(B.falseList, S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.nextList);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S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if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B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S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N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else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S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endParaRPr lang="en-US" altLang="zh-CN" sz="1400" baseline="-250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		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(B.trueList, M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.instruction); 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(B.falseList, M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S.nextList = 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merge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(S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.nextList, N.nextList, S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.nextList);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S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while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B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S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endParaRPr lang="en-US" altLang="zh-CN" sz="1400" baseline="-250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		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(B.trueList, M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(S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.nextList, M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S.nextList = B.falseList;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'  M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.instruction);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S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{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L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}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S.nextList = L.nextList;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S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A </a:t>
            </a:r>
            <a:r>
              <a:rPr lang="en-US" altLang="zh-CN" sz="1400" b="1">
                <a:solidFill>
                  <a:srgbClr val="0033CC"/>
                </a:solidFill>
                <a:sym typeface="Symbol" panose="05050102010706020507" pitchFamily="18" charset="2"/>
              </a:rPr>
              <a:t>;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S.nextList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List();  // Assignment or Atom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M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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M.instruction = nextInstruction;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N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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N.nextList = 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List(nextInstruction);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emit('</a:t>
            </a:r>
            <a:r>
              <a:rPr lang="en-US" altLang="zh-CN" sz="1400" b="1">
                <a:solidFill>
                  <a:srgbClr val="A50021"/>
                </a:solidFill>
                <a:sym typeface="Symbol" panose="05050102010706020507" pitchFamily="18" charset="2"/>
              </a:rPr>
              <a:t>goto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 __');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L</a:t>
            </a:r>
            <a:r>
              <a:rPr lang="en-US" altLang="zh-CN" sz="1400" baseline="-25000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 M S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</a:t>
            </a:r>
            <a:r>
              <a:rPr lang="en-US" altLang="zh-CN" sz="1400">
                <a:solidFill>
                  <a:srgbClr val="006600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(L</a:t>
            </a:r>
            <a:r>
              <a:rPr lang="en-US" altLang="zh-CN" sz="1400" baseline="-2500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.nextList, M.instruction);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					L.nextList = S.nextList; }</a:t>
            </a:r>
            <a:endParaRPr lang="en-US" altLang="zh-CN" sz="140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lvl="1" defTabSz="0">
              <a:lnSpc>
                <a:spcPct val="80000"/>
              </a:lnSpc>
              <a:buNone/>
              <a:tabLst>
                <a:tab pos="981075" algn="l"/>
                <a:tab pos="1344930" algn="l"/>
                <a:tab pos="2246630" algn="l"/>
                <a:tab pos="2421255" algn="l"/>
              </a:tabLst>
            </a:pP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L</a:t>
            </a:r>
            <a:r>
              <a:rPr lang="en-US" altLang="zh-CN" sz="1400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  <a:sym typeface="Symbol" panose="05050102010706020507" pitchFamily="18" charset="2"/>
              </a:rPr>
              <a:t>	S		</a:t>
            </a:r>
            <a:r>
              <a:rPr lang="en-US" altLang="zh-CN" sz="1400">
                <a:solidFill>
                  <a:srgbClr val="A50021"/>
                </a:solidFill>
                <a:sym typeface="Symbol" panose="05050102010706020507" pitchFamily="18" charset="2"/>
              </a:rPr>
              <a:t>{	L.nextList = S.nextList; }</a:t>
            </a:r>
            <a:endParaRPr lang="en-US" altLang="zh-CN" sz="14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4" name="标题 67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Example:</a:t>
            </a:r>
            <a:endParaRPr lang="en-US" altLang="zh-CN"/>
          </a:p>
        </p:txBody>
      </p:sp>
      <p:pic>
        <p:nvPicPr>
          <p:cNvPr id="673796" name="图片 673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6400"/>
            <a:ext cx="4419600" cy="50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3797" name="图片 6737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7010400" cy="35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7234" name="标题 6072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Three-Address Code</a:t>
            </a:r>
            <a:endParaRPr lang="en-US" altLang="zh-CN"/>
          </a:p>
        </p:txBody>
      </p:sp>
      <p:sp>
        <p:nvSpPr>
          <p:cNvPr id="607235" name="文本占位符 6072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Compiler-generated temporary variables</a:t>
            </a:r>
            <a:endParaRPr lang="en-US" altLang="zh-CN" sz="2500"/>
          </a:p>
          <a:p>
            <a:pPr lvl="1"/>
            <a:r>
              <a:rPr lang="en-US" altLang="zh-CN" sz="2100">
                <a:solidFill>
                  <a:srgbClr val="0033CC"/>
                </a:solidFill>
              </a:rPr>
              <a:t>x + y * z</a:t>
            </a:r>
            <a:endParaRPr lang="en-US" altLang="zh-CN" sz="2100">
              <a:solidFill>
                <a:srgbClr val="0033CC"/>
              </a:solidFill>
            </a:endParaRPr>
          </a:p>
          <a:p>
            <a:pPr lvl="1"/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r>
              <a:rPr lang="en-US" altLang="zh-CN" sz="2100">
                <a:solidFill>
                  <a:srgbClr val="A50021"/>
                </a:solidFill>
              </a:rPr>
              <a:t> = y * z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2</a:t>
            </a:r>
            <a:r>
              <a:rPr lang="en-US" altLang="zh-CN" sz="2100">
                <a:solidFill>
                  <a:srgbClr val="A50021"/>
                </a:solidFill>
              </a:rPr>
              <a:t> = x + t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endParaRPr lang="en-US" altLang="zh-CN" sz="2100" baseline="-25000">
              <a:solidFill>
                <a:srgbClr val="A50021"/>
              </a:solidFill>
            </a:endParaRPr>
          </a:p>
          <a:p>
            <a:r>
              <a:rPr lang="en-US" altLang="zh-CN" sz="2500"/>
              <a:t>An example</a:t>
            </a:r>
            <a:endParaRPr lang="en-US" altLang="zh-CN" sz="2500"/>
          </a:p>
          <a:p>
            <a:pPr lvl="1"/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r>
              <a:rPr lang="en-US" altLang="zh-CN" sz="2100">
                <a:solidFill>
                  <a:srgbClr val="A50021"/>
                </a:solidFill>
              </a:rPr>
              <a:t> = b – c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2</a:t>
            </a:r>
            <a:r>
              <a:rPr lang="en-US" altLang="zh-CN" sz="2100">
                <a:solidFill>
                  <a:srgbClr val="A50021"/>
                </a:solidFill>
              </a:rPr>
              <a:t> = a * t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3</a:t>
            </a:r>
            <a:r>
              <a:rPr lang="en-US" altLang="zh-CN" sz="2100">
                <a:solidFill>
                  <a:srgbClr val="A50021"/>
                </a:solidFill>
              </a:rPr>
              <a:t> = a + t</a:t>
            </a:r>
            <a:r>
              <a:rPr lang="en-US" altLang="zh-CN" sz="2100" baseline="-25000">
                <a:solidFill>
                  <a:srgbClr val="A50021"/>
                </a:solidFill>
              </a:rPr>
              <a:t>2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4</a:t>
            </a:r>
            <a:r>
              <a:rPr lang="en-US" altLang="zh-CN" sz="2100">
                <a:solidFill>
                  <a:srgbClr val="A50021"/>
                </a:solidFill>
              </a:rPr>
              <a:t> = t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r>
              <a:rPr lang="en-US" altLang="zh-CN" sz="2100">
                <a:solidFill>
                  <a:srgbClr val="A50021"/>
                </a:solidFill>
              </a:rPr>
              <a:t> * d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t</a:t>
            </a:r>
            <a:r>
              <a:rPr lang="en-US" altLang="zh-CN" sz="2100" baseline="-25000">
                <a:solidFill>
                  <a:srgbClr val="A50021"/>
                </a:solidFill>
              </a:rPr>
              <a:t>5</a:t>
            </a:r>
            <a:r>
              <a:rPr lang="en-US" altLang="zh-CN" sz="2100">
                <a:solidFill>
                  <a:srgbClr val="A50021"/>
                </a:solidFill>
              </a:rPr>
              <a:t> = t</a:t>
            </a:r>
            <a:r>
              <a:rPr lang="en-US" altLang="zh-CN" sz="2100" baseline="-25000">
                <a:solidFill>
                  <a:srgbClr val="A50021"/>
                </a:solidFill>
              </a:rPr>
              <a:t>3</a:t>
            </a:r>
            <a:r>
              <a:rPr lang="en-US" altLang="zh-CN" sz="2100">
                <a:solidFill>
                  <a:srgbClr val="A50021"/>
                </a:solidFill>
              </a:rPr>
              <a:t> + t</a:t>
            </a:r>
            <a:r>
              <a:rPr lang="en-US" altLang="zh-CN" sz="2100" baseline="-25000">
                <a:solidFill>
                  <a:srgbClr val="A50021"/>
                </a:solidFill>
              </a:rPr>
              <a:t>4</a:t>
            </a:r>
            <a:endParaRPr lang="en-US" altLang="zh-CN" sz="2100" baseline="-25000">
              <a:solidFill>
                <a:srgbClr val="A50021"/>
              </a:solidFill>
            </a:endParaRPr>
          </a:p>
        </p:txBody>
      </p:sp>
      <p:grpSp>
        <p:nvGrpSpPr>
          <p:cNvPr id="607236" name="组合 607235"/>
          <p:cNvGrpSpPr/>
          <p:nvPr/>
        </p:nvGrpSpPr>
        <p:grpSpPr>
          <a:xfrm>
            <a:off x="4953000" y="3200400"/>
            <a:ext cx="3124200" cy="2743200"/>
            <a:chOff x="672" y="1920"/>
            <a:chExt cx="1968" cy="1728"/>
          </a:xfrm>
        </p:grpSpPr>
        <p:sp>
          <p:nvSpPr>
            <p:cNvPr id="607237" name="文本框 607236"/>
            <p:cNvSpPr txBox="1"/>
            <p:nvPr/>
          </p:nvSpPr>
          <p:spPr>
            <a:xfrm>
              <a:off x="1776" y="230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*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38" name="文本框 607237"/>
            <p:cNvSpPr txBox="1"/>
            <p:nvPr/>
          </p:nvSpPr>
          <p:spPr>
            <a:xfrm>
              <a:off x="864" y="302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a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39" name="文本框 607238"/>
            <p:cNvSpPr txBox="1"/>
            <p:nvPr/>
          </p:nvSpPr>
          <p:spPr>
            <a:xfrm>
              <a:off x="1536" y="302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–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40" name="文本框 607239"/>
            <p:cNvSpPr txBox="1"/>
            <p:nvPr/>
          </p:nvSpPr>
          <p:spPr>
            <a:xfrm>
              <a:off x="1296" y="192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+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41" name="直接连接符 607240"/>
            <p:cNvSpPr/>
            <p:nvPr/>
          </p:nvSpPr>
          <p:spPr>
            <a:xfrm flipH="1" flipV="1">
              <a:off x="1152" y="2544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42" name="直接连接符 607241"/>
            <p:cNvSpPr/>
            <p:nvPr/>
          </p:nvSpPr>
          <p:spPr>
            <a:xfrm flipV="1">
              <a:off x="1152" y="2112"/>
              <a:ext cx="336" cy="24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43" name="直接连接符 607242"/>
            <p:cNvSpPr/>
            <p:nvPr/>
          </p:nvSpPr>
          <p:spPr>
            <a:xfrm>
              <a:off x="1632" y="2112"/>
              <a:ext cx="336" cy="24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44" name="折角形 607243"/>
            <p:cNvSpPr/>
            <p:nvPr/>
          </p:nvSpPr>
          <p:spPr>
            <a:xfrm>
              <a:off x="672" y="1920"/>
              <a:ext cx="1968" cy="1728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7245" name="文本框 607244"/>
            <p:cNvSpPr txBox="1"/>
            <p:nvPr/>
          </p:nvSpPr>
          <p:spPr>
            <a:xfrm>
              <a:off x="864" y="230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+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46" name="文本框 607245"/>
            <p:cNvSpPr txBox="1"/>
            <p:nvPr/>
          </p:nvSpPr>
          <p:spPr>
            <a:xfrm>
              <a:off x="1200" y="273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*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47" name="直接连接符 607246"/>
            <p:cNvSpPr/>
            <p:nvPr/>
          </p:nvSpPr>
          <p:spPr>
            <a:xfrm flipV="1">
              <a:off x="1152" y="2880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48" name="任意多边形 607247"/>
            <p:cNvSpPr/>
            <p:nvPr/>
          </p:nvSpPr>
          <p:spPr>
            <a:xfrm>
              <a:off x="816" y="2544"/>
              <a:ext cx="240" cy="528"/>
            </a:xfrm>
            <a:custGeom>
              <a:avLst/>
              <a:gdLst/>
              <a:ahLst/>
              <a:cxnLst/>
              <a:pathLst>
                <a:path w="240" h="528">
                  <a:moveTo>
                    <a:pt x="240" y="0"/>
                  </a:moveTo>
                  <a:cubicBezTo>
                    <a:pt x="120" y="76"/>
                    <a:pt x="0" y="152"/>
                    <a:pt x="0" y="240"/>
                  </a:cubicBezTo>
                  <a:cubicBezTo>
                    <a:pt x="0" y="328"/>
                    <a:pt x="120" y="428"/>
                    <a:pt x="240" y="528"/>
                  </a:cubicBezTo>
                </a:path>
              </a:pathLst>
            </a:custGeom>
            <a:noFill/>
            <a:ln w="9525" cap="flat" cmpd="sng">
              <a:solidFill>
                <a:srgbClr val="0033CC">
                  <a:alpha val="100000"/>
                </a:srgbClr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7249" name="直接连接符 607248"/>
            <p:cNvSpPr/>
            <p:nvPr/>
          </p:nvSpPr>
          <p:spPr>
            <a:xfrm>
              <a:off x="2112" y="2496"/>
              <a:ext cx="192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50" name="直接连接符 607249"/>
            <p:cNvSpPr/>
            <p:nvPr/>
          </p:nvSpPr>
          <p:spPr>
            <a:xfrm flipH="1" flipV="1">
              <a:off x="1536" y="2880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51" name="直接连接符 607250"/>
            <p:cNvSpPr/>
            <p:nvPr/>
          </p:nvSpPr>
          <p:spPr>
            <a:xfrm flipV="1">
              <a:off x="1824" y="2496"/>
              <a:ext cx="192" cy="576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52" name="文本框 607251"/>
            <p:cNvSpPr txBox="1"/>
            <p:nvPr/>
          </p:nvSpPr>
          <p:spPr>
            <a:xfrm>
              <a:off x="1968" y="3360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c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53" name="直接连接符 607252"/>
            <p:cNvSpPr/>
            <p:nvPr/>
          </p:nvSpPr>
          <p:spPr>
            <a:xfrm flipV="1">
              <a:off x="1536" y="3216"/>
              <a:ext cx="240" cy="144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54" name="直接连接符 607253"/>
            <p:cNvSpPr/>
            <p:nvPr/>
          </p:nvSpPr>
          <p:spPr>
            <a:xfrm>
              <a:off x="1872" y="3216"/>
              <a:ext cx="240" cy="144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255" name="文本框 607254"/>
            <p:cNvSpPr txBox="1"/>
            <p:nvPr/>
          </p:nvSpPr>
          <p:spPr>
            <a:xfrm>
              <a:off x="1248" y="336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b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7256" name="文本框 607255"/>
            <p:cNvSpPr txBox="1"/>
            <p:nvPr/>
          </p:nvSpPr>
          <p:spPr>
            <a:xfrm>
              <a:off x="2160" y="2640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0">
                  <a:solidFill>
                    <a:srgbClr val="0033CC"/>
                  </a:solidFill>
                  <a:latin typeface="Arial" panose="020B0604020202020204" pitchFamily="34" charset="0"/>
                </a:rPr>
                <a:t>d</a:t>
              </a:r>
              <a:endParaRPr lang="en-US" altLang="zh-CN" b="1" i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8" name="标题 67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Example:</a:t>
            </a:r>
            <a:endParaRPr lang="en-US" altLang="zh-CN"/>
          </a:p>
        </p:txBody>
      </p:sp>
      <p:pic>
        <p:nvPicPr>
          <p:cNvPr id="674819" name="图片 674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6400"/>
            <a:ext cx="4419600" cy="50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4821" name="图片 674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81325"/>
            <a:ext cx="3962400" cy="2200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pic>
      <p:pic>
        <p:nvPicPr>
          <p:cNvPr id="674822" name="图片 6748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981325"/>
            <a:ext cx="3886200" cy="215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42" name="标题 67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Example:</a:t>
            </a:r>
            <a:endParaRPr lang="en-US" altLang="zh-CN"/>
          </a:p>
        </p:txBody>
      </p:sp>
      <p:pic>
        <p:nvPicPr>
          <p:cNvPr id="675846" name="图片 675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05000"/>
            <a:ext cx="8229600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标题 1976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b="1"/>
              <a:t>Exercise 9.1</a:t>
            </a:r>
            <a:endParaRPr lang="en-US" altLang="zh-CN" b="1"/>
          </a:p>
        </p:txBody>
      </p:sp>
      <p:sp>
        <p:nvSpPr>
          <p:cNvPr id="197635" name="文本占位符 197634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  <a:ln/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400"/>
              <a:t>What is the </a:t>
            </a:r>
            <a:r>
              <a:rPr lang="en-US" altLang="zh-CN" sz="2500"/>
              <a:t>translation result of input token string: </a:t>
            </a:r>
            <a:r>
              <a:rPr lang="en-US" altLang="zh-CN" sz="2500" b="1"/>
              <a:t>x := A[y, z]</a:t>
            </a:r>
            <a:r>
              <a:rPr lang="en-US" altLang="zh-CN" sz="2500"/>
              <a:t> ?</a:t>
            </a:r>
            <a:endParaRPr lang="en-US" altLang="zh-CN" sz="25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/>
              <a:t>Tips: use the translation scheme for Pascal.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6386" name="标题 65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b="1"/>
              <a:t>Exercise 9.2</a:t>
            </a:r>
            <a:endParaRPr lang="en-US" altLang="zh-CN" b="1"/>
          </a:p>
        </p:txBody>
      </p:sp>
      <p:sp>
        <p:nvSpPr>
          <p:cNvPr id="656387" name="文本占位符 656386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  <a:ln/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400"/>
              <a:t>What is the </a:t>
            </a:r>
            <a:r>
              <a:rPr lang="en-US" altLang="zh-CN" sz="2500"/>
              <a:t>translation result of input token string: </a:t>
            </a:r>
            <a:r>
              <a:rPr lang="en-US" altLang="zh-CN" sz="2500" b="1"/>
              <a:t>c + a[i][j]</a:t>
            </a:r>
            <a:r>
              <a:rPr lang="en-US" altLang="zh-CN" sz="2500"/>
              <a:t> ?</a:t>
            </a:r>
            <a:endParaRPr lang="en-US" altLang="zh-CN" sz="25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/>
              <a:t>Tips: use the translation scheme for C/C++.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1026" name="标题 6410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b="1"/>
              <a:t>Exercise 9.3</a:t>
            </a:r>
            <a:endParaRPr lang="en-US" altLang="zh-CN" b="1"/>
          </a:p>
        </p:txBody>
      </p:sp>
      <p:sp>
        <p:nvSpPr>
          <p:cNvPr id="641027" name="文本占位符 641026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  <a:ln/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400"/>
              <a:t>What is the </a:t>
            </a:r>
            <a:r>
              <a:rPr lang="en-US" altLang="zh-CN" sz="2500"/>
              <a:t>translation result of input token string: </a:t>
            </a:r>
            <a:r>
              <a:rPr lang="en-US" altLang="zh-CN" sz="2500" b="1"/>
              <a:t>x &lt; 100 || x &gt; 200 &amp;&amp; x != y</a:t>
            </a:r>
            <a:r>
              <a:rPr lang="en-US" altLang="zh-CN" sz="2500"/>
              <a:t> ?</a:t>
            </a:r>
            <a:endParaRPr lang="en-US" altLang="zh-CN" sz="25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/>
              <a:t>Tips: use the translation scheme for boolean expressions with backpatching.</a:t>
            </a:r>
            <a:endParaRPr lang="en-US" altLang="zh-CN" sz="21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/>
              <a:t>Suppose that the start position of the generated code is 100.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Enjoy the Course!</a:t>
            </a:r>
            <a:endParaRPr lang="en-US" altLang="zh-CN"/>
          </a:p>
        </p:txBody>
      </p:sp>
      <p:graphicFrame>
        <p:nvGraphicFramePr>
          <p:cNvPr id="109572" name="内容占位符 109571"/>
          <p:cNvGraphicFramePr/>
          <p:nvPr>
            <p:ph sz="half" idx="2"/>
          </p:nvPr>
        </p:nvGraphicFramePr>
        <p:xfrm>
          <a:off x="4344988" y="2819400"/>
          <a:ext cx="31988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4988" y="2819400"/>
                        <a:ext cx="3198812" cy="228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8258" name="标题 6082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Addresses</a:t>
            </a:r>
            <a:endParaRPr lang="en-US" altLang="zh-CN"/>
          </a:p>
        </p:txBody>
      </p:sp>
      <p:sp>
        <p:nvSpPr>
          <p:cNvPr id="608259" name="文本占位符 608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500"/>
              <a:t>Addresses in 3-address code</a:t>
            </a:r>
            <a:endParaRPr lang="en-US" altLang="zh-CN" sz="2500"/>
          </a:p>
          <a:p>
            <a:pPr lvl="1"/>
            <a:r>
              <a:rPr lang="en-US" altLang="zh-CN" sz="2100"/>
              <a:t>Name (variables in source code)</a:t>
            </a:r>
            <a:endParaRPr lang="en-US" altLang="zh-CN" sz="2100"/>
          </a:p>
          <a:p>
            <a:pPr lvl="2"/>
            <a:r>
              <a:rPr lang="en-US" altLang="zh-CN" sz="2000"/>
              <a:t>May be implemented as a pointer or reference to its entry in the symbol table.</a:t>
            </a:r>
            <a:endParaRPr lang="en-US" altLang="zh-CN" sz="2000"/>
          </a:p>
          <a:p>
            <a:pPr lvl="1"/>
            <a:r>
              <a:rPr lang="en-US" altLang="zh-CN" sz="2100"/>
              <a:t>Constant</a:t>
            </a:r>
            <a:endParaRPr lang="en-US" altLang="zh-CN" sz="2100"/>
          </a:p>
          <a:p>
            <a:pPr lvl="2"/>
            <a:r>
              <a:rPr lang="en-US" altLang="zh-CN" sz="2000"/>
              <a:t>Type conversions must be considered. </a:t>
            </a:r>
            <a:endParaRPr lang="en-US" altLang="zh-CN" sz="2000"/>
          </a:p>
          <a:p>
            <a:pPr lvl="1"/>
            <a:r>
              <a:rPr lang="en-US" altLang="zh-CN" sz="2100"/>
              <a:t>Compiler-generated temporary</a:t>
            </a:r>
            <a:endParaRPr lang="en-US" altLang="zh-CN" sz="2100"/>
          </a:p>
          <a:p>
            <a:pPr lvl="2"/>
            <a:r>
              <a:rPr lang="en-US" altLang="zh-CN" sz="2000"/>
              <a:t>Useful for optimization. </a:t>
            </a:r>
            <a:endParaRPr lang="en-US" altLang="zh-CN" sz="2000"/>
          </a:p>
          <a:p>
            <a:pPr lvl="2"/>
            <a:r>
              <a:rPr lang="en-US" altLang="zh-CN" sz="2000"/>
              <a:t>Register allocation. 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9282" name="标题 6092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Instructions</a:t>
            </a:r>
            <a:endParaRPr lang="en-US" altLang="zh-CN"/>
          </a:p>
        </p:txBody>
      </p:sp>
      <p:sp>
        <p:nvSpPr>
          <p:cNvPr id="609283" name="文本占位符 60928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421187"/>
          </a:xfrm>
          <a:ln/>
        </p:spPr>
        <p:txBody>
          <a:bodyPr/>
          <a:p>
            <a:pPr defTabSz="0">
              <a:lnSpc>
                <a:spcPct val="90000"/>
              </a:lnSpc>
              <a:tabLst>
                <a:tab pos="3048000" algn="l"/>
              </a:tabLst>
            </a:pPr>
            <a:r>
              <a:rPr lang="en-US" altLang="zh-CN" sz="2100"/>
              <a:t>Common 3-address instructions</a:t>
            </a:r>
            <a:endParaRPr lang="en-US" altLang="zh-CN" sz="2100"/>
          </a:p>
          <a:p>
            <a:pPr lvl="1" defTabSz="0">
              <a:lnSpc>
                <a:spcPct val="90000"/>
              </a:lnSpc>
              <a:tabLst>
                <a:tab pos="3048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 = y 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op</a:t>
            </a:r>
            <a:r>
              <a:rPr lang="en-US" altLang="zh-CN" sz="1900" i="1">
                <a:solidFill>
                  <a:srgbClr val="A50021"/>
                </a:solidFill>
              </a:rPr>
              <a:t> </a:t>
            </a:r>
            <a:r>
              <a:rPr lang="en-US" altLang="zh-CN" sz="1900">
                <a:solidFill>
                  <a:srgbClr val="A50021"/>
                </a:solidFill>
              </a:rPr>
              <a:t>z</a:t>
            </a:r>
            <a:r>
              <a:rPr lang="en-US" altLang="zh-CN" sz="1900"/>
              <a:t>	// arithmetic and logical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x = 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op</a:t>
            </a:r>
            <a:r>
              <a:rPr lang="en-US" altLang="zh-CN" sz="1900" i="1">
                <a:solidFill>
                  <a:srgbClr val="A50021"/>
                </a:solidFill>
              </a:rPr>
              <a:t> </a:t>
            </a:r>
            <a:r>
              <a:rPr lang="en-US" altLang="zh-CN" sz="1900">
                <a:solidFill>
                  <a:srgbClr val="A50021"/>
                </a:solidFill>
              </a:rPr>
              <a:t>y</a:t>
            </a:r>
            <a:r>
              <a:rPr lang="en-US" altLang="zh-CN" sz="1900"/>
              <a:t> 	// negation and conversion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x = y</a:t>
            </a:r>
            <a:r>
              <a:rPr lang="en-US" altLang="zh-CN" sz="1900"/>
              <a:t>	// copy</a:t>
            </a:r>
            <a:endParaRPr lang="en-US" altLang="zh-CN" sz="1900"/>
          </a:p>
          <a:p>
            <a:pPr lvl="1" defTabSz="0">
              <a:lnSpc>
                <a:spcPct val="90000"/>
              </a:lnSpc>
              <a:tabLst>
                <a:tab pos="3048000" algn="l"/>
              </a:tabLst>
            </a:pPr>
            <a:r>
              <a:rPr lang="en-US" altLang="zh-CN" sz="1900" b="1">
                <a:solidFill>
                  <a:srgbClr val="A50021"/>
                </a:solidFill>
              </a:rPr>
              <a:t>goto </a:t>
            </a:r>
            <a:r>
              <a:rPr lang="en-US" altLang="zh-CN" sz="1900">
                <a:solidFill>
                  <a:srgbClr val="A50021"/>
                </a:solidFill>
              </a:rPr>
              <a:t>L</a:t>
            </a:r>
            <a:r>
              <a:rPr lang="en-US" altLang="zh-CN" sz="1900"/>
              <a:t>	// unconditional jump</a:t>
            </a:r>
            <a:br>
              <a:rPr lang="en-US" altLang="zh-CN" sz="1900"/>
            </a:br>
            <a:r>
              <a:rPr lang="en-US" altLang="zh-CN" sz="1900" b="1">
                <a:solidFill>
                  <a:srgbClr val="A50021"/>
                </a:solidFill>
              </a:rPr>
              <a:t>if</a:t>
            </a:r>
            <a:r>
              <a:rPr lang="en-US" altLang="zh-CN" sz="1900">
                <a:solidFill>
                  <a:srgbClr val="A50021"/>
                </a:solidFill>
              </a:rPr>
              <a:t> x </a:t>
            </a:r>
            <a:r>
              <a:rPr lang="en-US" altLang="zh-CN" sz="1900" b="1">
                <a:solidFill>
                  <a:srgbClr val="A50021"/>
                </a:solidFill>
              </a:rPr>
              <a:t>goto </a:t>
            </a:r>
            <a:r>
              <a:rPr lang="en-US" altLang="zh-CN" sz="1900">
                <a:solidFill>
                  <a:srgbClr val="A50021"/>
                </a:solidFill>
              </a:rPr>
              <a:t>L</a:t>
            </a:r>
            <a:r>
              <a:rPr lang="en-US" altLang="zh-CN" sz="1900"/>
              <a:t>	// conditional jump	</a:t>
            </a:r>
            <a:br>
              <a:rPr lang="en-US" altLang="zh-CN" sz="1900"/>
            </a:br>
            <a:r>
              <a:rPr lang="en-US" altLang="zh-CN" sz="1900" b="1">
                <a:solidFill>
                  <a:srgbClr val="A50021"/>
                </a:solidFill>
              </a:rPr>
              <a:t>ifFalse </a:t>
            </a:r>
            <a:r>
              <a:rPr lang="en-US" altLang="zh-CN" sz="1900">
                <a:solidFill>
                  <a:srgbClr val="A50021"/>
                </a:solidFill>
              </a:rPr>
              <a:t>x </a:t>
            </a:r>
            <a:r>
              <a:rPr lang="en-US" altLang="zh-CN" sz="1900" b="1">
                <a:solidFill>
                  <a:srgbClr val="A50021"/>
                </a:solidFill>
              </a:rPr>
              <a:t>goto </a:t>
            </a:r>
            <a:r>
              <a:rPr lang="en-US" altLang="zh-CN" sz="1900">
                <a:solidFill>
                  <a:srgbClr val="A50021"/>
                </a:solidFill>
              </a:rPr>
              <a:t>L</a:t>
            </a:r>
            <a:r>
              <a:rPr lang="en-US" altLang="zh-CN" sz="1900"/>
              <a:t>	// conditional jump</a:t>
            </a:r>
            <a:br>
              <a:rPr lang="en-US" altLang="zh-CN" sz="1900"/>
            </a:br>
            <a:r>
              <a:rPr lang="en-US" altLang="zh-CN" sz="1900" b="1">
                <a:solidFill>
                  <a:srgbClr val="A50021"/>
                </a:solidFill>
              </a:rPr>
              <a:t>if </a:t>
            </a:r>
            <a:r>
              <a:rPr lang="en-US" altLang="zh-CN" sz="1900">
                <a:solidFill>
                  <a:srgbClr val="A50021"/>
                </a:solidFill>
              </a:rPr>
              <a:t>x 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op</a:t>
            </a:r>
            <a:r>
              <a:rPr lang="en-US" altLang="zh-CN" sz="1900" b="1">
                <a:solidFill>
                  <a:srgbClr val="A50021"/>
                </a:solidFill>
              </a:rPr>
              <a:t> </a:t>
            </a:r>
            <a:r>
              <a:rPr lang="en-US" altLang="zh-CN" sz="1900">
                <a:solidFill>
                  <a:srgbClr val="A50021"/>
                </a:solidFill>
              </a:rPr>
              <a:t>y </a:t>
            </a:r>
            <a:r>
              <a:rPr lang="en-US" altLang="zh-CN" sz="1900" b="1">
                <a:solidFill>
                  <a:srgbClr val="A50021"/>
                </a:solidFill>
              </a:rPr>
              <a:t>goto </a:t>
            </a:r>
            <a:r>
              <a:rPr lang="en-US" altLang="zh-CN" sz="1900">
                <a:solidFill>
                  <a:srgbClr val="A50021"/>
                </a:solidFill>
              </a:rPr>
              <a:t>L</a:t>
            </a:r>
            <a:r>
              <a:rPr lang="en-US" altLang="zh-CN" sz="1900"/>
              <a:t>	// relational operation</a:t>
            </a:r>
            <a:endParaRPr lang="en-US" altLang="zh-CN" sz="1900"/>
          </a:p>
          <a:p>
            <a:pPr lvl="1" defTabSz="0">
              <a:lnSpc>
                <a:spcPct val="90000"/>
              </a:lnSpc>
              <a:tabLst>
                <a:tab pos="3048000" algn="l"/>
              </a:tabLst>
            </a:pPr>
            <a:r>
              <a:rPr lang="en-US" altLang="zh-CN" sz="1900" b="1">
                <a:solidFill>
                  <a:srgbClr val="A50021"/>
                </a:solidFill>
              </a:rPr>
              <a:t>param</a:t>
            </a:r>
            <a:r>
              <a:rPr lang="en-US" altLang="zh-CN" sz="1900">
                <a:solidFill>
                  <a:srgbClr val="A50021"/>
                </a:solidFill>
              </a:rPr>
              <a:t> x</a:t>
            </a:r>
            <a:r>
              <a:rPr lang="en-US" altLang="zh-CN" sz="1900" baseline="-25000">
                <a:solidFill>
                  <a:srgbClr val="A50021"/>
                </a:solidFill>
              </a:rPr>
              <a:t>1</a:t>
            </a:r>
            <a:r>
              <a:rPr lang="en-US" altLang="zh-CN" sz="1900"/>
              <a:t>	// parameter passing</a:t>
            </a:r>
            <a:br>
              <a:rPr lang="en-US" altLang="zh-CN" sz="1900"/>
            </a:br>
            <a:r>
              <a:rPr lang="en-US" altLang="zh-CN" sz="1900" b="1">
                <a:solidFill>
                  <a:srgbClr val="A50021"/>
                </a:solidFill>
              </a:rPr>
              <a:t>param</a:t>
            </a:r>
            <a:r>
              <a:rPr lang="en-US" altLang="zh-CN" sz="1900">
                <a:solidFill>
                  <a:srgbClr val="A50021"/>
                </a:solidFill>
              </a:rPr>
              <a:t> x</a:t>
            </a:r>
            <a:r>
              <a:rPr lang="en-US" altLang="zh-CN" sz="1900" baseline="-25000">
                <a:solidFill>
                  <a:srgbClr val="A50021"/>
                </a:solidFill>
              </a:rPr>
              <a:t>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 b="1">
                <a:solidFill>
                  <a:srgbClr val="A50021"/>
                </a:solidFill>
              </a:rPr>
              <a:t>param</a:t>
            </a:r>
            <a:r>
              <a:rPr lang="en-US" altLang="zh-CN" sz="1900">
                <a:solidFill>
                  <a:srgbClr val="A50021"/>
                </a:solidFill>
              </a:rPr>
              <a:t> x</a:t>
            </a:r>
            <a:r>
              <a:rPr lang="en-US" altLang="zh-CN" sz="1900" baseline="-25000">
                <a:solidFill>
                  <a:srgbClr val="A50021"/>
                </a:solidFill>
              </a:rPr>
              <a:t>n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 b="1">
                <a:solidFill>
                  <a:srgbClr val="A50021"/>
                </a:solidFill>
              </a:rPr>
              <a:t>call </a:t>
            </a:r>
            <a:r>
              <a:rPr lang="en-US" altLang="zh-CN" sz="1900">
                <a:solidFill>
                  <a:srgbClr val="A50021"/>
                </a:solidFill>
              </a:rPr>
              <a:t>p, n</a:t>
            </a:r>
            <a:r>
              <a:rPr lang="en-US" altLang="zh-CN" sz="1900"/>
              <a:t>	// procedure call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y = </a:t>
            </a:r>
            <a:r>
              <a:rPr lang="en-US" altLang="zh-CN" sz="1900" b="1">
                <a:solidFill>
                  <a:srgbClr val="A50021"/>
                </a:solidFill>
              </a:rPr>
              <a:t>call </a:t>
            </a:r>
            <a:r>
              <a:rPr lang="en-US" altLang="zh-CN" sz="1900">
                <a:solidFill>
                  <a:srgbClr val="A50021"/>
                </a:solidFill>
              </a:rPr>
              <a:t>p, n</a:t>
            </a:r>
            <a:r>
              <a:rPr lang="en-US" altLang="zh-CN" sz="1900"/>
              <a:t>	// function call</a:t>
            </a:r>
            <a:br>
              <a:rPr lang="en-US" altLang="zh-CN" sz="1900"/>
            </a:br>
            <a:r>
              <a:rPr lang="en-US" altLang="zh-CN" sz="1900" b="1">
                <a:solidFill>
                  <a:srgbClr val="A50021"/>
                </a:solidFill>
              </a:rPr>
              <a:t>return </a:t>
            </a:r>
            <a:r>
              <a:rPr lang="en-US" altLang="zh-CN" sz="1900">
                <a:solidFill>
                  <a:srgbClr val="A50021"/>
                </a:solidFill>
              </a:rPr>
              <a:t>y</a:t>
            </a:r>
            <a:r>
              <a:rPr lang="en-US" altLang="zh-CN" sz="1900"/>
              <a:t>	// return a value</a:t>
            </a:r>
            <a:endParaRPr lang="en-US" altLang="zh-CN" sz="19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0306" name="标题 6103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Instructions (cont')</a:t>
            </a:r>
            <a:endParaRPr lang="en-US" altLang="zh-CN"/>
          </a:p>
        </p:txBody>
      </p:sp>
      <p:sp>
        <p:nvSpPr>
          <p:cNvPr id="610307" name="文本占位符 610306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344987"/>
          </a:xfrm>
          <a:ln/>
        </p:spPr>
        <p:txBody>
          <a:bodyPr/>
          <a:p>
            <a:pPr defTabSz="0">
              <a:tabLst>
                <a:tab pos="2783205" algn="l"/>
              </a:tabLst>
            </a:pPr>
            <a:r>
              <a:rPr lang="en-US" altLang="zh-CN" sz="2100"/>
              <a:t>Common 3-address instructions</a:t>
            </a:r>
            <a:endParaRPr lang="en-US" altLang="zh-CN" sz="2100"/>
          </a:p>
          <a:p>
            <a:pPr lvl="1" defTabSz="0">
              <a:tabLst>
                <a:tab pos="278320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 = y[i]</a:t>
            </a:r>
            <a:r>
              <a:rPr lang="en-US" altLang="zh-CN" sz="1900"/>
              <a:t>	// indexed copy, i is the offset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x[i] = y</a:t>
            </a:r>
            <a:endParaRPr lang="en-US" altLang="zh-CN" sz="1900">
              <a:solidFill>
                <a:srgbClr val="A50021"/>
              </a:solidFill>
            </a:endParaRPr>
          </a:p>
          <a:p>
            <a:pPr lvl="1" defTabSz="0">
              <a:tabLst>
                <a:tab pos="278320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 = &amp;y</a:t>
            </a:r>
            <a:r>
              <a:rPr lang="en-US" altLang="zh-CN" sz="1900"/>
              <a:t>	// address and pointer assignment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x = *y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*x = y</a:t>
            </a:r>
            <a:endParaRPr lang="en-US" altLang="zh-CN" sz="19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chemeClr val="bg1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chemeClr val="bg1"/>
              </a:buClr>
            </a:pPr>
            <a:r>
              <a:rPr lang="en-US" altLang="zh-CN" sz="800" i="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2008-2011,  Sun Yat-sen</a:t>
            </a:r>
            <a:r>
              <a:rPr lang="en-US" altLang="zh-CN" sz="800" i="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 i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23314</Words>
  <Application>WPS 演示</Application>
  <PresentationFormat>On-screen Show</PresentationFormat>
  <Paragraphs>1314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Verdana</vt:lpstr>
      <vt:lpstr>Georgia</vt:lpstr>
      <vt:lpstr>Symbol</vt:lpstr>
      <vt:lpstr>Franklin Gothic Book</vt:lpstr>
      <vt:lpstr>华文楷体</vt:lpstr>
      <vt:lpstr>微软雅黑</vt:lpstr>
      <vt:lpstr>Arial Unicode MS</vt:lpstr>
      <vt:lpstr>Eclipse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 Yat-sen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Construction</dc:title>
  <dc:creator>Dr. Wen-jun LI</dc:creator>
  <cp:keywords>language, compiler, programming</cp:keywords>
  <dc:subject>Compiler</dc:subject>
  <cp:category>Lecture</cp:category>
  <cp:lastModifiedBy>阿不1413529847</cp:lastModifiedBy>
  <cp:revision>3428</cp:revision>
  <dcterms:created xsi:type="dcterms:W3CDTF">2018-11-26T05:58:04Z</dcterms:created>
  <dcterms:modified xsi:type="dcterms:W3CDTF">2018-11-26T06:05:41Z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2052-10.1.0.7668</vt:lpwstr>
  </property>
</Properties>
</file>