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44"/>
  </p:handoutMasterIdLst>
  <p:sldIdLst>
    <p:sldId id="256" r:id="rId3"/>
    <p:sldId id="350" r:id="rId4"/>
    <p:sldId id="318" r:id="rId6"/>
    <p:sldId id="320" r:id="rId7"/>
    <p:sldId id="319" r:id="rId8"/>
    <p:sldId id="328" r:id="rId9"/>
    <p:sldId id="322" r:id="rId10"/>
    <p:sldId id="321" r:id="rId11"/>
    <p:sldId id="323" r:id="rId12"/>
    <p:sldId id="329" r:id="rId13"/>
    <p:sldId id="324" r:id="rId14"/>
    <p:sldId id="326" r:id="rId15"/>
    <p:sldId id="327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8" r:id="rId31"/>
    <p:sldId id="344" r:id="rId32"/>
    <p:sldId id="345" r:id="rId33"/>
    <p:sldId id="346" r:id="rId34"/>
    <p:sldId id="349" r:id="rId35"/>
    <p:sldId id="351" r:id="rId36"/>
    <p:sldId id="352" r:id="rId37"/>
    <p:sldId id="353" r:id="rId38"/>
    <p:sldId id="354" r:id="rId39"/>
    <p:sldId id="355" r:id="rId40"/>
    <p:sldId id="356" r:id="rId41"/>
    <p:sldId id="347" r:id="rId42"/>
    <p:sldId id="289" r:id="rId43"/>
  </p:sldIdLst>
  <p:sldSz cx="9144000" cy="6858000" type="screen4x3"/>
  <p:notesSz cx="7099300" cy="1023493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9CCFF"/>
    <a:srgbClr val="CC99FF"/>
    <a:srgbClr val="0033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652"/>
  </p:normalViewPr>
  <p:slideViewPr>
    <p:cSldViewPr showGuides="1">
      <p:cViewPr varScale="1">
        <p:scale>
          <a:sx n="50" d="100"/>
          <a:sy n="50" d="100"/>
        </p:scale>
        <p:origin x="-1003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4915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p>
            <a:pPr lvl="0" defTabSz="990600" eaLnBrk="1" hangingPunct="1"/>
            <a:endParaRPr lang="zh-CN" altLang="en-US" sz="1300" dirty="0">
              <a:latin typeface="Calibri" panose="020F0502020204030204" pitchFamily="34" charset="0"/>
            </a:endParaRPr>
          </a:p>
        </p:txBody>
      </p:sp>
      <p:sp>
        <p:nvSpPr>
          <p:cNvPr id="49155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p>
            <a:pPr lvl="0" algn="r" defTabSz="990600" eaLnBrk="1" hangingPunct="1"/>
            <a:endParaRPr lang="zh-CN" altLang="en-US" sz="1300" dirty="0">
              <a:latin typeface="Calibri" panose="020F0502020204030204" pitchFamily="34" charset="0"/>
            </a:endParaRPr>
          </a:p>
        </p:txBody>
      </p:sp>
      <p:sp>
        <p:nvSpPr>
          <p:cNvPr id="49156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p>
            <a:pPr lvl="0" defTabSz="990600" eaLnBrk="1" hangingPunct="1"/>
            <a:endParaRPr lang="zh-CN" altLang="en-US" sz="1300" dirty="0">
              <a:latin typeface="Calibri" panose="020F0502020204030204" pitchFamily="34" charset="0"/>
            </a:endParaRPr>
          </a:p>
        </p:txBody>
      </p:sp>
      <p:sp>
        <p:nvSpPr>
          <p:cNvPr id="49157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p>
            <a:pPr lvl="0" algn="r" defTabSz="990600" eaLnBrk="1" hangingPunct="1"/>
            <a:fld id="{9A0DB2DC-4C9A-4742-B13C-FB6460FD3503}" type="slidenum">
              <a:rPr lang="zh-CN" altLang="en-US" sz="1300" dirty="0">
                <a:latin typeface="Calibri" panose="020F0502020204030204" pitchFamily="34" charset="0"/>
              </a:rPr>
            </a:fld>
            <a:endParaRPr lang="zh-CN" altLang="en-US" sz="13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2466" name="页眉占位符 6246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sz="1200" dirty="0"/>
          </a:p>
        </p:txBody>
      </p:sp>
      <p:sp>
        <p:nvSpPr>
          <p:cNvPr id="62467" name="日期占位符 62466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en-US" altLang="x-none" sz="1200" dirty="0"/>
          </a:p>
        </p:txBody>
      </p:sp>
      <p:sp>
        <p:nvSpPr>
          <p:cNvPr id="62468" name="幻灯片图像占位符 62467"/>
          <p:cNvSpPr>
            <a:spLocks noRo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2469" name="文本占位符 62468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x-none" dirty="0"/>
              <a:t>Click to edit Master text styles</a:t>
            </a:r>
            <a:endParaRPr lang="en-US" altLang="x-none" dirty="0"/>
          </a:p>
          <a:p>
            <a:pPr lvl="1"/>
            <a:r>
              <a:rPr lang="en-US" altLang="x-none" dirty="0"/>
              <a:t>Second level</a:t>
            </a:r>
            <a:endParaRPr lang="en-US" altLang="x-none" dirty="0"/>
          </a:p>
          <a:p>
            <a:pPr lvl="2"/>
            <a:r>
              <a:rPr lang="en-US" altLang="x-none" dirty="0"/>
              <a:t>Third level</a:t>
            </a:r>
            <a:endParaRPr lang="en-US" altLang="x-none" dirty="0"/>
          </a:p>
          <a:p>
            <a:pPr lvl="3"/>
            <a:r>
              <a:rPr lang="en-US" altLang="x-none" dirty="0"/>
              <a:t>Fourth level</a:t>
            </a:r>
            <a:endParaRPr lang="en-US" altLang="x-none" dirty="0"/>
          </a:p>
          <a:p>
            <a:pPr lvl="4"/>
            <a:r>
              <a:rPr lang="en-US" altLang="x-none" dirty="0"/>
              <a:t>Fifth level</a:t>
            </a:r>
            <a:endParaRPr lang="en-US" altLang="x-none" dirty="0"/>
          </a:p>
        </p:txBody>
      </p:sp>
      <p:sp>
        <p:nvSpPr>
          <p:cNvPr id="62470" name="页脚占位符 62469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en-US" altLang="x-none" sz="1200" dirty="0"/>
          </a:p>
        </p:txBody>
      </p:sp>
      <p:sp>
        <p:nvSpPr>
          <p:cNvPr id="62471" name="灯片编号占位符 62470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altLang="x-none" sz="1200" dirty="0"/>
            </a:fld>
            <a:endParaRPr lang="en-US" altLang="x-none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幻灯片图像占位符 6348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3491" name="文本占位符 63490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r>
              <a:rPr lang="en-US" altLang="x-none"/>
              <a:t>(</a:t>
            </a:r>
            <a:r>
              <a:rPr lang="en-US" altLang="x-none" err="1"/>
              <a:t>aa|bb|ba)(a|b</a:t>
            </a:r>
            <a:r>
              <a:rPr lang="en-US" altLang="x-none" dirty="0"/>
              <a:t>)*</a:t>
            </a:r>
            <a:endParaRPr lang="en-US" altLang="x-non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714488"/>
            <a:ext cx="9144000" cy="1470025"/>
          </a:xfrm>
        </p:spPr>
        <p:txBody>
          <a:bodyPr vert="horz"/>
          <a:lstStyle>
            <a:lvl1pPr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3071810"/>
            <a:ext cx="6400800" cy="1752600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7000924" cy="928694"/>
          </a:xfrm>
        </p:spPr>
        <p:txBody>
          <a:bodyPr vert="horz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571612"/>
            <a:ext cx="8186766" cy="4643470"/>
          </a:xfrm>
        </p:spPr>
        <p:txBody>
          <a:bodyPr/>
          <a:lstStyle>
            <a:lvl1pPr>
              <a:buNone/>
              <a:defRPr b="1"/>
            </a:lvl1pPr>
            <a:lvl2pPr>
              <a:defRPr b="1"/>
            </a:lvl2pPr>
            <a:lvl4pPr>
              <a:defRPr b="1"/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pic>
        <p:nvPicPr>
          <p:cNvPr id="1026" name="图片 6" descr="new1_19.gi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5750" y="214313"/>
            <a:ext cx="1785938" cy="1000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图片 7" descr="new1_19.gif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1" contrast="-70000"/>
          </a:blip>
          <a:stretch>
            <a:fillRect/>
          </a:stretch>
        </p:blipFill>
        <p:spPr>
          <a:xfrm>
            <a:off x="4214813" y="3929063"/>
            <a:ext cx="4929187" cy="2676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标题占位符 1"/>
          <p:cNvSpPr>
            <a:spLocks noGrp="1"/>
          </p:cNvSpPr>
          <p:nvPr>
            <p:ph type="title"/>
          </p:nvPr>
        </p:nvSpPr>
        <p:spPr>
          <a:xfrm>
            <a:off x="285750" y="1285875"/>
            <a:ext cx="1785938" cy="4929188"/>
          </a:xfrm>
          <a:prstGeom prst="rect">
            <a:avLst/>
          </a:prstGeom>
          <a:noFill/>
          <a:ln w="9525">
            <a:noFill/>
          </a:ln>
        </p:spPr>
        <p:txBody>
          <a:bodyPr vert="eaVert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9" name="文本占位符 2"/>
          <p:cNvSpPr>
            <a:spLocks noGrp="1"/>
          </p:cNvSpPr>
          <p:nvPr>
            <p:ph type="body" idx="1"/>
          </p:nvPr>
        </p:nvSpPr>
        <p:spPr>
          <a:xfrm>
            <a:off x="2143125" y="214313"/>
            <a:ext cx="6543675" cy="60007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3300"/>
          </a:solidFill>
          <a:latin typeface="华文隶书" panose="02010800040101010101" pitchFamily="2" charset="-122"/>
          <a:ea typeface="华文隶书" panose="020108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00"/>
          </a:solidFill>
          <a:latin typeface="华文隶书" panose="02010800040101010101" pitchFamily="2" charset="-122"/>
          <a:ea typeface="华文隶书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00"/>
          </a:solidFill>
          <a:latin typeface="华文隶书" panose="02010800040101010101" pitchFamily="2" charset="-122"/>
          <a:ea typeface="华文隶书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00"/>
          </a:solidFill>
          <a:latin typeface="华文隶书" panose="02010800040101010101" pitchFamily="2" charset="-122"/>
          <a:ea typeface="华文隶书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00"/>
          </a:solidFill>
          <a:latin typeface="华文隶书" panose="02010800040101010101" pitchFamily="2" charset="-122"/>
          <a:ea typeface="华文隶书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3300"/>
          </a:solidFill>
          <a:latin typeface="华文隶书" panose="02010800040101010101" pitchFamily="2" charset="-122"/>
          <a:ea typeface="华文隶书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3300"/>
          </a:solidFill>
          <a:latin typeface="华文隶书" panose="02010800040101010101" pitchFamily="2" charset="-122"/>
          <a:ea typeface="华文隶书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3300"/>
          </a:solidFill>
          <a:latin typeface="华文隶书" panose="02010800040101010101" pitchFamily="2" charset="-122"/>
          <a:ea typeface="华文隶书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3300"/>
          </a:solidFill>
          <a:latin typeface="华文隶书" panose="02010800040101010101" pitchFamily="2" charset="-122"/>
          <a:ea typeface="华文隶书" panose="020108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003300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rgbClr val="003300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"/>
          <p:cNvSpPr>
            <a:spLocks noGrp="1"/>
          </p:cNvSpPr>
          <p:nvPr>
            <p:ph type="ctr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en-US" altLang="zh-CN" kern="1200">
                <a:latin typeface="华文隶书" panose="02010800040101010101" pitchFamily="2" charset="-122"/>
                <a:ea typeface="华文隶书" panose="02010800040101010101" pitchFamily="2" charset="-122"/>
                <a:cs typeface="+mj-cs"/>
              </a:rPr>
              <a:t>Principles of Compiler Construction</a:t>
            </a:r>
            <a:endParaRPr lang="zh-CN" altLang="en-US" kern="1200" dirty="0">
              <a:latin typeface="华文隶书" panose="02010800040101010101" pitchFamily="2" charset="-122"/>
              <a:ea typeface="华文隶书" panose="02010800040101010101" pitchFamily="2" charset="-122"/>
              <a:cs typeface="+mj-cs"/>
            </a:endParaRPr>
          </a:p>
        </p:txBody>
      </p:sp>
      <p:sp>
        <p:nvSpPr>
          <p:cNvPr id="13315" name="副标题 2"/>
          <p:cNvSpPr>
            <a:spLocks noGrp="1"/>
          </p:cNvSpPr>
          <p:nvPr>
            <p:ph type="subTitle" idx="1"/>
          </p:nvPr>
        </p:nvSpPr>
        <p:spPr>
          <a:xfrm>
            <a:off x="928688" y="3071813"/>
            <a:ext cx="7286625" cy="2000250"/>
          </a:xfrm>
        </p:spPr>
        <p:txBody>
          <a:bodyPr vert="horz" wrap="square" lIns="91440" tIns="45720" rIns="91440" bIns="45720" anchor="t"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 kern="120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Lecture 3 Lexical Analysis (II)</a:t>
            </a:r>
            <a:endParaRPr lang="zh-CN" altLang="en-US" b="1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318" name="TextBox 3"/>
          <p:cNvSpPr txBox="1"/>
          <p:nvPr/>
        </p:nvSpPr>
        <p:spPr>
          <a:xfrm>
            <a:off x="611188" y="4113213"/>
            <a:ext cx="7993062" cy="1660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/>
            <a:r>
              <a:rPr lang="en-US" altLang="zh-CN" sz="2400" b="1">
                <a:latin typeface="Franklin Gothic Book" pitchFamily="34" charset="0"/>
                <a:ea typeface="华文楷体" panose="02010600040101010101" pitchFamily="2" charset="-122"/>
              </a:rPr>
              <a:t>Lecturer: </a:t>
            </a:r>
            <a:r>
              <a:rPr lang="en-US" altLang="zh-CN" sz="2400" b="1" err="1">
                <a:latin typeface="Franklin Gothic Book" pitchFamily="34" charset="0"/>
                <a:ea typeface="华文楷体" panose="02010600040101010101" pitchFamily="2" charset="-122"/>
              </a:rPr>
              <a:t>Chang Huiyou</a:t>
            </a:r>
            <a:endParaRPr lang="en-US" altLang="zh-CN" sz="2400" b="1">
              <a:latin typeface="Franklin Gothic Book" pitchFamily="34" charset="0"/>
              <a:ea typeface="华文楷体" panose="02010600040101010101" pitchFamily="2" charset="-122"/>
            </a:endParaRPr>
          </a:p>
          <a:p>
            <a:pPr lvl="0" eaLnBrk="1" hangingPunct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Note that most of these slides were created by: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  <a:t>Prof. </a:t>
            </a:r>
            <a:r>
              <a:rPr lang="en-US" altLang="zh-CN" sz="1400" b="1" err="1">
                <a:latin typeface="Arial" panose="020B0604020202020204" pitchFamily="34" charset="0"/>
                <a:ea typeface="宋体" panose="02010600030101010101" pitchFamily="2" charset="-122"/>
              </a:rPr>
              <a:t>Wen-jun</a:t>
            </a:r>
            <a:r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  <a:t> LI (School of Software)</a:t>
            </a:r>
            <a:br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  <a:t>Dr. </a:t>
            </a:r>
            <a:r>
              <a:rPr lang="en-US" altLang="zh-CN" sz="1400" b="1" err="1">
                <a:latin typeface="Arial" panose="020B0604020202020204" pitchFamily="34" charset="0"/>
                <a:ea typeface="宋体" panose="02010600030101010101" pitchFamily="2" charset="-122"/>
              </a:rPr>
              <a:t>Zhong-mei</a:t>
            </a:r>
            <a:r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  <a:t> SHU (Department of Computer Science)</a:t>
            </a:r>
            <a:br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  <a:t>Dr. Han LIN (Department of Computer Science)</a:t>
            </a:r>
            <a:endParaRPr lang="en-US" altLang="zh-CN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Transition Function: Move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00063" y="4429125"/>
          <a:ext cx="8186738" cy="1849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912"/>
                <a:gridCol w="2728912"/>
                <a:gridCol w="2728912"/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53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" y="1500188"/>
            <a:ext cx="5357813" cy="2151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34" name="TextBox 5"/>
          <p:cNvSpPr txBox="1"/>
          <p:nvPr/>
        </p:nvSpPr>
        <p:spPr>
          <a:xfrm>
            <a:off x="571500" y="3857625"/>
            <a:ext cx="80010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Transition function (table): </a:t>
            </a:r>
            <a:r>
              <a:rPr lang="en-US" altLang="zh-CN" err="1">
                <a:latin typeface="Arial" panose="020B0604020202020204" pitchFamily="34" charset="0"/>
                <a:ea typeface="宋体" panose="02010600030101010101" pitchFamily="2" charset="-122"/>
              </a:rPr>
              <a:t>move(s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, c)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DFA</a:t>
            </a:r>
            <a:endParaRPr lang="zh-CN" altLang="en-US" dirty="0"/>
          </a:p>
        </p:txBody>
      </p:sp>
      <p:pic>
        <p:nvPicPr>
          <p:cNvPr id="2253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7375" y="1347788"/>
            <a:ext cx="5791200" cy="4010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2" name="TextBox 3"/>
          <p:cNvSpPr txBox="1"/>
          <p:nvPr/>
        </p:nvSpPr>
        <p:spPr>
          <a:xfrm>
            <a:off x="785813" y="5500688"/>
            <a:ext cx="77152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400" i="1" err="1">
                <a:latin typeface="Arial" panose="020B0604020202020204" pitchFamily="34" charset="0"/>
                <a:ea typeface="宋体" panose="02010600030101010101" pitchFamily="2" charset="-122"/>
              </a:rPr>
              <a:t>O</a:t>
            </a:r>
            <a:r>
              <a:rPr lang="en-US" altLang="zh-CN" sz="2400" err="1">
                <a:latin typeface="Arial" panose="020B0604020202020204" pitchFamily="34" charset="0"/>
                <a:ea typeface="宋体" panose="02010600030101010101" pitchFamily="2" charset="-122"/>
              </a:rPr>
              <a:t>(|</a:t>
            </a:r>
            <a:r>
              <a:rPr lang="en-US" altLang="zh-CN" sz="2400" i="1" err="1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|)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x is input string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|</a:t>
            </a:r>
            <a:r>
              <a:rPr lang="en-US" altLang="zh-CN" sz="2400" i="1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| is the length of x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algn="l"/>
            <a:r>
              <a:rPr lang="en-US" altLang="zh-CN"/>
              <a:t>More…</a:t>
            </a:r>
            <a:endParaRPr lang="zh-CN" altLang="en-US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500063" y="1571625"/>
            <a:ext cx="8186737" cy="2786063"/>
          </a:xfrm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None/>
            </a:pPr>
            <a:r>
              <a:rPr lang="en-US" altLang="zh-CN" kern="1200">
                <a:latin typeface="+mn-lt"/>
                <a:ea typeface="+mn-ea"/>
                <a:cs typeface="+mn-cs"/>
              </a:rPr>
              <a:t>DFA?</a:t>
            </a:r>
            <a:endParaRPr lang="en-US" altLang="zh-CN" kern="1200">
              <a:latin typeface="+mn-lt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800" kern="1200">
                <a:latin typeface="+mn-lt"/>
                <a:ea typeface="+mn-ea"/>
                <a:cs typeface="+mn-cs"/>
              </a:rPr>
              <a:t>Regular Expression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altLang="zh-CN" kern="1200">
                <a:latin typeface="+mn-lt"/>
                <a:ea typeface="+mn-ea"/>
                <a:cs typeface="+mn-cs"/>
              </a:rPr>
              <a:t>to NFA?</a:t>
            </a:r>
            <a:endParaRPr lang="en-US" altLang="zh-CN" kern="1200">
              <a:latin typeface="+mn-lt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kern="1200">
                <a:latin typeface="+mn-lt"/>
                <a:ea typeface="+mn-ea"/>
                <a:cs typeface="+mn-cs"/>
              </a:rPr>
              <a:t>NFA to DFA?</a:t>
            </a:r>
            <a:endParaRPr lang="en-US" altLang="zh-CN" kern="1200">
              <a:latin typeface="+mn-lt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7438" y="4857750"/>
            <a:ext cx="4500562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OK, let’s try!</a:t>
            </a:r>
            <a:endParaRPr lang="zh-CN" altLang="en-US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From Regular Expression to </a:t>
            </a:r>
            <a:r>
              <a:rPr lang="en-US" altLang="zh-CN">
                <a:sym typeface="Wingdings" panose="05000000000000000000" pitchFamily="2" charset="2"/>
              </a:rPr>
              <a:t>NFA</a:t>
            </a:r>
            <a:endParaRPr lang="zh-CN" altLang="en-US" dirty="0"/>
          </a:p>
        </p:txBody>
      </p:sp>
      <p:pic>
        <p:nvPicPr>
          <p:cNvPr id="24579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" y="1500188"/>
            <a:ext cx="7253288" cy="1285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71813"/>
            <a:ext cx="6715125" cy="1298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From Regular Expression to </a:t>
            </a:r>
            <a:r>
              <a:rPr lang="en-US" altLang="zh-CN">
                <a:sym typeface="Wingdings" panose="05000000000000000000" pitchFamily="2" charset="2"/>
              </a:rPr>
              <a:t>NFA</a:t>
            </a:r>
            <a:endParaRPr lang="zh-CN" altLang="en-US" dirty="0"/>
          </a:p>
        </p:txBody>
      </p:sp>
      <p:pic>
        <p:nvPicPr>
          <p:cNvPr id="2560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25" y="1428750"/>
            <a:ext cx="8143875" cy="715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2214563"/>
            <a:ext cx="6429375" cy="363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0" y="2643188"/>
            <a:ext cx="5654675" cy="3165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From Regular Expression to </a:t>
            </a:r>
            <a:r>
              <a:rPr lang="en-US" altLang="zh-CN">
                <a:sym typeface="Wingdings" panose="05000000000000000000" pitchFamily="2" charset="2"/>
              </a:rPr>
              <a:t>NFA</a:t>
            </a:r>
            <a:endParaRPr lang="zh-CN" altLang="en-US" dirty="0"/>
          </a:p>
        </p:txBody>
      </p:sp>
      <p:pic>
        <p:nvPicPr>
          <p:cNvPr id="2662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063" y="1500188"/>
            <a:ext cx="6500812" cy="479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28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3" y="2428875"/>
            <a:ext cx="6737350" cy="1409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From Regular Expression to </a:t>
            </a:r>
            <a:r>
              <a:rPr lang="en-US" altLang="zh-CN">
                <a:sym typeface="Wingdings" panose="05000000000000000000" pitchFamily="2" charset="2"/>
              </a:rPr>
              <a:t>NFA</a:t>
            </a:r>
            <a:endParaRPr lang="zh-CN" altLang="en-US" dirty="0"/>
          </a:p>
        </p:txBody>
      </p:sp>
      <p:pic>
        <p:nvPicPr>
          <p:cNvPr id="2765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063" y="1357313"/>
            <a:ext cx="7192962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844675"/>
            <a:ext cx="6249988" cy="3013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algn="l"/>
            <a:r>
              <a:rPr lang="en-US" altLang="zh-CN"/>
              <a:t>Example</a:t>
            </a:r>
            <a:endParaRPr lang="zh-CN" altLang="en-US" dirty="0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500063" y="1357313"/>
            <a:ext cx="8186737" cy="500062"/>
          </a:xfrm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None/>
            </a:pPr>
            <a:r>
              <a:rPr lang="en-US" altLang="zh-CN" kern="1200">
                <a:latin typeface="+mn-lt"/>
                <a:ea typeface="+mn-ea"/>
                <a:cs typeface="+mn-cs"/>
              </a:rPr>
              <a:t>Construct an NFA for (</a:t>
            </a:r>
            <a:r>
              <a:rPr lang="en-US" altLang="zh-CN" kern="1200" err="1">
                <a:latin typeface="+mn-lt"/>
                <a:ea typeface="+mn-ea"/>
                <a:cs typeface="+mn-cs"/>
              </a:rPr>
              <a:t>a|b</a:t>
            </a:r>
            <a:r>
              <a:rPr lang="en-US" altLang="zh-CN" kern="1200">
                <a:latin typeface="+mn-lt"/>
                <a:ea typeface="+mn-ea"/>
                <a:cs typeface="+mn-cs"/>
              </a:rPr>
              <a:t>)*</a:t>
            </a:r>
            <a:r>
              <a:rPr lang="en-US" altLang="zh-CN" kern="1200" err="1">
                <a:latin typeface="+mn-lt"/>
                <a:ea typeface="+mn-ea"/>
                <a:cs typeface="+mn-cs"/>
              </a:rPr>
              <a:t>abb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38" y="2214563"/>
            <a:ext cx="5000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451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438" y="2071688"/>
            <a:ext cx="2492375" cy="7858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42938" y="3357563"/>
            <a:ext cx="5000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451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8" y="3286125"/>
            <a:ext cx="2500312" cy="727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571500" y="4929188"/>
            <a:ext cx="7143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800" err="1">
                <a:latin typeface="Arial" panose="020B0604020202020204" pitchFamily="34" charset="0"/>
                <a:ea typeface="宋体" panose="02010600030101010101" pitchFamily="2" charset="-122"/>
              </a:rPr>
              <a:t>a|b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3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3" y="4429125"/>
            <a:ext cx="3500437" cy="1908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1714500" y="285750"/>
            <a:ext cx="7000875" cy="714375"/>
          </a:xfrm>
        </p:spPr>
        <p:txBody>
          <a:bodyPr wrap="square" lIns="91440" tIns="45720" rIns="91440" bIns="45720" anchor="ctr"/>
          <a:p>
            <a:pPr algn="l"/>
            <a:r>
              <a:rPr lang="en-US" altLang="zh-CN"/>
              <a:t>Example</a:t>
            </a:r>
            <a:endParaRPr lang="zh-CN" altLang="en-US" dirty="0"/>
          </a:p>
        </p:txBody>
      </p:sp>
      <p:pic>
        <p:nvPicPr>
          <p:cNvPr id="65539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0250" y="3571875"/>
            <a:ext cx="5715000" cy="29448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785813" y="1857375"/>
            <a:ext cx="10715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800" err="1">
                <a:latin typeface="Arial" panose="020B0604020202020204" pitchFamily="34" charset="0"/>
                <a:ea typeface="宋体" panose="02010600030101010101" pitchFamily="2" charset="-122"/>
              </a:rPr>
              <a:t>a|b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)*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5540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3" y="1071563"/>
            <a:ext cx="4357687" cy="2635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785813" y="4857750"/>
            <a:ext cx="135731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800" err="1">
                <a:latin typeface="Arial" panose="020B0604020202020204" pitchFamily="34" charset="0"/>
                <a:ea typeface="宋体" panose="02010600030101010101" pitchFamily="2" charset="-122"/>
              </a:rPr>
              <a:t>a|b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)*a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algn="l"/>
            <a:r>
              <a:rPr lang="en-US" altLang="zh-CN"/>
              <a:t>Example</a:t>
            </a:r>
            <a:endParaRPr lang="zh-CN" altLang="en-US" dirty="0"/>
          </a:p>
        </p:txBody>
      </p:sp>
      <p:sp>
        <p:nvSpPr>
          <p:cNvPr id="30723" name="TextBox 3"/>
          <p:cNvSpPr txBox="1"/>
          <p:nvPr/>
        </p:nvSpPr>
        <p:spPr>
          <a:xfrm>
            <a:off x="500063" y="1785938"/>
            <a:ext cx="18573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800" err="1">
                <a:latin typeface="Arial" panose="020B0604020202020204" pitchFamily="34" charset="0"/>
                <a:ea typeface="宋体" panose="02010600030101010101" pitchFamily="2" charset="-122"/>
              </a:rPr>
              <a:t>a|b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)*</a:t>
            </a:r>
            <a:r>
              <a:rPr lang="en-US" altLang="zh-CN" sz="2800" err="1">
                <a:latin typeface="Arial" panose="020B0604020202020204" pitchFamily="34" charset="0"/>
                <a:ea typeface="宋体" panose="02010600030101010101" pitchFamily="2" charset="-122"/>
              </a:rPr>
              <a:t>abb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072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938" y="2357438"/>
            <a:ext cx="7534275" cy="2962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xfrm>
            <a:off x="1714500" y="285750"/>
            <a:ext cx="7000875" cy="928688"/>
          </a:xfrm>
        </p:spPr>
        <p:txBody>
          <a:bodyPr wrap="square" lIns="91440" tIns="45720" rIns="91440" bIns="45720" anchor="ctr"/>
          <a:p>
            <a:r>
              <a:rPr lang="zh-CN" altLang="en-US" kern="1200" dirty="0">
                <a:latin typeface="华文隶书" panose="02010800040101010101" pitchFamily="2" charset="-122"/>
                <a:ea typeface="华文隶书" panose="02010800040101010101" pitchFamily="2" charset="-122"/>
                <a:cs typeface="+mj-cs"/>
              </a:rPr>
              <a:t>练习</a:t>
            </a:r>
            <a:endParaRPr lang="zh-CN" altLang="en-US" kern="1200" dirty="0">
              <a:latin typeface="华文隶书" panose="02010800040101010101" pitchFamily="2" charset="-122"/>
              <a:ea typeface="华文隶书" panose="02010800040101010101" pitchFamily="2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571625"/>
            <a:ext cx="8186737" cy="4643438"/>
          </a:xfrm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None/>
            </a:pPr>
            <a:r>
              <a:rPr lang="zh-CN" altLang="en-US" b="1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用正则表达式描述下列语言：</a:t>
            </a:r>
            <a:endParaRPr lang="en-US" altLang="zh-CN" b="1" kern="120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zh-CN" b="1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不以</a:t>
            </a:r>
            <a:r>
              <a:rPr lang="en-US" altLang="zh-CN" b="1" kern="1200" err="1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ab</a:t>
            </a:r>
            <a:r>
              <a:rPr lang="zh-CN" altLang="zh-CN" b="1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开头的所有</a:t>
            </a:r>
            <a:r>
              <a:rPr lang="zh-CN" altLang="en-US" b="1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只含有字母</a:t>
            </a:r>
            <a:r>
              <a:rPr lang="en-US" altLang="zh-CN" b="1" kern="120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</a:t>
            </a:r>
            <a:r>
              <a:rPr lang="zh-CN" altLang="en-US" b="1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和</a:t>
            </a:r>
            <a:r>
              <a:rPr lang="en-US" altLang="zh-CN" b="1" kern="120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b</a:t>
            </a:r>
            <a:r>
              <a:rPr lang="zh-CN" altLang="en-US" b="1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</a:t>
            </a:r>
            <a:r>
              <a:rPr lang="zh-CN" altLang="zh-CN" b="1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字符串</a:t>
            </a:r>
            <a:r>
              <a:rPr lang="en-US" altLang="zh-CN" b="1" kern="120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.</a:t>
            </a:r>
            <a:endParaRPr lang="zh-CN" altLang="zh-CN" b="1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CN" b="1" kern="120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zh-CN" altLang="en-US" b="1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14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14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From NFA to DFA</a:t>
            </a:r>
            <a:endParaRPr lang="zh-CN" altLang="en-US" dirty="0"/>
          </a:p>
        </p:txBody>
      </p:sp>
      <p:pic>
        <p:nvPicPr>
          <p:cNvPr id="3174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" y="2071688"/>
            <a:ext cx="8221663" cy="714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48" name="TextBox 4"/>
          <p:cNvSpPr txBox="1"/>
          <p:nvPr/>
        </p:nvSpPr>
        <p:spPr>
          <a:xfrm>
            <a:off x="636588" y="2928938"/>
            <a:ext cx="696912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e.g.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1749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275" y="2786063"/>
            <a:ext cx="6605588" cy="2597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50" name="TextBox 6"/>
          <p:cNvSpPr txBox="1"/>
          <p:nvPr/>
        </p:nvSpPr>
        <p:spPr>
          <a:xfrm>
            <a:off x="993775" y="5572125"/>
            <a:ext cx="380047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az-Cyrl-AZ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Є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-closure(0)={0, 1, 2, 4, 7}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1" name="TextBox 7"/>
          <p:cNvSpPr txBox="1"/>
          <p:nvPr/>
        </p:nvSpPr>
        <p:spPr>
          <a:xfrm>
            <a:off x="571500" y="1500188"/>
            <a:ext cx="17240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一些记号：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From NFA to DFA</a:t>
            </a:r>
            <a:endParaRPr lang="zh-CN" altLang="en-US" dirty="0"/>
          </a:p>
        </p:txBody>
      </p:sp>
      <p:pic>
        <p:nvPicPr>
          <p:cNvPr id="3277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25" y="1428750"/>
            <a:ext cx="7715250" cy="652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2" name="TextBox 4"/>
          <p:cNvSpPr txBox="1"/>
          <p:nvPr/>
        </p:nvSpPr>
        <p:spPr>
          <a:xfrm>
            <a:off x="571500" y="2357438"/>
            <a:ext cx="696913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e.g.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277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8" y="2214563"/>
            <a:ext cx="6605587" cy="2597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7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5000625"/>
            <a:ext cx="4737100" cy="5000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From NFA to DFA</a:t>
            </a:r>
            <a:endParaRPr lang="zh-CN" altLang="en-US" dirty="0"/>
          </a:p>
        </p:txBody>
      </p:sp>
      <p:pic>
        <p:nvPicPr>
          <p:cNvPr id="3379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063" y="1357313"/>
            <a:ext cx="7981950" cy="714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6" name="TextBox 4"/>
          <p:cNvSpPr txBox="1"/>
          <p:nvPr/>
        </p:nvSpPr>
        <p:spPr>
          <a:xfrm>
            <a:off x="571500" y="2357438"/>
            <a:ext cx="696913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e.g.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3797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8" y="2214563"/>
            <a:ext cx="6605587" cy="2597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8" name="TextBox 6"/>
          <p:cNvSpPr txBox="1"/>
          <p:nvPr/>
        </p:nvSpPr>
        <p:spPr>
          <a:xfrm>
            <a:off x="857250" y="5143500"/>
            <a:ext cx="42941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move({0, 1, 2, 4, 7}, a) = {3, 8}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内容占位符 2"/>
          <p:cNvSpPr>
            <a:spLocks noGrp="1"/>
          </p:cNvSpPr>
          <p:nvPr>
            <p:ph idx="1"/>
          </p:nvPr>
        </p:nvSpPr>
        <p:spPr>
          <a:xfrm>
            <a:off x="500063" y="1193800"/>
            <a:ext cx="8186737" cy="2143125"/>
          </a:xfrm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None/>
            </a:pPr>
            <a:r>
              <a:rPr lang="en-US" altLang="zh-CN" sz="2400" kern="1200" err="1">
                <a:latin typeface="+mn-lt"/>
                <a:ea typeface="+mn-ea"/>
                <a:cs typeface="+mn-cs"/>
              </a:rPr>
              <a:t>Algorithm:Subset</a:t>
            </a:r>
            <a:r>
              <a:rPr lang="en-US" altLang="zh-CN" sz="2400" kern="1200">
                <a:latin typeface="+mn-lt"/>
                <a:ea typeface="+mn-ea"/>
                <a:cs typeface="+mn-cs"/>
              </a:rPr>
              <a:t> Construction</a:t>
            </a:r>
            <a:endParaRPr lang="en-US" altLang="zh-CN" sz="2400" kern="1200">
              <a:latin typeface="+mn-lt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kern="1200">
                <a:latin typeface="+mn-lt"/>
                <a:ea typeface="+mn-ea"/>
                <a:cs typeface="+mn-cs"/>
              </a:rPr>
              <a:t>Input: An NFA  </a:t>
            </a:r>
            <a:r>
              <a:rPr lang="en-US" altLang="zh-CN" sz="2400" i="1" kern="1200">
                <a:latin typeface="+mn-lt"/>
                <a:ea typeface="+mn-ea"/>
                <a:cs typeface="+mn-cs"/>
              </a:rPr>
              <a:t>N</a:t>
            </a:r>
            <a:endParaRPr lang="en-US" altLang="zh-CN" sz="2400" i="1" kern="1200">
              <a:latin typeface="+mn-lt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kern="1200">
                <a:latin typeface="+mn-lt"/>
                <a:ea typeface="+mn-ea"/>
                <a:cs typeface="+mn-cs"/>
              </a:rPr>
              <a:t>Output: A DFA  </a:t>
            </a:r>
            <a:r>
              <a:rPr lang="en-US" altLang="zh-CN" sz="2400" i="1" kern="1200">
                <a:latin typeface="+mn-lt"/>
                <a:ea typeface="+mn-ea"/>
                <a:cs typeface="+mn-cs"/>
              </a:rPr>
              <a:t>D</a:t>
            </a:r>
            <a:r>
              <a:rPr lang="en-US" altLang="zh-CN" sz="2400" kern="1200">
                <a:latin typeface="+mn-lt"/>
                <a:ea typeface="+mn-ea"/>
                <a:cs typeface="+mn-cs"/>
              </a:rPr>
              <a:t> accepting the same language as </a:t>
            </a:r>
            <a:r>
              <a:rPr lang="en-US" altLang="zh-CN" sz="2400" i="1" kern="1200">
                <a:latin typeface="+mn-lt"/>
                <a:ea typeface="+mn-ea"/>
                <a:cs typeface="+mn-cs"/>
              </a:rPr>
              <a:t>N</a:t>
            </a:r>
            <a:endParaRPr lang="en-US" altLang="zh-CN" sz="2400" i="1" kern="1200">
              <a:latin typeface="+mn-lt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kern="1200">
                <a:latin typeface="+mn-lt"/>
                <a:ea typeface="+mn-ea"/>
                <a:cs typeface="+mn-cs"/>
              </a:rPr>
              <a:t>Method: Each state of </a:t>
            </a:r>
            <a:r>
              <a:rPr lang="en-US" altLang="zh-CN" sz="2400" i="1" kern="1200">
                <a:latin typeface="+mn-lt"/>
                <a:ea typeface="+mn-ea"/>
                <a:cs typeface="+mn-cs"/>
              </a:rPr>
              <a:t>D</a:t>
            </a:r>
            <a:r>
              <a:rPr lang="en-US" altLang="zh-CN" sz="2400" kern="1200">
                <a:latin typeface="+mn-lt"/>
                <a:ea typeface="+mn-ea"/>
                <a:cs typeface="+mn-cs"/>
              </a:rPr>
              <a:t> is a set of NFA states. The algorithm constructs a transition table </a:t>
            </a:r>
            <a:r>
              <a:rPr lang="en-US" altLang="zh-CN" sz="2400" i="1" kern="1200" err="1">
                <a:latin typeface="+mn-lt"/>
                <a:ea typeface="+mn-ea"/>
                <a:cs typeface="+mn-cs"/>
              </a:rPr>
              <a:t>Dtran</a:t>
            </a:r>
            <a:r>
              <a:rPr lang="en-US" altLang="zh-CN" sz="2400" kern="1200">
                <a:latin typeface="+mn-lt"/>
                <a:ea typeface="+mn-ea"/>
                <a:cs typeface="+mn-cs"/>
              </a:rPr>
              <a:t> for </a:t>
            </a:r>
            <a:r>
              <a:rPr lang="en-US" altLang="zh-CN" sz="2400" i="1" kern="1200">
                <a:latin typeface="+mn-lt"/>
                <a:ea typeface="+mn-ea"/>
                <a:cs typeface="+mn-cs"/>
              </a:rPr>
              <a:t>D</a:t>
            </a:r>
            <a:r>
              <a:rPr lang="en-US" altLang="zh-CN" sz="2400" kern="1200">
                <a:latin typeface="+mn-lt"/>
                <a:ea typeface="+mn-ea"/>
                <a:cs typeface="+mn-cs"/>
              </a:rPr>
              <a:t>.</a:t>
            </a:r>
            <a:endParaRPr lang="zh-CN" altLang="en-US" sz="2400" i="1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34819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" y="3265488"/>
            <a:ext cx="8072438" cy="3235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0" name="标题 4"/>
          <p:cNvSpPr>
            <a:spLocks noGrp="1"/>
          </p:cNvSpPr>
          <p:nvPr>
            <p:ph type="title"/>
          </p:nvPr>
        </p:nvSpPr>
        <p:spPr>
          <a:xfrm>
            <a:off x="1714500" y="285750"/>
            <a:ext cx="7000875" cy="785813"/>
          </a:xfrm>
        </p:spPr>
        <p:txBody>
          <a:bodyPr wrap="square" lIns="91440" tIns="45720" rIns="91440" bIns="45720" anchor="ctr"/>
          <a:p>
            <a:r>
              <a:rPr lang="en-US" altLang="zh-CN"/>
              <a:t>Subset Construction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algn="l"/>
            <a:r>
              <a:rPr lang="en-US" altLang="zh-CN"/>
              <a:t>Example</a:t>
            </a:r>
            <a:endParaRPr lang="zh-CN" altLang="en-US" dirty="0"/>
          </a:p>
        </p:txBody>
      </p:sp>
      <p:pic>
        <p:nvPicPr>
          <p:cNvPr id="3584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188" y="1214438"/>
            <a:ext cx="7215187" cy="2892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8" y="3500438"/>
            <a:ext cx="6904037" cy="2714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algn="l"/>
            <a:r>
              <a:rPr lang="en-US" altLang="zh-CN"/>
              <a:t>Example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00063" y="4214813"/>
          <a:ext cx="8186738" cy="2225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68"/>
                <a:gridCol w="2214578"/>
                <a:gridCol w="1785950"/>
                <a:gridCol w="16144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NFA states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DFA 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{0, 1, 2, 4, 7}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{1, 2, 3, 4, 6, 7, 8}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{1, 2, 4, 5, 6, 7}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{1, 2, 4, 5, 6, 7, 9}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{1, 2, 4, 5, 6, 7, 10}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690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75" y="1214438"/>
            <a:ext cx="6904038" cy="2714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algn="l"/>
            <a:r>
              <a:rPr lang="en-US" altLang="zh-CN"/>
              <a:t>Example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/>
          <p:nvPr/>
        </p:nvGraphicFramePr>
        <p:xfrm>
          <a:off x="571500" y="1357313"/>
          <a:ext cx="7286676" cy="219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024"/>
                <a:gridCol w="1971105"/>
                <a:gridCol w="1589601"/>
                <a:gridCol w="1436946"/>
              </a:tblGrid>
              <a:tr h="33337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NFA states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DFA 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  <a:tr h="33337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{0, 1, 2, 4, 7}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  <a:tr h="33337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{1, 2, 3, 4, 6, 7, 8}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</a:tr>
              <a:tr h="33337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{1, 2, 4, 5, 6, 7}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  <a:tr h="33337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{1, 2, 4, 5, 6, 7, 9}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  <a:tr h="33337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{1, 2, 4, 5, 6, 7, 10}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792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813" y="3571875"/>
            <a:ext cx="4667250" cy="2943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2643188" y="1214438"/>
            <a:ext cx="5429250" cy="2428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Computing </a:t>
            </a:r>
            <a:r>
              <a:rPr lang="az-Cyrl-AZ" altLang="zh-CN" dirty="0"/>
              <a:t>Є</a:t>
            </a:r>
            <a:r>
              <a:rPr lang="en-US" altLang="zh-CN"/>
              <a:t>-</a:t>
            </a:r>
            <a:r>
              <a:rPr lang="en-US" altLang="zh-CN" err="1"/>
              <a:t>closure</a:t>
            </a:r>
            <a:r>
              <a:rPr lang="en-US" altLang="zh-CN" err="1">
                <a:latin typeface="Times New Roman" panose="02020603050405020304" pitchFamily="18" charset="0"/>
                <a:ea typeface="Times New Roman" panose="02020603050405020304" pitchFamily="18" charset="0"/>
              </a:rPr>
              <a:t>(T</a:t>
            </a:r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891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325" y="1500188"/>
            <a:ext cx="7648575" cy="3571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conclusion</a:t>
            </a:r>
            <a:endParaRPr lang="en-US" altLang="zh-CN"/>
          </a:p>
        </p:txBody>
      </p:sp>
      <p:grpSp>
        <p:nvGrpSpPr>
          <p:cNvPr id="39939" name="Group 31"/>
          <p:cNvGrpSpPr/>
          <p:nvPr/>
        </p:nvGrpSpPr>
        <p:grpSpPr>
          <a:xfrm>
            <a:off x="3914775" y="1500188"/>
            <a:ext cx="1657350" cy="4413250"/>
            <a:chOff x="2466" y="945"/>
            <a:chExt cx="1044" cy="2780"/>
          </a:xfrm>
        </p:grpSpPr>
        <p:sp>
          <p:nvSpPr>
            <p:cNvPr id="39941" name="Rectangle 5"/>
            <p:cNvSpPr/>
            <p:nvPr/>
          </p:nvSpPr>
          <p:spPr>
            <a:xfrm>
              <a:off x="2466" y="1497"/>
              <a:ext cx="1044" cy="336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wrap="none" anchor="ctr"/>
            <a:p>
              <a:pPr lvl="0" eaLnBrk="1" hangingPunct="1"/>
              <a:r>
                <a:rPr lang="en-US" altLang="zh-CN" sz="1400" err="1">
                  <a:latin typeface="Arial" panose="020B0604020202020204" pitchFamily="34" charset="0"/>
                  <a:ea typeface="宋体" panose="02010600030101010101" pitchFamily="2" charset="-122"/>
                </a:rPr>
                <a:t>RegularExpression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42" name="Rectangle 7"/>
            <p:cNvSpPr/>
            <p:nvPr/>
          </p:nvSpPr>
          <p:spPr>
            <a:xfrm>
              <a:off x="2544" y="2229"/>
              <a:ext cx="960" cy="336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wrap="none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NFA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43" name="Rectangle 8"/>
            <p:cNvSpPr/>
            <p:nvPr/>
          </p:nvSpPr>
          <p:spPr>
            <a:xfrm>
              <a:off x="2544" y="2757"/>
              <a:ext cx="960" cy="336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wrap="none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DFA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44" name="Line 10"/>
            <p:cNvSpPr/>
            <p:nvPr/>
          </p:nvSpPr>
          <p:spPr>
            <a:xfrm>
              <a:off x="3030" y="1305"/>
              <a:ext cx="0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39945" name="Line 21"/>
            <p:cNvSpPr/>
            <p:nvPr/>
          </p:nvSpPr>
          <p:spPr>
            <a:xfrm>
              <a:off x="3024" y="3093"/>
              <a:ext cx="0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39946" name="Line 22"/>
            <p:cNvSpPr/>
            <p:nvPr/>
          </p:nvSpPr>
          <p:spPr>
            <a:xfrm>
              <a:off x="3024" y="2565"/>
              <a:ext cx="0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39947" name="Text Box 23"/>
            <p:cNvSpPr txBox="1"/>
            <p:nvPr/>
          </p:nvSpPr>
          <p:spPr>
            <a:xfrm>
              <a:off x="2850" y="945"/>
              <a:ext cx="480" cy="365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3200">
                  <a:solidFill>
                    <a:srgbClr val="3333CC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ebdings" panose="05030102010509060703" pitchFamily="18" charset="2"/>
                </a:rPr>
                <a:t></a:t>
              </a:r>
              <a:endParaRPr lang="en-US" altLang="zh-CN" sz="320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18" charset="2"/>
              </a:endParaRPr>
            </a:p>
          </p:txBody>
        </p:sp>
        <p:sp>
          <p:nvSpPr>
            <p:cNvPr id="39948" name="Text Box 26"/>
            <p:cNvSpPr txBox="1"/>
            <p:nvPr/>
          </p:nvSpPr>
          <p:spPr>
            <a:xfrm>
              <a:off x="2784" y="3360"/>
              <a:ext cx="480" cy="365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3200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ebdings" panose="05030102010509060703" pitchFamily="18" charset="2"/>
                </a:rPr>
                <a:t></a:t>
              </a:r>
              <a:endParaRPr lang="en-US" altLang="zh-CN" sz="32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18" charset="2"/>
              </a:endParaRPr>
            </a:p>
          </p:txBody>
        </p:sp>
      </p:grpSp>
      <p:sp>
        <p:nvSpPr>
          <p:cNvPr id="39940" name="Line 10"/>
          <p:cNvSpPr/>
          <p:nvPr/>
        </p:nvSpPr>
        <p:spPr>
          <a:xfrm>
            <a:off x="4786313" y="2981325"/>
            <a:ext cx="0" cy="519113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From NFA to DFA</a:t>
            </a:r>
            <a:endParaRPr lang="zh-CN" altLang="en-US" dirty="0"/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500063" y="1571625"/>
            <a:ext cx="8186737" cy="1643063"/>
          </a:xfrm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None/>
            </a:pPr>
            <a:r>
              <a:rPr lang="en-US" altLang="zh-CN" kern="1200">
                <a:latin typeface="+mn-lt"/>
                <a:ea typeface="+mn-ea"/>
                <a:cs typeface="+mn-cs"/>
              </a:rPr>
              <a:t>Disadvantage</a:t>
            </a:r>
            <a:endParaRPr lang="en-US" altLang="zh-CN" kern="1200">
              <a:latin typeface="+mn-lt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4198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3286125"/>
            <a:ext cx="2957513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89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3" y="3714750"/>
            <a:ext cx="7032625" cy="19288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90" name="TextBox 5"/>
          <p:cNvSpPr txBox="1"/>
          <p:nvPr/>
        </p:nvSpPr>
        <p:spPr>
          <a:xfrm>
            <a:off x="857250" y="5715000"/>
            <a:ext cx="70723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2^n  ?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A Big QUESTION</a:t>
            </a:r>
            <a:endParaRPr lang="zh-CN" altLang="en-US" dirty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539750" y="1989138"/>
            <a:ext cx="8604250" cy="1785937"/>
          </a:xfrm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None/>
            </a:pPr>
            <a:r>
              <a:rPr lang="en-US" altLang="zh-CN" sz="2800" kern="1200">
                <a:latin typeface="+mn-lt"/>
                <a:ea typeface="+mn-ea"/>
                <a:cs typeface="+mn-cs"/>
              </a:rPr>
              <a:t>How to identify and process regular expression?</a:t>
            </a:r>
            <a:r>
              <a:rPr lang="en-US" altLang="zh-CN" kern="1200">
                <a:latin typeface="+mn-lt"/>
                <a:ea typeface="+mn-ea"/>
                <a:cs typeface="+mn-cs"/>
              </a:rPr>
              <a:t> 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14341" name="文本框 14340"/>
          <p:cNvSpPr txBox="1"/>
          <p:nvPr/>
        </p:nvSpPr>
        <p:spPr>
          <a:xfrm>
            <a:off x="4211638" y="5373688"/>
            <a:ext cx="1081087" cy="5889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en-US" altLang="x-none" sz="3200" b="1">
                <a:latin typeface="Arial" panose="020B0604020202020204" pitchFamily="34" charset="0"/>
                <a:ea typeface="宋体" panose="02010600030101010101" pitchFamily="2" charset="-122"/>
              </a:rPr>
              <a:t>DFA</a:t>
            </a:r>
            <a:endParaRPr lang="en-US" altLang="x-none" sz="3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2" name="文本框 14341"/>
          <p:cNvSpPr txBox="1"/>
          <p:nvPr/>
        </p:nvSpPr>
        <p:spPr>
          <a:xfrm>
            <a:off x="4211638" y="4149725"/>
            <a:ext cx="1081087" cy="5889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en-US" altLang="x-none" sz="3200" b="1">
                <a:latin typeface="Arial" panose="020B0604020202020204" pitchFamily="34" charset="0"/>
                <a:ea typeface="宋体" panose="02010600030101010101" pitchFamily="2" charset="-122"/>
              </a:rPr>
              <a:t>NFA</a:t>
            </a:r>
            <a:endParaRPr lang="en-US" altLang="x-none" sz="3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3" name="文本框 14342"/>
          <p:cNvSpPr txBox="1"/>
          <p:nvPr/>
        </p:nvSpPr>
        <p:spPr>
          <a:xfrm>
            <a:off x="2700338" y="2924175"/>
            <a:ext cx="3960812" cy="5889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regular expression</a:t>
            </a:r>
            <a:endParaRPr lang="en-US" altLang="x-none" sz="3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4" name="直接连接符 14343"/>
          <p:cNvSpPr/>
          <p:nvPr/>
        </p:nvSpPr>
        <p:spPr>
          <a:xfrm>
            <a:off x="4716463" y="3573463"/>
            <a:ext cx="0" cy="5762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345" name="直接连接符 14344"/>
          <p:cNvSpPr/>
          <p:nvPr/>
        </p:nvSpPr>
        <p:spPr>
          <a:xfrm>
            <a:off x="4716463" y="4752975"/>
            <a:ext cx="0" cy="5762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NFA</a:t>
            </a:r>
            <a:endParaRPr lang="zh-CN" altLang="en-US" dirty="0"/>
          </a:p>
        </p:txBody>
      </p:sp>
      <p:pic>
        <p:nvPicPr>
          <p:cNvPr id="4301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25" y="1357313"/>
            <a:ext cx="8091488" cy="10715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301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00313"/>
            <a:ext cx="5956300" cy="3429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Discussion</a:t>
            </a:r>
            <a:endParaRPr lang="en-US" altLang="zh-CN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468313" y="1557338"/>
            <a:ext cx="8186737" cy="4643437"/>
          </a:xfrm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None/>
            </a:pPr>
            <a:r>
              <a:rPr lang="en-US" altLang="zh-CN" kern="1200">
                <a:latin typeface="+mn-lt"/>
                <a:ea typeface="+mn-ea"/>
                <a:cs typeface="+mn-cs"/>
              </a:rPr>
              <a:t>DFA?</a:t>
            </a:r>
            <a:endParaRPr lang="en-US" altLang="zh-CN" kern="1200">
              <a:latin typeface="+mn-lt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kern="1200">
                <a:latin typeface="+mn-lt"/>
                <a:ea typeface="+mn-ea"/>
                <a:cs typeface="+mn-cs"/>
              </a:rPr>
              <a:t>NFA?</a:t>
            </a:r>
            <a:endParaRPr lang="en-US" altLang="zh-CN" kern="12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dirty="0"/>
              <a:t>重要结论</a:t>
            </a:r>
            <a:endParaRPr lang="zh-CN" altLang="en-US" dirty="0"/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>
          <a:xfrm>
            <a:off x="323850" y="1571625"/>
            <a:ext cx="8569325" cy="4643438"/>
          </a:xfrm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None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定理：对任何</a:t>
            </a:r>
            <a:r>
              <a:rPr lang="en-US" altLang="zh-CN" kern="1200">
                <a:latin typeface="+mn-lt"/>
                <a:ea typeface="+mn-ea"/>
                <a:cs typeface="+mn-cs"/>
              </a:rPr>
              <a:t>DFA  </a:t>
            </a:r>
            <a:r>
              <a:rPr lang="en-US" altLang="zh-CN" i="1" kern="1200">
                <a:latin typeface="+mn-lt"/>
                <a:ea typeface="+mn-ea"/>
                <a:cs typeface="+mn-cs"/>
              </a:rPr>
              <a:t>D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都存在一个正则表达式</a:t>
            </a:r>
            <a:r>
              <a:rPr lang="en-US" altLang="zh-CN" i="1" kern="1200">
                <a:latin typeface="+mn-lt"/>
                <a:ea typeface="+mn-ea"/>
                <a:cs typeface="+mn-cs"/>
              </a:rPr>
              <a:t>r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，使得</a:t>
            </a:r>
            <a:r>
              <a:rPr lang="en-US" altLang="zh-CN" kern="1200">
                <a:latin typeface="+mn-lt"/>
                <a:ea typeface="+mn-ea"/>
                <a:cs typeface="+mn-cs"/>
              </a:rPr>
              <a:t>L(D)=</a:t>
            </a:r>
            <a:r>
              <a:rPr lang="en-US" altLang="zh-CN" kern="1200" err="1">
                <a:latin typeface="+mn-lt"/>
                <a:ea typeface="+mn-ea"/>
                <a:cs typeface="+mn-cs"/>
              </a:rPr>
              <a:t>L(r</a:t>
            </a:r>
            <a:r>
              <a:rPr lang="en-US" altLang="zh-CN" kern="1200">
                <a:latin typeface="+mn-lt"/>
                <a:ea typeface="+mn-ea"/>
                <a:cs typeface="+mn-cs"/>
              </a:rPr>
              <a:t>).</a:t>
            </a:r>
            <a:endParaRPr lang="en-US" altLang="zh-CN" kern="1200">
              <a:latin typeface="+mn-lt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推论：对任何</a:t>
            </a:r>
            <a:r>
              <a:rPr lang="en-US" altLang="zh-CN" kern="1200">
                <a:latin typeface="+mn-lt"/>
                <a:ea typeface="+mn-ea"/>
                <a:cs typeface="+mn-cs"/>
              </a:rPr>
              <a:t>NFA  </a:t>
            </a:r>
            <a:r>
              <a:rPr lang="en-US" altLang="zh-CN" i="1" kern="1200">
                <a:latin typeface="+mn-lt"/>
                <a:ea typeface="+mn-ea"/>
                <a:cs typeface="+mn-cs"/>
              </a:rPr>
              <a:t>N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都存在一个正则表达式</a:t>
            </a:r>
            <a:r>
              <a:rPr lang="en-US" altLang="zh-CN" i="1" kern="1200">
                <a:latin typeface="+mn-lt"/>
                <a:ea typeface="+mn-ea"/>
                <a:cs typeface="+mn-cs"/>
              </a:rPr>
              <a:t>r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，使得</a:t>
            </a:r>
            <a:r>
              <a:rPr lang="en-US" altLang="zh-CN" kern="1200">
                <a:latin typeface="+mn-lt"/>
                <a:ea typeface="+mn-ea"/>
                <a:cs typeface="+mn-cs"/>
              </a:rPr>
              <a:t>L(N)=</a:t>
            </a:r>
            <a:r>
              <a:rPr lang="en-US" altLang="zh-CN" kern="1200" err="1">
                <a:latin typeface="+mn-lt"/>
                <a:ea typeface="+mn-ea"/>
                <a:cs typeface="+mn-cs"/>
              </a:rPr>
              <a:t>L(r</a:t>
            </a:r>
            <a:r>
              <a:rPr lang="en-US" altLang="zh-CN" kern="1200">
                <a:latin typeface="+mn-lt"/>
                <a:ea typeface="+mn-ea"/>
                <a:cs typeface="+mn-cs"/>
              </a:rPr>
              <a:t>).</a:t>
            </a:r>
            <a:endParaRPr lang="en-US" altLang="zh-CN" kern="1200">
              <a:latin typeface="+mn-lt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结论：</a:t>
            </a:r>
            <a:r>
              <a:rPr lang="en-US" altLang="zh-CN" kern="1200">
                <a:latin typeface="+mn-lt"/>
                <a:ea typeface="+mn-ea"/>
                <a:cs typeface="+mn-cs"/>
              </a:rPr>
              <a:t>DFA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，</a:t>
            </a:r>
            <a:r>
              <a:rPr lang="en-US" altLang="zh-CN" kern="1200">
                <a:latin typeface="+mn-lt"/>
                <a:ea typeface="+mn-ea"/>
                <a:cs typeface="+mn-cs"/>
              </a:rPr>
              <a:t>NFA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和正则表达式三者的描述能力是一样的</a:t>
            </a:r>
            <a:r>
              <a:rPr lang="en-US" altLang="zh-CN" kern="1200">
                <a:latin typeface="+mn-lt"/>
                <a:ea typeface="+mn-ea"/>
                <a:cs typeface="+mn-cs"/>
              </a:rPr>
              <a:t>.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dirty="0"/>
              <a:t>比较</a:t>
            </a:r>
            <a:endParaRPr lang="zh-CN" altLang="en-US" dirty="0"/>
          </a:p>
        </p:txBody>
      </p:sp>
      <p:pic>
        <p:nvPicPr>
          <p:cNvPr id="6451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188" y="3571875"/>
            <a:ext cx="4667250" cy="2943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451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8" y="1571625"/>
            <a:ext cx="4905375" cy="1885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517" name="TextBox 5"/>
          <p:cNvSpPr txBox="1"/>
          <p:nvPr/>
        </p:nvSpPr>
        <p:spPr>
          <a:xfrm>
            <a:off x="5429250" y="2571750"/>
            <a:ext cx="2857500" cy="1570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上图比下图少了一个状态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问题：如何使得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DFA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的状态数最少？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DFA</a:t>
            </a:r>
            <a:r>
              <a:rPr lang="zh-CN" altLang="en-US" dirty="0"/>
              <a:t>的最小化</a:t>
            </a:r>
            <a:endParaRPr lang="zh-CN" altLang="en-US" dirty="0"/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>
          <a:xfrm>
            <a:off x="500063" y="2643188"/>
            <a:ext cx="8186737" cy="3571875"/>
          </a:xfrm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None/>
            </a:pP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65540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063" y="1285875"/>
            <a:ext cx="8118475" cy="1285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Basic Idea</a:t>
            </a:r>
            <a:endParaRPr lang="zh-CN" altLang="en-US" dirty="0"/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>
          <a:xfrm>
            <a:off x="428625" y="1357313"/>
            <a:ext cx="8186738" cy="2714625"/>
          </a:xfrm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None/>
            </a:pPr>
            <a:r>
              <a:rPr lang="en-US" altLang="zh-CN" sz="2800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String x distinguishes state s from state t if </a:t>
            </a:r>
            <a:r>
              <a:rPr lang="en-US" altLang="zh-CN" sz="2800" kern="12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exactly one </a:t>
            </a:r>
            <a:r>
              <a:rPr lang="en-US" altLang="zh-CN" sz="2800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of the states reached from s and t by following the path with label x is an accepting state. </a:t>
            </a:r>
            <a:endParaRPr lang="en-US" altLang="zh-CN" sz="2800" kern="120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800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State s is distinguishable from state t if there is some string that distinguishes them.</a:t>
            </a:r>
            <a:endParaRPr lang="zh-CN" altLang="en-US" sz="2800" kern="1200" dirty="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pic>
        <p:nvPicPr>
          <p:cNvPr id="6656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25" y="3571875"/>
            <a:ext cx="4667250" cy="2943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6565" name="TextBox 4"/>
          <p:cNvSpPr txBox="1"/>
          <p:nvPr/>
        </p:nvSpPr>
        <p:spPr>
          <a:xfrm>
            <a:off x="5429250" y="3929063"/>
            <a:ext cx="2428875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例如，左图中字符串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bb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区分状态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dirty="0"/>
              <a:t>最小化</a:t>
            </a:r>
            <a:r>
              <a:rPr lang="en-US" altLang="zh-CN"/>
              <a:t>DFA</a:t>
            </a:r>
            <a:r>
              <a:rPr lang="zh-CN" altLang="en-US" dirty="0"/>
              <a:t>的算法</a:t>
            </a:r>
            <a:endParaRPr lang="zh-CN" altLang="en-US" dirty="0"/>
          </a:p>
        </p:txBody>
      </p:sp>
      <p:pic>
        <p:nvPicPr>
          <p:cNvPr id="6758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25" y="1285875"/>
            <a:ext cx="7858125" cy="39512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7588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3" y="5643563"/>
            <a:ext cx="7904162" cy="6429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7589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5214938"/>
            <a:ext cx="3195638" cy="3571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dirty="0"/>
              <a:t>最小化</a:t>
            </a:r>
            <a:r>
              <a:rPr lang="en-US" altLang="zh-CN"/>
              <a:t>DFA</a:t>
            </a:r>
            <a:r>
              <a:rPr lang="zh-CN" altLang="en-US" dirty="0"/>
              <a:t>的算法（续）</a:t>
            </a:r>
            <a:endParaRPr lang="zh-CN" altLang="en-US" dirty="0"/>
          </a:p>
        </p:txBody>
      </p:sp>
      <p:pic>
        <p:nvPicPr>
          <p:cNvPr id="6861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25" y="1428750"/>
            <a:ext cx="8023225" cy="1000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861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2428875"/>
            <a:ext cx="6562725" cy="3838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dirty="0"/>
              <a:t>例子</a:t>
            </a:r>
            <a:endParaRPr lang="zh-CN" altLang="en-US" dirty="0"/>
          </a:p>
        </p:txBody>
      </p:sp>
      <p:pic>
        <p:nvPicPr>
          <p:cNvPr id="6963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063" y="1357313"/>
            <a:ext cx="4305300" cy="2714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500688" y="2000250"/>
            <a:ext cx="142875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最小化得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0" y="2786063"/>
            <a:ext cx="2970213" cy="2500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dirty="0"/>
              <a:t>作业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 err="1"/>
              <a:t>Eaxmple</a:t>
            </a:r>
            <a:r>
              <a:rPr lang="zh-CN" altLang="en-US" dirty="0"/>
              <a:t>：</a:t>
            </a:r>
            <a:r>
              <a:rPr lang="en-US" altLang="zh-CN"/>
              <a:t>NFA</a:t>
            </a:r>
            <a:endParaRPr lang="zh-CN" altLang="en-US" dirty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500063" y="4357688"/>
            <a:ext cx="8186737" cy="714375"/>
          </a:xfrm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None/>
            </a:pPr>
            <a:r>
              <a:rPr lang="en-US" altLang="zh-CN" kern="1200">
                <a:latin typeface="+mn-lt"/>
                <a:ea typeface="+mn-ea"/>
                <a:cs typeface="+mn-cs"/>
              </a:rPr>
              <a:t>L: (</a:t>
            </a:r>
            <a:r>
              <a:rPr lang="en-US" altLang="zh-CN" kern="1200" err="1">
                <a:latin typeface="+mn-lt"/>
                <a:ea typeface="+mn-ea"/>
                <a:cs typeface="+mn-cs"/>
              </a:rPr>
              <a:t>a|b</a:t>
            </a:r>
            <a:r>
              <a:rPr lang="en-US" altLang="zh-CN" kern="1200">
                <a:latin typeface="+mn-lt"/>
                <a:ea typeface="+mn-ea"/>
                <a:cs typeface="+mn-cs"/>
              </a:rPr>
              <a:t>)*</a:t>
            </a:r>
            <a:r>
              <a:rPr lang="en-US" altLang="zh-CN" kern="1200" err="1">
                <a:latin typeface="+mn-lt"/>
                <a:ea typeface="+mn-ea"/>
                <a:cs typeface="+mn-cs"/>
              </a:rPr>
              <a:t>abb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1536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313" y="1285875"/>
            <a:ext cx="8462962" cy="3028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endParaRPr lang="zh-CN" altLang="en-US" dirty="0"/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>
          <a:xfrm>
            <a:off x="500063" y="2357438"/>
            <a:ext cx="8186737" cy="1714500"/>
          </a:xfrm>
        </p:spPr>
        <p:txBody>
          <a:bodyPr vert="horz" wrap="square" lIns="91440" tIns="45720" rIns="91440" bIns="45720" anchor="t"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5400" kern="1200">
                <a:latin typeface="+mn-lt"/>
                <a:ea typeface="+mn-ea"/>
                <a:cs typeface="+mn-cs"/>
              </a:rPr>
              <a:t>See you next time!</a:t>
            </a:r>
            <a:endParaRPr lang="zh-CN" altLang="en-US" sz="5400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7000875" cy="928688"/>
          </a:xfrm>
        </p:spPr>
        <p:txBody>
          <a:bodyPr wrap="square" lIns="91440" tIns="45720" rIns="91440" bIns="45720" anchor="ctr"/>
          <a:p>
            <a:r>
              <a:rPr lang="en-US" altLang="zh-CN"/>
              <a:t>NFA</a:t>
            </a:r>
            <a:endParaRPr lang="zh-CN" altLang="en-US" dirty="0"/>
          </a:p>
        </p:txBody>
      </p:sp>
      <p:pic>
        <p:nvPicPr>
          <p:cNvPr id="1638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" y="1428750"/>
            <a:ext cx="9023350" cy="4000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8" name="TextBox 4"/>
          <p:cNvSpPr txBox="1"/>
          <p:nvPr/>
        </p:nvSpPr>
        <p:spPr>
          <a:xfrm>
            <a:off x="357188" y="5357813"/>
            <a:ext cx="8429625" cy="1477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The </a:t>
            </a:r>
            <a:r>
              <a:rPr lang="en-US" altLang="zh-CN" sz="2400" i="1">
                <a:latin typeface="Arial" panose="020B0604020202020204" pitchFamily="34" charset="0"/>
                <a:ea typeface="宋体" panose="02010600030101010101" pitchFamily="2" charset="-122"/>
              </a:rPr>
              <a:t>language defined (or accepted) by an NFA is the set of strings labeling 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some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path from the start to an accepting state.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Transition Table</a:t>
            </a:r>
            <a:endParaRPr lang="zh-CN" altLang="en-US" dirty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500063" y="1428750"/>
            <a:ext cx="8186737" cy="1071563"/>
          </a:xfrm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None/>
            </a:pPr>
            <a:r>
              <a:rPr lang="en-US" altLang="zh-CN" kern="1200">
                <a:latin typeface="+mn-lt"/>
                <a:ea typeface="+mn-ea"/>
                <a:cs typeface="+mn-cs"/>
              </a:rPr>
              <a:t>A transition function can be represented by a transition table. </a:t>
            </a:r>
            <a:r>
              <a:rPr lang="en-US" altLang="zh-CN" kern="1200" err="1">
                <a:latin typeface="+mn-lt"/>
                <a:ea typeface="+mn-ea"/>
                <a:cs typeface="+mn-cs"/>
              </a:rPr>
              <a:t>Eg</a:t>
            </a:r>
            <a:r>
              <a:rPr lang="en-US" altLang="zh-CN" kern="1200">
                <a:latin typeface="+mn-lt"/>
                <a:ea typeface="+mn-ea"/>
                <a:cs typeface="+mn-cs"/>
              </a:rPr>
              <a:t>: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17412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063" y="2571750"/>
            <a:ext cx="4643437" cy="16621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819525"/>
            <a:ext cx="4905375" cy="2466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Example</a:t>
            </a:r>
            <a:r>
              <a:rPr lang="zh-CN" altLang="en-US" dirty="0"/>
              <a:t>：</a:t>
            </a:r>
            <a:r>
              <a:rPr lang="en-US" altLang="zh-CN"/>
              <a:t>NFA with </a:t>
            </a:r>
            <a:r>
              <a:rPr lang="az-Cyrl-AZ" altLang="zh-CN" dirty="0"/>
              <a:t>є</a:t>
            </a:r>
            <a:endParaRPr lang="zh-CN" altLang="en-US" dirty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500063" y="5429250"/>
            <a:ext cx="8186737" cy="642938"/>
          </a:xfrm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None/>
            </a:pPr>
            <a:r>
              <a:rPr lang="en-US" altLang="zh-CN" kern="1200">
                <a:latin typeface="+mn-lt"/>
                <a:ea typeface="+mn-ea"/>
                <a:cs typeface="+mn-cs"/>
              </a:rPr>
              <a:t>L: </a:t>
            </a:r>
            <a:r>
              <a:rPr lang="en-US" altLang="zh-CN" kern="1200" err="1">
                <a:latin typeface="+mn-lt"/>
                <a:ea typeface="+mn-ea"/>
                <a:cs typeface="+mn-cs"/>
              </a:rPr>
              <a:t>aa</a:t>
            </a:r>
            <a:r>
              <a:rPr lang="en-US" altLang="zh-CN" kern="1200">
                <a:latin typeface="+mn-lt"/>
                <a:ea typeface="+mn-ea"/>
                <a:cs typeface="+mn-cs"/>
              </a:rPr>
              <a:t>*|bb*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1843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1625" y="1241425"/>
            <a:ext cx="5351463" cy="3902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DFA</a:t>
            </a:r>
            <a:endParaRPr lang="zh-CN" altLang="en-US" dirty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500063" y="1571625"/>
            <a:ext cx="8186737" cy="1071563"/>
          </a:xfrm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None/>
            </a:pPr>
            <a:r>
              <a:rPr lang="en-US" altLang="zh-CN" kern="1200">
                <a:latin typeface="+mn-lt"/>
                <a:ea typeface="+mn-ea"/>
                <a:cs typeface="+mn-cs"/>
              </a:rPr>
              <a:t>A </a:t>
            </a:r>
            <a:r>
              <a:rPr lang="en-US" altLang="zh-CN" i="1" kern="1200">
                <a:latin typeface="+mn-lt"/>
                <a:ea typeface="+mn-ea"/>
                <a:cs typeface="+mn-cs"/>
              </a:rPr>
              <a:t>deterministic finite automaton (DFA) is a special case of an NFA where: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1946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13" y="2714625"/>
            <a:ext cx="8918575" cy="1428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Example</a:t>
            </a:r>
            <a:endParaRPr lang="en-US" altLang="zh-CN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500063" y="1571625"/>
            <a:ext cx="8186737" cy="571500"/>
          </a:xfrm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None/>
            </a:pPr>
            <a:r>
              <a:rPr lang="en-US" altLang="zh-CN" kern="1200">
                <a:latin typeface="+mn-lt"/>
                <a:ea typeface="+mn-ea"/>
                <a:cs typeface="+mn-cs"/>
              </a:rPr>
              <a:t>(</a:t>
            </a:r>
            <a:r>
              <a:rPr lang="en-US" altLang="zh-CN" kern="1200" err="1">
                <a:latin typeface="+mn-lt"/>
                <a:ea typeface="+mn-ea"/>
                <a:cs typeface="+mn-cs"/>
              </a:rPr>
              <a:t>a|b</a:t>
            </a:r>
            <a:r>
              <a:rPr lang="en-US" altLang="zh-CN" kern="1200">
                <a:latin typeface="+mn-lt"/>
                <a:ea typeface="+mn-ea"/>
                <a:cs typeface="+mn-cs"/>
              </a:rPr>
              <a:t>)*</a:t>
            </a:r>
            <a:r>
              <a:rPr lang="en-US" altLang="zh-CN" kern="1200" err="1">
                <a:latin typeface="+mn-lt"/>
                <a:ea typeface="+mn-ea"/>
                <a:cs typeface="+mn-cs"/>
              </a:rPr>
              <a:t>abb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2048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450" y="2428875"/>
            <a:ext cx="7470775" cy="3000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2336</Words>
  <Application>WPS 演示</Application>
  <PresentationFormat/>
  <Paragraphs>312</Paragraphs>
  <Slides>40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3" baseType="lpstr">
      <vt:lpstr>Arial</vt:lpstr>
      <vt:lpstr>宋体</vt:lpstr>
      <vt:lpstr>Wingdings</vt:lpstr>
      <vt:lpstr>华文隶书</vt:lpstr>
      <vt:lpstr>黑体</vt:lpstr>
      <vt:lpstr>Franklin Gothic Book</vt:lpstr>
      <vt:lpstr>华文楷体</vt:lpstr>
      <vt:lpstr>Calibri</vt:lpstr>
      <vt:lpstr>微软雅黑</vt:lpstr>
      <vt:lpstr>Arial Unicode MS</vt:lpstr>
      <vt:lpstr>Times New Roman</vt:lpstr>
      <vt:lpstr>Webdings</vt:lpstr>
      <vt:lpstr>Office 主题</vt:lpstr>
      <vt:lpstr>Principles of Compiler Construction</vt:lpstr>
      <vt:lpstr>练习</vt:lpstr>
      <vt:lpstr>A Big QUESTION</vt:lpstr>
      <vt:lpstr>Eaxmple：NFA</vt:lpstr>
      <vt:lpstr>NFA</vt:lpstr>
      <vt:lpstr>Transition Table</vt:lpstr>
      <vt:lpstr>Example：NFA with є</vt:lpstr>
      <vt:lpstr>DFA</vt:lpstr>
      <vt:lpstr>Example</vt:lpstr>
      <vt:lpstr>Transition Function: Move</vt:lpstr>
      <vt:lpstr>DFA</vt:lpstr>
      <vt:lpstr>More…</vt:lpstr>
      <vt:lpstr>From Regular Expression to NFA</vt:lpstr>
      <vt:lpstr>From Regular Expression to NFA</vt:lpstr>
      <vt:lpstr>From Regular Expression to NFA</vt:lpstr>
      <vt:lpstr>From Regular Expression to NFA</vt:lpstr>
      <vt:lpstr>Example</vt:lpstr>
      <vt:lpstr>Example</vt:lpstr>
      <vt:lpstr>Example</vt:lpstr>
      <vt:lpstr>From NFA to DFA</vt:lpstr>
      <vt:lpstr>From NFA to DFA</vt:lpstr>
      <vt:lpstr>From NFA to DFA</vt:lpstr>
      <vt:lpstr>Subset Construction</vt:lpstr>
      <vt:lpstr>Example</vt:lpstr>
      <vt:lpstr>Example</vt:lpstr>
      <vt:lpstr>Example</vt:lpstr>
      <vt:lpstr>Computing Є-closure(T)</vt:lpstr>
      <vt:lpstr>conclusion</vt:lpstr>
      <vt:lpstr>From NFA to DFA</vt:lpstr>
      <vt:lpstr>NFA</vt:lpstr>
      <vt:lpstr>Discussion</vt:lpstr>
      <vt:lpstr>重要结论</vt:lpstr>
      <vt:lpstr>比较</vt:lpstr>
      <vt:lpstr>DFA的最小化</vt:lpstr>
      <vt:lpstr>Basic Idea</vt:lpstr>
      <vt:lpstr>最小化DFA的算法</vt:lpstr>
      <vt:lpstr>最小化DFA的算法（续）</vt:lpstr>
      <vt:lpstr>例子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阿不1413529847</cp:lastModifiedBy>
  <cp:revision>175</cp:revision>
  <dcterms:created xsi:type="dcterms:W3CDTF">2016-09-17T02:45:00Z</dcterms:created>
  <dcterms:modified xsi:type="dcterms:W3CDTF">2019-03-10T09:21:04Z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2052-11.1.0.8515</vt:lpwstr>
  </property>
</Properties>
</file>