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6"/>
  </p:handoutMasterIdLst>
  <p:sldIdLst>
    <p:sldId id="256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76" r:id="rId24"/>
    <p:sldId id="377" r:id="rId25"/>
    <p:sldId id="378" r:id="rId26"/>
    <p:sldId id="379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289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FF"/>
    <a:srgbClr val="CC99FF"/>
    <a:srgbClr val="0033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55"/>
  </p:normalViewPr>
  <p:slideViewPr>
    <p:cSldViewPr showGuides="1">
      <p:cViewPr varScale="1">
        <p:scale>
          <a:sx n="52" d="100"/>
          <a:sy n="52" d="100"/>
        </p:scale>
        <p:origin x="-95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14488"/>
            <a:ext cx="9144000" cy="1470025"/>
          </a:xfrm>
        </p:spPr>
        <p:txBody>
          <a:bodyPr vert="horz"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7000924" cy="928694"/>
          </a:xfrm>
        </p:spPr>
        <p:txBody>
          <a:bodyPr vert="horz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186766" cy="4643470"/>
          </a:xfrm>
        </p:spPr>
        <p:txBody>
          <a:bodyPr/>
          <a:lstStyle>
            <a:lvl1pPr>
              <a:buNone/>
              <a:defRPr b="1"/>
            </a:lvl1pPr>
            <a:lvl2pPr>
              <a:defRPr b="1"/>
            </a:lvl2pPr>
            <a:lvl4pPr>
              <a:defRPr b="1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Franklin Gothic Book" pitchFamily="34" charset="0"/>
                <a:ea typeface="华文楷体" panose="02010600040101010101" pitchFamily="2" charset="-122"/>
              </a:rPr>
            </a:fld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 descr="new1_19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214313"/>
            <a:ext cx="1785938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7" descr="new1_19.gif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1" contrast="-70000"/>
          </a:blip>
          <a:stretch>
            <a:fillRect/>
          </a:stretch>
        </p:blipFill>
        <p:spPr>
          <a:xfrm>
            <a:off x="4214813" y="3929063"/>
            <a:ext cx="4929187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285750" y="1285875"/>
            <a:ext cx="1785938" cy="4929188"/>
          </a:xfrm>
          <a:prstGeom prst="rect">
            <a:avLst/>
          </a:prstGeom>
          <a:noFill/>
          <a:ln w="9525">
            <a:noFill/>
          </a:ln>
        </p:spPr>
        <p:txBody>
          <a:bodyPr vert="eaVert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>
          <a:xfrm>
            <a:off x="2143125" y="214313"/>
            <a:ext cx="6543675" cy="6000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华文隶书" panose="02010800040101010101" pitchFamily="2" charset="-122"/>
          <a:ea typeface="华文隶书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rgbClr val="00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kern="120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Principles of Compiler Construction</a:t>
            </a:r>
            <a:endParaRPr lang="zh-CN" altLang="en-US" kern="1200" dirty="0"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13315" name="副标题 2"/>
          <p:cNvSpPr>
            <a:spLocks noGrp="1"/>
          </p:cNvSpPr>
          <p:nvPr>
            <p:ph type="subTitle" idx="1"/>
          </p:nvPr>
        </p:nvSpPr>
        <p:spPr>
          <a:xfrm>
            <a:off x="928688" y="3071813"/>
            <a:ext cx="7286625" cy="200025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Lecture 4 Lexical Analysis (</a:t>
            </a:r>
            <a:r>
              <a:rPr lang="en-US" altLang="zh-CN" b="1" kern="120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III</a:t>
            </a:r>
            <a:r>
              <a:rPr lang="en-US" altLang="zh-CN" b="1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lang="zh-CN" altLang="en-US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8" name="TextBox 3"/>
          <p:cNvSpPr txBox="1"/>
          <p:nvPr/>
        </p:nvSpPr>
        <p:spPr>
          <a:xfrm>
            <a:off x="611188" y="4113213"/>
            <a:ext cx="7993062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>
                <a:latin typeface="Franklin Gothic Book" pitchFamily="34" charset="0"/>
                <a:ea typeface="华文楷体" panose="02010600040101010101" pitchFamily="2" charset="-122"/>
              </a:rPr>
              <a:t>Lecturer: Chang Huiyou </a:t>
            </a:r>
            <a:endParaRPr lang="en-US" altLang="zh-CN" sz="2400" b="1">
              <a:latin typeface="Franklin Gothic Book" pitchFamily="34" charset="0"/>
              <a:ea typeface="华文楷体" panose="02010600040101010101" pitchFamily="2" charset="-122"/>
            </a:endParaRPr>
          </a:p>
          <a:p>
            <a:pPr lvl="0" algn="ctr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 that most of these slides were created by: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Prof. </a:t>
            </a:r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Wen-jun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LI (School of Software)</a:t>
            </a:r>
            <a:b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Dr. </a:t>
            </a:r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Zhong-mei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SHU (Department of Computer Science)</a:t>
            </a:r>
            <a:b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Dr. Han LIN (Department of Computer Science)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计算</a:t>
            </a:r>
            <a:r>
              <a:rPr lang="en-US" altLang="zh-CN" err="1"/>
              <a:t>followpos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00063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Two rules: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2071688"/>
            <a:ext cx="823595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计算</a:t>
            </a:r>
            <a:r>
              <a:rPr lang="en-US" altLang="zh-CN" err="1"/>
              <a:t>followpos</a:t>
            </a:r>
            <a:r>
              <a:rPr lang="zh-CN" altLang="en-US" dirty="0"/>
              <a:t>的例子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285875"/>
            <a:ext cx="4962525" cy="393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3" y="2928938"/>
            <a:ext cx="3132137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TextBox 4"/>
          <p:cNvSpPr txBox="1"/>
          <p:nvPr/>
        </p:nvSpPr>
        <p:spPr>
          <a:xfrm>
            <a:off x="5500688" y="3143250"/>
            <a:ext cx="1143000" cy="369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position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TextBox 5"/>
          <p:cNvSpPr txBox="1"/>
          <p:nvPr/>
        </p:nvSpPr>
        <p:spPr>
          <a:xfrm>
            <a:off x="6858000" y="3143250"/>
            <a:ext cx="1357313" cy="369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i="1" err="1">
                <a:latin typeface="Arial" panose="020B0604020202020204" pitchFamily="34" charset="0"/>
                <a:ea typeface="宋体" panose="02010600030101010101" pitchFamily="2" charset="-122"/>
              </a:rPr>
              <a:t>followpos(i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用有向图表示</a:t>
            </a:r>
            <a:r>
              <a:rPr lang="en-US" altLang="zh-CN" err="1"/>
              <a:t>followpos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285875"/>
            <a:ext cx="3132138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TextBox 4"/>
          <p:cNvSpPr txBox="1"/>
          <p:nvPr/>
        </p:nvSpPr>
        <p:spPr>
          <a:xfrm>
            <a:off x="4071938" y="2286000"/>
            <a:ext cx="164306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可表示为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000375"/>
            <a:ext cx="5362575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TextBox 5"/>
          <p:cNvSpPr txBox="1"/>
          <p:nvPr/>
        </p:nvSpPr>
        <p:spPr>
          <a:xfrm>
            <a:off x="785813" y="1500188"/>
            <a:ext cx="1143000" cy="369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position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3" name="TextBox 6"/>
          <p:cNvSpPr txBox="1"/>
          <p:nvPr/>
        </p:nvSpPr>
        <p:spPr>
          <a:xfrm>
            <a:off x="2071688" y="1500188"/>
            <a:ext cx="1357312" cy="369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i="1" err="1">
                <a:latin typeface="Arial" panose="020B0604020202020204" pitchFamily="34" charset="0"/>
                <a:ea typeface="宋体" panose="02010600030101010101" pitchFamily="2" charset="-122"/>
              </a:rPr>
              <a:t>followpos(i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转换算法</a:t>
            </a:r>
            <a:endParaRPr lang="zh-CN" altLang="en-US" dirty="0"/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428750"/>
            <a:ext cx="7915275" cy="1214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71750"/>
            <a:ext cx="7358063" cy="3851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00063" y="1071563"/>
            <a:ext cx="8186737" cy="1214437"/>
          </a:xfrm>
        </p:spPr>
        <p:txBody>
          <a:bodyPr vert="horz" wrap="square" lIns="91440" tIns="45720" rIns="91440" bIns="45720" anchor="t"/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 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kern="120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a|b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)*</a:t>
            </a:r>
            <a:r>
              <a:rPr lang="en-US" altLang="zh-CN" kern="120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abb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 flipH="1" flipV="1">
            <a:off x="2142331" y="185658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5"/>
          <p:cNvSpPr txBox="1"/>
          <p:nvPr/>
        </p:nvSpPr>
        <p:spPr>
          <a:xfrm>
            <a:off x="1357313" y="2143125"/>
            <a:ext cx="2714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位置：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1   2     3 4 5 6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2428081" y="185658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2929731" y="185658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3072606" y="185658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225006" y="185658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377406" y="185658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500313"/>
            <a:ext cx="5362575" cy="211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3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4214813"/>
            <a:ext cx="4905375" cy="188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7" name="TextBox 18"/>
          <p:cNvSpPr txBox="1"/>
          <p:nvPr/>
        </p:nvSpPr>
        <p:spPr>
          <a:xfrm>
            <a:off x="4500563" y="1714500"/>
            <a:ext cx="27860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对应的</a:t>
            </a:r>
            <a:r>
              <a:rPr lang="en-US" altLang="zh-CN" sz="2000" err="1">
                <a:latin typeface="Arial" panose="020B0604020202020204" pitchFamily="34" charset="0"/>
                <a:ea typeface="宋体" panose="02010600030101010101" pitchFamily="2" charset="-122"/>
              </a:rPr>
              <a:t>followpos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函数为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375" y="3071813"/>
            <a:ext cx="15716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运用前述算法得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比较</a:t>
            </a:r>
            <a:endParaRPr lang="zh-CN" altLang="en-US" dirty="0"/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3571875"/>
            <a:ext cx="4667250" cy="294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1571625"/>
            <a:ext cx="4905375" cy="188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TextBox 5"/>
          <p:cNvSpPr txBox="1"/>
          <p:nvPr/>
        </p:nvSpPr>
        <p:spPr>
          <a:xfrm>
            <a:off x="5429250" y="2571750"/>
            <a:ext cx="28575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上图比下图少了一个状态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问题：如何使得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的状态数最少？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DFA</a:t>
            </a:r>
            <a:r>
              <a:rPr lang="zh-CN" altLang="en-US" dirty="0"/>
              <a:t>的最小化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00063" y="2643188"/>
            <a:ext cx="8186737" cy="3571875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285875"/>
            <a:ext cx="8118475" cy="128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Basic Idea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186738" cy="2714625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String x distinguishes state s from state t if </a:t>
            </a:r>
            <a:r>
              <a:rPr lang="en-US" altLang="zh-CN" sz="2800" kern="12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exactly one 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of the states reached from s and t by following the path with label x is an accepting state. </a:t>
            </a:r>
            <a:endParaRPr lang="en-US" altLang="zh-CN" sz="28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State s is distinguishable from state t if there is some string that distinguishes them.</a:t>
            </a:r>
            <a:endParaRPr lang="zh-CN" altLang="en-US" sz="28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2970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3571875"/>
            <a:ext cx="4667250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4"/>
          <p:cNvSpPr txBox="1"/>
          <p:nvPr/>
        </p:nvSpPr>
        <p:spPr>
          <a:xfrm>
            <a:off x="5429250" y="3929063"/>
            <a:ext cx="24288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例如，左图中字符串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区分状态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最小化</a:t>
            </a:r>
            <a:r>
              <a:rPr lang="en-US" altLang="zh-CN"/>
              <a:t>DFA</a:t>
            </a:r>
            <a:r>
              <a:rPr lang="zh-CN" altLang="en-US" dirty="0"/>
              <a:t>的算法</a:t>
            </a:r>
            <a:endParaRPr lang="zh-CN" altLang="en-US" dirty="0"/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285875"/>
            <a:ext cx="7858125" cy="395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5643563"/>
            <a:ext cx="7904162" cy="642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14938"/>
            <a:ext cx="3195638" cy="357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最小化</a:t>
            </a:r>
            <a:r>
              <a:rPr lang="en-US" altLang="zh-CN"/>
              <a:t>DFA</a:t>
            </a:r>
            <a:r>
              <a:rPr lang="zh-CN" altLang="en-US" dirty="0"/>
              <a:t>的算法（续）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428750"/>
            <a:ext cx="8023225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428875"/>
            <a:ext cx="6562725" cy="383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Regular </a:t>
            </a:r>
            <a:r>
              <a:rPr lang="en-US" altLang="zh-CN" err="1"/>
              <a:t>Expression</a:t>
            </a:r>
            <a:r>
              <a:rPr lang="en-US" altLang="zh-CN" err="1">
                <a:sym typeface="Wingdings" panose="05000000000000000000" pitchFamily="2" charset="2"/>
              </a:rPr>
              <a:t>DFA</a:t>
            </a:r>
            <a:r>
              <a:rPr lang="en-US" altLang="zh-CN">
                <a:sym typeface="Wingdings" panose="05000000000000000000" pitchFamily="2" charset="2"/>
              </a:rPr>
              <a:t> (Directly)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Construct a DFA directly from a regular expression, </a:t>
            </a:r>
            <a:r>
              <a:rPr lang="en-US" altLang="zh-CN" kern="12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without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constructing an intermediate NFA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resulting DFA may have </a:t>
            </a:r>
            <a:r>
              <a:rPr lang="en-US" altLang="zh-CN" kern="12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fewer</a:t>
            </a: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states than the DFA constructed via an NFA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Commonly used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357313"/>
            <a:ext cx="4305300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00688" y="2000250"/>
            <a:ext cx="1428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最小化得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963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786063"/>
            <a:ext cx="2970213" cy="250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85750" y="1285875"/>
            <a:ext cx="8715375" cy="492918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为什么上述最小化算法是正确的？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为什么合并不可区分状态依然得到等价的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DFA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lang="en-US" altLang="zh-CN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为什么算法结束之后，在不同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group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中的状态一定是可区分的？而同一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group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中的状态一定是不可区分的？</a:t>
            </a:r>
            <a:endParaRPr lang="en-US" altLang="zh-CN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有没可能重新构造一个新的等价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DFA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，其状态数更少？</a:t>
            </a:r>
            <a:endParaRPr lang="en-US" altLang="zh-CN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算法的复杂度多少（字母表大小视为常数）？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charRg st="3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charRg st="3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char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1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charRg st="11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charRg st="11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具体实现</a:t>
            </a:r>
            <a:endParaRPr lang="zh-CN" altLang="en-US" dirty="0"/>
          </a:p>
        </p:txBody>
      </p:sp>
      <p:pic>
        <p:nvPicPr>
          <p:cNvPr id="57349" name="图片 57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844675"/>
            <a:ext cx="7856537" cy="158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0" name="图片 573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3789363"/>
            <a:ext cx="7777162" cy="134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具体实现</a:t>
            </a:r>
            <a:endParaRPr lang="zh-CN" altLang="en-US" dirty="0"/>
          </a:p>
        </p:txBody>
      </p:sp>
      <p:pic>
        <p:nvPicPr>
          <p:cNvPr id="58373" name="图片 583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773238"/>
            <a:ext cx="6192837" cy="348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具体实现</a:t>
            </a:r>
            <a:endParaRPr lang="zh-CN" altLang="en-US" dirty="0"/>
          </a:p>
        </p:txBody>
      </p:sp>
      <p:pic>
        <p:nvPicPr>
          <p:cNvPr id="59396" name="图片 593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060575"/>
            <a:ext cx="7632700" cy="2635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具体实现</a:t>
            </a:r>
            <a:endParaRPr lang="zh-CN" altLang="en-US" dirty="0"/>
          </a:p>
        </p:txBody>
      </p:sp>
      <p:pic>
        <p:nvPicPr>
          <p:cNvPr id="60420" name="图片 60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773238"/>
            <a:ext cx="8064500" cy="3989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一些实际问题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571500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多类</a:t>
            </a:r>
            <a:r>
              <a:rPr lang="en-US" altLang="zh-CN" kern="1200">
                <a:latin typeface="+mn-lt"/>
                <a:ea typeface="+mn-ea"/>
                <a:cs typeface="+mn-cs"/>
              </a:rPr>
              <a:t>token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的识别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563" y="2071688"/>
            <a:ext cx="3957637" cy="3857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357313"/>
            <a:ext cx="4752975" cy="3667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14938"/>
            <a:ext cx="4522788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3686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357313"/>
            <a:ext cx="5072063" cy="3030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643438"/>
            <a:ext cx="5445125" cy="1595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冲突的解决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取最长匹配串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规定接受状态的优先顺序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Basic Idea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500063" y="1428750"/>
            <a:ext cx="8186737" cy="1214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用位置的集合来表示状态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 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kern="120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a|b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)*</a:t>
            </a:r>
            <a:r>
              <a:rPr lang="en-US" altLang="zh-CN" kern="120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abb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2142331" y="27852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extBox 7"/>
          <p:cNvSpPr txBox="1"/>
          <p:nvPr/>
        </p:nvSpPr>
        <p:spPr>
          <a:xfrm>
            <a:off x="1357313" y="3071813"/>
            <a:ext cx="24288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位置：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1   2     3 4 5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2428081" y="27852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2929731" y="27852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3072606" y="27852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3225006" y="27852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Box 15"/>
          <p:cNvSpPr txBox="1"/>
          <p:nvPr/>
        </p:nvSpPr>
        <p:spPr>
          <a:xfrm>
            <a:off x="1000125" y="4214813"/>
            <a:ext cx="8636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start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57375" y="4143375"/>
            <a:ext cx="85725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15372" name="TextBox 17"/>
          <p:cNvSpPr txBox="1"/>
          <p:nvPr/>
        </p:nvSpPr>
        <p:spPr>
          <a:xfrm>
            <a:off x="1928813" y="4214813"/>
            <a:ext cx="7143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1,2,3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3" name="TextBox 23"/>
          <p:cNvSpPr txBox="1"/>
          <p:nvPr/>
        </p:nvSpPr>
        <p:spPr>
          <a:xfrm>
            <a:off x="2571750" y="3643313"/>
            <a:ext cx="3571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86125" y="3643313"/>
            <a:ext cx="10715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15375" name="TextBox 26"/>
          <p:cNvSpPr txBox="1"/>
          <p:nvPr/>
        </p:nvSpPr>
        <p:spPr>
          <a:xfrm>
            <a:off x="3357563" y="3714750"/>
            <a:ext cx="8921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1,2,3,4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形状 28"/>
          <p:cNvCxnSpPr>
            <a:stCxn id="17" idx="6"/>
            <a:endCxn id="17" idx="4"/>
          </p:cNvCxnSpPr>
          <p:nvPr/>
        </p:nvCxnSpPr>
        <p:spPr>
          <a:xfrm flipH="1">
            <a:off x="2286000" y="4394200"/>
            <a:ext cx="428625" cy="249238"/>
          </a:xfrm>
          <a:prstGeom prst="curvedConnector4">
            <a:avLst>
              <a:gd name="adj1" fmla="val -53333"/>
              <a:gd name="adj2" fmla="val 191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stCxn id="17" idx="7"/>
            <a:endCxn id="26" idx="2"/>
          </p:cNvCxnSpPr>
          <p:nvPr/>
        </p:nvCxnSpPr>
        <p:spPr>
          <a:xfrm rot="5400000" flipH="1" flipV="1">
            <a:off x="2776538" y="3706813"/>
            <a:ext cx="322263" cy="6969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8" name="TextBox 31"/>
          <p:cNvSpPr txBox="1"/>
          <p:nvPr/>
        </p:nvSpPr>
        <p:spPr>
          <a:xfrm>
            <a:off x="2714625" y="4786313"/>
            <a:ext cx="3571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9" name="TextBox 33"/>
          <p:cNvSpPr txBox="1"/>
          <p:nvPr/>
        </p:nvSpPr>
        <p:spPr>
          <a:xfrm>
            <a:off x="4714875" y="4000500"/>
            <a:ext cx="12858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上次课的重要结论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DFA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</a:t>
            </a:r>
            <a:r>
              <a:rPr lang="en-US" altLang="zh-CN" kern="1200">
                <a:latin typeface="+mn-lt"/>
                <a:ea typeface="+mn-ea"/>
                <a:cs typeface="+mn-cs"/>
              </a:rPr>
              <a:t>NFA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和正则表达式三者的描述能力是一样的</a:t>
            </a:r>
            <a:r>
              <a:rPr lang="en-US" altLang="zh-CN" kern="1200">
                <a:latin typeface="+mn-lt"/>
                <a:ea typeface="+mn-ea"/>
                <a:cs typeface="+mn-cs"/>
              </a:rPr>
              <a:t>.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000" dirty="0"/>
              <a:t>正则表达式和有限自动机的局限性</a:t>
            </a:r>
            <a:endParaRPr lang="zh-CN" altLang="en-US" sz="4000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1714500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“有限自动机无法计数”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例如，无法构造一个有限自动机接受语言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2786063"/>
            <a:ext cx="1857375" cy="357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1" name="TextBox 6"/>
          <p:cNvSpPr txBox="1"/>
          <p:nvPr/>
        </p:nvSpPr>
        <p:spPr>
          <a:xfrm>
            <a:off x="1357313" y="3500438"/>
            <a:ext cx="19288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如何证明？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剩下的问题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643438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如何构造（正则表达式的）语法树？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有没有新的形式化方法来克服有限自动机的局限性？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500063" y="2357438"/>
            <a:ext cx="8186737" cy="171450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5400" kern="1200">
                <a:latin typeface="+mn-lt"/>
                <a:ea typeface="+mn-ea"/>
                <a:cs typeface="+mn-cs"/>
              </a:rPr>
              <a:t>See you next time!</a:t>
            </a:r>
            <a:endParaRPr lang="zh-CN" altLang="en-US" sz="5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/>
              <a:t>Syntax Tree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8186737" cy="3643312"/>
          </a:xfrm>
        </p:spPr>
        <p:txBody>
          <a:bodyPr vert="horz"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用</a:t>
            </a:r>
            <a:r>
              <a:rPr lang="en-US" altLang="zh-CN" kern="1200">
                <a:latin typeface="+mn-lt"/>
                <a:ea typeface="+mn-ea"/>
                <a:cs typeface="+mn-cs"/>
              </a:rPr>
              <a:t>’#’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表示正则表达式的结束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构造正则表达式的语法树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例如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kern="120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a|b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)*</a:t>
            </a:r>
            <a:r>
              <a:rPr lang="en-US" altLang="zh-CN" kern="120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abb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的语法树如右</a:t>
            </a:r>
            <a:endParaRPr lang="en-US" altLang="zh-CN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叶节点下的数字表示位置</a:t>
            </a:r>
            <a:endParaRPr lang="en-US" altLang="zh-CN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语法树的每个结点代表</a:t>
            </a:r>
            <a:endParaRPr lang="en-US" altLang="zh-CN" kern="12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一个子表达式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063" y="2500313"/>
            <a:ext cx="3786187" cy="374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语法树的相关函数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357313"/>
            <a:ext cx="8186738" cy="3500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nullable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nullable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true for a syntax-tree node n if and only if the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subexpression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represented by n has </a:t>
            </a:r>
            <a:r>
              <a:rPr kumimoji="0" lang="az-Cyrl-AZ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є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its language.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例如：右图，结点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代表子表达式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a|b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)*a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nullable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(n1) = false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a|b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)*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nullable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(n2)=true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063" y="2714625"/>
            <a:ext cx="3786187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椭圆 4"/>
          <p:cNvSpPr/>
          <p:nvPr/>
        </p:nvSpPr>
        <p:spPr>
          <a:xfrm>
            <a:off x="6215063" y="4286250"/>
            <a:ext cx="500063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17414" name="TextBox 5"/>
          <p:cNvSpPr txBox="1"/>
          <p:nvPr/>
        </p:nvSpPr>
        <p:spPr>
          <a:xfrm>
            <a:off x="5286375" y="4286250"/>
            <a:ext cx="9286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n1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72125" y="4786313"/>
            <a:ext cx="500063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17416" name="TextBox 7"/>
          <p:cNvSpPr txBox="1"/>
          <p:nvPr/>
        </p:nvSpPr>
        <p:spPr>
          <a:xfrm>
            <a:off x="4714875" y="4714875"/>
            <a:ext cx="9286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n2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语法树的相关函数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00063" y="1285875"/>
            <a:ext cx="8186737" cy="3357563"/>
          </a:xfrm>
        </p:spPr>
        <p:txBody>
          <a:bodyPr vert="horz" wrap="square" lIns="91440" tIns="45720" rIns="91440" bIns="45720" anchor="t"/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altLang="zh-CN" sz="2800" i="1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firstpos(n</a:t>
            </a:r>
            <a:r>
              <a:rPr lang="en-US" altLang="zh-CN" sz="2800" i="1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  <a:r>
              <a:rPr lang="en-US" altLang="zh-CN" sz="2800" i="1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altLang="zh-CN" sz="2800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firstpos(n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is the set of positions in the </a:t>
            </a:r>
            <a:r>
              <a:rPr lang="en-US" altLang="zh-CN" sz="2800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subtree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rooted at n that correspond to the first symbol of at least one string in the language of the </a:t>
            </a:r>
            <a:r>
              <a:rPr lang="en-US" altLang="zh-CN" sz="2800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subexpression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rooted</a:t>
            </a:r>
            <a:endParaRPr lang="en-US" altLang="zh-CN" sz="28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at </a:t>
            </a:r>
            <a:r>
              <a:rPr lang="en-US" altLang="zh-CN" sz="2800" i="1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lang="en-US" altLang="zh-CN" sz="28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lang="en-US" altLang="zh-CN" sz="28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914400" lvl="1" indent="-514350">
              <a:buFont typeface="Arial" panose="020B0604020202020204" pitchFamily="34" charset="0"/>
            </a:pPr>
            <a:r>
              <a:rPr lang="zh-CN" altLang="en-US" sz="20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例如，右图中，</a:t>
            </a:r>
            <a:r>
              <a:rPr lang="en-US" altLang="zh-CN" sz="20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</a:t>
            </a:r>
            <a:r>
              <a:rPr lang="zh-CN" altLang="en-US" sz="20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代表</a:t>
            </a:r>
            <a:r>
              <a:rPr lang="en-US" altLang="zh-CN" sz="20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altLang="zh-CN" sz="2000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a|b</a:t>
            </a:r>
            <a:r>
              <a:rPr lang="en-US" altLang="zh-CN" sz="20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)*a</a:t>
            </a:r>
            <a:r>
              <a:rPr lang="zh-CN" altLang="en-US" sz="2000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，</a:t>
            </a:r>
            <a:endParaRPr lang="en-US" altLang="zh-CN" sz="2000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914400" lvl="1" indent="-514350">
              <a:buFont typeface="Arial" panose="020B0604020202020204" pitchFamily="34" charset="0"/>
            </a:pPr>
            <a:r>
              <a:rPr lang="en-US" altLang="zh-CN" sz="2000" kern="120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firstpos(n</a:t>
            </a:r>
            <a:r>
              <a:rPr lang="en-US" altLang="zh-CN" sz="2000" kern="120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= {1,2,3}</a:t>
            </a:r>
            <a:endParaRPr lang="zh-CN" altLang="en-US" sz="20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188" y="2643188"/>
            <a:ext cx="3786187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椭圆 4"/>
          <p:cNvSpPr/>
          <p:nvPr/>
        </p:nvSpPr>
        <p:spPr>
          <a:xfrm>
            <a:off x="6072188" y="4214813"/>
            <a:ext cx="5715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18438" name="TextBox 5"/>
          <p:cNvSpPr txBox="1"/>
          <p:nvPr/>
        </p:nvSpPr>
        <p:spPr>
          <a:xfrm>
            <a:off x="5214938" y="4214813"/>
            <a:ext cx="7858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语法树的相关函数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0063" y="1285875"/>
            <a:ext cx="8186738" cy="3357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	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lastpos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lastpos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 is the set of positions in the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subtree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rooted at n that correspond to the last symbol of at least one string in the language of the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subexpression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rooted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at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例如，右图中，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a|b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)*a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lastpos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(n) = {3}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188" y="2643188"/>
            <a:ext cx="3786187" cy="374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188" y="2643188"/>
            <a:ext cx="3786187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 6"/>
          <p:cNvSpPr/>
          <p:nvPr/>
        </p:nvSpPr>
        <p:spPr>
          <a:xfrm>
            <a:off x="6072188" y="4214813"/>
            <a:ext cx="5715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Franklin Gothic Book" pitchFamily="34" charset="0"/>
              <a:ea typeface="华文楷体" panose="02010600040101010101" pitchFamily="2" charset="-122"/>
            </a:endParaRPr>
          </a:p>
        </p:txBody>
      </p:sp>
      <p:sp>
        <p:nvSpPr>
          <p:cNvPr id="19463" name="TextBox 7"/>
          <p:cNvSpPr txBox="1"/>
          <p:nvPr/>
        </p:nvSpPr>
        <p:spPr>
          <a:xfrm>
            <a:off x="5214938" y="4214813"/>
            <a:ext cx="7858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语法树的相关函数</a:t>
            </a:r>
            <a:endParaRPr lang="zh-CN" altLang="en-US" dirty="0"/>
          </a:p>
        </p:txBody>
      </p:sp>
      <p:sp>
        <p:nvSpPr>
          <p:cNvPr id="20483" name="内容占位符 2"/>
          <p:cNvSpPr txBox="1"/>
          <p:nvPr/>
        </p:nvSpPr>
        <p:spPr>
          <a:xfrm>
            <a:off x="500063" y="2714625"/>
            <a:ext cx="8186737" cy="12144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914400" lvl="1" indent="-51435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000" b="1" dirty="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例如，右图中，</a:t>
            </a:r>
            <a:endParaRPr lang="en-US" altLang="zh-CN" sz="2000" b="1">
              <a:solidFill>
                <a:srgbClr val="00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51435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followpos(1) = {1,2,3}</a:t>
            </a:r>
            <a:endParaRPr lang="zh-CN" altLang="en-US" sz="2000" b="1" dirty="0">
              <a:solidFill>
                <a:srgbClr val="00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188" y="2643188"/>
            <a:ext cx="3786187" cy="374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85875"/>
            <a:ext cx="8380413" cy="1357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函数的计算方法</a:t>
            </a:r>
            <a:endParaRPr lang="zh-CN" altLang="en-US" dirty="0"/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3" y="1428750"/>
            <a:ext cx="8008937" cy="3786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2197</Words>
  <Application>WPS 演示</Application>
  <PresentationFormat/>
  <Paragraphs>179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华文隶书</vt:lpstr>
      <vt:lpstr>黑体</vt:lpstr>
      <vt:lpstr>Franklin Gothic Book</vt:lpstr>
      <vt:lpstr>华文楷体</vt:lpstr>
      <vt:lpstr>Calibri</vt:lpstr>
      <vt:lpstr>Times New Roman</vt:lpstr>
      <vt:lpstr>微软雅黑</vt:lpstr>
      <vt:lpstr>Arial Unicode MS</vt:lpstr>
      <vt:lpstr>Office 主题</vt:lpstr>
      <vt:lpstr>Principles of Compiler Construction</vt:lpstr>
      <vt:lpstr>Regular ExpressionDFA (Directly)</vt:lpstr>
      <vt:lpstr>Basic Idea</vt:lpstr>
      <vt:lpstr>Syntax Tree</vt:lpstr>
      <vt:lpstr>语法树的相关函数</vt:lpstr>
      <vt:lpstr>语法树的相关函数</vt:lpstr>
      <vt:lpstr>语法树的相关函数</vt:lpstr>
      <vt:lpstr>语法树的相关函数</vt:lpstr>
      <vt:lpstr>函数的计算方法</vt:lpstr>
      <vt:lpstr>计算followpos</vt:lpstr>
      <vt:lpstr>计算followpos的例子</vt:lpstr>
      <vt:lpstr>用有向图表示followpos函数</vt:lpstr>
      <vt:lpstr>转换算法</vt:lpstr>
      <vt:lpstr>例子</vt:lpstr>
      <vt:lpstr>比较</vt:lpstr>
      <vt:lpstr>DFA的最小化</vt:lpstr>
      <vt:lpstr>Basic Idea</vt:lpstr>
      <vt:lpstr>最小化DFA的算法</vt:lpstr>
      <vt:lpstr>最小化DFA的算法（续）</vt:lpstr>
      <vt:lpstr>例子</vt:lpstr>
      <vt:lpstr>讨论</vt:lpstr>
      <vt:lpstr>具体实现</vt:lpstr>
      <vt:lpstr>具体实现</vt:lpstr>
      <vt:lpstr>具体实现</vt:lpstr>
      <vt:lpstr>具体实现</vt:lpstr>
      <vt:lpstr>一些实际问题</vt:lpstr>
      <vt:lpstr>例子</vt:lpstr>
      <vt:lpstr>例子</vt:lpstr>
      <vt:lpstr>冲突的解决</vt:lpstr>
      <vt:lpstr>上次课的重要结论</vt:lpstr>
      <vt:lpstr>正则表达式和有限自动机的局限性</vt:lpstr>
      <vt:lpstr>剩下的问题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阿不1413529847</cp:lastModifiedBy>
  <cp:revision>197</cp:revision>
  <dcterms:created xsi:type="dcterms:W3CDTF">2016-09-22T14:00:00Z</dcterms:created>
  <dcterms:modified xsi:type="dcterms:W3CDTF">2019-03-10T09:22:24Z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