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1"/>
  </p:handoutMasterIdLst>
  <p:sldIdLst>
    <p:sldId id="256" r:id="rId3"/>
    <p:sldId id="440" r:id="rId4"/>
    <p:sldId id="448" r:id="rId5"/>
    <p:sldId id="441" r:id="rId6"/>
    <p:sldId id="442" r:id="rId7"/>
    <p:sldId id="443" r:id="rId8"/>
    <p:sldId id="447" r:id="rId9"/>
    <p:sldId id="444" r:id="rId10"/>
    <p:sldId id="446" r:id="rId11"/>
    <p:sldId id="449" r:id="rId12"/>
    <p:sldId id="451" r:id="rId13"/>
    <p:sldId id="454" r:id="rId14"/>
    <p:sldId id="455" r:id="rId15"/>
    <p:sldId id="456" r:id="rId16"/>
    <p:sldId id="450" r:id="rId17"/>
    <p:sldId id="457"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488" r:id="rId37"/>
    <p:sldId id="489" r:id="rId38"/>
    <p:sldId id="490" r:id="rId39"/>
    <p:sldId id="458" r:id="rId40"/>
    <p:sldId id="459" r:id="rId41"/>
    <p:sldId id="460" r:id="rId42"/>
    <p:sldId id="461" r:id="rId43"/>
    <p:sldId id="462" r:id="rId44"/>
    <p:sldId id="463" r:id="rId45"/>
    <p:sldId id="464" r:id="rId46"/>
    <p:sldId id="465" r:id="rId47"/>
    <p:sldId id="468" r:id="rId48"/>
    <p:sldId id="466" r:id="rId49"/>
    <p:sldId id="289" r:id="rId50"/>
  </p:sldIdLst>
  <p:sldSz cx="9144000" cy="6858000" type="screen4x3"/>
  <p:notesSz cx="7099300" cy="1023493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CCFF"/>
    <a:srgbClr val="CC99FF"/>
    <a:srgbClr val="0033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55"/>
  </p:normalViewPr>
  <p:slideViewPr>
    <p:cSldViewPr showGuides="1">
      <p:cViewPr varScale="1">
        <p:scale>
          <a:sx n="81" d="100"/>
          <a:sy n="81" d="100"/>
        </p:scale>
        <p:origin x="-141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64514" name="页眉占位符 1"/>
          <p:cNvSpPr>
            <a:spLocks noGrp="1"/>
          </p:cNvSpPr>
          <p:nvPr>
            <p:ph type="hdr" sz="quarter"/>
          </p:nvPr>
        </p:nvSpPr>
        <p:spPr>
          <a:xfrm>
            <a:off x="0" y="0"/>
            <a:ext cx="3076575" cy="511175"/>
          </a:xfrm>
          <a:prstGeom prst="rect">
            <a:avLst/>
          </a:prstGeom>
          <a:noFill/>
          <a:ln w="9525">
            <a:noFill/>
          </a:ln>
        </p:spPr>
        <p:txBody>
          <a:bodyPr lIns="99048" tIns="49524" rIns="99048" bIns="49524"/>
          <a:p>
            <a:pPr lvl="0" defTabSz="990600" eaLnBrk="1" hangingPunct="1"/>
            <a:endParaRPr lang="zh-CN" altLang="en-US" sz="1300" dirty="0">
              <a:latin typeface="Calibri" panose="020F0502020204030204" pitchFamily="34" charset="0"/>
            </a:endParaRPr>
          </a:p>
        </p:txBody>
      </p:sp>
      <p:sp>
        <p:nvSpPr>
          <p:cNvPr id="64515" name="日期占位符 2"/>
          <p:cNvSpPr>
            <a:spLocks noGrp="1"/>
          </p:cNvSpPr>
          <p:nvPr>
            <p:ph type="dt" sz="quarter" idx="1"/>
          </p:nvPr>
        </p:nvSpPr>
        <p:spPr>
          <a:xfrm>
            <a:off x="4021138" y="0"/>
            <a:ext cx="3076575" cy="511175"/>
          </a:xfrm>
          <a:prstGeom prst="rect">
            <a:avLst/>
          </a:prstGeom>
          <a:noFill/>
          <a:ln w="9525">
            <a:noFill/>
          </a:ln>
        </p:spPr>
        <p:txBody>
          <a:bodyPr lIns="99048" tIns="49524" rIns="99048" bIns="49524"/>
          <a:p>
            <a:pPr lvl="0" algn="r" defTabSz="990600" eaLnBrk="1" hangingPunct="1"/>
            <a:endParaRPr lang="zh-CN" altLang="en-US" sz="1300" dirty="0">
              <a:latin typeface="Calibri" panose="020F0502020204030204" pitchFamily="34" charset="0"/>
            </a:endParaRPr>
          </a:p>
        </p:txBody>
      </p:sp>
      <p:sp>
        <p:nvSpPr>
          <p:cNvPr id="64516" name="页脚占位符 3"/>
          <p:cNvSpPr>
            <a:spLocks noGrp="1"/>
          </p:cNvSpPr>
          <p:nvPr>
            <p:ph type="ftr" sz="quarter" idx="2"/>
          </p:nvPr>
        </p:nvSpPr>
        <p:spPr>
          <a:xfrm>
            <a:off x="0" y="9721850"/>
            <a:ext cx="3076575" cy="511175"/>
          </a:xfrm>
          <a:prstGeom prst="rect">
            <a:avLst/>
          </a:prstGeom>
          <a:noFill/>
          <a:ln w="9525">
            <a:noFill/>
          </a:ln>
        </p:spPr>
        <p:txBody>
          <a:bodyPr lIns="99048" tIns="49524" rIns="99048" bIns="49524" anchor="b"/>
          <a:p>
            <a:pPr lvl="0" defTabSz="990600" eaLnBrk="1" hangingPunct="1"/>
            <a:endParaRPr lang="zh-CN" altLang="en-US" sz="1300" dirty="0">
              <a:latin typeface="Calibri" panose="020F0502020204030204" pitchFamily="34" charset="0"/>
            </a:endParaRPr>
          </a:p>
        </p:txBody>
      </p:sp>
      <p:sp>
        <p:nvSpPr>
          <p:cNvPr id="64517" name="灯片编号占位符 4"/>
          <p:cNvSpPr>
            <a:spLocks noGrp="1"/>
          </p:cNvSpPr>
          <p:nvPr>
            <p:ph type="sldNum" sz="quarter" idx="3"/>
          </p:nvPr>
        </p:nvSpPr>
        <p:spPr>
          <a:xfrm>
            <a:off x="4021138" y="9721850"/>
            <a:ext cx="3076575" cy="511175"/>
          </a:xfrm>
          <a:prstGeom prst="rect">
            <a:avLst/>
          </a:prstGeom>
          <a:noFill/>
          <a:ln w="9525">
            <a:noFill/>
          </a:ln>
        </p:spPr>
        <p:txBody>
          <a:bodyPr lIns="99048" tIns="49524" rIns="99048" bIns="49524" anchor="b"/>
          <a:p>
            <a:pPr lvl="0" algn="r" defTabSz="990600" eaLnBrk="1" hangingPunct="1"/>
            <a:fld id="{9A0DB2DC-4C9A-4742-B13C-FB6460FD3503}" type="slidenum">
              <a:rPr lang="zh-CN" altLang="en-US" sz="1300" dirty="0">
                <a:latin typeface="Calibri" panose="020F0502020204030204" pitchFamily="34" charset="0"/>
              </a:rPr>
            </a:fld>
            <a:endParaRPr lang="zh-CN" altLang="en-US" sz="13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1714488"/>
            <a:ext cx="9144000" cy="1470025"/>
          </a:xfrm>
        </p:spPr>
        <p:txBody>
          <a:bodyPr vert="horz"/>
          <a:lstStyle>
            <a:lvl1pP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57290" y="3071810"/>
            <a:ext cx="6400800" cy="1752600"/>
          </a:xfrm>
        </p:spPr>
        <p:txBody>
          <a:bodyPr/>
          <a:lstStyle>
            <a:lvl1pPr marL="0" indent="0" algn="ctr">
              <a:buNone/>
              <a:defRPr sz="3600">
                <a:solidFill>
                  <a:schemeClr val="tx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6" name="日期占位符 3"/>
          <p:cNvSpPr>
            <a:spLocks noGrp="1"/>
          </p:cNvSpPr>
          <p:nvPr>
            <p:ph type="dt" sz="half" idx="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14480" y="285728"/>
            <a:ext cx="7000924" cy="928694"/>
          </a:xfrm>
        </p:spPr>
        <p:txBody>
          <a:bodyPr vert="horz"/>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00034" y="1571612"/>
            <a:ext cx="8186766" cy="4643470"/>
          </a:xfrm>
        </p:spPr>
        <p:txBody>
          <a:bodyPr/>
          <a:lstStyle>
            <a:lvl1pPr>
              <a:buNone/>
              <a:defRPr b="1"/>
            </a:lvl1pPr>
            <a:lvl2pPr>
              <a:defRPr b="1"/>
            </a:lvl2pPr>
            <a:lvl4pPr>
              <a:defRPr b="1"/>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日期占位符 3"/>
          <p:cNvSpPr>
            <a:spLocks noGrp="1"/>
          </p:cNvSpPr>
          <p:nvPr>
            <p:ph type="dt" sz="half" idx="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6" name="日期占位符 3"/>
          <p:cNvSpPr>
            <a:spLocks noGrp="1"/>
          </p:cNvSpPr>
          <p:nvPr>
            <p:ph type="dt" sz="half" idx="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4"/>
          <p:cNvSpPr>
            <a:spLocks noGrp="1"/>
          </p:cNvSpPr>
          <p:nvPr>
            <p:ph type="dt" sz="half" idx="1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5"/>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6"/>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页脚占位符 7"/>
          <p:cNvSpPr>
            <a:spLocks noGrp="1"/>
          </p:cNvSpPr>
          <p:nvPr>
            <p:ph type="ftr" sz="quarter" idx="1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日期占位符 2"/>
          <p:cNvSpPr>
            <a:spLocks noGrp="1"/>
          </p:cNvSpPr>
          <p:nvPr>
            <p:ph type="dt" sz="half" idx="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3"/>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4"/>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日期占位符 1"/>
          <p:cNvSpPr>
            <a:spLocks noGrp="1"/>
          </p:cNvSpPr>
          <p:nvPr>
            <p:ph type="dt" sz="half" idx="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2"/>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3"/>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日期占位符 4"/>
          <p:cNvSpPr>
            <a:spLocks noGrp="1"/>
          </p:cNvSpPr>
          <p:nvPr>
            <p:ph type="dt" sz="half" idx="1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5"/>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6"/>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日期占位符 4"/>
          <p:cNvSpPr>
            <a:spLocks noGrp="1"/>
          </p:cNvSpPr>
          <p:nvPr>
            <p:ph type="dt" sz="half" idx="12"/>
          </p:nvPr>
        </p:nvSpPr>
        <p:spPr>
          <a:xfrm>
            <a:off x="457200" y="6356350"/>
            <a:ext cx="2133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7" name="页脚占位符 5"/>
          <p:cNvSpPr>
            <a:spLocks noGrp="1"/>
          </p:cNvSpPr>
          <p:nvPr>
            <p:ph type="ftr" sz="quarter" idx="3"/>
          </p:nvPr>
        </p:nvSpPr>
        <p:spPr>
          <a:xfrm>
            <a:off x="3124200" y="6356350"/>
            <a:ext cx="2895600" cy="365125"/>
          </a:xfrm>
          <a:prstGeom prst="rect">
            <a:avLst/>
          </a:prstGeom>
        </p:spPr>
        <p:txBody>
          <a:bodyPr/>
          <a:p>
            <a:pPr lvl="0" eaLnBrk="1" hangingPunct="1"/>
            <a:endParaRPr lang="zh-CN" altLang="en-US" dirty="0">
              <a:latin typeface="Franklin Gothic Book" pitchFamily="34" charset="0"/>
              <a:ea typeface="华文楷体" panose="02010600040101010101" pitchFamily="2" charset="-122"/>
            </a:endParaRPr>
          </a:p>
        </p:txBody>
      </p:sp>
      <p:sp>
        <p:nvSpPr>
          <p:cNvPr id="8" name="灯片编号占位符 6"/>
          <p:cNvSpPr>
            <a:spLocks noGrp="1"/>
          </p:cNvSpPr>
          <p:nvPr>
            <p:ph type="sldNum" sz="quarter" idx="4"/>
          </p:nvPr>
        </p:nvSpPr>
        <p:spPr>
          <a:xfrm>
            <a:off x="6553200" y="6356350"/>
            <a:ext cx="2133600" cy="365125"/>
          </a:xfrm>
          <a:prstGeom prst="rect">
            <a:avLst/>
          </a:prstGeom>
        </p:spPr>
        <p:txBody>
          <a:bodyPr/>
          <a:p>
            <a:pPr lvl="0" eaLnBrk="1" hangingPunct="1"/>
            <a:fld id="{9A0DB2DC-4C9A-4742-B13C-FB6460FD3503}" type="slidenum">
              <a:rPr lang="zh-CN" altLang="en-US" dirty="0">
                <a:latin typeface="Franklin Gothic Book" pitchFamily="34" charset="0"/>
                <a:ea typeface="华文楷体" panose="02010600040101010101" pitchFamily="2" charset="-122"/>
              </a:rPr>
            </a:fld>
            <a:endParaRPr lang="zh-CN" altLang="en-US" dirty="0">
              <a:latin typeface="Franklin Gothic Book" pitchFamily="34" charset="0"/>
              <a:ea typeface="华文楷体" panose="0201060004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2050" name="图片 6" descr="new1_19.gif"/>
          <p:cNvPicPr>
            <a:picLocks noChangeAspect="1"/>
          </p:cNvPicPr>
          <p:nvPr/>
        </p:nvPicPr>
        <p:blipFill>
          <a:blip r:embed="rId12"/>
          <a:stretch>
            <a:fillRect/>
          </a:stretch>
        </p:blipFill>
        <p:spPr>
          <a:xfrm>
            <a:off x="285750" y="214313"/>
            <a:ext cx="1785938" cy="1000125"/>
          </a:xfrm>
          <a:prstGeom prst="rect">
            <a:avLst/>
          </a:prstGeom>
          <a:noFill/>
          <a:ln w="9525">
            <a:noFill/>
          </a:ln>
        </p:spPr>
      </p:pic>
      <p:pic>
        <p:nvPicPr>
          <p:cNvPr id="2051" name="图片 7" descr="new1_19.gif"/>
          <p:cNvPicPr>
            <a:picLocks noChangeAspect="1"/>
          </p:cNvPicPr>
          <p:nvPr/>
        </p:nvPicPr>
        <p:blipFill>
          <a:blip r:embed="rId12">
            <a:clrChange>
              <a:clrFrom>
                <a:srgbClr val="FFFFFF"/>
              </a:clrFrom>
              <a:clrTo>
                <a:srgbClr val="FFFFFF">
                  <a:alpha val="0"/>
                </a:srgbClr>
              </a:clrTo>
            </a:clrChange>
            <a:lum bright="70001" contrast="-70000"/>
          </a:blip>
          <a:stretch>
            <a:fillRect/>
          </a:stretch>
        </p:blipFill>
        <p:spPr>
          <a:xfrm>
            <a:off x="4214813" y="3929063"/>
            <a:ext cx="4929187" cy="2676525"/>
          </a:xfrm>
          <a:prstGeom prst="rect">
            <a:avLst/>
          </a:prstGeom>
          <a:noFill/>
          <a:ln w="9525">
            <a:noFill/>
          </a:ln>
        </p:spPr>
      </p:pic>
      <p:sp>
        <p:nvSpPr>
          <p:cNvPr id="2052" name="标题占位符 1"/>
          <p:cNvSpPr>
            <a:spLocks noGrp="1"/>
          </p:cNvSpPr>
          <p:nvPr>
            <p:ph type="title"/>
          </p:nvPr>
        </p:nvSpPr>
        <p:spPr>
          <a:xfrm>
            <a:off x="285750" y="1285875"/>
            <a:ext cx="1785938" cy="4929188"/>
          </a:xfrm>
          <a:prstGeom prst="rect">
            <a:avLst/>
          </a:prstGeom>
          <a:noFill/>
          <a:ln w="9525">
            <a:noFill/>
          </a:ln>
        </p:spPr>
        <p:txBody>
          <a:bodyPr vert="eaVert" anchor="ctr"/>
          <a:p>
            <a:pPr lvl="0"/>
            <a:r>
              <a:rPr lang="zh-CN" altLang="en-US" dirty="0"/>
              <a:t>单击此处编辑母版标题样式</a:t>
            </a:r>
            <a:endParaRPr lang="zh-CN" altLang="en-US" dirty="0"/>
          </a:p>
        </p:txBody>
      </p:sp>
      <p:sp>
        <p:nvSpPr>
          <p:cNvPr id="2053" name="文本占位符 2"/>
          <p:cNvSpPr>
            <a:spLocks noGrp="1"/>
          </p:cNvSpPr>
          <p:nvPr>
            <p:ph type="body" idx="1"/>
          </p:nvPr>
        </p:nvSpPr>
        <p:spPr>
          <a:xfrm>
            <a:off x="2143125" y="214313"/>
            <a:ext cx="6543675" cy="60007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rgbClr val="003300"/>
          </a:solidFill>
          <a:latin typeface="华文隶书" panose="02010800040101010101" pitchFamily="2" charset="-122"/>
          <a:ea typeface="华文隶书" panose="02010800040101010101" pitchFamily="2" charset="-122"/>
          <a:cs typeface="+mj-cs"/>
        </a:defRPr>
      </a:lvl1pPr>
      <a:lvl2pPr algn="ctr" rtl="0" eaLnBrk="0" fontAlgn="base" hangingPunct="0">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2pPr>
      <a:lvl3pPr algn="ctr" rtl="0" eaLnBrk="0" fontAlgn="base" hangingPunct="0">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3pPr>
      <a:lvl4pPr algn="ctr" rtl="0" eaLnBrk="0" fontAlgn="base" hangingPunct="0">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4pPr>
      <a:lvl5pPr algn="ctr" rtl="0" eaLnBrk="0" fontAlgn="base" hangingPunct="0">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5pPr>
      <a:lvl6pPr marL="457200" algn="ctr" rtl="0" fontAlgn="base">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6pPr>
      <a:lvl7pPr marL="914400" algn="ctr" rtl="0" fontAlgn="base">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7pPr>
      <a:lvl8pPr marL="1371600" algn="ctr" rtl="0" fontAlgn="base">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8pPr>
      <a:lvl9pPr marL="1828800" algn="ctr" rtl="0" fontAlgn="base">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defRPr sz="2400" kern="1200">
          <a:solidFill>
            <a:srgbClr val="003300"/>
          </a:solidFill>
          <a:latin typeface="黑体" panose="02010609060101010101" pitchFamily="49" charset="-122"/>
          <a:ea typeface="黑体" panose="02010609060101010101" pitchFamily="49" charset="-122"/>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defRPr sz="2000" kern="1200">
          <a:solidFill>
            <a:schemeClr val="tx1"/>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defRPr kern="1200">
          <a:solidFill>
            <a:srgbClr val="003300"/>
          </a:solidFill>
          <a:latin typeface="黑体" panose="02010609060101010101" pitchFamily="49" charset="-122"/>
          <a:ea typeface="黑体" panose="02010609060101010101" pitchFamily="49" charset="-122"/>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ctrTitle"/>
          </p:nvPr>
        </p:nvSpPr>
        <p:spPr/>
        <p:txBody>
          <a:bodyPr wrap="square" lIns="91440" tIns="45720" rIns="91440" bIns="45720" anchor="ctr"/>
          <a:p>
            <a:pPr eaLnBrk="1" hangingPunct="1"/>
            <a:r>
              <a:rPr lang="en-US" altLang="zh-CN" kern="1200">
                <a:latin typeface="华文隶书" panose="02010800040101010101" pitchFamily="2" charset="-122"/>
                <a:ea typeface="华文隶书" panose="02010800040101010101" pitchFamily="2" charset="-122"/>
                <a:cs typeface="+mj-cs"/>
              </a:rPr>
              <a:t>Principles of Compiler Construction</a:t>
            </a:r>
            <a:endParaRPr lang="zh-CN" altLang="en-US" kern="1200" dirty="0">
              <a:latin typeface="华文隶书" panose="02010800040101010101" pitchFamily="2" charset="-122"/>
              <a:ea typeface="华文隶书" panose="02010800040101010101" pitchFamily="2" charset="-122"/>
              <a:cs typeface="+mj-cs"/>
            </a:endParaRPr>
          </a:p>
        </p:txBody>
      </p:sp>
      <p:sp>
        <p:nvSpPr>
          <p:cNvPr id="14339" name="副标题 2"/>
          <p:cNvSpPr>
            <a:spLocks noGrp="1"/>
          </p:cNvSpPr>
          <p:nvPr>
            <p:ph type="subTitle" idx="1"/>
          </p:nvPr>
        </p:nvSpPr>
        <p:spPr>
          <a:xfrm>
            <a:off x="928688" y="3071813"/>
            <a:ext cx="7286625" cy="2000250"/>
          </a:xfrm>
        </p:spPr>
        <p:txBody>
          <a:bodyPr vert="horz" wrap="square" lIns="91440" tIns="45720" rIns="91440" bIns="45720" anchor="t"/>
          <a:p>
            <a:pPr eaLnBrk="1" hangingPunct="1">
              <a:buFont typeface="Arial" panose="020B0604020202020204" pitchFamily="34" charset="0"/>
              <a:buNone/>
            </a:pPr>
            <a:r>
              <a:rPr lang="en-US" altLang="zh-CN" b="1" kern="1200">
                <a:latin typeface="黑体" panose="02010609060101010101" pitchFamily="49" charset="-122"/>
                <a:ea typeface="黑体" panose="02010609060101010101" pitchFamily="49" charset="-122"/>
                <a:cs typeface="+mn-cs"/>
              </a:rPr>
              <a:t>Lecture 7 Syntax Analysis (</a:t>
            </a:r>
            <a:r>
              <a:rPr lang="en-US" altLang="zh-CN" b="1" kern="1200">
                <a:latin typeface="Times New Roman" panose="02020603050405020304" pitchFamily="18" charset="0"/>
                <a:ea typeface="黑体" panose="02010609060101010101" pitchFamily="49" charset="-122"/>
                <a:cs typeface="+mn-cs"/>
              </a:rPr>
              <a:t>III</a:t>
            </a:r>
            <a:r>
              <a:rPr lang="en-US" altLang="zh-CN" b="1" kern="1200">
                <a:latin typeface="黑体" panose="02010609060101010101" pitchFamily="49" charset="-122"/>
                <a:ea typeface="黑体" panose="02010609060101010101" pitchFamily="49" charset="-122"/>
                <a:cs typeface="+mn-cs"/>
              </a:rPr>
              <a:t>)</a:t>
            </a:r>
            <a:endParaRPr lang="en-US" altLang="zh-CN" b="1" kern="1200">
              <a:latin typeface="黑体" panose="02010609060101010101" pitchFamily="49" charset="-122"/>
              <a:ea typeface="黑体" panose="02010609060101010101" pitchFamily="49" charset="-122"/>
              <a:cs typeface="+mn-cs"/>
            </a:endParaRPr>
          </a:p>
        </p:txBody>
      </p:sp>
      <p:sp>
        <p:nvSpPr>
          <p:cNvPr id="14342" name="TextBox 3"/>
          <p:cNvSpPr txBox="1"/>
          <p:nvPr/>
        </p:nvSpPr>
        <p:spPr>
          <a:xfrm>
            <a:off x="611188" y="4113213"/>
            <a:ext cx="7993062" cy="1229995"/>
          </a:xfrm>
          <a:prstGeom prst="rect">
            <a:avLst/>
          </a:prstGeom>
          <a:noFill/>
          <a:ln w="9525">
            <a:noFill/>
          </a:ln>
        </p:spPr>
        <p:txBody>
          <a:bodyPr>
            <a:spAutoFit/>
          </a:bodyPr>
          <a:p>
            <a:pPr lvl="0" algn="ctr" eaLnBrk="1" hangingPunct="1"/>
            <a:r>
              <a:rPr lang="en-US" altLang="zh-CN" sz="2400" b="1">
                <a:latin typeface="Franklin Gothic Book" pitchFamily="34" charset="0"/>
                <a:ea typeface="华文楷体" panose="02010600040101010101" pitchFamily="2" charset="-122"/>
              </a:rPr>
              <a:t>Lecturer: </a:t>
            </a:r>
            <a:r>
              <a:rPr lang="zh-CN" altLang="en-US" sz="2400" b="1" err="1">
                <a:latin typeface="Franklin Gothic Book" pitchFamily="34" charset="0"/>
                <a:ea typeface="华文楷体" panose="02010600040101010101" pitchFamily="2" charset="-122"/>
              </a:rPr>
              <a:t>ＣＨＡＮＧ　ＨＵＩＹＯＵ</a:t>
            </a:r>
            <a:endParaRPr lang="zh-CN" altLang="en-US" sz="2400" b="1">
              <a:latin typeface="Franklin Gothic Book" pitchFamily="34" charset="0"/>
              <a:ea typeface="华文楷体" panose="02010600040101010101" pitchFamily="2" charset="-122"/>
            </a:endParaRPr>
          </a:p>
          <a:p>
            <a:pPr lvl="0" eaLnBrk="1" hangingPunct="1"/>
            <a:r>
              <a:rPr lang="en-US" altLang="zh-CN">
                <a:solidFill>
                  <a:srgbClr val="FF0000"/>
                </a:solidFill>
                <a:latin typeface="Arial" panose="020B0604020202020204" pitchFamily="34" charset="0"/>
                <a:ea typeface="宋体" panose="02010600030101010101" pitchFamily="2" charset="-122"/>
              </a:rPr>
              <a:t>Note that most of these slides were created by:</a:t>
            </a:r>
            <a:endParaRPr lang="en-US" altLang="zh-CN">
              <a:solidFill>
                <a:srgbClr val="FF0000"/>
              </a:solidFill>
              <a:latin typeface="Arial" panose="020B0604020202020204" pitchFamily="34" charset="0"/>
              <a:ea typeface="宋体" panose="02010600030101010101" pitchFamily="2" charset="-122"/>
            </a:endParaRPr>
          </a:p>
          <a:p>
            <a:pPr lvl="0" eaLnBrk="1" hangingPunct="1"/>
            <a:r>
              <a:rPr lang="en-US" altLang="zh-CN" sz="1400" b="1">
                <a:latin typeface="Arial" panose="020B0604020202020204" pitchFamily="34" charset="0"/>
                <a:ea typeface="宋体" panose="02010600030101010101" pitchFamily="2" charset="-122"/>
              </a:rPr>
              <a:t>Prof. </a:t>
            </a:r>
            <a:r>
              <a:rPr lang="en-US" altLang="zh-CN" sz="1400" b="1" err="1">
                <a:latin typeface="Arial" panose="020B0604020202020204" pitchFamily="34" charset="0"/>
                <a:ea typeface="宋体" panose="02010600030101010101" pitchFamily="2" charset="-122"/>
              </a:rPr>
              <a:t>Wen-jun</a:t>
            </a:r>
            <a:r>
              <a:rPr lang="en-US" altLang="zh-CN" sz="1400" b="1">
                <a:latin typeface="Arial" panose="020B0604020202020204" pitchFamily="34" charset="0"/>
                <a:ea typeface="宋体" panose="02010600030101010101" pitchFamily="2" charset="-122"/>
              </a:rPr>
              <a:t> LI (School of Software)</a:t>
            </a:r>
            <a:br>
              <a:rPr lang="en-US" altLang="zh-CN" sz="1400" b="1">
                <a:latin typeface="Arial" panose="020B0604020202020204" pitchFamily="34" charset="0"/>
                <a:ea typeface="宋体" panose="02010600030101010101" pitchFamily="2" charset="-122"/>
              </a:rPr>
            </a:br>
            <a:endParaRPr lang="zh-CN" altLang="en-US" dirty="0">
              <a:latin typeface="Franklin Gothic Book" pitchFamily="34" charset="0"/>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xfrm>
            <a:off x="1714500" y="285750"/>
            <a:ext cx="6215063" cy="928688"/>
          </a:xfrm>
        </p:spPr>
        <p:txBody>
          <a:bodyPr wrap="square" lIns="91440" tIns="45720" rIns="91440" bIns="45720" anchor="ctr"/>
          <a:p>
            <a:r>
              <a:rPr lang="en-US" altLang="zh-CN"/>
              <a:t>LR Parsing</a:t>
            </a:r>
            <a:endParaRPr lang="zh-CN" altLang="en-US" dirty="0"/>
          </a:p>
        </p:txBody>
      </p:sp>
      <p:sp>
        <p:nvSpPr>
          <p:cNvPr id="22531" name="内容占位符 2"/>
          <p:cNvSpPr>
            <a:spLocks noGrp="1"/>
          </p:cNvSpPr>
          <p:nvPr>
            <p:ph idx="1"/>
          </p:nvPr>
        </p:nvSpPr>
        <p:spPr>
          <a:xfrm>
            <a:off x="500063" y="1571625"/>
            <a:ext cx="8186737" cy="4786313"/>
          </a:xfrm>
        </p:spPr>
        <p:txBody>
          <a:bodyPr vert="horz" wrap="square" lIns="91440" tIns="45720" rIns="91440" bIns="45720" anchor="t"/>
          <a:p>
            <a:pPr defTabSz="0">
              <a:lnSpc>
                <a:spcPct val="90000"/>
              </a:lnSpc>
              <a:buFont typeface="Arial" panose="020B0604020202020204" pitchFamily="34" charset="0"/>
              <a:buNone/>
              <a:tabLst>
                <a:tab pos="1524000" algn="l"/>
                <a:tab pos="2066925" algn="l"/>
              </a:tabLst>
            </a:pPr>
            <a:r>
              <a:rPr lang="en-US" altLang="zh-CN" sz="2500" kern="1200">
                <a:latin typeface="+mn-lt"/>
                <a:ea typeface="+mn-ea"/>
                <a:cs typeface="+mn-cs"/>
              </a:rPr>
              <a:t>Proposed by</a:t>
            </a:r>
            <a:endParaRPr lang="en-US" altLang="zh-CN" sz="2500" kern="1200">
              <a:latin typeface="+mn-lt"/>
              <a:ea typeface="+mn-ea"/>
              <a:cs typeface="+mn-cs"/>
            </a:endParaRPr>
          </a:p>
          <a:p>
            <a:pPr lvl="1" defTabSz="0">
              <a:lnSpc>
                <a:spcPct val="90000"/>
              </a:lnSpc>
              <a:buFont typeface="Arial" panose="020B0604020202020204" pitchFamily="34" charset="0"/>
              <a:tabLst>
                <a:tab pos="1524000" algn="l"/>
                <a:tab pos="2066925" algn="l"/>
              </a:tabLst>
            </a:pPr>
            <a:r>
              <a:rPr lang="en-US" altLang="zh-CN" sz="2000" kern="1200">
                <a:latin typeface="黑体" panose="02010609060101010101" pitchFamily="49" charset="-122"/>
                <a:ea typeface="黑体" panose="02010609060101010101" pitchFamily="49" charset="-122"/>
                <a:cs typeface="+mn-cs"/>
              </a:rPr>
              <a:t>D. Knuth (Stanford U.). On the Translation of Languages from Left to Right. Information and Control, 8(6), 1965, pp.607-639</a:t>
            </a:r>
            <a:endParaRPr lang="en-US" altLang="zh-CN" sz="2000" kern="1200">
              <a:latin typeface="黑体" panose="02010609060101010101" pitchFamily="49" charset="-122"/>
              <a:ea typeface="黑体" panose="02010609060101010101" pitchFamily="49" charset="-122"/>
              <a:cs typeface="+mn-cs"/>
            </a:endParaRPr>
          </a:p>
          <a:p>
            <a:pPr lvl="2" defTabSz="0">
              <a:lnSpc>
                <a:spcPct val="90000"/>
              </a:lnSpc>
              <a:tabLst>
                <a:tab pos="1524000" algn="l"/>
                <a:tab pos="2066925" algn="l"/>
              </a:tabLst>
            </a:pPr>
            <a:r>
              <a:rPr lang="en-US" altLang="zh-CN"/>
              <a:t>Prof. </a:t>
            </a:r>
            <a:r>
              <a:rPr lang="zh-CN" altLang="en-US" b="1" dirty="0">
                <a:ea typeface="楷体_GB2312" pitchFamily="49" charset="-122"/>
              </a:rPr>
              <a:t>高德纳</a:t>
            </a:r>
            <a:r>
              <a:rPr lang="en-US" altLang="zh-CN"/>
              <a:t>: The Art of Computer Programming, T</a:t>
            </a:r>
            <a:r>
              <a:rPr lang="en-US" altLang="zh-CN" baseline="-25000"/>
              <a:t>E</a:t>
            </a:r>
            <a:r>
              <a:rPr lang="en-US" altLang="zh-CN"/>
              <a:t>X, KMP Algorithm, LR Parsing, Attribute Grammar, etc. </a:t>
            </a:r>
            <a:endParaRPr lang="en-US" altLang="zh-CN"/>
          </a:p>
          <a:p>
            <a:pPr defTabSz="0">
              <a:buFont typeface="Arial" panose="020B0604020202020204" pitchFamily="34" charset="0"/>
              <a:buNone/>
              <a:tabLst>
                <a:tab pos="1524000" algn="l"/>
                <a:tab pos="2066925" algn="l"/>
              </a:tabLst>
            </a:pPr>
            <a:r>
              <a:rPr lang="en-US" altLang="zh-CN" sz="2400" kern="1200" err="1">
                <a:latin typeface="+mn-lt"/>
                <a:ea typeface="+mn-ea"/>
                <a:cs typeface="+mn-cs"/>
              </a:rPr>
              <a:t>LR(k</a:t>
            </a:r>
            <a:r>
              <a:rPr lang="en-US" altLang="zh-CN" sz="2400" kern="1200">
                <a:latin typeface="+mn-lt"/>
                <a:ea typeface="+mn-ea"/>
                <a:cs typeface="+mn-cs"/>
              </a:rPr>
              <a:t>) parsing:</a:t>
            </a:r>
            <a:endParaRPr lang="en-US" altLang="zh-CN" sz="2400" kern="1200">
              <a:latin typeface="+mn-lt"/>
              <a:ea typeface="+mn-ea"/>
              <a:cs typeface="+mn-cs"/>
            </a:endParaRPr>
          </a:p>
          <a:p>
            <a:pPr defTabSz="0">
              <a:buFont typeface="Arial" panose="020B0604020202020204" pitchFamily="34" charset="0"/>
              <a:buNone/>
              <a:tabLst>
                <a:tab pos="1524000" algn="l"/>
                <a:tab pos="2066925" algn="l"/>
              </a:tabLst>
            </a:pPr>
            <a:r>
              <a:rPr lang="en-US" altLang="zh-CN" sz="2400" kern="1200">
                <a:latin typeface="+mn-lt"/>
                <a:ea typeface="+mn-ea"/>
                <a:cs typeface="+mn-cs"/>
              </a:rPr>
              <a:t>"L" : left-to-right scanning of the input</a:t>
            </a:r>
            <a:endParaRPr lang="en-US" altLang="zh-CN" sz="2400" kern="1200">
              <a:latin typeface="+mn-lt"/>
              <a:ea typeface="+mn-ea"/>
              <a:cs typeface="+mn-cs"/>
            </a:endParaRPr>
          </a:p>
          <a:p>
            <a:pPr defTabSz="0">
              <a:buFont typeface="Arial" panose="020B0604020202020204" pitchFamily="34" charset="0"/>
              <a:buNone/>
              <a:tabLst>
                <a:tab pos="1524000" algn="l"/>
                <a:tab pos="2066925" algn="l"/>
              </a:tabLst>
            </a:pPr>
            <a:r>
              <a:rPr lang="en-US" altLang="zh-CN" sz="2400" kern="1200">
                <a:latin typeface="+mn-lt"/>
                <a:ea typeface="+mn-ea"/>
                <a:cs typeface="+mn-cs"/>
              </a:rPr>
              <a:t>"R“: constructing a rightmost derivation in reverse</a:t>
            </a:r>
            <a:endParaRPr lang="en-US" altLang="zh-CN" sz="2400" kern="1200">
              <a:latin typeface="+mn-lt"/>
              <a:ea typeface="+mn-ea"/>
              <a:cs typeface="+mn-cs"/>
            </a:endParaRPr>
          </a:p>
          <a:p>
            <a:pPr defTabSz="0">
              <a:buFont typeface="Arial" panose="020B0604020202020204" pitchFamily="34" charset="0"/>
              <a:buNone/>
              <a:tabLst>
                <a:tab pos="1524000" algn="l"/>
                <a:tab pos="2066925" algn="l"/>
              </a:tabLst>
            </a:pPr>
            <a:r>
              <a:rPr lang="en-US" altLang="zh-CN" sz="2400" kern="1200">
                <a:latin typeface="+mn-lt"/>
                <a:ea typeface="+mn-ea"/>
                <a:cs typeface="+mn-cs"/>
              </a:rPr>
              <a:t>k: the number of input symbols of </a:t>
            </a:r>
            <a:r>
              <a:rPr lang="en-US" altLang="zh-CN" sz="2400" kern="1200" err="1">
                <a:latin typeface="+mn-lt"/>
                <a:ea typeface="+mn-ea"/>
                <a:cs typeface="+mn-cs"/>
              </a:rPr>
              <a:t>lookahead</a:t>
            </a:r>
            <a:r>
              <a:rPr lang="en-US" altLang="zh-CN" sz="2400" kern="1200">
                <a:latin typeface="+mn-lt"/>
                <a:ea typeface="+mn-ea"/>
                <a:cs typeface="+mn-cs"/>
              </a:rPr>
              <a:t> that are used in making parsing decisions, when (k) is omitted, k is assumed to be 1.</a:t>
            </a:r>
            <a:endParaRPr lang="zh-CN" altLang="en-US" sz="2400" kern="1200" dirty="0">
              <a:latin typeface="+mn-lt"/>
              <a:ea typeface="+mn-ea"/>
              <a:cs typeface="+mn-cs"/>
            </a:endParaRPr>
          </a:p>
        </p:txBody>
      </p:sp>
      <p:pic>
        <p:nvPicPr>
          <p:cNvPr id="22532" name="Picture 52"/>
          <p:cNvPicPr>
            <a:picLocks noChangeAspect="1"/>
          </p:cNvPicPr>
          <p:nvPr/>
        </p:nvPicPr>
        <p:blipFill>
          <a:blip r:embed="rId1"/>
          <a:stretch>
            <a:fillRect/>
          </a:stretch>
        </p:blipFill>
        <p:spPr>
          <a:xfrm>
            <a:off x="7286625" y="142875"/>
            <a:ext cx="1333500" cy="18288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p:txBody>
          <a:bodyPr wrap="square" lIns="91440" tIns="45720" rIns="91440" bIns="45720" anchor="ctr"/>
          <a:p>
            <a:r>
              <a:rPr lang="en-US" altLang="zh-CN"/>
              <a:t>LR Parsing</a:t>
            </a:r>
            <a:endParaRPr lang="zh-CN" altLang="en-US" dirty="0"/>
          </a:p>
        </p:txBody>
      </p:sp>
      <p:pic>
        <p:nvPicPr>
          <p:cNvPr id="23555" name="Picture 2"/>
          <p:cNvPicPr>
            <a:picLocks noChangeAspect="1"/>
          </p:cNvPicPr>
          <p:nvPr/>
        </p:nvPicPr>
        <p:blipFill>
          <a:blip r:embed="rId1"/>
          <a:stretch>
            <a:fillRect/>
          </a:stretch>
        </p:blipFill>
        <p:spPr>
          <a:xfrm>
            <a:off x="571500" y="1428750"/>
            <a:ext cx="7754938" cy="4000500"/>
          </a:xfrm>
          <a:prstGeom prst="rect">
            <a:avLst/>
          </a:prstGeom>
          <a:noFill/>
          <a:ln w="9525">
            <a:noFill/>
          </a:ln>
        </p:spPr>
      </p:pic>
      <p:sp>
        <p:nvSpPr>
          <p:cNvPr id="6" name="椭圆 5"/>
          <p:cNvSpPr/>
          <p:nvPr/>
        </p:nvSpPr>
        <p:spPr>
          <a:xfrm>
            <a:off x="3071813" y="4071938"/>
            <a:ext cx="3571875" cy="1500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eaLnBrk="1" hangingPunct="1"/>
            <a:endParaRPr lang="zh-CN" altLang="en-US" dirty="0">
              <a:solidFill>
                <a:srgbClr val="FFFFFF"/>
              </a:solidFill>
              <a:latin typeface="Franklin Gothic Book" pitchFamily="34" charset="0"/>
              <a:ea typeface="华文楷体" panose="02010600040101010101" pitchFamily="2" charset="-122"/>
            </a:endParaRPr>
          </a:p>
        </p:txBody>
      </p:sp>
      <p:cxnSp>
        <p:nvCxnSpPr>
          <p:cNvPr id="8" name="直接连接符 7"/>
          <p:cNvCxnSpPr/>
          <p:nvPr/>
        </p:nvCxnSpPr>
        <p:spPr>
          <a:xfrm flipV="1">
            <a:off x="1428750" y="4714875"/>
            <a:ext cx="642938" cy="4270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558" name="TextBox 10"/>
          <p:cNvSpPr txBox="1"/>
          <p:nvPr/>
        </p:nvSpPr>
        <p:spPr>
          <a:xfrm>
            <a:off x="785813" y="5214938"/>
            <a:ext cx="1143000" cy="461962"/>
          </a:xfrm>
          <a:prstGeom prst="rect">
            <a:avLst/>
          </a:prstGeom>
          <a:noFill/>
          <a:ln w="9525">
            <a:noFill/>
          </a:ln>
        </p:spPr>
        <p:txBody>
          <a:bodyPr>
            <a:spAutoFit/>
          </a:bodyPr>
          <a:p>
            <a:pPr lvl="0" eaLnBrk="1" hangingPunct="1"/>
            <a:r>
              <a:rPr lang="zh-CN" altLang="en-US" sz="2400" dirty="0">
                <a:solidFill>
                  <a:srgbClr val="FF0000"/>
                </a:solidFill>
                <a:latin typeface="Arial" panose="020B0604020202020204" pitchFamily="34" charset="0"/>
                <a:ea typeface="宋体" panose="02010600030101010101" pitchFamily="2" charset="-122"/>
              </a:rPr>
              <a:t>状态栈</a:t>
            </a:r>
            <a:endParaRPr lang="zh-CN" altLang="en-US" sz="2400" dirty="0">
              <a:solidFill>
                <a:srgbClr val="FF0000"/>
              </a:solidFill>
              <a:latin typeface="Arial" panose="020B0604020202020204" pitchFamily="34" charset="0"/>
              <a:ea typeface="宋体" panose="02010600030101010101" pitchFamily="2" charset="-122"/>
            </a:endParaRPr>
          </a:p>
        </p:txBody>
      </p:sp>
      <p:cxnSp>
        <p:nvCxnSpPr>
          <p:cNvPr id="12" name="直接连接符 11"/>
          <p:cNvCxnSpPr/>
          <p:nvPr/>
        </p:nvCxnSpPr>
        <p:spPr>
          <a:xfrm>
            <a:off x="6786563" y="4786313"/>
            <a:ext cx="928688" cy="71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560" name="TextBox 14"/>
          <p:cNvSpPr txBox="1"/>
          <p:nvPr/>
        </p:nvSpPr>
        <p:spPr>
          <a:xfrm>
            <a:off x="7643813" y="4643438"/>
            <a:ext cx="1500187" cy="461962"/>
          </a:xfrm>
          <a:prstGeom prst="rect">
            <a:avLst/>
          </a:prstGeom>
          <a:noFill/>
          <a:ln w="9525">
            <a:noFill/>
          </a:ln>
        </p:spPr>
        <p:txBody>
          <a:bodyPr>
            <a:spAutoFit/>
          </a:bodyPr>
          <a:p>
            <a:pPr lvl="0" eaLnBrk="1" hangingPunct="1"/>
            <a:r>
              <a:rPr lang="en-US" altLang="zh-CN" sz="2400">
                <a:solidFill>
                  <a:srgbClr val="FF0000"/>
                </a:solidFill>
                <a:latin typeface="Arial" panose="020B0604020202020204" pitchFamily="34" charset="0"/>
                <a:ea typeface="宋体" panose="02010600030101010101" pitchFamily="2" charset="-122"/>
              </a:rPr>
              <a:t>LR</a:t>
            </a:r>
            <a:r>
              <a:rPr lang="zh-CN" altLang="en-US" sz="2400" dirty="0">
                <a:solidFill>
                  <a:srgbClr val="FF0000"/>
                </a:solidFill>
                <a:latin typeface="Arial" panose="020B0604020202020204" pitchFamily="34" charset="0"/>
                <a:ea typeface="宋体" panose="02010600030101010101" pitchFamily="2" charset="-122"/>
              </a:rPr>
              <a:t>分析表</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p:txBody>
          <a:bodyPr wrap="square" lIns="91440" tIns="45720" rIns="91440" bIns="45720" anchor="ctr"/>
          <a:p>
            <a:r>
              <a:rPr lang="en-US" altLang="zh-CN"/>
              <a:t>Example</a:t>
            </a:r>
            <a:endParaRPr lang="zh-CN" altLang="en-US" dirty="0"/>
          </a:p>
        </p:txBody>
      </p:sp>
      <p:pic>
        <p:nvPicPr>
          <p:cNvPr id="24579" name="Picture 2"/>
          <p:cNvPicPr>
            <a:picLocks noGrp="1" noChangeAspect="1"/>
          </p:cNvPicPr>
          <p:nvPr>
            <p:ph idx="1"/>
          </p:nvPr>
        </p:nvPicPr>
        <p:blipFill>
          <a:blip r:embed="rId1"/>
          <a:srcRect/>
          <a:stretch>
            <a:fillRect/>
          </a:stretch>
        </p:blipFill>
        <p:spPr>
          <a:xfrm>
            <a:off x="2643188" y="1357313"/>
            <a:ext cx="6018212" cy="4643437"/>
          </a:xfrm>
        </p:spPr>
      </p:pic>
      <p:pic>
        <p:nvPicPr>
          <p:cNvPr id="24580" name="Picture 3"/>
          <p:cNvPicPr>
            <a:picLocks noChangeAspect="1"/>
          </p:cNvPicPr>
          <p:nvPr/>
        </p:nvPicPr>
        <p:blipFill>
          <a:blip r:embed="rId2"/>
          <a:stretch>
            <a:fillRect/>
          </a:stretch>
        </p:blipFill>
        <p:spPr>
          <a:xfrm>
            <a:off x="571500" y="1500188"/>
            <a:ext cx="2011363" cy="1071562"/>
          </a:xfrm>
          <a:prstGeom prst="rect">
            <a:avLst/>
          </a:prstGeom>
          <a:noFill/>
          <a:ln w="9525">
            <a:noFill/>
          </a:ln>
        </p:spPr>
      </p:pic>
      <p:pic>
        <p:nvPicPr>
          <p:cNvPr id="24581" name="Picture 4"/>
          <p:cNvPicPr>
            <a:picLocks noChangeAspect="1"/>
          </p:cNvPicPr>
          <p:nvPr/>
        </p:nvPicPr>
        <p:blipFill>
          <a:blip r:embed="rId3"/>
          <a:stretch>
            <a:fillRect/>
          </a:stretch>
        </p:blipFill>
        <p:spPr>
          <a:xfrm>
            <a:off x="571500" y="2786063"/>
            <a:ext cx="1857375" cy="1135062"/>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p:txBody>
          <a:bodyPr wrap="square" lIns="91440" tIns="45720" rIns="91440" bIns="45720" anchor="ctr"/>
          <a:p>
            <a:r>
              <a:rPr lang="en-US" altLang="zh-CN"/>
              <a:t>LR Parsing</a:t>
            </a:r>
            <a:endParaRPr lang="zh-CN" altLang="en-US" dirty="0"/>
          </a:p>
        </p:txBody>
      </p:sp>
      <p:sp>
        <p:nvSpPr>
          <p:cNvPr id="25603" name="内容占位符 2"/>
          <p:cNvSpPr>
            <a:spLocks noGrp="1"/>
          </p:cNvSpPr>
          <p:nvPr>
            <p:ph idx="1"/>
          </p:nvPr>
        </p:nvSpPr>
        <p:spPr>
          <a:xfrm>
            <a:off x="500063" y="1571625"/>
            <a:ext cx="8186737" cy="4643438"/>
          </a:xfrm>
        </p:spPr>
        <p:txBody>
          <a:bodyPr vert="horz" wrap="square" lIns="91440" tIns="45720" rIns="91440" bIns="45720" anchor="t"/>
          <a:p>
            <a:pPr>
              <a:buFont typeface="Arial" panose="020B0604020202020204" pitchFamily="34" charset="0"/>
              <a:buNone/>
            </a:pPr>
            <a:r>
              <a:rPr lang="zh-CN" altLang="en-US" kern="1200" dirty="0">
                <a:latin typeface="+mn-lt"/>
                <a:ea typeface="+mn-ea"/>
                <a:cs typeface="+mn-cs"/>
              </a:rPr>
              <a:t>不同的</a:t>
            </a:r>
            <a:r>
              <a:rPr lang="en-US" altLang="zh-CN" kern="1200">
                <a:latin typeface="+mn-lt"/>
                <a:ea typeface="+mn-ea"/>
                <a:cs typeface="+mn-cs"/>
              </a:rPr>
              <a:t>LR</a:t>
            </a:r>
            <a:r>
              <a:rPr lang="zh-CN" altLang="en-US" kern="1200" dirty="0">
                <a:latin typeface="+mn-lt"/>
                <a:ea typeface="+mn-ea"/>
                <a:cs typeface="+mn-cs"/>
              </a:rPr>
              <a:t>分析法具有相同的</a:t>
            </a:r>
            <a:r>
              <a:rPr lang="en-US" altLang="zh-CN" kern="1200">
                <a:latin typeface="+mn-lt"/>
                <a:ea typeface="+mn-ea"/>
                <a:cs typeface="+mn-cs"/>
              </a:rPr>
              <a:t>LR</a:t>
            </a:r>
            <a:r>
              <a:rPr lang="zh-CN" altLang="en-US" kern="1200" dirty="0">
                <a:latin typeface="+mn-lt"/>
                <a:ea typeface="+mn-ea"/>
                <a:cs typeface="+mn-cs"/>
              </a:rPr>
              <a:t>分析程序</a:t>
            </a:r>
            <a:endParaRPr lang="en-US" altLang="zh-CN" kern="1200">
              <a:latin typeface="+mn-lt"/>
              <a:ea typeface="+mn-ea"/>
              <a:cs typeface="+mn-cs"/>
            </a:endParaRPr>
          </a:p>
          <a:p>
            <a:pPr>
              <a:buFont typeface="Arial" panose="020B0604020202020204" pitchFamily="34" charset="0"/>
              <a:buNone/>
            </a:pPr>
            <a:r>
              <a:rPr lang="zh-CN" altLang="en-US" kern="1200" dirty="0">
                <a:latin typeface="+mn-lt"/>
                <a:ea typeface="+mn-ea"/>
                <a:cs typeface="+mn-cs"/>
              </a:rPr>
              <a:t>不同之处在于用不同的方法构造出不同的</a:t>
            </a:r>
            <a:r>
              <a:rPr lang="en-US" altLang="zh-CN" kern="1200">
                <a:latin typeface="+mn-lt"/>
                <a:ea typeface="+mn-ea"/>
                <a:cs typeface="+mn-cs"/>
              </a:rPr>
              <a:t>ACTION</a:t>
            </a:r>
            <a:r>
              <a:rPr lang="zh-CN" altLang="en-US" kern="1200" dirty="0">
                <a:latin typeface="+mn-lt"/>
                <a:ea typeface="+mn-ea"/>
                <a:cs typeface="+mn-cs"/>
              </a:rPr>
              <a:t>表和</a:t>
            </a:r>
            <a:r>
              <a:rPr lang="en-US" altLang="zh-CN" kern="1200">
                <a:latin typeface="+mn-lt"/>
                <a:ea typeface="+mn-ea"/>
                <a:cs typeface="+mn-cs"/>
              </a:rPr>
              <a:t>GOTO</a:t>
            </a:r>
            <a:r>
              <a:rPr lang="zh-CN" altLang="en-US" kern="1200" dirty="0">
                <a:latin typeface="+mn-lt"/>
                <a:ea typeface="+mn-ea"/>
                <a:cs typeface="+mn-cs"/>
              </a:rPr>
              <a:t>表</a:t>
            </a:r>
            <a:r>
              <a:rPr lang="en-US" altLang="zh-CN" kern="1200">
                <a:latin typeface="+mn-lt"/>
                <a:ea typeface="+mn-ea"/>
                <a:cs typeface="+mn-cs"/>
              </a:rPr>
              <a:t>.</a:t>
            </a:r>
            <a:endParaRPr lang="zh-CN" altLang="en-US" kern="1200" dirty="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p:txBody>
          <a:bodyPr wrap="square" lIns="91440" tIns="45720" rIns="91440" bIns="45720" anchor="ctr"/>
          <a:p>
            <a:r>
              <a:rPr lang="en-US" altLang="zh-CN"/>
              <a:t>Simple LR (SLR) Parsing</a:t>
            </a:r>
            <a:endParaRPr lang="zh-CN" altLang="en-US" dirty="0"/>
          </a:p>
        </p:txBody>
      </p:sp>
      <p:sp>
        <p:nvSpPr>
          <p:cNvPr id="26627" name="内容占位符 2"/>
          <p:cNvSpPr>
            <a:spLocks noGrp="1"/>
          </p:cNvSpPr>
          <p:nvPr>
            <p:ph idx="1"/>
          </p:nvPr>
        </p:nvSpPr>
        <p:spPr>
          <a:xfrm>
            <a:off x="500063" y="1571625"/>
            <a:ext cx="8186737" cy="4643438"/>
          </a:xfrm>
        </p:spPr>
        <p:txBody>
          <a:bodyPr vert="horz" wrap="square" lIns="91440" tIns="45720" rIns="91440" bIns="45720" anchor="t"/>
          <a:p>
            <a:pPr>
              <a:buFont typeface="Arial" panose="020B0604020202020204" pitchFamily="34" charset="0"/>
              <a:buNone/>
            </a:pPr>
            <a:r>
              <a:rPr lang="zh-CN" altLang="en-US" kern="1200" dirty="0">
                <a:latin typeface="+mn-lt"/>
                <a:ea typeface="+mn-ea"/>
                <a:cs typeface="+mn-cs"/>
              </a:rPr>
              <a:t>最简单的</a:t>
            </a:r>
            <a:r>
              <a:rPr lang="en-US" altLang="zh-CN" kern="1200">
                <a:latin typeface="+mn-lt"/>
                <a:ea typeface="+mn-ea"/>
                <a:cs typeface="+mn-cs"/>
              </a:rPr>
              <a:t>LR</a:t>
            </a:r>
            <a:r>
              <a:rPr lang="zh-CN" altLang="en-US" kern="1200" dirty="0">
                <a:latin typeface="+mn-lt"/>
                <a:ea typeface="+mn-ea"/>
                <a:cs typeface="+mn-cs"/>
              </a:rPr>
              <a:t>分析</a:t>
            </a:r>
            <a:endParaRPr lang="en-US" altLang="zh-CN" kern="1200">
              <a:latin typeface="+mn-lt"/>
              <a:ea typeface="+mn-ea"/>
              <a:cs typeface="+mn-cs"/>
            </a:endParaRPr>
          </a:p>
          <a:p>
            <a:pPr>
              <a:buFont typeface="Arial" panose="020B0604020202020204" pitchFamily="34" charset="0"/>
              <a:buNone/>
            </a:pPr>
            <a:r>
              <a:rPr lang="zh-CN" altLang="en-US" kern="1200" dirty="0">
                <a:latin typeface="+mn-lt"/>
                <a:ea typeface="+mn-ea"/>
                <a:cs typeface="+mn-cs"/>
              </a:rPr>
              <a:t>如何构造</a:t>
            </a:r>
            <a:r>
              <a:rPr lang="en-US" altLang="zh-CN" kern="1200">
                <a:latin typeface="+mn-lt"/>
                <a:ea typeface="+mn-ea"/>
                <a:cs typeface="+mn-cs"/>
              </a:rPr>
              <a:t>SLR</a:t>
            </a:r>
            <a:r>
              <a:rPr lang="zh-CN" altLang="en-US" kern="1200" dirty="0">
                <a:latin typeface="+mn-lt"/>
                <a:ea typeface="+mn-ea"/>
                <a:cs typeface="+mn-cs"/>
              </a:rPr>
              <a:t>的分析表？</a:t>
            </a:r>
            <a:endParaRPr lang="zh-CN" altLang="en-US" kern="1200" dirty="0">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p:txBody>
          <a:bodyPr wrap="square" lIns="91440" tIns="45720" rIns="91440" bIns="45720" anchor="ctr"/>
          <a:p>
            <a:r>
              <a:rPr lang="en-US" altLang="zh-CN" i="1">
                <a:latin typeface="Times New Roman" panose="02020603050405020304" pitchFamily="18" charset="0"/>
                <a:ea typeface="Times New Roman" panose="02020603050405020304" pitchFamily="18" charset="0"/>
              </a:rPr>
              <a:t>LR(0) </a:t>
            </a:r>
            <a:r>
              <a:rPr lang="en-US" altLang="zh-CN">
                <a:latin typeface="Times New Roman" panose="02020603050405020304" pitchFamily="18" charset="0"/>
                <a:ea typeface="Times New Roman" panose="02020603050405020304" pitchFamily="18" charset="0"/>
              </a:rPr>
              <a:t>Items</a:t>
            </a:r>
            <a:endParaRPr lang="zh-CN" altLang="en-US" dirty="0"/>
          </a:p>
        </p:txBody>
      </p:sp>
      <p:sp>
        <p:nvSpPr>
          <p:cNvPr id="27651" name="内容占位符 2"/>
          <p:cNvSpPr>
            <a:spLocks noGrp="1"/>
          </p:cNvSpPr>
          <p:nvPr>
            <p:ph idx="1"/>
          </p:nvPr>
        </p:nvSpPr>
        <p:spPr>
          <a:xfrm>
            <a:off x="500063" y="1571625"/>
            <a:ext cx="8186737" cy="5000625"/>
          </a:xfrm>
        </p:spPr>
        <p:txBody>
          <a:bodyPr vert="horz" wrap="square" lIns="91440" tIns="45720" rIns="91440" bIns="45720" anchor="t"/>
          <a:p>
            <a:pPr>
              <a:buFont typeface="Arial" panose="020B0604020202020204" pitchFamily="34" charset="0"/>
              <a:buNone/>
            </a:pPr>
            <a:r>
              <a:rPr lang="en-US" altLang="zh-CN" kern="1200">
                <a:latin typeface="Times New Roman" panose="02020603050405020304" pitchFamily="18" charset="0"/>
                <a:ea typeface="Times New Roman" panose="02020603050405020304" pitchFamily="18" charset="0"/>
                <a:cs typeface="+mn-cs"/>
              </a:rPr>
              <a:t>An </a:t>
            </a:r>
            <a:r>
              <a:rPr lang="en-US" altLang="zh-CN" i="1" kern="1200">
                <a:latin typeface="Times New Roman" panose="02020603050405020304" pitchFamily="18" charset="0"/>
                <a:ea typeface="Times New Roman" panose="02020603050405020304" pitchFamily="18" charset="0"/>
                <a:cs typeface="+mn-cs"/>
              </a:rPr>
              <a:t>LR(0)  </a:t>
            </a:r>
            <a:r>
              <a:rPr lang="en-US" altLang="zh-CN" kern="1200">
                <a:latin typeface="Times New Roman" panose="02020603050405020304" pitchFamily="18" charset="0"/>
                <a:ea typeface="Times New Roman" panose="02020603050405020304" pitchFamily="18" charset="0"/>
                <a:cs typeface="+mn-cs"/>
              </a:rPr>
              <a:t>item (item for short) a production with a dot at some position of the body. </a:t>
            </a:r>
            <a:endParaRPr lang="en-US" altLang="zh-CN" kern="1200">
              <a:latin typeface="Times New Roman" panose="02020603050405020304" pitchFamily="18" charset="0"/>
              <a:ea typeface="Times New Roman" panose="02020603050405020304" pitchFamily="18" charset="0"/>
              <a:cs typeface="+mn-cs"/>
            </a:endParaRPr>
          </a:p>
          <a:p>
            <a:pPr>
              <a:buFont typeface="Arial" panose="020B0604020202020204" pitchFamily="34" charset="0"/>
              <a:buNone/>
            </a:pPr>
            <a:r>
              <a:rPr lang="en-US" altLang="zh-CN" sz="2800" kern="1200" err="1">
                <a:latin typeface="Times New Roman" panose="02020603050405020304" pitchFamily="18" charset="0"/>
                <a:ea typeface="Times New Roman" panose="02020603050405020304" pitchFamily="18" charset="0"/>
                <a:cs typeface="+mn-cs"/>
              </a:rPr>
              <a:t>Eg</a:t>
            </a:r>
            <a:r>
              <a:rPr lang="en-US" altLang="zh-CN" sz="2800" kern="1200">
                <a:latin typeface="Times New Roman" panose="02020603050405020304" pitchFamily="18" charset="0"/>
                <a:ea typeface="Times New Roman" panose="02020603050405020304" pitchFamily="18" charset="0"/>
                <a:cs typeface="+mn-cs"/>
              </a:rPr>
              <a:t>., </a:t>
            </a:r>
            <a:r>
              <a:rPr lang="en-US" altLang="zh-CN" sz="2800" i="1" kern="1200">
                <a:latin typeface="Times New Roman" panose="02020603050405020304" pitchFamily="18" charset="0"/>
                <a:ea typeface="Times New Roman" panose="02020603050405020304" pitchFamily="18" charset="0"/>
                <a:cs typeface="+mn-cs"/>
              </a:rPr>
              <a:t>A</a:t>
            </a:r>
            <a:r>
              <a:rPr lang="en-US" altLang="zh-CN" sz="2800" i="1" kern="1200">
                <a:latin typeface="Times New Roman" panose="02020603050405020304" pitchFamily="18" charset="0"/>
                <a:ea typeface="Times New Roman" panose="02020603050405020304" pitchFamily="18" charset="0"/>
                <a:cs typeface="+mn-cs"/>
                <a:sym typeface="Wingdings" panose="05000000000000000000" pitchFamily="2" charset="2"/>
              </a:rPr>
              <a:t></a:t>
            </a:r>
            <a:r>
              <a:rPr lang="en-US" altLang="zh-CN" sz="2800" i="1" kern="1200">
                <a:latin typeface="Times New Roman" panose="02020603050405020304" pitchFamily="18" charset="0"/>
                <a:ea typeface="Times New Roman" panose="02020603050405020304" pitchFamily="18" charset="0"/>
                <a:cs typeface="+mn-cs"/>
              </a:rPr>
              <a:t>XYZ </a:t>
            </a:r>
            <a:r>
              <a:rPr lang="en-US" altLang="zh-CN" sz="2800" kern="1200">
                <a:latin typeface="Times New Roman" panose="02020603050405020304" pitchFamily="18" charset="0"/>
                <a:ea typeface="Times New Roman" panose="02020603050405020304" pitchFamily="18" charset="0"/>
                <a:cs typeface="+mn-cs"/>
              </a:rPr>
              <a:t>yields the four items:</a:t>
            </a:r>
            <a:endParaRPr lang="en-US" altLang="zh-CN" sz="2800" kern="1200">
              <a:latin typeface="Times New Roman" panose="02020603050405020304" pitchFamily="18" charset="0"/>
              <a:ea typeface="Times New Roman" panose="02020603050405020304" pitchFamily="18" charset="0"/>
              <a:cs typeface="+mn-cs"/>
            </a:endParaRPr>
          </a:p>
          <a:p>
            <a:pPr>
              <a:buFont typeface="Arial" panose="020B0604020202020204" pitchFamily="34" charset="0"/>
              <a:buNone/>
            </a:pPr>
            <a:r>
              <a:rPr lang="en-US" altLang="zh-CN" sz="2800" kern="1200">
                <a:latin typeface="Times New Roman" panose="02020603050405020304" pitchFamily="18" charset="0"/>
                <a:ea typeface="Times New Roman" panose="02020603050405020304" pitchFamily="18" charset="0"/>
                <a:cs typeface="+mn-cs"/>
              </a:rPr>
              <a:t>			</a:t>
            </a:r>
            <a:r>
              <a:rPr lang="en-US" altLang="zh-CN" sz="2800" i="1" kern="1200">
                <a:latin typeface="Times New Roman" panose="02020603050405020304" pitchFamily="18" charset="0"/>
                <a:ea typeface="Times New Roman" panose="02020603050405020304" pitchFamily="18" charset="0"/>
                <a:cs typeface="+mn-cs"/>
              </a:rPr>
              <a:t> A</a:t>
            </a:r>
            <a:r>
              <a:rPr lang="en-US" altLang="zh-CN" sz="2800" i="1" kern="1200">
                <a:latin typeface="Times New Roman" panose="02020603050405020304" pitchFamily="18" charset="0"/>
                <a:ea typeface="Times New Roman" panose="02020603050405020304" pitchFamily="18" charset="0"/>
                <a:cs typeface="+mn-cs"/>
                <a:sym typeface="Wingdings" panose="05000000000000000000" pitchFamily="2" charset="2"/>
              </a:rPr>
              <a:t> ·XYZ</a:t>
            </a:r>
            <a:endParaRPr lang="en-US" altLang="zh-CN" sz="2800" i="1" kern="1200">
              <a:latin typeface="Times New Roman" panose="02020603050405020304" pitchFamily="18" charset="0"/>
              <a:ea typeface="Times New Roman" panose="02020603050405020304" pitchFamily="18" charset="0"/>
              <a:cs typeface="+mn-cs"/>
              <a:sym typeface="Wingdings" panose="05000000000000000000" pitchFamily="2" charset="2"/>
            </a:endParaRPr>
          </a:p>
          <a:p>
            <a:pPr>
              <a:buFont typeface="Arial" panose="020B0604020202020204" pitchFamily="34" charset="0"/>
              <a:buNone/>
            </a:pPr>
            <a:r>
              <a:rPr lang="en-US" altLang="zh-CN" sz="2800" i="1" kern="1200">
                <a:latin typeface="Times New Roman" panose="02020603050405020304" pitchFamily="18" charset="0"/>
                <a:ea typeface="Times New Roman" panose="02020603050405020304" pitchFamily="18" charset="0"/>
                <a:cs typeface="+mn-cs"/>
                <a:sym typeface="Wingdings" panose="05000000000000000000" pitchFamily="2" charset="2"/>
              </a:rPr>
              <a:t>			AX·YZ</a:t>
            </a:r>
            <a:endParaRPr lang="en-US" altLang="zh-CN" sz="2800" i="1" kern="1200">
              <a:latin typeface="Times New Roman" panose="02020603050405020304" pitchFamily="18" charset="0"/>
              <a:ea typeface="Times New Roman" panose="02020603050405020304" pitchFamily="18" charset="0"/>
              <a:cs typeface="+mn-cs"/>
              <a:sym typeface="Wingdings" panose="05000000000000000000" pitchFamily="2" charset="2"/>
            </a:endParaRPr>
          </a:p>
          <a:p>
            <a:pPr>
              <a:buFont typeface="Arial" panose="020B0604020202020204" pitchFamily="34" charset="0"/>
              <a:buNone/>
            </a:pPr>
            <a:r>
              <a:rPr lang="en-US" altLang="zh-CN" sz="2800" i="1" kern="1200">
                <a:latin typeface="Times New Roman" panose="02020603050405020304" pitchFamily="18" charset="0"/>
                <a:ea typeface="Times New Roman" panose="02020603050405020304" pitchFamily="18" charset="0"/>
                <a:cs typeface="+mn-cs"/>
                <a:sym typeface="Wingdings" panose="05000000000000000000" pitchFamily="2" charset="2"/>
              </a:rPr>
              <a:t>			 AX Y·Z</a:t>
            </a:r>
            <a:endParaRPr lang="en-US" altLang="zh-CN" sz="2800" i="1" kern="1200">
              <a:latin typeface="Times New Roman" panose="02020603050405020304" pitchFamily="18" charset="0"/>
              <a:ea typeface="Times New Roman" panose="02020603050405020304" pitchFamily="18" charset="0"/>
              <a:cs typeface="+mn-cs"/>
              <a:sym typeface="Wingdings" panose="05000000000000000000" pitchFamily="2" charset="2"/>
            </a:endParaRPr>
          </a:p>
          <a:p>
            <a:pPr>
              <a:buFont typeface="Arial" panose="020B0604020202020204" pitchFamily="34" charset="0"/>
              <a:buNone/>
            </a:pPr>
            <a:r>
              <a:rPr lang="en-US" altLang="zh-CN" sz="2800" i="1" kern="1200">
                <a:latin typeface="Times New Roman" panose="02020603050405020304" pitchFamily="18" charset="0"/>
                <a:ea typeface="Times New Roman" panose="02020603050405020304" pitchFamily="18" charset="0"/>
                <a:cs typeface="+mn-cs"/>
                <a:sym typeface="Wingdings" panose="05000000000000000000" pitchFamily="2" charset="2"/>
              </a:rPr>
              <a:t>			 AX YZ·</a:t>
            </a:r>
            <a:endParaRPr lang="en-US" altLang="zh-CN" sz="2800" kern="1200">
              <a:latin typeface="Times New Roman" panose="02020603050405020304" pitchFamily="18" charset="0"/>
              <a:ea typeface="Times New Roman" panose="02020603050405020304" pitchFamily="18" charset="0"/>
              <a:cs typeface="+mn-cs"/>
            </a:endParaRPr>
          </a:p>
          <a:p>
            <a:pPr>
              <a:buFont typeface="Arial" panose="020B0604020202020204" pitchFamily="34" charset="0"/>
              <a:buNone/>
            </a:pPr>
            <a:r>
              <a:rPr lang="en-US" altLang="zh-CN" kern="1200">
                <a:latin typeface="Times New Roman" panose="02020603050405020304" pitchFamily="18" charset="0"/>
                <a:ea typeface="Times New Roman" panose="02020603050405020304" pitchFamily="18" charset="0"/>
                <a:cs typeface="+mn-cs"/>
              </a:rPr>
              <a:t>The production A </a:t>
            </a:r>
            <a:r>
              <a:rPr lang="en-US" altLang="zh-CN" kern="1200">
                <a:latin typeface="Times New Roman" panose="02020603050405020304" pitchFamily="18" charset="0"/>
                <a:ea typeface="Times New Roman" panose="02020603050405020304" pitchFamily="18" charset="0"/>
                <a:cs typeface="+mn-cs"/>
                <a:sym typeface="Wingdings" panose="05000000000000000000" pitchFamily="2" charset="2"/>
              </a:rPr>
              <a:t></a:t>
            </a:r>
            <a:r>
              <a:rPr lang="az-Cyrl-AZ" altLang="zh-CN" kern="1200" dirty="0">
                <a:latin typeface="Times New Roman" panose="02020603050405020304" pitchFamily="18" charset="0"/>
                <a:ea typeface="Times New Roman" panose="02020603050405020304" pitchFamily="18" charset="0"/>
                <a:cs typeface="+mn-cs"/>
                <a:sym typeface="Wingdings" panose="05000000000000000000" pitchFamily="2" charset="2"/>
              </a:rPr>
              <a:t>є</a:t>
            </a:r>
            <a:r>
              <a:rPr lang="en-US" altLang="zh-CN" kern="1200">
                <a:latin typeface="Times New Roman" panose="02020603050405020304" pitchFamily="18" charset="0"/>
                <a:ea typeface="Times New Roman" panose="02020603050405020304" pitchFamily="18" charset="0"/>
                <a:cs typeface="+mn-cs"/>
              </a:rPr>
              <a:t> generates only one item, </a:t>
            </a:r>
            <a:r>
              <a:rPr lang="en-US" altLang="zh-CN" i="1" kern="1200">
                <a:latin typeface="Times New Roman" panose="02020603050405020304" pitchFamily="18" charset="0"/>
                <a:ea typeface="Times New Roman" panose="02020603050405020304" pitchFamily="18" charset="0"/>
                <a:cs typeface="+mn-cs"/>
              </a:rPr>
              <a:t>A</a:t>
            </a:r>
            <a:r>
              <a:rPr lang="en-US" altLang="zh-CN" i="1" kern="1200">
                <a:latin typeface="Times New Roman" panose="02020603050405020304" pitchFamily="18" charset="0"/>
                <a:ea typeface="Times New Roman" panose="02020603050405020304" pitchFamily="18" charset="0"/>
                <a:cs typeface="+mn-cs"/>
                <a:sym typeface="Wingdings" panose="05000000000000000000" pitchFamily="2" charset="2"/>
              </a:rPr>
              <a:t> ·</a:t>
            </a:r>
            <a:endParaRPr lang="zh-CN" altLang="en-US" kern="1200" dirty="0">
              <a:latin typeface="Times New Roman" panose="02020603050405020304" pitchFamily="18" charset="0"/>
              <a:ea typeface="Times New Roman" panose="02020603050405020304" pitchFamily="18" charset="0"/>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p:txBody>
          <a:bodyPr wrap="square" lIns="91440" tIns="45720" rIns="91440" bIns="45720" anchor="ctr"/>
          <a:p>
            <a:r>
              <a:rPr lang="en-US" altLang="zh-CN"/>
              <a:t>Augmented Grammar</a:t>
            </a:r>
            <a:endParaRPr lang="zh-CN" altLang="en-US" dirty="0"/>
          </a:p>
        </p:txBody>
      </p:sp>
      <p:sp>
        <p:nvSpPr>
          <p:cNvPr id="28675" name="内容占位符 2"/>
          <p:cNvSpPr>
            <a:spLocks noGrp="1"/>
          </p:cNvSpPr>
          <p:nvPr>
            <p:ph idx="1"/>
          </p:nvPr>
        </p:nvSpPr>
        <p:spPr>
          <a:xfrm>
            <a:off x="500063" y="1571625"/>
            <a:ext cx="8186737" cy="4643438"/>
          </a:xfrm>
        </p:spPr>
        <p:txBody>
          <a:bodyPr vert="horz" wrap="square" lIns="91440" tIns="45720" rIns="91440" bIns="45720" anchor="t"/>
          <a:p>
            <a:pPr>
              <a:buFont typeface="Arial" panose="020B0604020202020204" pitchFamily="34" charset="0"/>
              <a:buNone/>
            </a:pPr>
            <a:r>
              <a:rPr lang="en-US" altLang="zh-CN" kern="1200">
                <a:latin typeface="Times New Roman" panose="02020603050405020304" pitchFamily="18" charset="0"/>
                <a:ea typeface="Times New Roman" panose="02020603050405020304" pitchFamily="18" charset="0"/>
                <a:cs typeface="+mn-cs"/>
              </a:rPr>
              <a:t>If G is a grammar with start symbol S, then G', the </a:t>
            </a:r>
            <a:r>
              <a:rPr lang="en-US" altLang="zh-CN" i="1" kern="1200">
                <a:latin typeface="Times New Roman" panose="02020603050405020304" pitchFamily="18" charset="0"/>
                <a:ea typeface="Times New Roman" panose="02020603050405020304" pitchFamily="18" charset="0"/>
                <a:cs typeface="+mn-cs"/>
              </a:rPr>
              <a:t>augmented grammar </a:t>
            </a:r>
            <a:r>
              <a:rPr lang="en-US" altLang="zh-CN" kern="1200">
                <a:latin typeface="Times New Roman" panose="02020603050405020304" pitchFamily="18" charset="0"/>
                <a:ea typeface="Times New Roman" panose="02020603050405020304" pitchFamily="18" charset="0"/>
                <a:cs typeface="+mn-cs"/>
              </a:rPr>
              <a:t>for G, is G with a new start symbol S’ and production S’</a:t>
            </a:r>
            <a:r>
              <a:rPr lang="en-US" altLang="zh-CN" kern="1200">
                <a:latin typeface="Times New Roman" panose="02020603050405020304" pitchFamily="18" charset="0"/>
                <a:ea typeface="Times New Roman" panose="02020603050405020304" pitchFamily="18" charset="0"/>
                <a:cs typeface="+mn-cs"/>
                <a:sym typeface="Wingdings" panose="05000000000000000000" pitchFamily="2" charset="2"/>
              </a:rPr>
              <a:t></a:t>
            </a:r>
            <a:r>
              <a:rPr lang="en-US" altLang="zh-CN" kern="1200">
                <a:latin typeface="Times New Roman" panose="02020603050405020304" pitchFamily="18" charset="0"/>
                <a:ea typeface="Times New Roman" panose="02020603050405020304" pitchFamily="18" charset="0"/>
                <a:cs typeface="+mn-cs"/>
              </a:rPr>
              <a:t> S.</a:t>
            </a:r>
            <a:endParaRPr lang="zh-CN" altLang="en-US" kern="1200" dirty="0">
              <a:latin typeface="Times New Roman" panose="02020603050405020304" pitchFamily="18" charset="0"/>
              <a:ea typeface="Times New Roman" panose="02020603050405020304" pitchFamily="18" charset="0"/>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p:txBody>
          <a:bodyPr wrap="square" lIns="91440" tIns="45720" rIns="91440" bIns="45720" anchor="ctr"/>
          <a:p>
            <a:r>
              <a:rPr lang="en-US" altLang="zh-CN"/>
              <a:t>Ideas</a:t>
            </a:r>
            <a:endParaRPr lang="en-US" altLang="zh-CN"/>
          </a:p>
        </p:txBody>
      </p:sp>
      <p:sp>
        <p:nvSpPr>
          <p:cNvPr id="29699" name="Rectangle 3"/>
          <p:cNvSpPr>
            <a:spLocks noGrp="1"/>
          </p:cNvSpPr>
          <p:nvPr>
            <p:ph idx="1"/>
          </p:nvPr>
        </p:nvSpPr>
        <p:spPr>
          <a:xfrm>
            <a:off x="500063" y="1571625"/>
            <a:ext cx="8186737" cy="4643438"/>
          </a:xfrm>
        </p:spPr>
        <p:txBody>
          <a:bodyPr vert="horz" wrap="square" lIns="91440" tIns="45720" rIns="91440" bIns="45720" anchor="t"/>
          <a:p>
            <a:pPr defTabSz="0">
              <a:buFont typeface="Arial" panose="020B0604020202020204" pitchFamily="34" charset="0"/>
              <a:buNone/>
              <a:tabLst>
                <a:tab pos="1250950" algn="l"/>
                <a:tab pos="1882775" algn="l"/>
              </a:tabLst>
            </a:pPr>
            <a:r>
              <a:rPr lang="en-US" altLang="zh-CN" sz="2500" kern="1200">
                <a:latin typeface="+mn-lt"/>
                <a:ea typeface="+mn-ea"/>
                <a:cs typeface="+mn-cs"/>
              </a:rPr>
              <a:t>Consider the following grammar</a:t>
            </a:r>
            <a:endParaRPr lang="en-US" altLang="zh-CN" sz="2500" kern="1200">
              <a:latin typeface="+mn-lt"/>
              <a:ea typeface="+mn-ea"/>
              <a:cs typeface="+mn-cs"/>
            </a:endParaRPr>
          </a:p>
          <a:p>
            <a:pPr lvl="1" defTabSz="0">
              <a:buClr>
                <a:schemeClr val="tx2"/>
              </a:buClr>
              <a:buSzPct val="65000"/>
              <a:buFont typeface="Wingdings" panose="05000000000000000000" pitchFamily="2" charset="2"/>
              <a:buChar char="–"/>
              <a:tabLst>
                <a:tab pos="1250950" algn="l"/>
                <a:tab pos="1882775" algn="l"/>
              </a:tabLst>
            </a:pPr>
            <a:r>
              <a:rPr lang="en-US" altLang="zh-CN" kern="1200">
                <a:solidFill>
                  <a:srgbClr val="A50021"/>
                </a:solidFill>
                <a:latin typeface="Times New Roman" panose="02020603050405020304" pitchFamily="18" charset="0"/>
                <a:ea typeface="黑体" panose="02010609060101010101" pitchFamily="49" charset="-122"/>
                <a:cs typeface="+mn-cs"/>
              </a:rPr>
              <a:t>	S'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	S</a:t>
            </a:r>
            <a:endPar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endParaRPr>
          </a:p>
          <a:p>
            <a:pPr lvl="1" defTabSz="0">
              <a:buClr>
                <a:schemeClr val="tx2"/>
              </a:buClr>
              <a:buSzPct val="65000"/>
              <a:buFont typeface="Wingdings" panose="05000000000000000000" pitchFamily="2" charset="2"/>
              <a:buChar char="–"/>
              <a:tabLst>
                <a:tab pos="1250950" algn="l"/>
                <a:tab pos="1882775" algn="l"/>
              </a:tabLst>
            </a:pPr>
            <a:r>
              <a:rPr lang="en-US" altLang="zh-CN" kern="1200">
                <a:solidFill>
                  <a:srgbClr val="A50021"/>
                </a:solidFill>
                <a:latin typeface="Times New Roman" panose="02020603050405020304" pitchFamily="18" charset="0"/>
                <a:ea typeface="黑体" panose="02010609060101010101" pitchFamily="49" charset="-122"/>
                <a:cs typeface="+mn-cs"/>
              </a:rPr>
              <a:t>	S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	a A  |  b B</a:t>
            </a:r>
            <a:endPar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endParaRPr>
          </a:p>
          <a:p>
            <a:pPr lvl="1" defTabSz="0">
              <a:buClr>
                <a:schemeClr val="tx2"/>
              </a:buClr>
              <a:buSzPct val="65000"/>
              <a:buFont typeface="Wingdings" panose="05000000000000000000" pitchFamily="2" charset="2"/>
              <a:buChar char="–"/>
              <a:tabLst>
                <a:tab pos="1250950" algn="l"/>
                <a:tab pos="1882775" algn="l"/>
              </a:tabLst>
            </a:pPr>
            <a:r>
              <a:rPr lang="en-US" altLang="zh-CN" kern="1200">
                <a:solidFill>
                  <a:srgbClr val="A50021"/>
                </a:solidFill>
                <a:latin typeface="Times New Roman" panose="02020603050405020304" pitchFamily="18" charset="0"/>
                <a:ea typeface="黑体" panose="02010609060101010101" pitchFamily="49" charset="-122"/>
                <a:cs typeface="+mn-cs"/>
              </a:rPr>
              <a:t>	A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	c A  |  d</a:t>
            </a:r>
            <a:endPar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endParaRPr>
          </a:p>
          <a:p>
            <a:pPr lvl="1" defTabSz="0">
              <a:buClr>
                <a:schemeClr val="tx2"/>
              </a:buClr>
              <a:buSzPct val="65000"/>
              <a:buFont typeface="Wingdings" panose="05000000000000000000" pitchFamily="2" charset="2"/>
              <a:buChar char="–"/>
              <a:tabLst>
                <a:tab pos="1250950" algn="l"/>
                <a:tab pos="1882775" algn="l"/>
              </a:tabLst>
            </a:pPr>
            <a:r>
              <a:rPr lang="en-US" altLang="zh-CN" kern="1200">
                <a:solidFill>
                  <a:srgbClr val="A50021"/>
                </a:solidFill>
                <a:latin typeface="Times New Roman" panose="02020603050405020304" pitchFamily="18" charset="0"/>
                <a:ea typeface="黑体" panose="02010609060101010101" pitchFamily="49" charset="-122"/>
                <a:cs typeface="+mn-cs"/>
              </a:rPr>
              <a:t>	B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	c B  |  d</a:t>
            </a:r>
            <a:endPar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2" name="Group 89"/>
          <p:cNvGrpSpPr/>
          <p:nvPr/>
        </p:nvGrpSpPr>
        <p:grpSpPr>
          <a:xfrm>
            <a:off x="990600" y="1219200"/>
            <a:ext cx="7924800" cy="2590800"/>
            <a:chOff x="624" y="768"/>
            <a:chExt cx="4992" cy="1632"/>
          </a:xfrm>
        </p:grpSpPr>
        <p:sp>
          <p:nvSpPr>
            <p:cNvPr id="30724" name="Rectangle 55"/>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30725" name="Group 6"/>
            <p:cNvGrpSpPr/>
            <p:nvPr/>
          </p:nvGrpSpPr>
          <p:grpSpPr>
            <a:xfrm>
              <a:off x="1104" y="1632"/>
              <a:ext cx="672" cy="768"/>
              <a:chOff x="816" y="1728"/>
              <a:chExt cx="816" cy="864"/>
            </a:xfrm>
          </p:grpSpPr>
          <p:sp>
            <p:nvSpPr>
              <p:cNvPr id="30727" name="AutoShape 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0728" name="Text Box 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0726" name="Line 16"/>
            <p:cNvSpPr/>
            <p:nvPr/>
          </p:nvSpPr>
          <p:spPr>
            <a:xfrm>
              <a:off x="912" y="2112"/>
              <a:ext cx="192" cy="0"/>
            </a:xfrm>
            <a:prstGeom prst="line">
              <a:avLst/>
            </a:prstGeom>
            <a:ln w="9525" cap="flat" cmpd="sng">
              <a:solidFill>
                <a:schemeClr val="tx1"/>
              </a:solidFill>
              <a:prstDash val="solid"/>
              <a:headEnd type="none" w="med" len="med"/>
              <a:tailEnd type="arrow" w="lg" len="lg"/>
            </a:ln>
          </p:spPr>
        </p:sp>
      </p:grpSp>
      <p:sp>
        <p:nvSpPr>
          <p:cNvPr id="30723" name="AutoShape 88"/>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Initial state</a:t>
            </a:r>
            <a:endParaRPr lang="en-US" altLang="zh-CN">
              <a:latin typeface="Arial" panose="020B0604020202020204" pitchFamily="34" charset="0"/>
              <a:ea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6" name="Group 8"/>
          <p:cNvGrpSpPr/>
          <p:nvPr/>
        </p:nvGrpSpPr>
        <p:grpSpPr>
          <a:xfrm>
            <a:off x="990600" y="1219200"/>
            <a:ext cx="7924800" cy="2590800"/>
            <a:chOff x="624" y="768"/>
            <a:chExt cx="4992" cy="1632"/>
          </a:xfrm>
        </p:grpSpPr>
        <p:sp>
          <p:nvSpPr>
            <p:cNvPr id="31748"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31749" name="Group 3"/>
            <p:cNvGrpSpPr/>
            <p:nvPr/>
          </p:nvGrpSpPr>
          <p:grpSpPr>
            <a:xfrm>
              <a:off x="1104" y="1632"/>
              <a:ext cx="672" cy="768"/>
              <a:chOff x="816" y="1728"/>
              <a:chExt cx="816" cy="864"/>
            </a:xfrm>
          </p:grpSpPr>
          <p:sp>
            <p:nvSpPr>
              <p:cNvPr id="31751" name="AutoShape 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1752" name="Text Box 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1750" name="Line 6"/>
            <p:cNvSpPr/>
            <p:nvPr/>
          </p:nvSpPr>
          <p:spPr>
            <a:xfrm>
              <a:off x="912" y="2112"/>
              <a:ext cx="192" cy="0"/>
            </a:xfrm>
            <a:prstGeom prst="line">
              <a:avLst/>
            </a:prstGeom>
            <a:ln w="9525" cap="flat" cmpd="sng">
              <a:solidFill>
                <a:schemeClr val="tx1"/>
              </a:solidFill>
              <a:prstDash val="solid"/>
              <a:headEnd type="none" w="med" len="med"/>
              <a:tailEnd type="arrow" w="lg" len="lg"/>
            </a:ln>
          </p:spPr>
        </p:sp>
      </p:grpSp>
      <p:sp>
        <p:nvSpPr>
          <p:cNvPr id="31747" name="AutoShape 7"/>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Equivalent closure</a:t>
            </a:r>
            <a:endParaRPr lang="en-US" altLang="zh-CN">
              <a:latin typeface="Arial" panose="020B0604020202020204" pitchFamily="34" charset="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wrap="square" lIns="91440" tIns="45720" rIns="91440" bIns="45720" anchor="ctr"/>
          <a:p>
            <a:r>
              <a:rPr lang="zh-CN" altLang="en-US" dirty="0"/>
              <a:t>语法分析方法的分类</a:t>
            </a:r>
            <a:endParaRPr lang="zh-CN" altLang="en-US" dirty="0"/>
          </a:p>
        </p:txBody>
      </p:sp>
      <p:sp>
        <p:nvSpPr>
          <p:cNvPr id="3" name="内容占位符 2"/>
          <p:cNvSpPr>
            <a:spLocks noGrp="1"/>
          </p:cNvSpPr>
          <p:nvPr>
            <p:ph idx="1"/>
          </p:nvPr>
        </p:nvSpPr>
        <p:spPr>
          <a:xfrm>
            <a:off x="500063" y="1571625"/>
            <a:ext cx="8186737" cy="4643438"/>
          </a:xfrm>
        </p:spPr>
        <p:txBody>
          <a:bodyPr vert="horz" wrap="square" lIns="91440" tIns="45720" rIns="91440" bIns="45720" anchor="t"/>
          <a:p>
            <a:pPr>
              <a:buFont typeface="Arial" panose="020B0604020202020204" pitchFamily="34" charset="0"/>
              <a:buNone/>
            </a:pPr>
            <a:r>
              <a:rPr lang="en-US" altLang="zh-CN" kern="1200">
                <a:latin typeface="+mn-lt"/>
                <a:ea typeface="+mn-ea"/>
                <a:cs typeface="+mn-cs"/>
              </a:rPr>
              <a:t>Top-down</a:t>
            </a:r>
            <a:endParaRPr lang="en-US" altLang="zh-CN" kern="1200">
              <a:latin typeface="+mn-lt"/>
              <a:ea typeface="+mn-ea"/>
              <a:cs typeface="+mn-cs"/>
            </a:endParaRPr>
          </a:p>
          <a:p>
            <a:pPr>
              <a:buFont typeface="Arial" panose="020B0604020202020204" pitchFamily="34" charset="0"/>
              <a:buNone/>
            </a:pPr>
            <a:r>
              <a:rPr lang="en-US" altLang="zh-CN" kern="1200">
                <a:latin typeface="+mn-lt"/>
                <a:ea typeface="+mn-ea"/>
                <a:cs typeface="+mn-cs"/>
              </a:rPr>
              <a:t>Bottom-up</a:t>
            </a:r>
            <a:endParaRPr lang="zh-CN" altLang="en-US" kern="120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500" fill="hold"/>
                                        <p:tgtEl>
                                          <p:spTgt spid="3">
                                            <p:txEl>
                                              <p:charRg st="9" end="19"/>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70" name="Group 2"/>
          <p:cNvGrpSpPr/>
          <p:nvPr/>
        </p:nvGrpSpPr>
        <p:grpSpPr>
          <a:xfrm>
            <a:off x="990600" y="1219200"/>
            <a:ext cx="7924800" cy="2590800"/>
            <a:chOff x="624" y="768"/>
            <a:chExt cx="4992" cy="1632"/>
          </a:xfrm>
        </p:grpSpPr>
        <p:sp>
          <p:nvSpPr>
            <p:cNvPr id="32774" name="Rectangle 3"/>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32775" name="Group 4"/>
            <p:cNvGrpSpPr/>
            <p:nvPr/>
          </p:nvGrpSpPr>
          <p:grpSpPr>
            <a:xfrm>
              <a:off x="1104" y="1632"/>
              <a:ext cx="672" cy="768"/>
              <a:chOff x="816" y="1728"/>
              <a:chExt cx="816" cy="864"/>
            </a:xfrm>
          </p:grpSpPr>
          <p:sp>
            <p:nvSpPr>
              <p:cNvPr id="32777" name="AutoShape 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2778" name="Text Box 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2776" name="Line 7"/>
            <p:cNvSpPr/>
            <p:nvPr/>
          </p:nvSpPr>
          <p:spPr>
            <a:xfrm>
              <a:off x="912" y="2112"/>
              <a:ext cx="192" cy="0"/>
            </a:xfrm>
            <a:prstGeom prst="line">
              <a:avLst/>
            </a:prstGeom>
            <a:ln w="9525" cap="flat" cmpd="sng">
              <a:solidFill>
                <a:schemeClr val="tx1"/>
              </a:solidFill>
              <a:prstDash val="solid"/>
              <a:headEnd type="none" w="med" len="med"/>
              <a:tailEnd type="arrow" w="lg" len="lg"/>
            </a:ln>
          </p:spPr>
        </p:sp>
      </p:grpSp>
      <p:sp>
        <p:nvSpPr>
          <p:cNvPr id="32771" name="AutoShape 8"/>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Equivalent closure</a:t>
            </a:r>
            <a:endParaRPr lang="en-US" altLang="zh-CN">
              <a:latin typeface="Arial" panose="020B0604020202020204" pitchFamily="34" charset="0"/>
              <a:ea typeface="宋体" panose="02010600030101010101" pitchFamily="2" charset="-122"/>
            </a:endParaRPr>
          </a:p>
        </p:txBody>
      </p:sp>
      <p:sp>
        <p:nvSpPr>
          <p:cNvPr id="32772" name="AutoShape 9"/>
          <p:cNvSpPr/>
          <p:nvPr/>
        </p:nvSpPr>
        <p:spPr>
          <a:xfrm>
            <a:off x="4876800" y="1790700"/>
            <a:ext cx="1371600" cy="609600"/>
          </a:xfrm>
          <a:prstGeom prst="borderCallout2">
            <a:avLst>
              <a:gd name="adj1" fmla="val 18750"/>
              <a:gd name="adj2" fmla="val -5556"/>
              <a:gd name="adj3" fmla="val 18750"/>
              <a:gd name="adj4" fmla="val -81829"/>
              <a:gd name="adj5" fmla="val 206250"/>
              <a:gd name="adj6" fmla="val -161111"/>
            </a:avLst>
          </a:prstGeom>
          <a:noFill/>
          <a:ln w="9525" cap="flat" cmpd="sng">
            <a:solidFill>
              <a:schemeClr val="folHlink"/>
            </a:solidFill>
            <a:prstDash val="solid"/>
            <a:miter/>
            <a:headEnd type="none" w="med" len="med"/>
            <a:tailEnd type="none" w="med" len="med"/>
          </a:ln>
        </p:spPr>
        <p:txBody>
          <a:bodyPr/>
          <a:p>
            <a:pPr lvl="0" algn="ctr" eaLnBrk="1" hangingPunct="1"/>
            <a:r>
              <a:rPr lang="en-US" altLang="zh-CN">
                <a:latin typeface="Arial" panose="020B0604020202020204" pitchFamily="34" charset="0"/>
                <a:ea typeface="宋体" panose="02010600030101010101" pitchFamily="2" charset="-122"/>
              </a:rPr>
              <a:t>Kernel items</a:t>
            </a:r>
            <a:endParaRPr lang="en-US" altLang="zh-CN">
              <a:latin typeface="Arial" panose="020B0604020202020204" pitchFamily="34" charset="0"/>
              <a:ea typeface="宋体" panose="02010600030101010101" pitchFamily="2" charset="-122"/>
            </a:endParaRPr>
          </a:p>
        </p:txBody>
      </p:sp>
      <p:sp>
        <p:nvSpPr>
          <p:cNvPr id="32773" name="AutoShape 10"/>
          <p:cNvSpPr/>
          <p:nvPr/>
        </p:nvSpPr>
        <p:spPr>
          <a:xfrm>
            <a:off x="4343400" y="3962400"/>
            <a:ext cx="2133600" cy="609600"/>
          </a:xfrm>
          <a:prstGeom prst="borderCallout2">
            <a:avLst>
              <a:gd name="adj1" fmla="val 18750"/>
              <a:gd name="adj2" fmla="val -3569"/>
              <a:gd name="adj3" fmla="val 18750"/>
              <a:gd name="adj4" fmla="val -39583"/>
              <a:gd name="adj5" fmla="val -40625"/>
              <a:gd name="adj6" fmla="val -77083"/>
            </a:avLst>
          </a:prstGeom>
          <a:noFill/>
          <a:ln w="9525" cap="flat" cmpd="sng">
            <a:solidFill>
              <a:schemeClr val="folHlink"/>
            </a:solidFill>
            <a:prstDash val="solid"/>
            <a:miter/>
            <a:headEnd type="none" w="med" len="med"/>
            <a:tailEnd type="none" w="med" len="med"/>
          </a:ln>
        </p:spPr>
        <p:txBody>
          <a:bodyPr/>
          <a:p>
            <a:pPr lvl="0" algn="ctr" eaLnBrk="1" hangingPunct="1"/>
            <a:r>
              <a:rPr lang="en-US" altLang="zh-CN" err="1">
                <a:solidFill>
                  <a:schemeClr val="folHlink"/>
                </a:solidFill>
                <a:latin typeface="Arial" panose="020B0604020202020204" pitchFamily="34" charset="0"/>
                <a:ea typeface="宋体" panose="02010600030101010101" pitchFamily="2" charset="-122"/>
              </a:rPr>
              <a:t>Nonkernel</a:t>
            </a:r>
            <a:r>
              <a:rPr lang="en-US" altLang="zh-CN">
                <a:solidFill>
                  <a:schemeClr val="folHlink"/>
                </a:solidFill>
                <a:latin typeface="Arial" panose="020B0604020202020204" pitchFamily="34" charset="0"/>
                <a:ea typeface="宋体" panose="02010600030101010101" pitchFamily="2" charset="-122"/>
              </a:rPr>
              <a:t> items or closure items</a:t>
            </a:r>
            <a:endParaRPr lang="en-US" altLang="zh-CN">
              <a:solidFill>
                <a:schemeClr val="folHlink"/>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4" name="Group 72"/>
          <p:cNvGrpSpPr/>
          <p:nvPr/>
        </p:nvGrpSpPr>
        <p:grpSpPr>
          <a:xfrm>
            <a:off x="990600" y="1219200"/>
            <a:ext cx="7924800" cy="2590800"/>
            <a:chOff x="624" y="768"/>
            <a:chExt cx="4992" cy="1632"/>
          </a:xfrm>
        </p:grpSpPr>
        <p:sp>
          <p:nvSpPr>
            <p:cNvPr id="33796"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33797" name="Group 5"/>
            <p:cNvGrpSpPr/>
            <p:nvPr/>
          </p:nvGrpSpPr>
          <p:grpSpPr>
            <a:xfrm>
              <a:off x="1104" y="1632"/>
              <a:ext cx="672" cy="768"/>
              <a:chOff x="816" y="1728"/>
              <a:chExt cx="816" cy="864"/>
            </a:xfrm>
          </p:grpSpPr>
          <p:sp>
            <p:nvSpPr>
              <p:cNvPr id="33804"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3805"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3798" name="Group 8"/>
            <p:cNvGrpSpPr/>
            <p:nvPr/>
          </p:nvGrpSpPr>
          <p:grpSpPr>
            <a:xfrm>
              <a:off x="3168" y="1632"/>
              <a:ext cx="672" cy="768"/>
              <a:chOff x="816" y="1728"/>
              <a:chExt cx="816" cy="864"/>
            </a:xfrm>
          </p:grpSpPr>
          <p:sp>
            <p:nvSpPr>
              <p:cNvPr id="33802"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3803"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3799"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33800"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33801"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grpSp>
      <p:sp>
        <p:nvSpPr>
          <p:cNvPr id="33795" name="AutoShape 71"/>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If the remaining string</a:t>
            </a:r>
            <a:br>
              <a:rPr lang="en-US" altLang="zh-CN">
                <a:latin typeface="Arial" panose="020B0604020202020204" pitchFamily="34" charset="0"/>
                <a:ea typeface="宋体" panose="02010600030101010101" pitchFamily="2" charset="-122"/>
              </a:rPr>
            </a:br>
            <a:r>
              <a:rPr lang="en-US" altLang="zh-CN">
                <a:latin typeface="Arial" panose="020B0604020202020204" pitchFamily="34" charset="0"/>
                <a:ea typeface="宋体" panose="02010600030101010101" pitchFamily="2" charset="-122"/>
              </a:rPr>
              <a:t>can be reduced to S</a:t>
            </a:r>
            <a:endParaRPr lang="en-US" altLang="zh-CN">
              <a:latin typeface="Arial" panose="020B0604020202020204" pitchFamily="34" charset="0"/>
              <a:ea typeface="宋体" panose="02010600030101010101" pitchFamily="2" charset="-122"/>
            </a:endParaRPr>
          </a:p>
          <a:p>
            <a:pPr lvl="0" algn="ctr" eaLnBrk="1" hangingPunct="1"/>
            <a:r>
              <a:rPr lang="en-US" altLang="zh-CN">
                <a:latin typeface="Arial" panose="020B0604020202020204" pitchFamily="34" charset="0"/>
                <a:ea typeface="宋体" panose="02010600030101010101" pitchFamily="2" charset="-122"/>
              </a:rPr>
              <a:t>(expected !)</a:t>
            </a:r>
            <a:endParaRPr lang="en-US" altLang="zh-CN">
              <a:latin typeface="Arial" panose="020B0604020202020204" pitchFamily="34" charset="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8" name="Group 23"/>
          <p:cNvGrpSpPr/>
          <p:nvPr/>
        </p:nvGrpSpPr>
        <p:grpSpPr>
          <a:xfrm>
            <a:off x="990600" y="1219200"/>
            <a:ext cx="7924800" cy="2590800"/>
            <a:chOff x="624" y="768"/>
            <a:chExt cx="4992" cy="1632"/>
          </a:xfrm>
        </p:grpSpPr>
        <p:sp>
          <p:nvSpPr>
            <p:cNvPr id="34820"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34821" name="Group 3"/>
            <p:cNvGrpSpPr/>
            <p:nvPr/>
          </p:nvGrpSpPr>
          <p:grpSpPr>
            <a:xfrm>
              <a:off x="1104" y="1632"/>
              <a:ext cx="672" cy="768"/>
              <a:chOff x="816" y="1728"/>
              <a:chExt cx="816" cy="864"/>
            </a:xfrm>
          </p:grpSpPr>
          <p:sp>
            <p:nvSpPr>
              <p:cNvPr id="34833" name="AutoShape 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4834" name="Text Box 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4822" name="Group 6"/>
            <p:cNvGrpSpPr/>
            <p:nvPr/>
          </p:nvGrpSpPr>
          <p:grpSpPr>
            <a:xfrm>
              <a:off x="3168" y="1632"/>
              <a:ext cx="672" cy="768"/>
              <a:chOff x="816" y="1728"/>
              <a:chExt cx="816" cy="864"/>
            </a:xfrm>
          </p:grpSpPr>
          <p:sp>
            <p:nvSpPr>
              <p:cNvPr id="34831" name="AutoShape 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4832" name="Text Box 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4823" name="Group 9"/>
            <p:cNvGrpSpPr/>
            <p:nvPr/>
          </p:nvGrpSpPr>
          <p:grpSpPr>
            <a:xfrm>
              <a:off x="2112" y="1056"/>
              <a:ext cx="672" cy="768"/>
              <a:chOff x="816" y="1728"/>
              <a:chExt cx="816" cy="864"/>
            </a:xfrm>
          </p:grpSpPr>
          <p:sp>
            <p:nvSpPr>
              <p:cNvPr id="34829" name="AutoShape 10"/>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4830" name="Text Box 11"/>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4824" name="Line 15"/>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34825" name="Line 16"/>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34826" name="Text Box 17"/>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34827" name="Arc 19"/>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34828" name="Text Box 20"/>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a</a:t>
              </a:r>
              <a:endParaRPr lang="en-US" altLang="zh-CN" sz="1600" b="1">
                <a:latin typeface="Arial" panose="020B0604020202020204" pitchFamily="34" charset="0"/>
                <a:ea typeface="宋体" panose="02010600030101010101" pitchFamily="2" charset="-122"/>
              </a:endParaRPr>
            </a:p>
          </p:txBody>
        </p:sp>
      </p:grpSp>
      <p:sp>
        <p:nvSpPr>
          <p:cNvPr id="34819" name="AutoShape 22"/>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If the first symbol of </a:t>
            </a:r>
            <a:br>
              <a:rPr lang="en-US" altLang="zh-CN">
                <a:latin typeface="Arial" panose="020B0604020202020204" pitchFamily="34" charset="0"/>
                <a:ea typeface="宋体" panose="02010600030101010101" pitchFamily="2" charset="-122"/>
              </a:rPr>
            </a:br>
            <a:r>
              <a:rPr lang="en-US" altLang="zh-CN">
                <a:latin typeface="Arial" panose="020B0604020202020204" pitchFamily="34" charset="0"/>
                <a:ea typeface="宋体" panose="02010600030101010101" pitchFamily="2" charset="-122"/>
              </a:rPr>
              <a:t>remaining string is </a:t>
            </a:r>
            <a:r>
              <a:rPr lang="en-US" altLang="zh-CN" b="1">
                <a:latin typeface="Arial" panose="020B0604020202020204" pitchFamily="34" charset="0"/>
                <a:ea typeface="宋体" panose="02010600030101010101" pitchFamily="2" charset="-122"/>
              </a:rPr>
              <a:t>a</a:t>
            </a:r>
            <a:br>
              <a:rPr lang="en-US" altLang="zh-CN">
                <a:latin typeface="Arial" panose="020B0604020202020204" pitchFamily="34" charset="0"/>
                <a:ea typeface="宋体" panose="02010600030101010101" pitchFamily="2" charset="-122"/>
              </a:rPr>
            </a:br>
            <a:r>
              <a:rPr lang="en-US" altLang="zh-CN">
                <a:latin typeface="Arial" panose="020B0604020202020204" pitchFamily="34" charset="0"/>
                <a:ea typeface="宋体" panose="02010600030101010101" pitchFamily="2" charset="-122"/>
              </a:rPr>
              <a:t> (shift !)</a:t>
            </a:r>
            <a:endParaRPr lang="en-US" altLang="zh-CN">
              <a:latin typeface="Arial" panose="020B0604020202020204" pitchFamily="34" charset="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842" name="Group 18"/>
          <p:cNvGrpSpPr/>
          <p:nvPr/>
        </p:nvGrpSpPr>
        <p:grpSpPr>
          <a:xfrm>
            <a:off x="990600" y="1219200"/>
            <a:ext cx="7924800" cy="2590800"/>
            <a:chOff x="624" y="768"/>
            <a:chExt cx="4992" cy="1632"/>
          </a:xfrm>
        </p:grpSpPr>
        <p:sp>
          <p:nvSpPr>
            <p:cNvPr id="35844"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35845" name="Group 3"/>
            <p:cNvGrpSpPr/>
            <p:nvPr/>
          </p:nvGrpSpPr>
          <p:grpSpPr>
            <a:xfrm>
              <a:off x="1104" y="1632"/>
              <a:ext cx="672" cy="768"/>
              <a:chOff x="816" y="1728"/>
              <a:chExt cx="816" cy="864"/>
            </a:xfrm>
          </p:grpSpPr>
          <p:sp>
            <p:nvSpPr>
              <p:cNvPr id="35857" name="AutoShape 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5858" name="Text Box 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5846" name="Group 6"/>
            <p:cNvGrpSpPr/>
            <p:nvPr/>
          </p:nvGrpSpPr>
          <p:grpSpPr>
            <a:xfrm>
              <a:off x="3168" y="1632"/>
              <a:ext cx="672" cy="768"/>
              <a:chOff x="816" y="1728"/>
              <a:chExt cx="816" cy="864"/>
            </a:xfrm>
          </p:grpSpPr>
          <p:sp>
            <p:nvSpPr>
              <p:cNvPr id="35855" name="AutoShape 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5856" name="Text Box 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5847" name="Group 9"/>
            <p:cNvGrpSpPr/>
            <p:nvPr/>
          </p:nvGrpSpPr>
          <p:grpSpPr>
            <a:xfrm>
              <a:off x="2112" y="1056"/>
              <a:ext cx="672" cy="768"/>
              <a:chOff x="816" y="1728"/>
              <a:chExt cx="816" cy="864"/>
            </a:xfrm>
          </p:grpSpPr>
          <p:sp>
            <p:nvSpPr>
              <p:cNvPr id="35853" name="AutoShape 10"/>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5854" name="Text Box 11"/>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5848" name="Line 12"/>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35849" name="Line 13"/>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35850" name="Text Box 14"/>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35851" name="Arc 15"/>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35852" name="Text Box 16"/>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a</a:t>
              </a:r>
              <a:endParaRPr lang="en-US" altLang="zh-CN" sz="1600" b="1">
                <a:latin typeface="Arial" panose="020B0604020202020204" pitchFamily="34" charset="0"/>
                <a:ea typeface="宋体" panose="02010600030101010101" pitchFamily="2" charset="-122"/>
              </a:endParaRPr>
            </a:p>
          </p:txBody>
        </p:sp>
      </p:grpSp>
      <p:sp>
        <p:nvSpPr>
          <p:cNvPr id="35843" name="AutoShape 17"/>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Equivalent closure in </a:t>
            </a:r>
            <a:br>
              <a:rPr lang="en-US" altLang="zh-CN">
                <a:latin typeface="Arial" panose="020B0604020202020204" pitchFamily="34" charset="0"/>
                <a:ea typeface="宋体" panose="02010600030101010101" pitchFamily="2" charset="-122"/>
              </a:rPr>
            </a:br>
            <a:r>
              <a:rPr lang="en-US" altLang="zh-CN">
                <a:latin typeface="Arial" panose="020B0604020202020204" pitchFamily="34" charset="0"/>
                <a:ea typeface="宋体" panose="02010600030101010101" pitchFamily="2" charset="-122"/>
              </a:rPr>
              <a:t>state </a:t>
            </a:r>
            <a:r>
              <a:rPr lang="en-US" altLang="zh-CN">
                <a:latin typeface="Verdana" panose="020B0604030504040204" pitchFamily="34" charset="0"/>
                <a:ea typeface="宋体" panose="02010600030101010101" pitchFamily="2" charset="-122"/>
              </a:rPr>
              <a:t>I</a:t>
            </a:r>
            <a:r>
              <a:rPr lang="en-US" altLang="zh-CN" baseline="-25000">
                <a:latin typeface="Verdana" panose="020B0604030504040204" pitchFamily="34" charset="0"/>
                <a:ea typeface="宋体" panose="02010600030101010101" pitchFamily="2" charset="-122"/>
              </a:rPr>
              <a:t>2</a:t>
            </a:r>
            <a:endParaRPr lang="en-US" altLang="zh-CN" baseline="-25000">
              <a:latin typeface="Verdana" panose="020B0604030504040204" pitchFamily="34" charset="0"/>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6" name="Group 24"/>
          <p:cNvGrpSpPr/>
          <p:nvPr/>
        </p:nvGrpSpPr>
        <p:grpSpPr>
          <a:xfrm>
            <a:off x="990600" y="1219200"/>
            <a:ext cx="7924800" cy="3505200"/>
            <a:chOff x="624" y="768"/>
            <a:chExt cx="4992" cy="2208"/>
          </a:xfrm>
        </p:grpSpPr>
        <p:sp>
          <p:nvSpPr>
            <p:cNvPr id="36868"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36869" name="Group 3"/>
            <p:cNvGrpSpPr/>
            <p:nvPr/>
          </p:nvGrpSpPr>
          <p:grpSpPr>
            <a:xfrm>
              <a:off x="1104" y="1632"/>
              <a:ext cx="672" cy="768"/>
              <a:chOff x="816" y="1728"/>
              <a:chExt cx="816" cy="864"/>
            </a:xfrm>
          </p:grpSpPr>
          <p:sp>
            <p:nvSpPr>
              <p:cNvPr id="36886" name="AutoShape 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6887" name="Text Box 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6870" name="Group 6"/>
            <p:cNvGrpSpPr/>
            <p:nvPr/>
          </p:nvGrpSpPr>
          <p:grpSpPr>
            <a:xfrm>
              <a:off x="3168" y="1632"/>
              <a:ext cx="672" cy="768"/>
              <a:chOff x="816" y="1728"/>
              <a:chExt cx="816" cy="864"/>
            </a:xfrm>
          </p:grpSpPr>
          <p:sp>
            <p:nvSpPr>
              <p:cNvPr id="36884" name="AutoShape 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6885" name="Text Box 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6871" name="Group 9"/>
            <p:cNvGrpSpPr/>
            <p:nvPr/>
          </p:nvGrpSpPr>
          <p:grpSpPr>
            <a:xfrm>
              <a:off x="2112" y="1056"/>
              <a:ext cx="672" cy="768"/>
              <a:chOff x="816" y="1728"/>
              <a:chExt cx="816" cy="864"/>
            </a:xfrm>
          </p:grpSpPr>
          <p:sp>
            <p:nvSpPr>
              <p:cNvPr id="36882" name="AutoShape 10"/>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6883" name="Text Box 11"/>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6872" name="Group 12"/>
            <p:cNvGrpSpPr/>
            <p:nvPr/>
          </p:nvGrpSpPr>
          <p:grpSpPr>
            <a:xfrm>
              <a:off x="2112" y="2208"/>
              <a:ext cx="672" cy="768"/>
              <a:chOff x="816" y="1728"/>
              <a:chExt cx="816" cy="864"/>
            </a:xfrm>
          </p:grpSpPr>
          <p:sp>
            <p:nvSpPr>
              <p:cNvPr id="36880" name="AutoShape 1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6881" name="Text Box 1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6873" name="Line 15"/>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36874" name="Line 16"/>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36875" name="Text Box 17"/>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36876" name="Arc 18"/>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36877" name="Arc 19"/>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36878" name="Text Box 20"/>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a</a:t>
              </a:r>
              <a:endParaRPr lang="en-US" altLang="zh-CN" sz="1600" b="1">
                <a:latin typeface="Arial" panose="020B0604020202020204" pitchFamily="34" charset="0"/>
                <a:ea typeface="宋体" panose="02010600030101010101" pitchFamily="2" charset="-122"/>
              </a:endParaRPr>
            </a:p>
          </p:txBody>
        </p:sp>
        <p:sp>
          <p:nvSpPr>
            <p:cNvPr id="36879" name="Text Box 21"/>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sp>
        <p:nvSpPr>
          <p:cNvPr id="36867" name="AutoShape 23"/>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If the first symbol of </a:t>
            </a:r>
            <a:br>
              <a:rPr lang="en-US" altLang="zh-CN">
                <a:latin typeface="Arial" panose="020B0604020202020204" pitchFamily="34" charset="0"/>
                <a:ea typeface="宋体" panose="02010600030101010101" pitchFamily="2" charset="-122"/>
              </a:rPr>
            </a:br>
            <a:r>
              <a:rPr lang="en-US" altLang="zh-CN">
                <a:latin typeface="Arial" panose="020B0604020202020204" pitchFamily="34" charset="0"/>
                <a:ea typeface="宋体" panose="02010600030101010101" pitchFamily="2" charset="-122"/>
              </a:rPr>
              <a:t>remaining string is </a:t>
            </a:r>
            <a:r>
              <a:rPr lang="en-US" altLang="zh-CN" b="1">
                <a:latin typeface="Arial" panose="020B0604020202020204" pitchFamily="34" charset="0"/>
                <a:ea typeface="宋体" panose="02010600030101010101" pitchFamily="2" charset="-122"/>
              </a:rPr>
              <a:t>b</a:t>
            </a:r>
            <a:br>
              <a:rPr lang="en-US" altLang="zh-CN">
                <a:latin typeface="Arial" panose="020B0604020202020204" pitchFamily="34" charset="0"/>
                <a:ea typeface="宋体" panose="02010600030101010101" pitchFamily="2" charset="-122"/>
              </a:rPr>
            </a:br>
            <a:r>
              <a:rPr lang="en-US" altLang="zh-CN">
                <a:latin typeface="Arial" panose="020B0604020202020204" pitchFamily="34" charset="0"/>
                <a:ea typeface="宋体" panose="02010600030101010101" pitchFamily="2" charset="-122"/>
              </a:rPr>
              <a:t> (shift !)</a:t>
            </a:r>
            <a:endParaRPr lang="en-US" altLang="zh-CN">
              <a:latin typeface="Arial" panose="020B0604020202020204" pitchFamily="34" charset="0"/>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AutoShape 70"/>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All possible states</a:t>
            </a:r>
            <a:endParaRPr lang="en-US" altLang="zh-CN">
              <a:latin typeface="Arial" panose="020B0604020202020204" pitchFamily="34" charset="0"/>
              <a:ea typeface="宋体" panose="02010600030101010101" pitchFamily="2" charset="-122"/>
            </a:endParaRPr>
          </a:p>
          <a:p>
            <a:pPr lvl="0" algn="ctr" eaLnBrk="1" hangingPunct="1"/>
            <a:r>
              <a:rPr lang="en-US" altLang="zh-CN">
                <a:latin typeface="Arial" panose="020B0604020202020204" pitchFamily="34" charset="0"/>
                <a:ea typeface="宋体" panose="02010600030101010101" pitchFamily="2" charset="-122"/>
              </a:rPr>
              <a:t>from state </a:t>
            </a:r>
            <a:r>
              <a:rPr lang="en-US" altLang="zh-CN">
                <a:latin typeface="Verdana" panose="020B0604030504040204" pitchFamily="34" charset="0"/>
                <a:ea typeface="宋体" panose="02010600030101010101" pitchFamily="2" charset="-122"/>
              </a:rPr>
              <a:t>I</a:t>
            </a:r>
            <a:r>
              <a:rPr lang="en-US" altLang="zh-CN" baseline="-25000">
                <a:latin typeface="Verdana" panose="020B0604030504040204" pitchFamily="34" charset="0"/>
                <a:ea typeface="宋体" panose="02010600030101010101" pitchFamily="2" charset="-122"/>
              </a:rPr>
              <a:t>2</a:t>
            </a:r>
            <a:endParaRPr lang="en-US" altLang="zh-CN" baseline="-25000">
              <a:latin typeface="Verdana" panose="020B0604030504040204" pitchFamily="34" charset="0"/>
              <a:ea typeface="宋体" panose="02010600030101010101" pitchFamily="2" charset="-122"/>
            </a:endParaRPr>
          </a:p>
        </p:txBody>
      </p:sp>
      <p:grpSp>
        <p:nvGrpSpPr>
          <p:cNvPr id="37891" name="Group 76"/>
          <p:cNvGrpSpPr/>
          <p:nvPr/>
        </p:nvGrpSpPr>
        <p:grpSpPr>
          <a:xfrm>
            <a:off x="990600" y="304800"/>
            <a:ext cx="7924800" cy="4419600"/>
            <a:chOff x="624" y="192"/>
            <a:chExt cx="4992" cy="2784"/>
          </a:xfrm>
        </p:grpSpPr>
        <p:sp>
          <p:nvSpPr>
            <p:cNvPr id="37892"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37893"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37894" name="Group 5"/>
            <p:cNvGrpSpPr/>
            <p:nvPr/>
          </p:nvGrpSpPr>
          <p:grpSpPr>
            <a:xfrm>
              <a:off x="1104" y="1632"/>
              <a:ext cx="672" cy="768"/>
              <a:chOff x="816" y="1728"/>
              <a:chExt cx="816" cy="864"/>
            </a:xfrm>
          </p:grpSpPr>
          <p:sp>
            <p:nvSpPr>
              <p:cNvPr id="37925"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7926"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7895" name="Group 8"/>
            <p:cNvGrpSpPr/>
            <p:nvPr/>
          </p:nvGrpSpPr>
          <p:grpSpPr>
            <a:xfrm>
              <a:off x="3168" y="1632"/>
              <a:ext cx="672" cy="768"/>
              <a:chOff x="816" y="1728"/>
              <a:chExt cx="816" cy="864"/>
            </a:xfrm>
          </p:grpSpPr>
          <p:sp>
            <p:nvSpPr>
              <p:cNvPr id="37923"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7924"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7896" name="Group 11"/>
            <p:cNvGrpSpPr/>
            <p:nvPr/>
          </p:nvGrpSpPr>
          <p:grpSpPr>
            <a:xfrm>
              <a:off x="2112" y="1056"/>
              <a:ext cx="672" cy="768"/>
              <a:chOff x="816" y="1728"/>
              <a:chExt cx="816" cy="864"/>
            </a:xfrm>
          </p:grpSpPr>
          <p:sp>
            <p:nvSpPr>
              <p:cNvPr id="37921"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7922"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7897" name="Group 14"/>
            <p:cNvGrpSpPr/>
            <p:nvPr/>
          </p:nvGrpSpPr>
          <p:grpSpPr>
            <a:xfrm>
              <a:off x="2112" y="2208"/>
              <a:ext cx="672" cy="768"/>
              <a:chOff x="816" y="1728"/>
              <a:chExt cx="816" cy="864"/>
            </a:xfrm>
          </p:grpSpPr>
          <p:sp>
            <p:nvSpPr>
              <p:cNvPr id="37919"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7920"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7898"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37899"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37900"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37901"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37902"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37903"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a</a:t>
              </a:r>
              <a:endParaRPr lang="en-US" altLang="zh-CN" sz="1600" b="1">
                <a:latin typeface="Arial" panose="020B0604020202020204" pitchFamily="34" charset="0"/>
                <a:ea typeface="宋体" panose="02010600030101010101" pitchFamily="2" charset="-122"/>
              </a:endParaRPr>
            </a:p>
          </p:txBody>
        </p:sp>
        <p:sp>
          <p:nvSpPr>
            <p:cNvPr id="37904"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37905" name="Group 24"/>
            <p:cNvGrpSpPr/>
            <p:nvPr/>
          </p:nvGrpSpPr>
          <p:grpSpPr>
            <a:xfrm>
              <a:off x="2112" y="192"/>
              <a:ext cx="672" cy="768"/>
              <a:chOff x="816" y="1728"/>
              <a:chExt cx="816" cy="864"/>
            </a:xfrm>
          </p:grpSpPr>
          <p:sp>
            <p:nvSpPr>
              <p:cNvPr id="37917"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7918"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7906" name="Line 27"/>
            <p:cNvSpPr/>
            <p:nvPr/>
          </p:nvSpPr>
          <p:spPr>
            <a:xfrm flipV="1">
              <a:off x="2448" y="960"/>
              <a:ext cx="0" cy="288"/>
            </a:xfrm>
            <a:prstGeom prst="line">
              <a:avLst/>
            </a:prstGeom>
            <a:ln w="9525" cap="flat" cmpd="sng">
              <a:solidFill>
                <a:schemeClr val="tx1"/>
              </a:solidFill>
              <a:prstDash val="solid"/>
              <a:headEnd type="none" w="med" len="med"/>
              <a:tailEnd type="arrow" w="lg" len="lg"/>
            </a:ln>
          </p:spPr>
        </p:sp>
        <p:grpSp>
          <p:nvGrpSpPr>
            <p:cNvPr id="37907" name="Group 35"/>
            <p:cNvGrpSpPr/>
            <p:nvPr/>
          </p:nvGrpSpPr>
          <p:grpSpPr>
            <a:xfrm>
              <a:off x="3168" y="528"/>
              <a:ext cx="672" cy="768"/>
              <a:chOff x="816" y="1728"/>
              <a:chExt cx="816" cy="864"/>
            </a:xfrm>
          </p:grpSpPr>
          <p:sp>
            <p:nvSpPr>
              <p:cNvPr id="37915"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7916"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7908"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37909"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37910" name="Group 71"/>
            <p:cNvGrpSpPr/>
            <p:nvPr/>
          </p:nvGrpSpPr>
          <p:grpSpPr>
            <a:xfrm>
              <a:off x="4032" y="1056"/>
              <a:ext cx="672" cy="768"/>
              <a:chOff x="816" y="1728"/>
              <a:chExt cx="816" cy="864"/>
            </a:xfrm>
          </p:grpSpPr>
          <p:sp>
            <p:nvSpPr>
              <p:cNvPr id="37913" name="AutoShape 7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7914" name="Text Box 7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7911" name="Line 74"/>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37912" name="Text Box 75"/>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4" name="Group 47"/>
          <p:cNvGrpSpPr/>
          <p:nvPr/>
        </p:nvGrpSpPr>
        <p:grpSpPr>
          <a:xfrm>
            <a:off x="990600" y="304800"/>
            <a:ext cx="7924800" cy="4419600"/>
            <a:chOff x="624" y="192"/>
            <a:chExt cx="4992" cy="2784"/>
          </a:xfrm>
        </p:grpSpPr>
        <p:sp>
          <p:nvSpPr>
            <p:cNvPr id="38916"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38917" name="Text Box 3"/>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38918" name="Group 4"/>
            <p:cNvGrpSpPr/>
            <p:nvPr/>
          </p:nvGrpSpPr>
          <p:grpSpPr>
            <a:xfrm>
              <a:off x="1104" y="1632"/>
              <a:ext cx="672" cy="768"/>
              <a:chOff x="816" y="1728"/>
              <a:chExt cx="816" cy="864"/>
            </a:xfrm>
          </p:grpSpPr>
          <p:sp>
            <p:nvSpPr>
              <p:cNvPr id="38958" name="AutoShape 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8959" name="Text Box 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8919" name="Group 7"/>
            <p:cNvGrpSpPr/>
            <p:nvPr/>
          </p:nvGrpSpPr>
          <p:grpSpPr>
            <a:xfrm>
              <a:off x="3168" y="1632"/>
              <a:ext cx="672" cy="768"/>
              <a:chOff x="816" y="1728"/>
              <a:chExt cx="816" cy="864"/>
            </a:xfrm>
          </p:grpSpPr>
          <p:sp>
            <p:nvSpPr>
              <p:cNvPr id="38956" name="AutoShape 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8957" name="Text Box 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8920" name="Group 10"/>
            <p:cNvGrpSpPr/>
            <p:nvPr/>
          </p:nvGrpSpPr>
          <p:grpSpPr>
            <a:xfrm>
              <a:off x="2112" y="1056"/>
              <a:ext cx="672" cy="768"/>
              <a:chOff x="816" y="1728"/>
              <a:chExt cx="816" cy="864"/>
            </a:xfrm>
          </p:grpSpPr>
          <p:sp>
            <p:nvSpPr>
              <p:cNvPr id="38954" name="AutoShape 1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8955" name="Text Box 1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8921" name="Group 13"/>
            <p:cNvGrpSpPr/>
            <p:nvPr/>
          </p:nvGrpSpPr>
          <p:grpSpPr>
            <a:xfrm>
              <a:off x="2112" y="2208"/>
              <a:ext cx="672" cy="768"/>
              <a:chOff x="816" y="1728"/>
              <a:chExt cx="816" cy="864"/>
            </a:xfrm>
          </p:grpSpPr>
          <p:sp>
            <p:nvSpPr>
              <p:cNvPr id="38952" name="AutoShape 1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8953" name="Text Box 1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8922" name="Line 16"/>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38923" name="Line 17"/>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38924" name="Text Box 18"/>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38925" name="Arc 19"/>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38926" name="Arc 20"/>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38927" name="Text Box 21"/>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a</a:t>
              </a:r>
              <a:endParaRPr lang="en-US" altLang="zh-CN" sz="1600" b="1">
                <a:latin typeface="Arial" panose="020B0604020202020204" pitchFamily="34" charset="0"/>
                <a:ea typeface="宋体" panose="02010600030101010101" pitchFamily="2" charset="-122"/>
              </a:endParaRPr>
            </a:p>
          </p:txBody>
        </p:sp>
        <p:sp>
          <p:nvSpPr>
            <p:cNvPr id="38928" name="Text Box 22"/>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38929" name="Group 23"/>
            <p:cNvGrpSpPr/>
            <p:nvPr/>
          </p:nvGrpSpPr>
          <p:grpSpPr>
            <a:xfrm>
              <a:off x="2112" y="192"/>
              <a:ext cx="672" cy="768"/>
              <a:chOff x="816" y="1728"/>
              <a:chExt cx="816" cy="864"/>
            </a:xfrm>
          </p:grpSpPr>
          <p:sp>
            <p:nvSpPr>
              <p:cNvPr id="38950" name="AutoShape 2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8951" name="Text Box 2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8930" name="Line 26"/>
            <p:cNvSpPr/>
            <p:nvPr/>
          </p:nvSpPr>
          <p:spPr>
            <a:xfrm flipV="1">
              <a:off x="2448" y="960"/>
              <a:ext cx="0" cy="288"/>
            </a:xfrm>
            <a:prstGeom prst="line">
              <a:avLst/>
            </a:prstGeom>
            <a:ln w="9525" cap="flat" cmpd="sng">
              <a:solidFill>
                <a:schemeClr val="tx1"/>
              </a:solidFill>
              <a:prstDash val="solid"/>
              <a:headEnd type="none" w="med" len="med"/>
              <a:tailEnd type="arrow" w="lg" len="lg"/>
            </a:ln>
          </p:spPr>
        </p:sp>
        <p:sp>
          <p:nvSpPr>
            <p:cNvPr id="38931" name="Arc 27"/>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38932" name="Text Box 28"/>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38933" name="Group 29"/>
            <p:cNvGrpSpPr/>
            <p:nvPr/>
          </p:nvGrpSpPr>
          <p:grpSpPr>
            <a:xfrm>
              <a:off x="4032" y="1056"/>
              <a:ext cx="672" cy="768"/>
              <a:chOff x="816" y="1728"/>
              <a:chExt cx="816" cy="864"/>
            </a:xfrm>
          </p:grpSpPr>
          <p:sp>
            <p:nvSpPr>
              <p:cNvPr id="38948" name="AutoShape 30"/>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8949" name="Text Box 31"/>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8934" name="Line 32"/>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38935" name="Text Box 33"/>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38936" name="Group 34"/>
            <p:cNvGrpSpPr/>
            <p:nvPr/>
          </p:nvGrpSpPr>
          <p:grpSpPr>
            <a:xfrm>
              <a:off x="3168" y="528"/>
              <a:ext cx="672" cy="768"/>
              <a:chOff x="816" y="1728"/>
              <a:chExt cx="816" cy="864"/>
            </a:xfrm>
          </p:grpSpPr>
          <p:sp>
            <p:nvSpPr>
              <p:cNvPr id="38946" name="AutoShape 3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8947" name="Text Box 3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8937" name="Line 37"/>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38938" name="Line 38"/>
            <p:cNvSpPr/>
            <p:nvPr/>
          </p:nvSpPr>
          <p:spPr>
            <a:xfrm>
              <a:off x="2784" y="672"/>
              <a:ext cx="384" cy="240"/>
            </a:xfrm>
            <a:prstGeom prst="line">
              <a:avLst/>
            </a:prstGeom>
            <a:ln w="9525" cap="flat" cmpd="sng">
              <a:solidFill>
                <a:schemeClr val="tx1"/>
              </a:solidFill>
              <a:prstDash val="solid"/>
              <a:headEnd type="none" w="med" len="med"/>
              <a:tailEnd type="arrow" w="lg" len="lg"/>
            </a:ln>
          </p:spPr>
        </p:sp>
        <p:sp>
          <p:nvSpPr>
            <p:cNvPr id="38939" name="Text Box 39"/>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38940" name="Text Box 40"/>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38941" name="Group 41"/>
            <p:cNvGrpSpPr/>
            <p:nvPr/>
          </p:nvGrpSpPr>
          <p:grpSpPr>
            <a:xfrm>
              <a:off x="4032" y="240"/>
              <a:ext cx="672" cy="768"/>
              <a:chOff x="816" y="1728"/>
              <a:chExt cx="816" cy="864"/>
            </a:xfrm>
          </p:grpSpPr>
          <p:sp>
            <p:nvSpPr>
              <p:cNvPr id="38944" name="AutoShape 4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8945" name="Text Box 4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8942" name="Line 44"/>
            <p:cNvSpPr/>
            <p:nvPr/>
          </p:nvSpPr>
          <p:spPr>
            <a:xfrm>
              <a:off x="2784" y="528"/>
              <a:ext cx="1248" cy="0"/>
            </a:xfrm>
            <a:prstGeom prst="line">
              <a:avLst/>
            </a:prstGeom>
            <a:ln w="9525" cap="flat" cmpd="sng">
              <a:solidFill>
                <a:schemeClr val="tx1"/>
              </a:solidFill>
              <a:prstDash val="solid"/>
              <a:headEnd type="none" w="med" len="med"/>
              <a:tailEnd type="arrow" w="lg" len="lg"/>
            </a:ln>
          </p:spPr>
        </p:sp>
        <p:sp>
          <p:nvSpPr>
            <p:cNvPr id="38943" name="Text Box 45"/>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sp>
        <p:nvSpPr>
          <p:cNvPr id="38915" name="AutoShape 46"/>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All possible states</a:t>
            </a:r>
            <a:endParaRPr lang="en-US" altLang="zh-CN">
              <a:latin typeface="Arial" panose="020B0604020202020204" pitchFamily="34" charset="0"/>
              <a:ea typeface="宋体" panose="02010600030101010101" pitchFamily="2" charset="-122"/>
            </a:endParaRPr>
          </a:p>
          <a:p>
            <a:pPr lvl="0" algn="ctr" eaLnBrk="1" hangingPunct="1"/>
            <a:r>
              <a:rPr lang="en-US" altLang="zh-CN">
                <a:latin typeface="Arial" panose="020B0604020202020204" pitchFamily="34" charset="0"/>
                <a:ea typeface="宋体" panose="02010600030101010101" pitchFamily="2" charset="-122"/>
              </a:rPr>
              <a:t>from state </a:t>
            </a:r>
            <a:r>
              <a:rPr lang="en-US" altLang="zh-CN">
                <a:latin typeface="Verdana" panose="020B0604030504040204" pitchFamily="34" charset="0"/>
                <a:ea typeface="宋体" panose="02010600030101010101" pitchFamily="2" charset="-122"/>
              </a:rPr>
              <a:t>I</a:t>
            </a:r>
            <a:r>
              <a:rPr lang="en-US" altLang="zh-CN" baseline="-25000">
                <a:latin typeface="Verdana" panose="020B0604030504040204" pitchFamily="34" charset="0"/>
                <a:ea typeface="宋体" panose="02010600030101010101" pitchFamily="2" charset="-122"/>
              </a:rPr>
              <a:t>6</a:t>
            </a:r>
            <a:endParaRPr lang="en-US" altLang="zh-CN" baseline="-25000">
              <a:latin typeface="Verdana" panose="020B0604030504040204" pitchFamily="34" charset="0"/>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8" name="Group 71"/>
          <p:cNvGrpSpPr/>
          <p:nvPr/>
        </p:nvGrpSpPr>
        <p:grpSpPr>
          <a:xfrm>
            <a:off x="990600" y="304800"/>
            <a:ext cx="7924800" cy="5791200"/>
            <a:chOff x="624" y="192"/>
            <a:chExt cx="4992" cy="3648"/>
          </a:xfrm>
        </p:grpSpPr>
        <p:sp>
          <p:nvSpPr>
            <p:cNvPr id="39940"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39941" name="Text Box 3"/>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39942"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39943" name="Group 5"/>
            <p:cNvGrpSpPr/>
            <p:nvPr/>
          </p:nvGrpSpPr>
          <p:grpSpPr>
            <a:xfrm>
              <a:off x="1104" y="1632"/>
              <a:ext cx="672" cy="768"/>
              <a:chOff x="816" y="1728"/>
              <a:chExt cx="816" cy="864"/>
            </a:xfrm>
          </p:grpSpPr>
          <p:sp>
            <p:nvSpPr>
              <p:cNvPr id="39997"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9998"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9944" name="Group 8"/>
            <p:cNvGrpSpPr/>
            <p:nvPr/>
          </p:nvGrpSpPr>
          <p:grpSpPr>
            <a:xfrm>
              <a:off x="3168" y="1632"/>
              <a:ext cx="672" cy="768"/>
              <a:chOff x="816" y="1728"/>
              <a:chExt cx="816" cy="864"/>
            </a:xfrm>
          </p:grpSpPr>
          <p:sp>
            <p:nvSpPr>
              <p:cNvPr id="39995"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9996"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9945" name="Group 11"/>
            <p:cNvGrpSpPr/>
            <p:nvPr/>
          </p:nvGrpSpPr>
          <p:grpSpPr>
            <a:xfrm>
              <a:off x="2112" y="1056"/>
              <a:ext cx="672" cy="768"/>
              <a:chOff x="816" y="1728"/>
              <a:chExt cx="816" cy="864"/>
            </a:xfrm>
          </p:grpSpPr>
          <p:sp>
            <p:nvSpPr>
              <p:cNvPr id="39993"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9994"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9946" name="Group 14"/>
            <p:cNvGrpSpPr/>
            <p:nvPr/>
          </p:nvGrpSpPr>
          <p:grpSpPr>
            <a:xfrm>
              <a:off x="2112" y="2208"/>
              <a:ext cx="672" cy="768"/>
              <a:chOff x="816" y="1728"/>
              <a:chExt cx="816" cy="864"/>
            </a:xfrm>
          </p:grpSpPr>
          <p:sp>
            <p:nvSpPr>
              <p:cNvPr id="39991"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9992"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9947"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39948"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39949"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39950"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39951"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39952"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a</a:t>
              </a:r>
              <a:endParaRPr lang="en-US" altLang="zh-CN" sz="1600" b="1">
                <a:latin typeface="Arial" panose="020B0604020202020204" pitchFamily="34" charset="0"/>
                <a:ea typeface="宋体" panose="02010600030101010101" pitchFamily="2" charset="-122"/>
              </a:endParaRPr>
            </a:p>
          </p:txBody>
        </p:sp>
        <p:sp>
          <p:nvSpPr>
            <p:cNvPr id="39953"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39954" name="Group 24"/>
            <p:cNvGrpSpPr/>
            <p:nvPr/>
          </p:nvGrpSpPr>
          <p:grpSpPr>
            <a:xfrm>
              <a:off x="2112" y="192"/>
              <a:ext cx="672" cy="768"/>
              <a:chOff x="816" y="1728"/>
              <a:chExt cx="816" cy="864"/>
            </a:xfrm>
          </p:grpSpPr>
          <p:sp>
            <p:nvSpPr>
              <p:cNvPr id="39989"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9990"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9955" name="Line 27"/>
            <p:cNvSpPr/>
            <p:nvPr/>
          </p:nvSpPr>
          <p:spPr>
            <a:xfrm flipV="1">
              <a:off x="2448" y="960"/>
              <a:ext cx="0" cy="288"/>
            </a:xfrm>
            <a:prstGeom prst="line">
              <a:avLst/>
            </a:prstGeom>
            <a:ln w="9525" cap="flat" cmpd="sng">
              <a:solidFill>
                <a:schemeClr val="tx1"/>
              </a:solidFill>
              <a:prstDash val="solid"/>
              <a:headEnd type="none" w="med" len="med"/>
              <a:tailEnd type="arrow" w="lg" len="lg"/>
            </a:ln>
          </p:spPr>
        </p:sp>
        <p:sp>
          <p:nvSpPr>
            <p:cNvPr id="39956" name="Arc 28"/>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39957" name="Text Box 29"/>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39958" name="Group 30"/>
            <p:cNvGrpSpPr/>
            <p:nvPr/>
          </p:nvGrpSpPr>
          <p:grpSpPr>
            <a:xfrm>
              <a:off x="4032" y="1056"/>
              <a:ext cx="672" cy="768"/>
              <a:chOff x="816" y="1728"/>
              <a:chExt cx="816" cy="864"/>
            </a:xfrm>
          </p:grpSpPr>
          <p:sp>
            <p:nvSpPr>
              <p:cNvPr id="39987" name="AutoShape 3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9988" name="Text Box 3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9959" name="Line 33"/>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39960" name="Text Box 34"/>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39961" name="Group 35"/>
            <p:cNvGrpSpPr/>
            <p:nvPr/>
          </p:nvGrpSpPr>
          <p:grpSpPr>
            <a:xfrm>
              <a:off x="3168" y="528"/>
              <a:ext cx="672" cy="768"/>
              <a:chOff x="816" y="1728"/>
              <a:chExt cx="816" cy="864"/>
            </a:xfrm>
          </p:grpSpPr>
          <p:sp>
            <p:nvSpPr>
              <p:cNvPr id="39985"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9986"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9962"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39963" name="Line 39"/>
            <p:cNvSpPr/>
            <p:nvPr/>
          </p:nvSpPr>
          <p:spPr>
            <a:xfrm>
              <a:off x="2784" y="672"/>
              <a:ext cx="384" cy="240"/>
            </a:xfrm>
            <a:prstGeom prst="line">
              <a:avLst/>
            </a:prstGeom>
            <a:ln w="9525" cap="flat" cmpd="sng">
              <a:solidFill>
                <a:schemeClr val="tx1"/>
              </a:solidFill>
              <a:prstDash val="solid"/>
              <a:headEnd type="none" w="med" len="med"/>
              <a:tailEnd type="arrow" w="lg" len="lg"/>
            </a:ln>
          </p:spPr>
        </p:sp>
        <p:sp>
          <p:nvSpPr>
            <p:cNvPr id="39964" name="Text Box 40"/>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39965"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39966" name="Group 42"/>
            <p:cNvGrpSpPr/>
            <p:nvPr/>
          </p:nvGrpSpPr>
          <p:grpSpPr>
            <a:xfrm>
              <a:off x="4032" y="240"/>
              <a:ext cx="672" cy="768"/>
              <a:chOff x="816" y="1728"/>
              <a:chExt cx="816" cy="864"/>
            </a:xfrm>
          </p:grpSpPr>
          <p:sp>
            <p:nvSpPr>
              <p:cNvPr id="39983" name="AutoShape 4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9984" name="Text Box 4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9967" name="Line 45"/>
            <p:cNvSpPr/>
            <p:nvPr/>
          </p:nvSpPr>
          <p:spPr>
            <a:xfrm>
              <a:off x="2784" y="528"/>
              <a:ext cx="1248" cy="0"/>
            </a:xfrm>
            <a:prstGeom prst="line">
              <a:avLst/>
            </a:prstGeom>
            <a:ln w="9525" cap="flat" cmpd="sng">
              <a:solidFill>
                <a:schemeClr val="tx1"/>
              </a:solidFill>
              <a:prstDash val="solid"/>
              <a:headEnd type="none" w="med" len="med"/>
              <a:tailEnd type="arrow" w="lg" len="lg"/>
            </a:ln>
          </p:spPr>
        </p:sp>
        <p:sp>
          <p:nvSpPr>
            <p:cNvPr id="39968" name="Text Box 46"/>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39969" name="Group 47"/>
            <p:cNvGrpSpPr/>
            <p:nvPr/>
          </p:nvGrpSpPr>
          <p:grpSpPr>
            <a:xfrm>
              <a:off x="2112" y="3072"/>
              <a:ext cx="672" cy="768"/>
              <a:chOff x="816" y="1728"/>
              <a:chExt cx="816" cy="864"/>
            </a:xfrm>
          </p:grpSpPr>
          <p:sp>
            <p:nvSpPr>
              <p:cNvPr id="39981" name="AutoShape 4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39982" name="Text Box 4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9970" name="Group 50"/>
            <p:cNvGrpSpPr/>
            <p:nvPr/>
          </p:nvGrpSpPr>
          <p:grpSpPr>
            <a:xfrm>
              <a:off x="4032" y="2208"/>
              <a:ext cx="672" cy="768"/>
              <a:chOff x="816" y="1728"/>
              <a:chExt cx="816" cy="864"/>
            </a:xfrm>
          </p:grpSpPr>
          <p:sp>
            <p:nvSpPr>
              <p:cNvPr id="39979" name="AutoShape 5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9980" name="Text Box 5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39971" name="Group 53"/>
            <p:cNvGrpSpPr/>
            <p:nvPr/>
          </p:nvGrpSpPr>
          <p:grpSpPr>
            <a:xfrm>
              <a:off x="3168" y="2640"/>
              <a:ext cx="672" cy="768"/>
              <a:chOff x="816" y="1728"/>
              <a:chExt cx="816" cy="864"/>
            </a:xfrm>
          </p:grpSpPr>
          <p:sp>
            <p:nvSpPr>
              <p:cNvPr id="39977" name="AutoShape 5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39978" name="Text Box 5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39972" name="Line 59"/>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39973" name="Text Box 60"/>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39974" name="Line 61"/>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39975" name="Line 63"/>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39976" name="Text Box 65"/>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sp>
        <p:nvSpPr>
          <p:cNvPr id="39939" name="AutoShape 70"/>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All possible states</a:t>
            </a:r>
            <a:endParaRPr lang="en-US" altLang="zh-CN">
              <a:latin typeface="Arial" panose="020B0604020202020204" pitchFamily="34" charset="0"/>
              <a:ea typeface="宋体" panose="02010600030101010101" pitchFamily="2" charset="-122"/>
            </a:endParaRPr>
          </a:p>
          <a:p>
            <a:pPr lvl="0" algn="ctr" eaLnBrk="1" hangingPunct="1"/>
            <a:r>
              <a:rPr lang="en-US" altLang="zh-CN">
                <a:latin typeface="Arial" panose="020B0604020202020204" pitchFamily="34" charset="0"/>
                <a:ea typeface="宋体" panose="02010600030101010101" pitchFamily="2" charset="-122"/>
              </a:rPr>
              <a:t>from state </a:t>
            </a:r>
            <a:r>
              <a:rPr lang="en-US" altLang="zh-CN">
                <a:latin typeface="Verdana" panose="020B0604030504040204" pitchFamily="34" charset="0"/>
                <a:ea typeface="宋体" panose="02010600030101010101" pitchFamily="2" charset="-122"/>
              </a:rPr>
              <a:t>I</a:t>
            </a:r>
            <a:r>
              <a:rPr lang="en-US" altLang="zh-CN" baseline="-25000">
                <a:latin typeface="Verdana" panose="020B0604030504040204" pitchFamily="34" charset="0"/>
                <a:ea typeface="宋体" panose="02010600030101010101" pitchFamily="2" charset="-122"/>
              </a:rPr>
              <a:t>3</a:t>
            </a:r>
            <a:endParaRPr lang="en-US" altLang="zh-CN" baseline="-25000">
              <a:latin typeface="Verdana" panose="020B0604030504040204" pitchFamily="34" charset="0"/>
              <a:ea typeface="宋体" panose="0201060003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2" name="Group 71"/>
          <p:cNvGrpSpPr/>
          <p:nvPr/>
        </p:nvGrpSpPr>
        <p:grpSpPr>
          <a:xfrm>
            <a:off x="990600" y="304800"/>
            <a:ext cx="7924800" cy="5867400"/>
            <a:chOff x="624" y="192"/>
            <a:chExt cx="4992" cy="3696"/>
          </a:xfrm>
        </p:grpSpPr>
        <p:sp>
          <p:nvSpPr>
            <p:cNvPr id="40964"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0965" name="Text Box 3"/>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0966"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40967" name="Group 5"/>
            <p:cNvGrpSpPr/>
            <p:nvPr/>
          </p:nvGrpSpPr>
          <p:grpSpPr>
            <a:xfrm>
              <a:off x="1104" y="1632"/>
              <a:ext cx="672" cy="768"/>
              <a:chOff x="816" y="1728"/>
              <a:chExt cx="816" cy="864"/>
            </a:xfrm>
          </p:grpSpPr>
          <p:sp>
            <p:nvSpPr>
              <p:cNvPr id="41030"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1031"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0968" name="Group 8"/>
            <p:cNvGrpSpPr/>
            <p:nvPr/>
          </p:nvGrpSpPr>
          <p:grpSpPr>
            <a:xfrm>
              <a:off x="3168" y="1632"/>
              <a:ext cx="672" cy="768"/>
              <a:chOff x="816" y="1728"/>
              <a:chExt cx="816" cy="864"/>
            </a:xfrm>
          </p:grpSpPr>
          <p:sp>
            <p:nvSpPr>
              <p:cNvPr id="41028"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1029"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0969" name="Group 11"/>
            <p:cNvGrpSpPr/>
            <p:nvPr/>
          </p:nvGrpSpPr>
          <p:grpSpPr>
            <a:xfrm>
              <a:off x="2112" y="1056"/>
              <a:ext cx="672" cy="768"/>
              <a:chOff x="816" y="1728"/>
              <a:chExt cx="816" cy="864"/>
            </a:xfrm>
          </p:grpSpPr>
          <p:sp>
            <p:nvSpPr>
              <p:cNvPr id="41026"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1027"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0970" name="Group 14"/>
            <p:cNvGrpSpPr/>
            <p:nvPr/>
          </p:nvGrpSpPr>
          <p:grpSpPr>
            <a:xfrm>
              <a:off x="2112" y="2208"/>
              <a:ext cx="672" cy="768"/>
              <a:chOff x="816" y="1728"/>
              <a:chExt cx="816" cy="864"/>
            </a:xfrm>
          </p:grpSpPr>
          <p:sp>
            <p:nvSpPr>
              <p:cNvPr id="41024"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1025"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0971"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40972"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40973"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40974"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40975"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0976"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a</a:t>
              </a:r>
              <a:endParaRPr lang="en-US" altLang="zh-CN" sz="1600" b="1">
                <a:latin typeface="Arial" panose="020B0604020202020204" pitchFamily="34" charset="0"/>
                <a:ea typeface="宋体" panose="02010600030101010101" pitchFamily="2" charset="-122"/>
              </a:endParaRPr>
            </a:p>
          </p:txBody>
        </p:sp>
        <p:sp>
          <p:nvSpPr>
            <p:cNvPr id="40977"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40978" name="Group 24"/>
            <p:cNvGrpSpPr/>
            <p:nvPr/>
          </p:nvGrpSpPr>
          <p:grpSpPr>
            <a:xfrm>
              <a:off x="2112" y="192"/>
              <a:ext cx="672" cy="768"/>
              <a:chOff x="816" y="1728"/>
              <a:chExt cx="816" cy="864"/>
            </a:xfrm>
          </p:grpSpPr>
          <p:sp>
            <p:nvSpPr>
              <p:cNvPr id="41022"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1023"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0979" name="Line 27"/>
            <p:cNvSpPr/>
            <p:nvPr/>
          </p:nvSpPr>
          <p:spPr>
            <a:xfrm flipV="1">
              <a:off x="2448" y="960"/>
              <a:ext cx="0" cy="288"/>
            </a:xfrm>
            <a:prstGeom prst="line">
              <a:avLst/>
            </a:prstGeom>
            <a:ln w="9525" cap="flat" cmpd="sng">
              <a:solidFill>
                <a:schemeClr val="tx1"/>
              </a:solidFill>
              <a:prstDash val="solid"/>
              <a:headEnd type="none" w="med" len="med"/>
              <a:tailEnd type="arrow" w="lg" len="lg"/>
            </a:ln>
          </p:spPr>
        </p:sp>
        <p:sp>
          <p:nvSpPr>
            <p:cNvPr id="40980" name="Arc 28"/>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0981" name="Text Box 29"/>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40982" name="Group 30"/>
            <p:cNvGrpSpPr/>
            <p:nvPr/>
          </p:nvGrpSpPr>
          <p:grpSpPr>
            <a:xfrm>
              <a:off x="4032" y="1056"/>
              <a:ext cx="672" cy="768"/>
              <a:chOff x="816" y="1728"/>
              <a:chExt cx="816" cy="864"/>
            </a:xfrm>
          </p:grpSpPr>
          <p:sp>
            <p:nvSpPr>
              <p:cNvPr id="41020" name="AutoShape 3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1021" name="Text Box 3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0983" name="Line 33"/>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40984" name="Text Box 34"/>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0985" name="Group 35"/>
            <p:cNvGrpSpPr/>
            <p:nvPr/>
          </p:nvGrpSpPr>
          <p:grpSpPr>
            <a:xfrm>
              <a:off x="3168" y="528"/>
              <a:ext cx="672" cy="768"/>
              <a:chOff x="816" y="1728"/>
              <a:chExt cx="816" cy="864"/>
            </a:xfrm>
          </p:grpSpPr>
          <p:sp>
            <p:nvSpPr>
              <p:cNvPr id="41018"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1019"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0986"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40987" name="Line 39"/>
            <p:cNvSpPr/>
            <p:nvPr/>
          </p:nvSpPr>
          <p:spPr>
            <a:xfrm>
              <a:off x="2784" y="672"/>
              <a:ext cx="384" cy="240"/>
            </a:xfrm>
            <a:prstGeom prst="line">
              <a:avLst/>
            </a:prstGeom>
            <a:ln w="9525" cap="flat" cmpd="sng">
              <a:solidFill>
                <a:schemeClr val="tx1"/>
              </a:solidFill>
              <a:prstDash val="solid"/>
              <a:headEnd type="none" w="med" len="med"/>
              <a:tailEnd type="arrow" w="lg" len="lg"/>
            </a:ln>
          </p:spPr>
        </p:sp>
        <p:sp>
          <p:nvSpPr>
            <p:cNvPr id="40988" name="Text Box 40"/>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0989"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40990" name="Group 42"/>
            <p:cNvGrpSpPr/>
            <p:nvPr/>
          </p:nvGrpSpPr>
          <p:grpSpPr>
            <a:xfrm>
              <a:off x="4032" y="240"/>
              <a:ext cx="672" cy="768"/>
              <a:chOff x="816" y="1728"/>
              <a:chExt cx="816" cy="864"/>
            </a:xfrm>
          </p:grpSpPr>
          <p:sp>
            <p:nvSpPr>
              <p:cNvPr id="41016" name="AutoShape 4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1017" name="Text Box 4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0991" name="Line 45"/>
            <p:cNvSpPr/>
            <p:nvPr/>
          </p:nvSpPr>
          <p:spPr>
            <a:xfrm>
              <a:off x="2784" y="528"/>
              <a:ext cx="1248" cy="0"/>
            </a:xfrm>
            <a:prstGeom prst="line">
              <a:avLst/>
            </a:prstGeom>
            <a:ln w="9525" cap="flat" cmpd="sng">
              <a:solidFill>
                <a:schemeClr val="tx1"/>
              </a:solidFill>
              <a:prstDash val="solid"/>
              <a:headEnd type="none" w="med" len="med"/>
              <a:tailEnd type="arrow" w="lg" len="lg"/>
            </a:ln>
          </p:spPr>
        </p:sp>
        <p:sp>
          <p:nvSpPr>
            <p:cNvPr id="40992" name="Text Box 46"/>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0993" name="Group 47"/>
            <p:cNvGrpSpPr/>
            <p:nvPr/>
          </p:nvGrpSpPr>
          <p:grpSpPr>
            <a:xfrm>
              <a:off x="2112" y="3072"/>
              <a:ext cx="672" cy="768"/>
              <a:chOff x="816" y="1728"/>
              <a:chExt cx="816" cy="864"/>
            </a:xfrm>
          </p:grpSpPr>
          <p:sp>
            <p:nvSpPr>
              <p:cNvPr id="41014" name="AutoShape 4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1015" name="Text Box 4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0994" name="Group 50"/>
            <p:cNvGrpSpPr/>
            <p:nvPr/>
          </p:nvGrpSpPr>
          <p:grpSpPr>
            <a:xfrm>
              <a:off x="4032" y="2208"/>
              <a:ext cx="672" cy="768"/>
              <a:chOff x="816" y="1728"/>
              <a:chExt cx="816" cy="864"/>
            </a:xfrm>
          </p:grpSpPr>
          <p:sp>
            <p:nvSpPr>
              <p:cNvPr id="41012" name="AutoShape 5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1013" name="Text Box 5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0995" name="Group 53"/>
            <p:cNvGrpSpPr/>
            <p:nvPr/>
          </p:nvGrpSpPr>
          <p:grpSpPr>
            <a:xfrm>
              <a:off x="3168" y="2640"/>
              <a:ext cx="672" cy="768"/>
              <a:chOff x="816" y="1728"/>
              <a:chExt cx="816" cy="864"/>
            </a:xfrm>
          </p:grpSpPr>
          <p:sp>
            <p:nvSpPr>
              <p:cNvPr id="41010" name="AutoShape 5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1011" name="Text Box 5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0996" name="Group 56"/>
            <p:cNvGrpSpPr/>
            <p:nvPr/>
          </p:nvGrpSpPr>
          <p:grpSpPr>
            <a:xfrm>
              <a:off x="4032" y="3120"/>
              <a:ext cx="672" cy="768"/>
              <a:chOff x="816" y="1728"/>
              <a:chExt cx="816" cy="864"/>
            </a:xfrm>
          </p:grpSpPr>
          <p:sp>
            <p:nvSpPr>
              <p:cNvPr id="41008" name="AutoShape 5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1009" name="Text Box 5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0997" name="Line 59"/>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40998" name="Text Box 60"/>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0999" name="Line 61"/>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41000" name="Line 62"/>
            <p:cNvSpPr/>
            <p:nvPr/>
          </p:nvSpPr>
          <p:spPr>
            <a:xfrm flipV="1">
              <a:off x="2784" y="3168"/>
              <a:ext cx="384" cy="288"/>
            </a:xfrm>
            <a:prstGeom prst="line">
              <a:avLst/>
            </a:prstGeom>
            <a:ln w="9525" cap="flat" cmpd="sng">
              <a:solidFill>
                <a:schemeClr val="tx1"/>
              </a:solidFill>
              <a:prstDash val="solid"/>
              <a:headEnd type="none" w="med" len="med"/>
              <a:tailEnd type="arrow" w="lg" len="lg"/>
            </a:ln>
          </p:spPr>
        </p:sp>
        <p:sp>
          <p:nvSpPr>
            <p:cNvPr id="41001" name="Line 63"/>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41002" name="Text Box 64"/>
            <p:cNvSpPr txBox="1"/>
            <p:nvPr/>
          </p:nvSpPr>
          <p:spPr>
            <a:xfrm>
              <a:off x="2784" y="316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1003" name="Text Box 65"/>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1004" name="Line 66"/>
            <p:cNvSpPr/>
            <p:nvPr/>
          </p:nvSpPr>
          <p:spPr>
            <a:xfrm>
              <a:off x="2784" y="3600"/>
              <a:ext cx="1248" cy="0"/>
            </a:xfrm>
            <a:prstGeom prst="line">
              <a:avLst/>
            </a:prstGeom>
            <a:ln w="9525" cap="flat" cmpd="sng">
              <a:solidFill>
                <a:schemeClr val="tx1"/>
              </a:solidFill>
              <a:prstDash val="solid"/>
              <a:headEnd type="none" w="med" len="med"/>
              <a:tailEnd type="arrow" w="lg" len="lg"/>
            </a:ln>
          </p:spPr>
        </p:sp>
        <p:sp>
          <p:nvSpPr>
            <p:cNvPr id="41005" name="Text Box 67"/>
            <p:cNvSpPr txBox="1"/>
            <p:nvPr/>
          </p:nvSpPr>
          <p:spPr>
            <a:xfrm>
              <a:off x="3312" y="345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1006" name="Arc 68"/>
            <p:cNvSpPr/>
            <p:nvPr/>
          </p:nvSpPr>
          <p:spPr>
            <a:xfrm flipH="1" flipV="1">
              <a:off x="1920" y="307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1007" name="Text Box 69"/>
            <p:cNvSpPr txBox="1"/>
            <p:nvPr/>
          </p:nvSpPr>
          <p:spPr>
            <a:xfrm>
              <a:off x="1728"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sp>
        <p:nvSpPr>
          <p:cNvPr id="40963" name="AutoShape 70"/>
          <p:cNvSpPr/>
          <p:nvPr/>
        </p:nvSpPr>
        <p:spPr>
          <a:xfrm>
            <a:off x="152400" y="5029200"/>
            <a:ext cx="2438400" cy="1219200"/>
          </a:xfrm>
          <a:prstGeom prst="foldedCorner">
            <a:avLst>
              <a:gd name="adj" fmla="val 12500"/>
            </a:avLst>
          </a:prstGeom>
          <a:noFill/>
          <a:ln w="9525" cap="flat" cmpd="sng">
            <a:solidFill>
              <a:schemeClr val="folHlink"/>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All possible states, </a:t>
            </a:r>
            <a:endParaRPr lang="en-US" altLang="zh-CN">
              <a:latin typeface="Arial" panose="020B0604020202020204" pitchFamily="34" charset="0"/>
              <a:ea typeface="宋体" panose="02010600030101010101" pitchFamily="2" charset="-122"/>
            </a:endParaRPr>
          </a:p>
          <a:p>
            <a:pPr lvl="0" algn="ctr" eaLnBrk="1" hangingPunct="1"/>
            <a:r>
              <a:rPr lang="en-US" altLang="zh-CN">
                <a:latin typeface="Arial" panose="020B0604020202020204" pitchFamily="34" charset="0"/>
                <a:ea typeface="宋体" panose="02010600030101010101" pitchFamily="2" charset="-122"/>
              </a:rPr>
              <a:t>recognized by a DFA</a:t>
            </a:r>
            <a:endParaRPr lang="en-US" altLang="zh-CN" baseline="-25000">
              <a:latin typeface="Verdana" panose="020B0604030504040204" pitchFamily="34" charset="0"/>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p:txBody>
          <a:bodyPr wrap="square" lIns="91440" tIns="45720" rIns="91440" bIns="45720" anchor="ctr"/>
          <a:p>
            <a:r>
              <a:rPr lang="en-US" altLang="zh-CN"/>
              <a:t>Working with the DFA</a:t>
            </a:r>
            <a:endParaRPr lang="en-US" altLang="zh-CN"/>
          </a:p>
        </p:txBody>
      </p:sp>
      <p:sp>
        <p:nvSpPr>
          <p:cNvPr id="41987" name="Rectangle 3"/>
          <p:cNvSpPr>
            <a:spLocks noGrp="1"/>
          </p:cNvSpPr>
          <p:nvPr>
            <p:ph idx="1"/>
          </p:nvPr>
        </p:nvSpPr>
        <p:spPr>
          <a:xfrm>
            <a:off x="500063" y="1571625"/>
            <a:ext cx="8186737" cy="4643438"/>
          </a:xfrm>
        </p:spPr>
        <p:txBody>
          <a:bodyPr vert="horz" wrap="square" lIns="91440" tIns="45720" rIns="91440" bIns="45720" anchor="t"/>
          <a:p>
            <a:pPr defTabSz="0">
              <a:buFont typeface="Arial" panose="020B0604020202020204" pitchFamily="34" charset="0"/>
              <a:buNone/>
              <a:tabLst>
                <a:tab pos="1250950" algn="l"/>
                <a:tab pos="1882775" algn="l"/>
              </a:tabLst>
            </a:pPr>
            <a:r>
              <a:rPr lang="en-US" altLang="zh-CN" sz="2500" kern="1200">
                <a:latin typeface="+mn-lt"/>
                <a:ea typeface="+mn-ea"/>
                <a:cs typeface="+mn-cs"/>
              </a:rPr>
              <a:t>Consider the following sentence:</a:t>
            </a:r>
            <a:endParaRPr lang="en-US" altLang="zh-CN" sz="2500" kern="1200">
              <a:latin typeface="+mn-lt"/>
              <a:ea typeface="+mn-ea"/>
              <a:cs typeface="+mn-cs"/>
            </a:endParaRPr>
          </a:p>
          <a:p>
            <a:pPr lvl="1" defTabSz="0">
              <a:buClr>
                <a:schemeClr val="tx2"/>
              </a:buClr>
              <a:buSzPct val="65000"/>
              <a:buFont typeface="Wingdings" panose="05000000000000000000" pitchFamily="2" charset="2"/>
              <a:buChar char="–"/>
              <a:tabLst>
                <a:tab pos="1250950" algn="l"/>
                <a:tab pos="1882775" algn="l"/>
              </a:tabLst>
            </a:pPr>
            <a:r>
              <a:rPr lang="en-US" altLang="zh-CN" kern="1200">
                <a:solidFill>
                  <a:srgbClr val="A50021"/>
                </a:solidFill>
                <a:latin typeface="Times New Roman" panose="02020603050405020304" pitchFamily="18" charset="0"/>
                <a:ea typeface="黑体" panose="02010609060101010101" pitchFamily="49" charset="-122"/>
                <a:cs typeface="+mn-cs"/>
              </a:rPr>
              <a:t>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a c c d</a:t>
            </a:r>
            <a:endPar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endParaRPr>
          </a:p>
          <a:p>
            <a:pPr lvl="1" defTabSz="0">
              <a:buClr>
                <a:schemeClr val="tx2"/>
              </a:buClr>
              <a:buSzPct val="65000"/>
              <a:buFont typeface="Wingdings" panose="05000000000000000000" pitchFamily="2" charset="2"/>
              <a:buChar char="–"/>
              <a:tabLst>
                <a:tab pos="1250950" algn="l"/>
                <a:tab pos="1882775" algn="l"/>
              </a:tabLst>
            </a:pPr>
            <a:r>
              <a:rPr lang="en-US" altLang="zh-CN" kern="1200">
                <a:latin typeface="黑体" panose="02010609060101010101" pitchFamily="49" charset="-122"/>
                <a:ea typeface="黑体" panose="02010609060101010101" pitchFamily="49" charset="-122"/>
                <a:cs typeface="+mn-cs"/>
              </a:rPr>
              <a:t>We have the right-most derivation:</a:t>
            </a:r>
            <a:endParaRPr lang="en-US" altLang="zh-CN" kern="1200">
              <a:latin typeface="黑体" panose="02010609060101010101" pitchFamily="49" charset="-122"/>
              <a:ea typeface="黑体" panose="02010609060101010101" pitchFamily="49" charset="-122"/>
              <a:cs typeface="+mn-cs"/>
            </a:endParaRPr>
          </a:p>
          <a:p>
            <a:pPr lvl="1" defTabSz="0">
              <a:buClr>
                <a:schemeClr val="tx2"/>
              </a:buClr>
              <a:buSzPct val="65000"/>
              <a:buFont typeface="Wingdings" panose="05000000000000000000" pitchFamily="2" charset="2"/>
              <a:buChar char="–"/>
              <a:tabLst>
                <a:tab pos="1250950" algn="l"/>
                <a:tab pos="1882775" algn="l"/>
              </a:tabLst>
            </a:pPr>
            <a:r>
              <a:rPr lang="en-US" altLang="zh-CN" kern="1200">
                <a:latin typeface="黑体" panose="02010609060101010101" pitchFamily="49" charset="-122"/>
                <a:ea typeface="黑体" panose="02010609060101010101" pitchFamily="49" charset="-122"/>
                <a:cs typeface="+mn-cs"/>
              </a:rPr>
              <a:t>	</a:t>
            </a:r>
            <a:r>
              <a:rPr lang="en-US" altLang="zh-CN" kern="1200">
                <a:solidFill>
                  <a:srgbClr val="A50021"/>
                </a:solidFill>
                <a:latin typeface="Times New Roman" panose="02020603050405020304" pitchFamily="18" charset="0"/>
                <a:ea typeface="黑体" panose="02010609060101010101" pitchFamily="49" charset="-122"/>
                <a:cs typeface="+mn-cs"/>
              </a:rPr>
              <a:t>S'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 S</a:t>
            </a:r>
            <a:r>
              <a:rPr lang="en-US" altLang="zh-CN" kern="1200">
                <a:solidFill>
                  <a:srgbClr val="A50021"/>
                </a:solidFill>
                <a:latin typeface="Times New Roman" panose="02020603050405020304" pitchFamily="18" charset="0"/>
                <a:ea typeface="黑体" panose="02010609060101010101" pitchFamily="49" charset="-122"/>
                <a:cs typeface="+mn-cs"/>
              </a:rPr>
              <a:t>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 a A </a:t>
            </a:r>
            <a:r>
              <a:rPr lang="en-US" altLang="zh-CN" kern="1200">
                <a:solidFill>
                  <a:srgbClr val="A50021"/>
                </a:solidFill>
                <a:latin typeface="Times New Roman" panose="02020603050405020304" pitchFamily="18" charset="0"/>
                <a:ea typeface="黑体" panose="02010609060101010101" pitchFamily="49" charset="-122"/>
                <a:cs typeface="+mn-cs"/>
              </a:rPr>
              <a:t>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 a c A </a:t>
            </a:r>
            <a:r>
              <a:rPr lang="en-US" altLang="zh-CN" kern="1200">
                <a:solidFill>
                  <a:srgbClr val="A50021"/>
                </a:solidFill>
                <a:latin typeface="Times New Roman" panose="02020603050405020304" pitchFamily="18" charset="0"/>
                <a:ea typeface="黑体" panose="02010609060101010101" pitchFamily="49" charset="-122"/>
                <a:cs typeface="+mn-cs"/>
              </a:rPr>
              <a:t>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 a c c A </a:t>
            </a:r>
            <a:r>
              <a:rPr lang="en-US" altLang="zh-CN" kern="1200">
                <a:solidFill>
                  <a:srgbClr val="A50021"/>
                </a:solidFill>
                <a:latin typeface="Times New Roman" panose="02020603050405020304" pitchFamily="18" charset="0"/>
                <a:ea typeface="黑体" panose="02010609060101010101" pitchFamily="49" charset="-122"/>
                <a:cs typeface="+mn-cs"/>
              </a:rPr>
              <a:t> </a:t>
            </a:r>
            <a:r>
              <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rPr>
              <a:t> a c c d</a:t>
            </a:r>
            <a:endParaRPr lang="en-US" altLang="zh-CN" kern="1200">
              <a:solidFill>
                <a:srgbClr val="A50021"/>
              </a:solidFill>
              <a:latin typeface="Times New Roman" panose="02020603050405020304" pitchFamily="18" charset="0"/>
              <a:ea typeface="黑体" panose="02010609060101010101" pitchFamily="49" charset="-122"/>
              <a:cs typeface="+mn-cs"/>
              <a:sym typeface="Symbol" panose="05050102010706020507" pitchFamily="18" charset="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p:txBody>
          <a:bodyPr wrap="square" lIns="91440" tIns="45720" rIns="91440" bIns="45720" anchor="ctr"/>
          <a:p>
            <a:r>
              <a:rPr lang="en-US" altLang="zh-CN"/>
              <a:t>Bottom-up Parsing</a:t>
            </a:r>
            <a:endParaRPr lang="zh-CN" altLang="en-US" dirty="0"/>
          </a:p>
        </p:txBody>
      </p:sp>
      <p:sp>
        <p:nvSpPr>
          <p:cNvPr id="16387" name="内容占位符 2"/>
          <p:cNvSpPr>
            <a:spLocks noGrp="1"/>
          </p:cNvSpPr>
          <p:nvPr>
            <p:ph idx="1"/>
          </p:nvPr>
        </p:nvSpPr>
        <p:spPr>
          <a:xfrm>
            <a:off x="500063" y="1571625"/>
            <a:ext cx="8186737" cy="4643438"/>
          </a:xfrm>
        </p:spPr>
        <p:txBody>
          <a:bodyPr vert="horz" wrap="square" lIns="91440" tIns="45720" rIns="91440" bIns="45720" anchor="t"/>
          <a:p>
            <a:pPr>
              <a:buFont typeface="Arial" panose="020B0604020202020204" pitchFamily="34" charset="0"/>
              <a:buNone/>
            </a:pPr>
            <a:r>
              <a:rPr lang="zh-CN" altLang="en-US" kern="1200" dirty="0">
                <a:latin typeface="+mn-lt"/>
                <a:ea typeface="+mn-ea"/>
                <a:cs typeface="+mn-cs"/>
              </a:rPr>
              <a:t>优点：可以分析更多的文法</a:t>
            </a:r>
            <a:endParaRPr lang="en-US" altLang="zh-CN" kern="1200">
              <a:latin typeface="+mn-lt"/>
              <a:ea typeface="+mn-ea"/>
              <a:cs typeface="+mn-cs"/>
            </a:endParaRPr>
          </a:p>
          <a:p>
            <a:pPr>
              <a:buFont typeface="Arial" panose="020B0604020202020204" pitchFamily="34" charset="0"/>
              <a:buNone/>
            </a:pPr>
            <a:r>
              <a:rPr lang="zh-CN" altLang="en-US" kern="1200" dirty="0">
                <a:latin typeface="+mn-lt"/>
                <a:ea typeface="+mn-ea"/>
                <a:cs typeface="+mn-cs"/>
              </a:rPr>
              <a:t>缺点：实现较麻烦</a:t>
            </a:r>
            <a:endParaRPr lang="zh-CN" altLang="en-US" kern="1200" dirty="0">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010" name="Group 2"/>
          <p:cNvGrpSpPr/>
          <p:nvPr/>
        </p:nvGrpSpPr>
        <p:grpSpPr>
          <a:xfrm>
            <a:off x="990600" y="304800"/>
            <a:ext cx="7924800" cy="5867400"/>
            <a:chOff x="624" y="192"/>
            <a:chExt cx="4992" cy="3696"/>
          </a:xfrm>
        </p:grpSpPr>
        <p:sp>
          <p:nvSpPr>
            <p:cNvPr id="43012" name="Rectangle 3"/>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3013" name="Text Box 4"/>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3014" name="Text Box 5"/>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43015" name="Group 6"/>
            <p:cNvGrpSpPr/>
            <p:nvPr/>
          </p:nvGrpSpPr>
          <p:grpSpPr>
            <a:xfrm>
              <a:off x="1104" y="1632"/>
              <a:ext cx="672" cy="768"/>
              <a:chOff x="816" y="1728"/>
              <a:chExt cx="816" cy="864"/>
            </a:xfrm>
          </p:grpSpPr>
          <p:sp>
            <p:nvSpPr>
              <p:cNvPr id="43078" name="AutoShape 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3079" name="Text Box 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3016" name="Group 9"/>
            <p:cNvGrpSpPr/>
            <p:nvPr/>
          </p:nvGrpSpPr>
          <p:grpSpPr>
            <a:xfrm>
              <a:off x="3168" y="1632"/>
              <a:ext cx="672" cy="768"/>
              <a:chOff x="816" y="1728"/>
              <a:chExt cx="816" cy="864"/>
            </a:xfrm>
          </p:grpSpPr>
          <p:sp>
            <p:nvSpPr>
              <p:cNvPr id="43076" name="AutoShape 10"/>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3077" name="Text Box 11"/>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3017" name="Group 12"/>
            <p:cNvGrpSpPr/>
            <p:nvPr/>
          </p:nvGrpSpPr>
          <p:grpSpPr>
            <a:xfrm>
              <a:off x="2112" y="1056"/>
              <a:ext cx="672" cy="768"/>
              <a:chOff x="816" y="1728"/>
              <a:chExt cx="816" cy="864"/>
            </a:xfrm>
          </p:grpSpPr>
          <p:sp>
            <p:nvSpPr>
              <p:cNvPr id="43074" name="AutoShape 1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3075" name="Text Box 1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3018" name="Group 15"/>
            <p:cNvGrpSpPr/>
            <p:nvPr/>
          </p:nvGrpSpPr>
          <p:grpSpPr>
            <a:xfrm>
              <a:off x="2112" y="2208"/>
              <a:ext cx="672" cy="768"/>
              <a:chOff x="816" y="1728"/>
              <a:chExt cx="816" cy="864"/>
            </a:xfrm>
          </p:grpSpPr>
          <p:sp>
            <p:nvSpPr>
              <p:cNvPr id="43072" name="AutoShape 1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3073" name="Text Box 1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3019" name="Line 18"/>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43020" name="Line 19"/>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43021" name="Text Box 20"/>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43022" name="Arc 21"/>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43023" name="Arc 22"/>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3024" name="Text Box 23"/>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a</a:t>
              </a:r>
              <a:endParaRPr lang="en-US" altLang="zh-CN" sz="1600" b="1">
                <a:solidFill>
                  <a:srgbClr val="A50021"/>
                </a:solidFill>
                <a:latin typeface="Arial" panose="020B0604020202020204" pitchFamily="34" charset="0"/>
                <a:ea typeface="宋体" panose="02010600030101010101" pitchFamily="2" charset="-122"/>
              </a:endParaRPr>
            </a:p>
          </p:txBody>
        </p:sp>
        <p:sp>
          <p:nvSpPr>
            <p:cNvPr id="43025" name="Text Box 24"/>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43026" name="Group 25"/>
            <p:cNvGrpSpPr/>
            <p:nvPr/>
          </p:nvGrpSpPr>
          <p:grpSpPr>
            <a:xfrm>
              <a:off x="2112" y="192"/>
              <a:ext cx="672" cy="768"/>
              <a:chOff x="816" y="1728"/>
              <a:chExt cx="816" cy="864"/>
            </a:xfrm>
          </p:grpSpPr>
          <p:sp>
            <p:nvSpPr>
              <p:cNvPr id="43070" name="AutoShape 2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3071" name="Text Box 2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3027" name="Line 28"/>
            <p:cNvSpPr/>
            <p:nvPr/>
          </p:nvSpPr>
          <p:spPr>
            <a:xfrm flipV="1">
              <a:off x="2448" y="960"/>
              <a:ext cx="0" cy="288"/>
            </a:xfrm>
            <a:prstGeom prst="line">
              <a:avLst/>
            </a:prstGeom>
            <a:ln w="9525" cap="flat" cmpd="sng">
              <a:solidFill>
                <a:schemeClr val="tx1"/>
              </a:solidFill>
              <a:prstDash val="solid"/>
              <a:headEnd type="none" w="med" len="med"/>
              <a:tailEnd type="arrow" w="lg" len="lg"/>
            </a:ln>
          </p:spPr>
        </p:sp>
        <p:sp>
          <p:nvSpPr>
            <p:cNvPr id="43028" name="Arc 29"/>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3029" name="Text Box 30"/>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43030" name="Group 31"/>
            <p:cNvGrpSpPr/>
            <p:nvPr/>
          </p:nvGrpSpPr>
          <p:grpSpPr>
            <a:xfrm>
              <a:off x="4032" y="1056"/>
              <a:ext cx="672" cy="768"/>
              <a:chOff x="816" y="1728"/>
              <a:chExt cx="816" cy="864"/>
            </a:xfrm>
          </p:grpSpPr>
          <p:sp>
            <p:nvSpPr>
              <p:cNvPr id="43068" name="AutoShape 3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3069" name="Text Box 3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3031" name="Line 34"/>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43032" name="Text Box 35"/>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3033" name="Group 36"/>
            <p:cNvGrpSpPr/>
            <p:nvPr/>
          </p:nvGrpSpPr>
          <p:grpSpPr>
            <a:xfrm>
              <a:off x="3168" y="528"/>
              <a:ext cx="672" cy="768"/>
              <a:chOff x="816" y="1728"/>
              <a:chExt cx="816" cy="864"/>
            </a:xfrm>
          </p:grpSpPr>
          <p:sp>
            <p:nvSpPr>
              <p:cNvPr id="43066" name="AutoShape 3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3067" name="Text Box 3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3034" name="Line 39"/>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43035" name="Line 40"/>
            <p:cNvSpPr/>
            <p:nvPr/>
          </p:nvSpPr>
          <p:spPr>
            <a:xfrm>
              <a:off x="2784" y="672"/>
              <a:ext cx="384" cy="240"/>
            </a:xfrm>
            <a:prstGeom prst="line">
              <a:avLst/>
            </a:prstGeom>
            <a:ln w="9525" cap="flat" cmpd="sng">
              <a:solidFill>
                <a:schemeClr val="tx1"/>
              </a:solidFill>
              <a:prstDash val="solid"/>
              <a:headEnd type="none" w="med" len="med"/>
              <a:tailEnd type="arrow" w="lg" len="lg"/>
            </a:ln>
          </p:spPr>
        </p:sp>
        <p:sp>
          <p:nvSpPr>
            <p:cNvPr id="43036" name="Text Box 41"/>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3037" name="Text Box 42"/>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43038" name="Group 43"/>
            <p:cNvGrpSpPr/>
            <p:nvPr/>
          </p:nvGrpSpPr>
          <p:grpSpPr>
            <a:xfrm>
              <a:off x="4032" y="240"/>
              <a:ext cx="672" cy="768"/>
              <a:chOff x="816" y="1728"/>
              <a:chExt cx="816" cy="864"/>
            </a:xfrm>
          </p:grpSpPr>
          <p:sp>
            <p:nvSpPr>
              <p:cNvPr id="43064" name="AutoShape 4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3065" name="Text Box 4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3039" name="Line 46"/>
            <p:cNvSpPr/>
            <p:nvPr/>
          </p:nvSpPr>
          <p:spPr>
            <a:xfrm>
              <a:off x="2784" y="528"/>
              <a:ext cx="1248" cy="0"/>
            </a:xfrm>
            <a:prstGeom prst="line">
              <a:avLst/>
            </a:prstGeom>
            <a:ln w="9525" cap="flat" cmpd="sng">
              <a:solidFill>
                <a:schemeClr val="tx1"/>
              </a:solidFill>
              <a:prstDash val="solid"/>
              <a:headEnd type="none" w="med" len="med"/>
              <a:tailEnd type="arrow" w="lg" len="lg"/>
            </a:ln>
          </p:spPr>
        </p:sp>
        <p:sp>
          <p:nvSpPr>
            <p:cNvPr id="43040" name="Text Box 47"/>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3041" name="Group 48"/>
            <p:cNvGrpSpPr/>
            <p:nvPr/>
          </p:nvGrpSpPr>
          <p:grpSpPr>
            <a:xfrm>
              <a:off x="2112" y="3072"/>
              <a:ext cx="672" cy="768"/>
              <a:chOff x="816" y="1728"/>
              <a:chExt cx="816" cy="864"/>
            </a:xfrm>
          </p:grpSpPr>
          <p:sp>
            <p:nvSpPr>
              <p:cNvPr id="43062" name="AutoShape 4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3063" name="Text Box 5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3042" name="Group 51"/>
            <p:cNvGrpSpPr/>
            <p:nvPr/>
          </p:nvGrpSpPr>
          <p:grpSpPr>
            <a:xfrm>
              <a:off x="4032" y="2208"/>
              <a:ext cx="672" cy="768"/>
              <a:chOff x="816" y="1728"/>
              <a:chExt cx="816" cy="864"/>
            </a:xfrm>
          </p:grpSpPr>
          <p:sp>
            <p:nvSpPr>
              <p:cNvPr id="43060" name="AutoShape 5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3061" name="Text Box 5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3043" name="Group 54"/>
            <p:cNvGrpSpPr/>
            <p:nvPr/>
          </p:nvGrpSpPr>
          <p:grpSpPr>
            <a:xfrm>
              <a:off x="3168" y="2640"/>
              <a:ext cx="672" cy="768"/>
              <a:chOff x="816" y="1728"/>
              <a:chExt cx="816" cy="864"/>
            </a:xfrm>
          </p:grpSpPr>
          <p:sp>
            <p:nvSpPr>
              <p:cNvPr id="43058" name="AutoShape 5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3059" name="Text Box 5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3044" name="Group 57"/>
            <p:cNvGrpSpPr/>
            <p:nvPr/>
          </p:nvGrpSpPr>
          <p:grpSpPr>
            <a:xfrm>
              <a:off x="4032" y="3120"/>
              <a:ext cx="672" cy="768"/>
              <a:chOff x="816" y="1728"/>
              <a:chExt cx="816" cy="864"/>
            </a:xfrm>
          </p:grpSpPr>
          <p:sp>
            <p:nvSpPr>
              <p:cNvPr id="43056" name="AutoShape 5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3057" name="Text Box 5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3045" name="Line 60"/>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43046" name="Text Box 61"/>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3047" name="Line 62"/>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43048" name="Line 63"/>
            <p:cNvSpPr/>
            <p:nvPr/>
          </p:nvSpPr>
          <p:spPr>
            <a:xfrm flipV="1">
              <a:off x="2784" y="3168"/>
              <a:ext cx="384" cy="288"/>
            </a:xfrm>
            <a:prstGeom prst="line">
              <a:avLst/>
            </a:prstGeom>
            <a:ln w="9525" cap="flat" cmpd="sng">
              <a:solidFill>
                <a:schemeClr val="tx1"/>
              </a:solidFill>
              <a:prstDash val="solid"/>
              <a:headEnd type="none" w="med" len="med"/>
              <a:tailEnd type="arrow" w="lg" len="lg"/>
            </a:ln>
          </p:spPr>
        </p:sp>
        <p:sp>
          <p:nvSpPr>
            <p:cNvPr id="43049" name="Line 64"/>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43050" name="Text Box 65"/>
            <p:cNvSpPr txBox="1"/>
            <p:nvPr/>
          </p:nvSpPr>
          <p:spPr>
            <a:xfrm>
              <a:off x="2784" y="316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3051" name="Text Box 66"/>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3052" name="Line 67"/>
            <p:cNvSpPr/>
            <p:nvPr/>
          </p:nvSpPr>
          <p:spPr>
            <a:xfrm>
              <a:off x="2784" y="3600"/>
              <a:ext cx="1248" cy="0"/>
            </a:xfrm>
            <a:prstGeom prst="line">
              <a:avLst/>
            </a:prstGeom>
            <a:ln w="9525" cap="flat" cmpd="sng">
              <a:solidFill>
                <a:schemeClr val="tx1"/>
              </a:solidFill>
              <a:prstDash val="solid"/>
              <a:headEnd type="none" w="med" len="med"/>
              <a:tailEnd type="arrow" w="lg" len="lg"/>
            </a:ln>
          </p:spPr>
        </p:sp>
        <p:sp>
          <p:nvSpPr>
            <p:cNvPr id="43053" name="Text Box 68"/>
            <p:cNvSpPr txBox="1"/>
            <p:nvPr/>
          </p:nvSpPr>
          <p:spPr>
            <a:xfrm>
              <a:off x="3312" y="345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3054" name="Arc 69"/>
            <p:cNvSpPr/>
            <p:nvPr/>
          </p:nvSpPr>
          <p:spPr>
            <a:xfrm flipH="1" flipV="1">
              <a:off x="1920" y="307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3055" name="Text Box 70"/>
            <p:cNvSpPr txBox="1"/>
            <p:nvPr/>
          </p:nvSpPr>
          <p:spPr>
            <a:xfrm>
              <a:off x="1728"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sp>
        <p:nvSpPr>
          <p:cNvPr id="43011" name="AutoShape 71"/>
          <p:cNvSpPr/>
          <p:nvPr/>
        </p:nvSpPr>
        <p:spPr>
          <a:xfrm>
            <a:off x="152400" y="5029200"/>
            <a:ext cx="2438400" cy="1219200"/>
          </a:xfrm>
          <a:prstGeom prst="foldedCorner">
            <a:avLst>
              <a:gd name="adj" fmla="val 12500"/>
            </a:avLst>
          </a:prstGeom>
          <a:noFill/>
          <a:ln w="9525" cap="flat" cmpd="sng">
            <a:solidFill>
              <a:srgbClr val="EAEAEA"/>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Input string</a:t>
            </a:r>
            <a:endParaRPr lang="en-US" altLang="zh-CN">
              <a:latin typeface="Arial" panose="020B0604020202020204" pitchFamily="34" charset="0"/>
              <a:ea typeface="宋体" panose="02010600030101010101" pitchFamily="2" charset="-122"/>
            </a:endParaRPr>
          </a:p>
          <a:p>
            <a:pPr lvl="0" algn="ctr" eaLnBrk="1" hangingPunct="1"/>
            <a:r>
              <a:rPr lang="en-US" altLang="zh-CN" b="1">
                <a:latin typeface="Arial" panose="020B0604020202020204" pitchFamily="34" charset="0"/>
                <a:ea typeface="宋体" panose="02010600030101010101" pitchFamily="2" charset="-122"/>
              </a:rPr>
              <a:t>a | </a:t>
            </a:r>
            <a:r>
              <a:rPr lang="en-US" altLang="zh-CN" b="1">
                <a:solidFill>
                  <a:srgbClr val="A50021"/>
                </a:solidFill>
                <a:latin typeface="Arial" panose="020B0604020202020204" pitchFamily="34" charset="0"/>
                <a:ea typeface="宋体" panose="02010600030101010101" pitchFamily="2" charset="-122"/>
              </a:rPr>
              <a:t>c c d</a:t>
            </a:r>
            <a:endParaRPr lang="en-US" altLang="zh-CN" b="1">
              <a:solidFill>
                <a:srgbClr val="A50021"/>
              </a:solidFill>
              <a:latin typeface="Arial" panose="020B0604020202020204" pitchFamily="34" charset="0"/>
              <a:ea typeface="宋体" panose="02010600030101010101" pitchFamily="2" charset="-122"/>
            </a:endParaRPr>
          </a:p>
          <a:p>
            <a:pPr lvl="0" algn="ctr" eaLnBrk="1" hangingPunct="1"/>
            <a:r>
              <a:rPr lang="en-US" altLang="zh-CN">
                <a:latin typeface="Garamond" panose="02020404030301010803" pitchFamily="18" charset="0"/>
                <a:ea typeface="宋体" panose="02010600030101010101" pitchFamily="2" charset="-122"/>
              </a:rPr>
              <a:t>( </a:t>
            </a:r>
            <a:r>
              <a:rPr lang="en-US" altLang="zh-CN" i="1">
                <a:latin typeface="Garamond" panose="02020404030301010803" pitchFamily="18" charset="0"/>
                <a:ea typeface="宋体" panose="02010600030101010101" pitchFamily="2" charset="-122"/>
              </a:rPr>
              <a:t>shift </a:t>
            </a:r>
            <a:r>
              <a:rPr lang="en-US" altLang="zh-CN">
                <a:latin typeface="Garamond" panose="02020404030301010803" pitchFamily="18" charset="0"/>
                <a:ea typeface="宋体" panose="02010600030101010101" pitchFamily="2" charset="-122"/>
              </a:rPr>
              <a:t>)</a:t>
            </a:r>
            <a:endParaRPr lang="en-US" altLang="zh-CN" baseline="-25000">
              <a:latin typeface="Garamond" panose="02020404030301010803" pitchFamily="18" charset="0"/>
              <a:ea typeface="宋体" panose="0201060003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34" name="Group 71"/>
          <p:cNvGrpSpPr/>
          <p:nvPr/>
        </p:nvGrpSpPr>
        <p:grpSpPr>
          <a:xfrm>
            <a:off x="990600" y="304800"/>
            <a:ext cx="7924800" cy="5867400"/>
            <a:chOff x="624" y="192"/>
            <a:chExt cx="4992" cy="3696"/>
          </a:xfrm>
        </p:grpSpPr>
        <p:sp>
          <p:nvSpPr>
            <p:cNvPr id="44036"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4037" name="Text Box 3"/>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4038"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c</a:t>
              </a:r>
              <a:endParaRPr lang="en-US" altLang="zh-CN" sz="1600" b="1">
                <a:solidFill>
                  <a:srgbClr val="A50021"/>
                </a:solidFill>
                <a:latin typeface="Arial" panose="020B0604020202020204" pitchFamily="34" charset="0"/>
                <a:ea typeface="宋体" panose="02010600030101010101" pitchFamily="2" charset="-122"/>
              </a:endParaRPr>
            </a:p>
          </p:txBody>
        </p:sp>
        <p:grpSp>
          <p:nvGrpSpPr>
            <p:cNvPr id="44039" name="Group 5"/>
            <p:cNvGrpSpPr/>
            <p:nvPr/>
          </p:nvGrpSpPr>
          <p:grpSpPr>
            <a:xfrm>
              <a:off x="1104" y="1632"/>
              <a:ext cx="672" cy="768"/>
              <a:chOff x="816" y="1728"/>
              <a:chExt cx="816" cy="864"/>
            </a:xfrm>
          </p:grpSpPr>
          <p:sp>
            <p:nvSpPr>
              <p:cNvPr id="44102"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4103"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4040" name="Group 8"/>
            <p:cNvGrpSpPr/>
            <p:nvPr/>
          </p:nvGrpSpPr>
          <p:grpSpPr>
            <a:xfrm>
              <a:off x="3168" y="1632"/>
              <a:ext cx="672" cy="768"/>
              <a:chOff x="816" y="1728"/>
              <a:chExt cx="816" cy="864"/>
            </a:xfrm>
          </p:grpSpPr>
          <p:sp>
            <p:nvSpPr>
              <p:cNvPr id="44100"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4101"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4041" name="Group 11"/>
            <p:cNvGrpSpPr/>
            <p:nvPr/>
          </p:nvGrpSpPr>
          <p:grpSpPr>
            <a:xfrm>
              <a:off x="2112" y="1056"/>
              <a:ext cx="672" cy="768"/>
              <a:chOff x="816" y="1728"/>
              <a:chExt cx="816" cy="864"/>
            </a:xfrm>
          </p:grpSpPr>
          <p:sp>
            <p:nvSpPr>
              <p:cNvPr id="44098"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4099"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4042" name="Group 14"/>
            <p:cNvGrpSpPr/>
            <p:nvPr/>
          </p:nvGrpSpPr>
          <p:grpSpPr>
            <a:xfrm>
              <a:off x="2112" y="2208"/>
              <a:ext cx="672" cy="768"/>
              <a:chOff x="816" y="1728"/>
              <a:chExt cx="816" cy="864"/>
            </a:xfrm>
          </p:grpSpPr>
          <p:sp>
            <p:nvSpPr>
              <p:cNvPr id="44096"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4097"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4043"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44044"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44045"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44046"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44047"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4048"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a</a:t>
              </a:r>
              <a:endParaRPr lang="en-US" altLang="zh-CN" sz="1600" b="1">
                <a:solidFill>
                  <a:srgbClr val="A50021"/>
                </a:solidFill>
                <a:latin typeface="Arial" panose="020B0604020202020204" pitchFamily="34" charset="0"/>
                <a:ea typeface="宋体" panose="02010600030101010101" pitchFamily="2" charset="-122"/>
              </a:endParaRPr>
            </a:p>
          </p:txBody>
        </p:sp>
        <p:sp>
          <p:nvSpPr>
            <p:cNvPr id="44049"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44050" name="Group 24"/>
            <p:cNvGrpSpPr/>
            <p:nvPr/>
          </p:nvGrpSpPr>
          <p:grpSpPr>
            <a:xfrm>
              <a:off x="2112" y="192"/>
              <a:ext cx="672" cy="768"/>
              <a:chOff x="816" y="1728"/>
              <a:chExt cx="816" cy="864"/>
            </a:xfrm>
          </p:grpSpPr>
          <p:sp>
            <p:nvSpPr>
              <p:cNvPr id="44094"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4095"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4051" name="Line 27"/>
            <p:cNvSpPr/>
            <p:nvPr/>
          </p:nvSpPr>
          <p:spPr>
            <a:xfrm flipV="1">
              <a:off x="2448" y="960"/>
              <a:ext cx="0" cy="288"/>
            </a:xfrm>
            <a:prstGeom prst="line">
              <a:avLst/>
            </a:prstGeom>
            <a:ln w="19050" cap="flat" cmpd="sng">
              <a:solidFill>
                <a:srgbClr val="A50021"/>
              </a:solidFill>
              <a:prstDash val="dash"/>
              <a:headEnd type="none" w="med" len="med"/>
              <a:tailEnd type="arrow" w="lg" len="lg"/>
            </a:ln>
          </p:spPr>
        </p:sp>
        <p:sp>
          <p:nvSpPr>
            <p:cNvPr id="44052" name="Arc 28"/>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4053" name="Text Box 29"/>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44054" name="Group 30"/>
            <p:cNvGrpSpPr/>
            <p:nvPr/>
          </p:nvGrpSpPr>
          <p:grpSpPr>
            <a:xfrm>
              <a:off x="4032" y="1056"/>
              <a:ext cx="672" cy="768"/>
              <a:chOff x="816" y="1728"/>
              <a:chExt cx="816" cy="864"/>
            </a:xfrm>
          </p:grpSpPr>
          <p:sp>
            <p:nvSpPr>
              <p:cNvPr id="44092" name="AutoShape 3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4093" name="Text Box 3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4055" name="Line 33"/>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44056" name="Text Box 34"/>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4057" name="Group 35"/>
            <p:cNvGrpSpPr/>
            <p:nvPr/>
          </p:nvGrpSpPr>
          <p:grpSpPr>
            <a:xfrm>
              <a:off x="3168" y="528"/>
              <a:ext cx="672" cy="768"/>
              <a:chOff x="816" y="1728"/>
              <a:chExt cx="816" cy="864"/>
            </a:xfrm>
          </p:grpSpPr>
          <p:sp>
            <p:nvSpPr>
              <p:cNvPr id="44090"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4091"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4058"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44059" name="Line 39"/>
            <p:cNvSpPr/>
            <p:nvPr/>
          </p:nvSpPr>
          <p:spPr>
            <a:xfrm>
              <a:off x="2784" y="672"/>
              <a:ext cx="384" cy="240"/>
            </a:xfrm>
            <a:prstGeom prst="line">
              <a:avLst/>
            </a:prstGeom>
            <a:ln w="9525" cap="flat" cmpd="sng">
              <a:solidFill>
                <a:schemeClr val="tx1"/>
              </a:solidFill>
              <a:prstDash val="solid"/>
              <a:headEnd type="none" w="med" len="med"/>
              <a:tailEnd type="arrow" w="lg" len="lg"/>
            </a:ln>
          </p:spPr>
        </p:sp>
        <p:sp>
          <p:nvSpPr>
            <p:cNvPr id="44060" name="Text Box 40"/>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4061"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44062" name="Group 42"/>
            <p:cNvGrpSpPr/>
            <p:nvPr/>
          </p:nvGrpSpPr>
          <p:grpSpPr>
            <a:xfrm>
              <a:off x="4032" y="240"/>
              <a:ext cx="672" cy="768"/>
              <a:chOff x="816" y="1728"/>
              <a:chExt cx="816" cy="864"/>
            </a:xfrm>
          </p:grpSpPr>
          <p:sp>
            <p:nvSpPr>
              <p:cNvPr id="44088" name="AutoShape 4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4089" name="Text Box 4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4063" name="Line 45"/>
            <p:cNvSpPr/>
            <p:nvPr/>
          </p:nvSpPr>
          <p:spPr>
            <a:xfrm>
              <a:off x="2784" y="528"/>
              <a:ext cx="1248" cy="0"/>
            </a:xfrm>
            <a:prstGeom prst="line">
              <a:avLst/>
            </a:prstGeom>
            <a:ln w="9525" cap="flat" cmpd="sng">
              <a:solidFill>
                <a:schemeClr val="tx1"/>
              </a:solidFill>
              <a:prstDash val="solid"/>
              <a:headEnd type="none" w="med" len="med"/>
              <a:tailEnd type="arrow" w="lg" len="lg"/>
            </a:ln>
          </p:spPr>
        </p:sp>
        <p:sp>
          <p:nvSpPr>
            <p:cNvPr id="44064" name="Text Box 46"/>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4065" name="Group 47"/>
            <p:cNvGrpSpPr/>
            <p:nvPr/>
          </p:nvGrpSpPr>
          <p:grpSpPr>
            <a:xfrm>
              <a:off x="2112" y="3072"/>
              <a:ext cx="672" cy="768"/>
              <a:chOff x="816" y="1728"/>
              <a:chExt cx="816" cy="864"/>
            </a:xfrm>
          </p:grpSpPr>
          <p:sp>
            <p:nvSpPr>
              <p:cNvPr id="44086" name="AutoShape 4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4087" name="Text Box 4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4066" name="Group 50"/>
            <p:cNvGrpSpPr/>
            <p:nvPr/>
          </p:nvGrpSpPr>
          <p:grpSpPr>
            <a:xfrm>
              <a:off x="4032" y="2208"/>
              <a:ext cx="672" cy="768"/>
              <a:chOff x="816" y="1728"/>
              <a:chExt cx="816" cy="864"/>
            </a:xfrm>
          </p:grpSpPr>
          <p:sp>
            <p:nvSpPr>
              <p:cNvPr id="44084" name="AutoShape 5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4085" name="Text Box 5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4067" name="Group 53"/>
            <p:cNvGrpSpPr/>
            <p:nvPr/>
          </p:nvGrpSpPr>
          <p:grpSpPr>
            <a:xfrm>
              <a:off x="3168" y="2640"/>
              <a:ext cx="672" cy="768"/>
              <a:chOff x="816" y="1728"/>
              <a:chExt cx="816" cy="864"/>
            </a:xfrm>
          </p:grpSpPr>
          <p:sp>
            <p:nvSpPr>
              <p:cNvPr id="44082" name="AutoShape 5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4083" name="Text Box 5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4068" name="Group 56"/>
            <p:cNvGrpSpPr/>
            <p:nvPr/>
          </p:nvGrpSpPr>
          <p:grpSpPr>
            <a:xfrm>
              <a:off x="4032" y="3120"/>
              <a:ext cx="672" cy="768"/>
              <a:chOff x="816" y="1728"/>
              <a:chExt cx="816" cy="864"/>
            </a:xfrm>
          </p:grpSpPr>
          <p:sp>
            <p:nvSpPr>
              <p:cNvPr id="44080" name="AutoShape 5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4081" name="Text Box 5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4069" name="Line 59"/>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44070" name="Text Box 60"/>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4071" name="Line 61"/>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44072" name="Line 62"/>
            <p:cNvSpPr/>
            <p:nvPr/>
          </p:nvSpPr>
          <p:spPr>
            <a:xfrm flipV="1">
              <a:off x="2784" y="3168"/>
              <a:ext cx="384" cy="288"/>
            </a:xfrm>
            <a:prstGeom prst="line">
              <a:avLst/>
            </a:prstGeom>
            <a:ln w="9525" cap="flat" cmpd="sng">
              <a:solidFill>
                <a:schemeClr val="tx1"/>
              </a:solidFill>
              <a:prstDash val="solid"/>
              <a:headEnd type="none" w="med" len="med"/>
              <a:tailEnd type="arrow" w="lg" len="lg"/>
            </a:ln>
          </p:spPr>
        </p:sp>
        <p:sp>
          <p:nvSpPr>
            <p:cNvPr id="44073" name="Line 63"/>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44074" name="Text Box 64"/>
            <p:cNvSpPr txBox="1"/>
            <p:nvPr/>
          </p:nvSpPr>
          <p:spPr>
            <a:xfrm>
              <a:off x="2784" y="316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4075" name="Text Box 65"/>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4076" name="Line 66"/>
            <p:cNvSpPr/>
            <p:nvPr/>
          </p:nvSpPr>
          <p:spPr>
            <a:xfrm>
              <a:off x="2784" y="3600"/>
              <a:ext cx="1248" cy="0"/>
            </a:xfrm>
            <a:prstGeom prst="line">
              <a:avLst/>
            </a:prstGeom>
            <a:ln w="9525" cap="flat" cmpd="sng">
              <a:solidFill>
                <a:schemeClr val="tx1"/>
              </a:solidFill>
              <a:prstDash val="solid"/>
              <a:headEnd type="none" w="med" len="med"/>
              <a:tailEnd type="arrow" w="lg" len="lg"/>
            </a:ln>
          </p:spPr>
        </p:sp>
        <p:sp>
          <p:nvSpPr>
            <p:cNvPr id="44077" name="Text Box 67"/>
            <p:cNvSpPr txBox="1"/>
            <p:nvPr/>
          </p:nvSpPr>
          <p:spPr>
            <a:xfrm>
              <a:off x="3312" y="345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4078" name="Arc 68"/>
            <p:cNvSpPr/>
            <p:nvPr/>
          </p:nvSpPr>
          <p:spPr>
            <a:xfrm flipH="1" flipV="1">
              <a:off x="1920" y="307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4079" name="Text Box 69"/>
            <p:cNvSpPr txBox="1"/>
            <p:nvPr/>
          </p:nvSpPr>
          <p:spPr>
            <a:xfrm>
              <a:off x="1728"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sp>
        <p:nvSpPr>
          <p:cNvPr id="44035" name="AutoShape 70"/>
          <p:cNvSpPr/>
          <p:nvPr/>
        </p:nvSpPr>
        <p:spPr>
          <a:xfrm>
            <a:off x="152400" y="5029200"/>
            <a:ext cx="2438400" cy="1219200"/>
          </a:xfrm>
          <a:prstGeom prst="foldedCorner">
            <a:avLst>
              <a:gd name="adj" fmla="val 12500"/>
            </a:avLst>
          </a:prstGeom>
          <a:noFill/>
          <a:ln w="9525" cap="flat" cmpd="sng">
            <a:solidFill>
              <a:srgbClr val="EAEAEA"/>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Input string</a:t>
            </a:r>
            <a:endParaRPr lang="en-US" altLang="zh-CN">
              <a:latin typeface="Arial" panose="020B0604020202020204" pitchFamily="34" charset="0"/>
              <a:ea typeface="宋体" panose="02010600030101010101" pitchFamily="2" charset="-122"/>
            </a:endParaRPr>
          </a:p>
          <a:p>
            <a:pPr lvl="0" algn="ctr" eaLnBrk="1" hangingPunct="1"/>
            <a:r>
              <a:rPr lang="en-US" altLang="zh-CN" b="1">
                <a:latin typeface="Arial" panose="020B0604020202020204" pitchFamily="34" charset="0"/>
                <a:ea typeface="宋体" panose="02010600030101010101" pitchFamily="2" charset="-122"/>
              </a:rPr>
              <a:t>a c | </a:t>
            </a:r>
            <a:r>
              <a:rPr lang="en-US" altLang="zh-CN" b="1">
                <a:solidFill>
                  <a:srgbClr val="A50021"/>
                </a:solidFill>
                <a:latin typeface="Arial" panose="020B0604020202020204" pitchFamily="34" charset="0"/>
                <a:ea typeface="宋体" panose="02010600030101010101" pitchFamily="2" charset="-122"/>
              </a:rPr>
              <a:t>c d</a:t>
            </a:r>
            <a:endParaRPr lang="en-US" altLang="zh-CN" b="1">
              <a:solidFill>
                <a:srgbClr val="A50021"/>
              </a:solidFill>
              <a:latin typeface="Arial" panose="020B0604020202020204" pitchFamily="34" charset="0"/>
              <a:ea typeface="宋体" panose="02010600030101010101" pitchFamily="2" charset="-122"/>
            </a:endParaRPr>
          </a:p>
          <a:p>
            <a:pPr lvl="0" algn="ctr" eaLnBrk="1" hangingPunct="1"/>
            <a:r>
              <a:rPr lang="en-US" altLang="zh-CN">
                <a:latin typeface="Garamond" panose="02020404030301010803" pitchFamily="18" charset="0"/>
                <a:ea typeface="宋体" panose="02010600030101010101" pitchFamily="2" charset="-122"/>
              </a:rPr>
              <a:t>( </a:t>
            </a:r>
            <a:r>
              <a:rPr lang="en-US" altLang="zh-CN" i="1">
                <a:latin typeface="Garamond" panose="02020404030301010803" pitchFamily="18" charset="0"/>
                <a:ea typeface="宋体" panose="02010600030101010101" pitchFamily="2" charset="-122"/>
              </a:rPr>
              <a:t>shift </a:t>
            </a:r>
            <a:r>
              <a:rPr lang="en-US" altLang="zh-CN">
                <a:latin typeface="Garamond" panose="02020404030301010803" pitchFamily="18" charset="0"/>
                <a:ea typeface="宋体" panose="02010600030101010101" pitchFamily="2" charset="-122"/>
              </a:rPr>
              <a:t>)</a:t>
            </a:r>
            <a:endParaRPr lang="en-US" altLang="zh-CN">
              <a:latin typeface="Garamond" panose="02020404030301010803" pitchFamily="18" charset="0"/>
              <a:ea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8" name="Group 71"/>
          <p:cNvGrpSpPr/>
          <p:nvPr/>
        </p:nvGrpSpPr>
        <p:grpSpPr>
          <a:xfrm>
            <a:off x="990600" y="304800"/>
            <a:ext cx="7924800" cy="5867400"/>
            <a:chOff x="624" y="192"/>
            <a:chExt cx="4992" cy="3696"/>
          </a:xfrm>
        </p:grpSpPr>
        <p:sp>
          <p:nvSpPr>
            <p:cNvPr id="45060"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5061" name="Text Box 3"/>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5062"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c</a:t>
              </a:r>
              <a:endParaRPr lang="en-US" altLang="zh-CN" sz="1600" b="1">
                <a:solidFill>
                  <a:srgbClr val="A50021"/>
                </a:solidFill>
                <a:latin typeface="Arial" panose="020B0604020202020204" pitchFamily="34" charset="0"/>
                <a:ea typeface="宋体" panose="02010600030101010101" pitchFamily="2" charset="-122"/>
              </a:endParaRPr>
            </a:p>
          </p:txBody>
        </p:sp>
        <p:grpSp>
          <p:nvGrpSpPr>
            <p:cNvPr id="45063" name="Group 5"/>
            <p:cNvGrpSpPr/>
            <p:nvPr/>
          </p:nvGrpSpPr>
          <p:grpSpPr>
            <a:xfrm>
              <a:off x="1104" y="1632"/>
              <a:ext cx="672" cy="768"/>
              <a:chOff x="816" y="1728"/>
              <a:chExt cx="816" cy="864"/>
            </a:xfrm>
          </p:grpSpPr>
          <p:sp>
            <p:nvSpPr>
              <p:cNvPr id="45126"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5127"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5064" name="Group 8"/>
            <p:cNvGrpSpPr/>
            <p:nvPr/>
          </p:nvGrpSpPr>
          <p:grpSpPr>
            <a:xfrm>
              <a:off x="3168" y="1632"/>
              <a:ext cx="672" cy="768"/>
              <a:chOff x="816" y="1728"/>
              <a:chExt cx="816" cy="864"/>
            </a:xfrm>
          </p:grpSpPr>
          <p:sp>
            <p:nvSpPr>
              <p:cNvPr id="45124"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5125"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5065" name="Group 11"/>
            <p:cNvGrpSpPr/>
            <p:nvPr/>
          </p:nvGrpSpPr>
          <p:grpSpPr>
            <a:xfrm>
              <a:off x="2112" y="1056"/>
              <a:ext cx="672" cy="768"/>
              <a:chOff x="816" y="1728"/>
              <a:chExt cx="816" cy="864"/>
            </a:xfrm>
          </p:grpSpPr>
          <p:sp>
            <p:nvSpPr>
              <p:cNvPr id="45122"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5123"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5066" name="Group 14"/>
            <p:cNvGrpSpPr/>
            <p:nvPr/>
          </p:nvGrpSpPr>
          <p:grpSpPr>
            <a:xfrm>
              <a:off x="2112" y="2208"/>
              <a:ext cx="672" cy="768"/>
              <a:chOff x="816" y="1728"/>
              <a:chExt cx="816" cy="864"/>
            </a:xfrm>
          </p:grpSpPr>
          <p:sp>
            <p:nvSpPr>
              <p:cNvPr id="45120"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5121"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5067"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45068"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45069"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45070"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45071"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5072"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a</a:t>
              </a:r>
              <a:endParaRPr lang="en-US" altLang="zh-CN" sz="1600" b="1">
                <a:solidFill>
                  <a:srgbClr val="A50021"/>
                </a:solidFill>
                <a:latin typeface="Arial" panose="020B0604020202020204" pitchFamily="34" charset="0"/>
                <a:ea typeface="宋体" panose="02010600030101010101" pitchFamily="2" charset="-122"/>
              </a:endParaRPr>
            </a:p>
          </p:txBody>
        </p:sp>
        <p:sp>
          <p:nvSpPr>
            <p:cNvPr id="45073"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45074" name="Group 24"/>
            <p:cNvGrpSpPr/>
            <p:nvPr/>
          </p:nvGrpSpPr>
          <p:grpSpPr>
            <a:xfrm>
              <a:off x="2112" y="192"/>
              <a:ext cx="672" cy="768"/>
              <a:chOff x="816" y="1728"/>
              <a:chExt cx="816" cy="864"/>
            </a:xfrm>
          </p:grpSpPr>
          <p:sp>
            <p:nvSpPr>
              <p:cNvPr id="45118"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5119"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5075" name="Line 27"/>
            <p:cNvSpPr/>
            <p:nvPr/>
          </p:nvSpPr>
          <p:spPr>
            <a:xfrm flipV="1">
              <a:off x="2448" y="960"/>
              <a:ext cx="0" cy="288"/>
            </a:xfrm>
            <a:prstGeom prst="line">
              <a:avLst/>
            </a:prstGeom>
            <a:ln w="19050" cap="flat" cmpd="sng">
              <a:solidFill>
                <a:srgbClr val="A50021"/>
              </a:solidFill>
              <a:prstDash val="dash"/>
              <a:headEnd type="none" w="med" len="med"/>
              <a:tailEnd type="arrow" w="lg" len="lg"/>
            </a:ln>
          </p:spPr>
        </p:sp>
        <p:sp>
          <p:nvSpPr>
            <p:cNvPr id="45076" name="Arc 28"/>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5077" name="Text Box 29"/>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c</a:t>
              </a:r>
              <a:endParaRPr lang="en-US" altLang="zh-CN" sz="1600" b="1">
                <a:solidFill>
                  <a:srgbClr val="A50021"/>
                </a:solidFill>
                <a:latin typeface="Arial" panose="020B0604020202020204" pitchFamily="34" charset="0"/>
                <a:ea typeface="宋体" panose="02010600030101010101" pitchFamily="2" charset="-122"/>
              </a:endParaRPr>
            </a:p>
          </p:txBody>
        </p:sp>
        <p:grpSp>
          <p:nvGrpSpPr>
            <p:cNvPr id="45078" name="Group 30"/>
            <p:cNvGrpSpPr/>
            <p:nvPr/>
          </p:nvGrpSpPr>
          <p:grpSpPr>
            <a:xfrm>
              <a:off x="4032" y="1056"/>
              <a:ext cx="672" cy="768"/>
              <a:chOff x="816" y="1728"/>
              <a:chExt cx="816" cy="864"/>
            </a:xfrm>
          </p:grpSpPr>
          <p:sp>
            <p:nvSpPr>
              <p:cNvPr id="45116" name="AutoShape 3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5117" name="Text Box 3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5079" name="Line 33"/>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45080" name="Text Box 34"/>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5081" name="Group 35"/>
            <p:cNvGrpSpPr/>
            <p:nvPr/>
          </p:nvGrpSpPr>
          <p:grpSpPr>
            <a:xfrm>
              <a:off x="3168" y="528"/>
              <a:ext cx="672" cy="768"/>
              <a:chOff x="816" y="1728"/>
              <a:chExt cx="816" cy="864"/>
            </a:xfrm>
          </p:grpSpPr>
          <p:sp>
            <p:nvSpPr>
              <p:cNvPr id="45114"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5115"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5082"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45083" name="Line 39"/>
            <p:cNvSpPr/>
            <p:nvPr/>
          </p:nvSpPr>
          <p:spPr>
            <a:xfrm>
              <a:off x="2784" y="672"/>
              <a:ext cx="384" cy="240"/>
            </a:xfrm>
            <a:prstGeom prst="line">
              <a:avLst/>
            </a:prstGeom>
            <a:ln w="9525" cap="flat" cmpd="sng">
              <a:solidFill>
                <a:schemeClr val="tx1"/>
              </a:solidFill>
              <a:prstDash val="solid"/>
              <a:headEnd type="none" w="med" len="med"/>
              <a:tailEnd type="arrow" w="lg" len="lg"/>
            </a:ln>
          </p:spPr>
        </p:sp>
        <p:sp>
          <p:nvSpPr>
            <p:cNvPr id="45084" name="Text Box 40"/>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5085"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45086" name="Group 42"/>
            <p:cNvGrpSpPr/>
            <p:nvPr/>
          </p:nvGrpSpPr>
          <p:grpSpPr>
            <a:xfrm>
              <a:off x="4032" y="240"/>
              <a:ext cx="672" cy="768"/>
              <a:chOff x="816" y="1728"/>
              <a:chExt cx="816" cy="864"/>
            </a:xfrm>
          </p:grpSpPr>
          <p:sp>
            <p:nvSpPr>
              <p:cNvPr id="45112" name="AutoShape 4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5113" name="Text Box 4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5087" name="Line 45"/>
            <p:cNvSpPr/>
            <p:nvPr/>
          </p:nvSpPr>
          <p:spPr>
            <a:xfrm>
              <a:off x="2784" y="528"/>
              <a:ext cx="1248" cy="0"/>
            </a:xfrm>
            <a:prstGeom prst="line">
              <a:avLst/>
            </a:prstGeom>
            <a:ln w="9525" cap="flat" cmpd="sng">
              <a:solidFill>
                <a:schemeClr val="tx1"/>
              </a:solidFill>
              <a:prstDash val="solid"/>
              <a:headEnd type="none" w="med" len="med"/>
              <a:tailEnd type="arrow" w="lg" len="lg"/>
            </a:ln>
          </p:spPr>
        </p:sp>
        <p:sp>
          <p:nvSpPr>
            <p:cNvPr id="45088" name="Text Box 46"/>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5089" name="Group 47"/>
            <p:cNvGrpSpPr/>
            <p:nvPr/>
          </p:nvGrpSpPr>
          <p:grpSpPr>
            <a:xfrm>
              <a:off x="2112" y="3072"/>
              <a:ext cx="672" cy="768"/>
              <a:chOff x="816" y="1728"/>
              <a:chExt cx="816" cy="864"/>
            </a:xfrm>
          </p:grpSpPr>
          <p:sp>
            <p:nvSpPr>
              <p:cNvPr id="45110" name="AutoShape 4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5111" name="Text Box 4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5090" name="Group 50"/>
            <p:cNvGrpSpPr/>
            <p:nvPr/>
          </p:nvGrpSpPr>
          <p:grpSpPr>
            <a:xfrm>
              <a:off x="4032" y="2208"/>
              <a:ext cx="672" cy="768"/>
              <a:chOff x="816" y="1728"/>
              <a:chExt cx="816" cy="864"/>
            </a:xfrm>
          </p:grpSpPr>
          <p:sp>
            <p:nvSpPr>
              <p:cNvPr id="45108" name="AutoShape 5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5109" name="Text Box 5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5091" name="Group 53"/>
            <p:cNvGrpSpPr/>
            <p:nvPr/>
          </p:nvGrpSpPr>
          <p:grpSpPr>
            <a:xfrm>
              <a:off x="3168" y="2640"/>
              <a:ext cx="672" cy="768"/>
              <a:chOff x="816" y="1728"/>
              <a:chExt cx="816" cy="864"/>
            </a:xfrm>
          </p:grpSpPr>
          <p:sp>
            <p:nvSpPr>
              <p:cNvPr id="45106" name="AutoShape 5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5107" name="Text Box 5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5092" name="Group 56"/>
            <p:cNvGrpSpPr/>
            <p:nvPr/>
          </p:nvGrpSpPr>
          <p:grpSpPr>
            <a:xfrm>
              <a:off x="4032" y="3120"/>
              <a:ext cx="672" cy="768"/>
              <a:chOff x="816" y="1728"/>
              <a:chExt cx="816" cy="864"/>
            </a:xfrm>
          </p:grpSpPr>
          <p:sp>
            <p:nvSpPr>
              <p:cNvPr id="45104" name="AutoShape 5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5105" name="Text Box 5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5093" name="Line 59"/>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45094" name="Text Box 60"/>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5095" name="Line 61"/>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45096" name="Line 62"/>
            <p:cNvSpPr/>
            <p:nvPr/>
          </p:nvSpPr>
          <p:spPr>
            <a:xfrm flipV="1">
              <a:off x="2784" y="3168"/>
              <a:ext cx="384" cy="288"/>
            </a:xfrm>
            <a:prstGeom prst="line">
              <a:avLst/>
            </a:prstGeom>
            <a:ln w="9525" cap="flat" cmpd="sng">
              <a:solidFill>
                <a:schemeClr val="tx1"/>
              </a:solidFill>
              <a:prstDash val="solid"/>
              <a:headEnd type="none" w="med" len="med"/>
              <a:tailEnd type="arrow" w="lg" len="lg"/>
            </a:ln>
          </p:spPr>
        </p:sp>
        <p:sp>
          <p:nvSpPr>
            <p:cNvPr id="45097" name="Line 63"/>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45098" name="Text Box 64"/>
            <p:cNvSpPr txBox="1"/>
            <p:nvPr/>
          </p:nvSpPr>
          <p:spPr>
            <a:xfrm>
              <a:off x="2784" y="316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5099" name="Text Box 65"/>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5100" name="Line 66"/>
            <p:cNvSpPr/>
            <p:nvPr/>
          </p:nvSpPr>
          <p:spPr>
            <a:xfrm>
              <a:off x="2784" y="3600"/>
              <a:ext cx="1248" cy="0"/>
            </a:xfrm>
            <a:prstGeom prst="line">
              <a:avLst/>
            </a:prstGeom>
            <a:ln w="9525" cap="flat" cmpd="sng">
              <a:solidFill>
                <a:schemeClr val="tx1"/>
              </a:solidFill>
              <a:prstDash val="solid"/>
              <a:headEnd type="none" w="med" len="med"/>
              <a:tailEnd type="arrow" w="lg" len="lg"/>
            </a:ln>
          </p:spPr>
        </p:sp>
        <p:sp>
          <p:nvSpPr>
            <p:cNvPr id="45101" name="Text Box 67"/>
            <p:cNvSpPr txBox="1"/>
            <p:nvPr/>
          </p:nvSpPr>
          <p:spPr>
            <a:xfrm>
              <a:off x="3312" y="345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5102" name="Arc 68"/>
            <p:cNvSpPr/>
            <p:nvPr/>
          </p:nvSpPr>
          <p:spPr>
            <a:xfrm flipH="1" flipV="1">
              <a:off x="1920" y="307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5103" name="Text Box 69"/>
            <p:cNvSpPr txBox="1"/>
            <p:nvPr/>
          </p:nvSpPr>
          <p:spPr>
            <a:xfrm>
              <a:off x="1728"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sp>
        <p:nvSpPr>
          <p:cNvPr id="45059" name="AutoShape 70"/>
          <p:cNvSpPr/>
          <p:nvPr/>
        </p:nvSpPr>
        <p:spPr>
          <a:xfrm>
            <a:off x="152400" y="5029200"/>
            <a:ext cx="2438400" cy="1219200"/>
          </a:xfrm>
          <a:prstGeom prst="foldedCorner">
            <a:avLst>
              <a:gd name="adj" fmla="val 12500"/>
            </a:avLst>
          </a:prstGeom>
          <a:noFill/>
          <a:ln w="9525" cap="flat" cmpd="sng">
            <a:solidFill>
              <a:srgbClr val="EAEAEA"/>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Input string</a:t>
            </a:r>
            <a:endParaRPr lang="en-US" altLang="zh-CN">
              <a:latin typeface="Arial" panose="020B0604020202020204" pitchFamily="34" charset="0"/>
              <a:ea typeface="宋体" panose="02010600030101010101" pitchFamily="2" charset="-122"/>
            </a:endParaRPr>
          </a:p>
          <a:p>
            <a:pPr lvl="0" algn="ctr" eaLnBrk="1" hangingPunct="1"/>
            <a:r>
              <a:rPr lang="en-US" altLang="zh-CN" b="1">
                <a:latin typeface="Arial" panose="020B0604020202020204" pitchFamily="34" charset="0"/>
                <a:ea typeface="宋体" panose="02010600030101010101" pitchFamily="2" charset="-122"/>
              </a:rPr>
              <a:t>a c c | </a:t>
            </a:r>
            <a:r>
              <a:rPr lang="en-US" altLang="zh-CN" b="1">
                <a:solidFill>
                  <a:srgbClr val="A50021"/>
                </a:solidFill>
                <a:latin typeface="Arial" panose="020B0604020202020204" pitchFamily="34" charset="0"/>
                <a:ea typeface="宋体" panose="02010600030101010101" pitchFamily="2" charset="-122"/>
              </a:rPr>
              <a:t>d</a:t>
            </a:r>
            <a:endParaRPr lang="en-US" altLang="zh-CN" b="1">
              <a:solidFill>
                <a:srgbClr val="A50021"/>
              </a:solidFill>
              <a:latin typeface="Arial" panose="020B0604020202020204" pitchFamily="34" charset="0"/>
              <a:ea typeface="宋体" panose="02010600030101010101" pitchFamily="2" charset="-122"/>
            </a:endParaRPr>
          </a:p>
          <a:p>
            <a:pPr lvl="0" algn="ctr" eaLnBrk="1" hangingPunct="1"/>
            <a:r>
              <a:rPr lang="en-US" altLang="zh-CN">
                <a:latin typeface="Garamond" panose="02020404030301010803" pitchFamily="18" charset="0"/>
                <a:ea typeface="宋体" panose="02010600030101010101" pitchFamily="2" charset="-122"/>
              </a:rPr>
              <a:t>( </a:t>
            </a:r>
            <a:r>
              <a:rPr lang="en-US" altLang="zh-CN" i="1">
                <a:latin typeface="Garamond" panose="02020404030301010803" pitchFamily="18" charset="0"/>
                <a:ea typeface="宋体" panose="02010600030101010101" pitchFamily="2" charset="-122"/>
              </a:rPr>
              <a:t>shift </a:t>
            </a:r>
            <a:r>
              <a:rPr lang="en-US" altLang="zh-CN">
                <a:latin typeface="Garamond" panose="02020404030301010803" pitchFamily="18" charset="0"/>
                <a:ea typeface="宋体" panose="02010600030101010101" pitchFamily="2" charset="-122"/>
              </a:rPr>
              <a:t>)</a:t>
            </a:r>
            <a:endParaRPr lang="en-US" altLang="zh-CN">
              <a:latin typeface="Garamond" panose="02020404030301010803" pitchFamily="18" charset="0"/>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82" name="Group 71"/>
          <p:cNvGrpSpPr/>
          <p:nvPr/>
        </p:nvGrpSpPr>
        <p:grpSpPr>
          <a:xfrm>
            <a:off x="990600" y="304800"/>
            <a:ext cx="7924800" cy="5867400"/>
            <a:chOff x="624" y="192"/>
            <a:chExt cx="4992" cy="3696"/>
          </a:xfrm>
        </p:grpSpPr>
        <p:sp>
          <p:nvSpPr>
            <p:cNvPr id="46084"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6085" name="Text Box 3"/>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6086"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c</a:t>
              </a:r>
              <a:endParaRPr lang="en-US" altLang="zh-CN" sz="1600" b="1">
                <a:solidFill>
                  <a:srgbClr val="A50021"/>
                </a:solidFill>
                <a:latin typeface="Arial" panose="020B0604020202020204" pitchFamily="34" charset="0"/>
                <a:ea typeface="宋体" panose="02010600030101010101" pitchFamily="2" charset="-122"/>
              </a:endParaRPr>
            </a:p>
          </p:txBody>
        </p:sp>
        <p:grpSp>
          <p:nvGrpSpPr>
            <p:cNvPr id="46087" name="Group 5"/>
            <p:cNvGrpSpPr/>
            <p:nvPr/>
          </p:nvGrpSpPr>
          <p:grpSpPr>
            <a:xfrm>
              <a:off x="1104" y="1632"/>
              <a:ext cx="672" cy="768"/>
              <a:chOff x="816" y="1728"/>
              <a:chExt cx="816" cy="864"/>
            </a:xfrm>
          </p:grpSpPr>
          <p:sp>
            <p:nvSpPr>
              <p:cNvPr id="46150"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6151"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6088" name="Group 8"/>
            <p:cNvGrpSpPr/>
            <p:nvPr/>
          </p:nvGrpSpPr>
          <p:grpSpPr>
            <a:xfrm>
              <a:off x="3168" y="1632"/>
              <a:ext cx="672" cy="768"/>
              <a:chOff x="816" y="1728"/>
              <a:chExt cx="816" cy="864"/>
            </a:xfrm>
          </p:grpSpPr>
          <p:sp>
            <p:nvSpPr>
              <p:cNvPr id="46148"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6149"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6089" name="Group 11"/>
            <p:cNvGrpSpPr/>
            <p:nvPr/>
          </p:nvGrpSpPr>
          <p:grpSpPr>
            <a:xfrm>
              <a:off x="2112" y="1056"/>
              <a:ext cx="672" cy="768"/>
              <a:chOff x="816" y="1728"/>
              <a:chExt cx="816" cy="864"/>
            </a:xfrm>
          </p:grpSpPr>
          <p:sp>
            <p:nvSpPr>
              <p:cNvPr id="46146"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6147"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6090" name="Group 14"/>
            <p:cNvGrpSpPr/>
            <p:nvPr/>
          </p:nvGrpSpPr>
          <p:grpSpPr>
            <a:xfrm>
              <a:off x="2112" y="2208"/>
              <a:ext cx="672" cy="768"/>
              <a:chOff x="816" y="1728"/>
              <a:chExt cx="816" cy="864"/>
            </a:xfrm>
          </p:grpSpPr>
          <p:sp>
            <p:nvSpPr>
              <p:cNvPr id="46144"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6145"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6091"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46092"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46093"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46094"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46095"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6096"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a</a:t>
              </a:r>
              <a:endParaRPr lang="en-US" altLang="zh-CN" sz="1600" b="1">
                <a:solidFill>
                  <a:srgbClr val="A50021"/>
                </a:solidFill>
                <a:latin typeface="Arial" panose="020B0604020202020204" pitchFamily="34" charset="0"/>
                <a:ea typeface="宋体" panose="02010600030101010101" pitchFamily="2" charset="-122"/>
              </a:endParaRPr>
            </a:p>
          </p:txBody>
        </p:sp>
        <p:sp>
          <p:nvSpPr>
            <p:cNvPr id="46097"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46098" name="Group 24"/>
            <p:cNvGrpSpPr/>
            <p:nvPr/>
          </p:nvGrpSpPr>
          <p:grpSpPr>
            <a:xfrm>
              <a:off x="2112" y="192"/>
              <a:ext cx="672" cy="768"/>
              <a:chOff x="816" y="1728"/>
              <a:chExt cx="816" cy="864"/>
            </a:xfrm>
          </p:grpSpPr>
          <p:sp>
            <p:nvSpPr>
              <p:cNvPr id="46142"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6143"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6099" name="Line 27"/>
            <p:cNvSpPr/>
            <p:nvPr/>
          </p:nvSpPr>
          <p:spPr>
            <a:xfrm flipV="1">
              <a:off x="2448" y="960"/>
              <a:ext cx="0" cy="288"/>
            </a:xfrm>
            <a:prstGeom prst="line">
              <a:avLst/>
            </a:prstGeom>
            <a:ln w="19050" cap="flat" cmpd="sng">
              <a:solidFill>
                <a:srgbClr val="A50021"/>
              </a:solidFill>
              <a:prstDash val="dash"/>
              <a:headEnd type="none" w="med" len="med"/>
              <a:tailEnd type="arrow" w="lg" len="lg"/>
            </a:ln>
          </p:spPr>
        </p:sp>
        <p:sp>
          <p:nvSpPr>
            <p:cNvPr id="46100" name="Arc 28"/>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6101" name="Text Box 29"/>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c</a:t>
              </a:r>
              <a:endParaRPr lang="en-US" altLang="zh-CN" sz="1600" b="1">
                <a:solidFill>
                  <a:srgbClr val="A50021"/>
                </a:solidFill>
                <a:latin typeface="Arial" panose="020B0604020202020204" pitchFamily="34" charset="0"/>
                <a:ea typeface="宋体" panose="02010600030101010101" pitchFamily="2" charset="-122"/>
              </a:endParaRPr>
            </a:p>
          </p:txBody>
        </p:sp>
        <p:grpSp>
          <p:nvGrpSpPr>
            <p:cNvPr id="46102" name="Group 30"/>
            <p:cNvGrpSpPr/>
            <p:nvPr/>
          </p:nvGrpSpPr>
          <p:grpSpPr>
            <a:xfrm>
              <a:off x="4032" y="1056"/>
              <a:ext cx="672" cy="768"/>
              <a:chOff x="816" y="1728"/>
              <a:chExt cx="816" cy="864"/>
            </a:xfrm>
          </p:grpSpPr>
          <p:sp>
            <p:nvSpPr>
              <p:cNvPr id="46140" name="AutoShape 3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6141" name="Text Box 3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6103" name="Line 33"/>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46104" name="Text Box 34"/>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6105" name="Group 35"/>
            <p:cNvGrpSpPr/>
            <p:nvPr/>
          </p:nvGrpSpPr>
          <p:grpSpPr>
            <a:xfrm>
              <a:off x="3168" y="528"/>
              <a:ext cx="672" cy="768"/>
              <a:chOff x="816" y="1728"/>
              <a:chExt cx="816" cy="864"/>
            </a:xfrm>
          </p:grpSpPr>
          <p:sp>
            <p:nvSpPr>
              <p:cNvPr id="46138"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6139"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6106"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46107" name="Line 39"/>
            <p:cNvSpPr/>
            <p:nvPr/>
          </p:nvSpPr>
          <p:spPr>
            <a:xfrm>
              <a:off x="2784" y="672"/>
              <a:ext cx="384" cy="240"/>
            </a:xfrm>
            <a:prstGeom prst="line">
              <a:avLst/>
            </a:prstGeom>
            <a:ln w="19050" cap="flat" cmpd="sng">
              <a:solidFill>
                <a:srgbClr val="A50021"/>
              </a:solidFill>
              <a:prstDash val="dash"/>
              <a:headEnd type="none" w="med" len="med"/>
              <a:tailEnd type="arrow" w="lg" len="lg"/>
            </a:ln>
          </p:spPr>
        </p:sp>
        <p:sp>
          <p:nvSpPr>
            <p:cNvPr id="46108" name="Text Box 40"/>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d</a:t>
              </a:r>
              <a:endParaRPr lang="en-US" altLang="zh-CN" sz="1600" b="1">
                <a:solidFill>
                  <a:srgbClr val="A50021"/>
                </a:solidFill>
                <a:latin typeface="Arial" panose="020B0604020202020204" pitchFamily="34" charset="0"/>
                <a:ea typeface="宋体" panose="02010600030101010101" pitchFamily="2" charset="-122"/>
              </a:endParaRPr>
            </a:p>
          </p:txBody>
        </p:sp>
        <p:sp>
          <p:nvSpPr>
            <p:cNvPr id="46109"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46110" name="Group 42"/>
            <p:cNvGrpSpPr/>
            <p:nvPr/>
          </p:nvGrpSpPr>
          <p:grpSpPr>
            <a:xfrm>
              <a:off x="4032" y="240"/>
              <a:ext cx="672" cy="768"/>
              <a:chOff x="816" y="1728"/>
              <a:chExt cx="816" cy="864"/>
            </a:xfrm>
          </p:grpSpPr>
          <p:sp>
            <p:nvSpPr>
              <p:cNvPr id="46136" name="AutoShape 4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6137" name="Text Box 4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6111" name="Line 45"/>
            <p:cNvSpPr/>
            <p:nvPr/>
          </p:nvSpPr>
          <p:spPr>
            <a:xfrm>
              <a:off x="2784" y="528"/>
              <a:ext cx="1248" cy="0"/>
            </a:xfrm>
            <a:prstGeom prst="line">
              <a:avLst/>
            </a:prstGeom>
            <a:ln w="9525" cap="flat" cmpd="sng">
              <a:solidFill>
                <a:schemeClr val="tx1"/>
              </a:solidFill>
              <a:prstDash val="solid"/>
              <a:headEnd type="none" w="med" len="med"/>
              <a:tailEnd type="arrow" w="lg" len="lg"/>
            </a:ln>
          </p:spPr>
        </p:sp>
        <p:sp>
          <p:nvSpPr>
            <p:cNvPr id="46112" name="Text Box 46"/>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6113" name="Group 47"/>
            <p:cNvGrpSpPr/>
            <p:nvPr/>
          </p:nvGrpSpPr>
          <p:grpSpPr>
            <a:xfrm>
              <a:off x="2112" y="3072"/>
              <a:ext cx="672" cy="768"/>
              <a:chOff x="816" y="1728"/>
              <a:chExt cx="816" cy="864"/>
            </a:xfrm>
          </p:grpSpPr>
          <p:sp>
            <p:nvSpPr>
              <p:cNvPr id="46134" name="AutoShape 4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6135" name="Text Box 4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6114" name="Group 50"/>
            <p:cNvGrpSpPr/>
            <p:nvPr/>
          </p:nvGrpSpPr>
          <p:grpSpPr>
            <a:xfrm>
              <a:off x="4032" y="2208"/>
              <a:ext cx="672" cy="768"/>
              <a:chOff x="816" y="1728"/>
              <a:chExt cx="816" cy="864"/>
            </a:xfrm>
          </p:grpSpPr>
          <p:sp>
            <p:nvSpPr>
              <p:cNvPr id="46132" name="AutoShape 5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6133" name="Text Box 5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6115" name="Group 53"/>
            <p:cNvGrpSpPr/>
            <p:nvPr/>
          </p:nvGrpSpPr>
          <p:grpSpPr>
            <a:xfrm>
              <a:off x="3168" y="2640"/>
              <a:ext cx="672" cy="768"/>
              <a:chOff x="816" y="1728"/>
              <a:chExt cx="816" cy="864"/>
            </a:xfrm>
          </p:grpSpPr>
          <p:sp>
            <p:nvSpPr>
              <p:cNvPr id="46130" name="AutoShape 5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6131" name="Text Box 5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6116" name="Group 56"/>
            <p:cNvGrpSpPr/>
            <p:nvPr/>
          </p:nvGrpSpPr>
          <p:grpSpPr>
            <a:xfrm>
              <a:off x="4032" y="3120"/>
              <a:ext cx="672" cy="768"/>
              <a:chOff x="816" y="1728"/>
              <a:chExt cx="816" cy="864"/>
            </a:xfrm>
          </p:grpSpPr>
          <p:sp>
            <p:nvSpPr>
              <p:cNvPr id="46128" name="AutoShape 5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6129" name="Text Box 5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6117" name="Line 59"/>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46118" name="Text Box 60"/>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6119" name="Line 61"/>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46120" name="Line 62"/>
            <p:cNvSpPr/>
            <p:nvPr/>
          </p:nvSpPr>
          <p:spPr>
            <a:xfrm flipV="1">
              <a:off x="2784" y="3168"/>
              <a:ext cx="384" cy="288"/>
            </a:xfrm>
            <a:prstGeom prst="line">
              <a:avLst/>
            </a:prstGeom>
            <a:ln w="9525" cap="flat" cmpd="sng">
              <a:solidFill>
                <a:schemeClr val="tx1"/>
              </a:solidFill>
              <a:prstDash val="solid"/>
              <a:headEnd type="none" w="med" len="med"/>
              <a:tailEnd type="arrow" w="lg" len="lg"/>
            </a:ln>
          </p:spPr>
        </p:sp>
        <p:sp>
          <p:nvSpPr>
            <p:cNvPr id="46121" name="Line 63"/>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46122" name="Text Box 64"/>
            <p:cNvSpPr txBox="1"/>
            <p:nvPr/>
          </p:nvSpPr>
          <p:spPr>
            <a:xfrm>
              <a:off x="2784" y="316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6123" name="Text Box 65"/>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6124" name="Line 66"/>
            <p:cNvSpPr/>
            <p:nvPr/>
          </p:nvSpPr>
          <p:spPr>
            <a:xfrm>
              <a:off x="2784" y="3600"/>
              <a:ext cx="1248" cy="0"/>
            </a:xfrm>
            <a:prstGeom prst="line">
              <a:avLst/>
            </a:prstGeom>
            <a:ln w="9525" cap="flat" cmpd="sng">
              <a:solidFill>
                <a:schemeClr val="tx1"/>
              </a:solidFill>
              <a:prstDash val="solid"/>
              <a:headEnd type="none" w="med" len="med"/>
              <a:tailEnd type="arrow" w="lg" len="lg"/>
            </a:ln>
          </p:spPr>
        </p:sp>
        <p:sp>
          <p:nvSpPr>
            <p:cNvPr id="46125" name="Text Box 67"/>
            <p:cNvSpPr txBox="1"/>
            <p:nvPr/>
          </p:nvSpPr>
          <p:spPr>
            <a:xfrm>
              <a:off x="3312" y="345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6126" name="Arc 68"/>
            <p:cNvSpPr/>
            <p:nvPr/>
          </p:nvSpPr>
          <p:spPr>
            <a:xfrm flipH="1" flipV="1">
              <a:off x="1920" y="307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6127" name="Text Box 69"/>
            <p:cNvSpPr txBox="1"/>
            <p:nvPr/>
          </p:nvSpPr>
          <p:spPr>
            <a:xfrm>
              <a:off x="1728"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sp>
        <p:nvSpPr>
          <p:cNvPr id="46083" name="AutoShape 70"/>
          <p:cNvSpPr/>
          <p:nvPr/>
        </p:nvSpPr>
        <p:spPr>
          <a:xfrm>
            <a:off x="152400" y="5029200"/>
            <a:ext cx="2438400" cy="1219200"/>
          </a:xfrm>
          <a:prstGeom prst="foldedCorner">
            <a:avLst>
              <a:gd name="adj" fmla="val 12500"/>
            </a:avLst>
          </a:prstGeom>
          <a:noFill/>
          <a:ln w="9525" cap="flat" cmpd="sng">
            <a:solidFill>
              <a:srgbClr val="EAEAEA"/>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Input string</a:t>
            </a:r>
            <a:endParaRPr lang="en-US" altLang="zh-CN">
              <a:latin typeface="Arial" panose="020B0604020202020204" pitchFamily="34" charset="0"/>
              <a:ea typeface="宋体" panose="02010600030101010101" pitchFamily="2" charset="-122"/>
            </a:endParaRPr>
          </a:p>
          <a:p>
            <a:pPr lvl="0" algn="ctr" eaLnBrk="1" hangingPunct="1"/>
            <a:r>
              <a:rPr lang="en-US" altLang="zh-CN" b="1">
                <a:latin typeface="Arial" panose="020B0604020202020204" pitchFamily="34" charset="0"/>
                <a:ea typeface="宋体" panose="02010600030101010101" pitchFamily="2" charset="-122"/>
              </a:rPr>
              <a:t>a c c </a:t>
            </a:r>
            <a:r>
              <a:rPr lang="en-US" altLang="zh-CN" b="1">
                <a:solidFill>
                  <a:srgbClr val="0033CC"/>
                </a:solidFill>
                <a:latin typeface="Arial" panose="020B0604020202020204" pitchFamily="34" charset="0"/>
                <a:ea typeface="宋体" panose="02010600030101010101" pitchFamily="2" charset="-122"/>
              </a:rPr>
              <a:t>d</a:t>
            </a:r>
            <a:r>
              <a:rPr lang="en-US" altLang="zh-CN" b="1">
                <a:latin typeface="Arial" panose="020B0604020202020204" pitchFamily="34" charset="0"/>
                <a:ea typeface="宋体" panose="02010600030101010101" pitchFamily="2" charset="-122"/>
              </a:rPr>
              <a:t> |</a:t>
            </a:r>
            <a:endParaRPr lang="en-US" altLang="zh-CN" b="1">
              <a:latin typeface="Arial" panose="020B0604020202020204" pitchFamily="34" charset="0"/>
              <a:ea typeface="宋体" panose="02010600030101010101" pitchFamily="2" charset="-122"/>
            </a:endParaRPr>
          </a:p>
          <a:p>
            <a:pPr lvl="0" algn="ctr" eaLnBrk="1" hangingPunct="1"/>
            <a:r>
              <a:rPr lang="en-US" altLang="zh-CN">
                <a:latin typeface="Garamond" panose="02020404030301010803" pitchFamily="18" charset="0"/>
                <a:ea typeface="宋体" panose="02010600030101010101" pitchFamily="2" charset="-122"/>
              </a:rPr>
              <a:t>( </a:t>
            </a:r>
            <a:r>
              <a:rPr lang="en-US" altLang="zh-CN" i="1">
                <a:latin typeface="Garamond" panose="02020404030301010803" pitchFamily="18" charset="0"/>
                <a:ea typeface="宋体" panose="02010600030101010101" pitchFamily="2" charset="-122"/>
              </a:rPr>
              <a:t>shift </a:t>
            </a:r>
            <a:r>
              <a:rPr lang="en-US" altLang="zh-CN">
                <a:latin typeface="Garamond" panose="02020404030301010803" pitchFamily="18" charset="0"/>
                <a:ea typeface="宋体" panose="02010600030101010101" pitchFamily="2" charset="-122"/>
              </a:rPr>
              <a:t>)</a:t>
            </a:r>
            <a:endParaRPr lang="en-US" altLang="zh-CN">
              <a:latin typeface="Garamond" panose="02020404030301010803" pitchFamily="18" charset="0"/>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AutoShape 70"/>
          <p:cNvSpPr/>
          <p:nvPr/>
        </p:nvSpPr>
        <p:spPr>
          <a:xfrm>
            <a:off x="152400" y="5029200"/>
            <a:ext cx="2438400" cy="1219200"/>
          </a:xfrm>
          <a:prstGeom prst="foldedCorner">
            <a:avLst>
              <a:gd name="adj" fmla="val 12500"/>
            </a:avLst>
          </a:prstGeom>
          <a:noFill/>
          <a:ln w="9525" cap="flat" cmpd="sng">
            <a:solidFill>
              <a:srgbClr val="EAEAEA"/>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Input string</a:t>
            </a:r>
            <a:endParaRPr lang="en-US" altLang="zh-CN">
              <a:latin typeface="Arial" panose="020B0604020202020204" pitchFamily="34" charset="0"/>
              <a:ea typeface="宋体" panose="02010600030101010101" pitchFamily="2" charset="-122"/>
            </a:endParaRPr>
          </a:p>
          <a:p>
            <a:pPr lvl="0" algn="ctr" eaLnBrk="1" hangingPunct="1"/>
            <a:r>
              <a:rPr lang="en-US" altLang="zh-CN" b="1">
                <a:latin typeface="Arial" panose="020B0604020202020204" pitchFamily="34" charset="0"/>
                <a:ea typeface="宋体" panose="02010600030101010101" pitchFamily="2" charset="-122"/>
              </a:rPr>
              <a:t>a c </a:t>
            </a:r>
            <a:r>
              <a:rPr lang="en-US" altLang="zh-CN" b="1">
                <a:solidFill>
                  <a:srgbClr val="0033CC"/>
                </a:solidFill>
                <a:latin typeface="Arial" panose="020B0604020202020204" pitchFamily="34" charset="0"/>
                <a:ea typeface="宋体" panose="02010600030101010101" pitchFamily="2" charset="-122"/>
              </a:rPr>
              <a:t>c A</a:t>
            </a:r>
            <a:r>
              <a:rPr lang="en-US" altLang="zh-CN" b="1">
                <a:latin typeface="Arial" panose="020B0604020202020204" pitchFamily="34" charset="0"/>
                <a:ea typeface="宋体" panose="02010600030101010101" pitchFamily="2" charset="-122"/>
              </a:rPr>
              <a:t> |</a:t>
            </a:r>
            <a:endParaRPr lang="en-US" altLang="zh-CN" b="1">
              <a:latin typeface="Arial" panose="020B0604020202020204" pitchFamily="34" charset="0"/>
              <a:ea typeface="宋体" panose="02010600030101010101" pitchFamily="2" charset="-122"/>
            </a:endParaRPr>
          </a:p>
          <a:p>
            <a:pPr lvl="0" algn="ctr" eaLnBrk="1" hangingPunct="1"/>
            <a:r>
              <a:rPr lang="en-US" altLang="zh-CN">
                <a:latin typeface="Garamond" panose="02020404030301010803" pitchFamily="18" charset="0"/>
                <a:ea typeface="宋体" panose="02010600030101010101" pitchFamily="2" charset="-122"/>
              </a:rPr>
              <a:t>( </a:t>
            </a:r>
            <a:r>
              <a:rPr lang="en-US" altLang="zh-CN" i="1">
                <a:latin typeface="Garamond" panose="02020404030301010803" pitchFamily="18" charset="0"/>
                <a:ea typeface="宋体" panose="02010600030101010101" pitchFamily="2" charset="-122"/>
              </a:rPr>
              <a:t>reduce with </a:t>
            </a:r>
            <a:r>
              <a:rPr lang="en-US" altLang="zh-CN">
                <a:latin typeface="Garamond" panose="02020404030301010803" pitchFamily="18" charset="0"/>
                <a:ea typeface="宋体" panose="02010600030101010101" pitchFamily="2" charset="-122"/>
              </a:rPr>
              <a:t>A </a:t>
            </a:r>
            <a:r>
              <a:rPr lang="en-US" altLang="zh-CN">
                <a:latin typeface="Garamond" panose="02020404030301010803" pitchFamily="18" charset="0"/>
                <a:ea typeface="宋体" panose="02010600030101010101" pitchFamily="2" charset="-122"/>
                <a:sym typeface="Symbol" panose="05050102010706020507" pitchFamily="18" charset="2"/>
              </a:rPr>
              <a:t> </a:t>
            </a:r>
            <a:r>
              <a:rPr lang="en-US" altLang="zh-CN" b="1">
                <a:latin typeface="Garamond" panose="02020404030301010803" pitchFamily="18" charset="0"/>
                <a:ea typeface="宋体" panose="02010600030101010101" pitchFamily="2" charset="-122"/>
                <a:sym typeface="Symbol" panose="05050102010706020507" pitchFamily="18" charset="2"/>
              </a:rPr>
              <a:t>d</a:t>
            </a:r>
            <a:r>
              <a:rPr lang="en-US" altLang="zh-CN">
                <a:latin typeface="Garamond" panose="02020404030301010803" pitchFamily="18" charset="0"/>
                <a:ea typeface="宋体" panose="02010600030101010101" pitchFamily="2" charset="-122"/>
                <a:sym typeface="Symbol" panose="05050102010706020507" pitchFamily="18" charset="2"/>
              </a:rPr>
              <a:t> </a:t>
            </a:r>
            <a:r>
              <a:rPr lang="en-US" altLang="zh-CN">
                <a:latin typeface="Garamond" panose="02020404030301010803" pitchFamily="18" charset="0"/>
                <a:ea typeface="宋体" panose="02010600030101010101" pitchFamily="2" charset="-122"/>
              </a:rPr>
              <a:t>)</a:t>
            </a:r>
            <a:endParaRPr lang="en-US" altLang="zh-CN" b="1">
              <a:latin typeface="Garamond" panose="02020404030301010803" pitchFamily="18" charset="0"/>
              <a:ea typeface="宋体" panose="02010600030101010101" pitchFamily="2" charset="-122"/>
            </a:endParaRPr>
          </a:p>
        </p:txBody>
      </p:sp>
      <p:grpSp>
        <p:nvGrpSpPr>
          <p:cNvPr id="47107" name="Group 72"/>
          <p:cNvGrpSpPr/>
          <p:nvPr/>
        </p:nvGrpSpPr>
        <p:grpSpPr>
          <a:xfrm>
            <a:off x="990600" y="152400"/>
            <a:ext cx="7924800" cy="6019800"/>
            <a:chOff x="624" y="96"/>
            <a:chExt cx="4992" cy="3792"/>
          </a:xfrm>
        </p:grpSpPr>
        <p:sp>
          <p:nvSpPr>
            <p:cNvPr id="47108"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7109" name="Text Box 3"/>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7110"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c</a:t>
              </a:r>
              <a:endParaRPr lang="en-US" altLang="zh-CN" sz="1600" b="1">
                <a:solidFill>
                  <a:srgbClr val="A50021"/>
                </a:solidFill>
                <a:latin typeface="Arial" panose="020B0604020202020204" pitchFamily="34" charset="0"/>
                <a:ea typeface="宋体" panose="02010600030101010101" pitchFamily="2" charset="-122"/>
              </a:endParaRPr>
            </a:p>
          </p:txBody>
        </p:sp>
        <p:grpSp>
          <p:nvGrpSpPr>
            <p:cNvPr id="47111" name="Group 5"/>
            <p:cNvGrpSpPr/>
            <p:nvPr/>
          </p:nvGrpSpPr>
          <p:grpSpPr>
            <a:xfrm>
              <a:off x="1104" y="1632"/>
              <a:ext cx="672" cy="768"/>
              <a:chOff x="816" y="1728"/>
              <a:chExt cx="816" cy="864"/>
            </a:xfrm>
          </p:grpSpPr>
          <p:sp>
            <p:nvSpPr>
              <p:cNvPr id="47175"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7176"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7112" name="Group 8"/>
            <p:cNvGrpSpPr/>
            <p:nvPr/>
          </p:nvGrpSpPr>
          <p:grpSpPr>
            <a:xfrm>
              <a:off x="3168" y="1632"/>
              <a:ext cx="672" cy="768"/>
              <a:chOff x="816" y="1728"/>
              <a:chExt cx="816" cy="864"/>
            </a:xfrm>
          </p:grpSpPr>
          <p:sp>
            <p:nvSpPr>
              <p:cNvPr id="47173"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7174"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7113" name="Group 11"/>
            <p:cNvGrpSpPr/>
            <p:nvPr/>
          </p:nvGrpSpPr>
          <p:grpSpPr>
            <a:xfrm>
              <a:off x="2112" y="1056"/>
              <a:ext cx="672" cy="768"/>
              <a:chOff x="816" y="1728"/>
              <a:chExt cx="816" cy="864"/>
            </a:xfrm>
          </p:grpSpPr>
          <p:sp>
            <p:nvSpPr>
              <p:cNvPr id="47171"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7172"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7114" name="Group 14"/>
            <p:cNvGrpSpPr/>
            <p:nvPr/>
          </p:nvGrpSpPr>
          <p:grpSpPr>
            <a:xfrm>
              <a:off x="2112" y="2208"/>
              <a:ext cx="672" cy="768"/>
              <a:chOff x="816" y="1728"/>
              <a:chExt cx="816" cy="864"/>
            </a:xfrm>
          </p:grpSpPr>
          <p:sp>
            <p:nvSpPr>
              <p:cNvPr id="47169"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7170"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7115"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47116"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47117"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47118"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47119"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7120"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a</a:t>
              </a:r>
              <a:endParaRPr lang="en-US" altLang="zh-CN" sz="1600" b="1">
                <a:solidFill>
                  <a:srgbClr val="A50021"/>
                </a:solidFill>
                <a:latin typeface="Arial" panose="020B0604020202020204" pitchFamily="34" charset="0"/>
                <a:ea typeface="宋体" panose="02010600030101010101" pitchFamily="2" charset="-122"/>
              </a:endParaRPr>
            </a:p>
          </p:txBody>
        </p:sp>
        <p:sp>
          <p:nvSpPr>
            <p:cNvPr id="47121"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47122" name="Group 24"/>
            <p:cNvGrpSpPr/>
            <p:nvPr/>
          </p:nvGrpSpPr>
          <p:grpSpPr>
            <a:xfrm>
              <a:off x="2112" y="192"/>
              <a:ext cx="672" cy="768"/>
              <a:chOff x="816" y="1728"/>
              <a:chExt cx="816" cy="864"/>
            </a:xfrm>
          </p:grpSpPr>
          <p:sp>
            <p:nvSpPr>
              <p:cNvPr id="47167"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7168"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7123" name="Line 27"/>
            <p:cNvSpPr/>
            <p:nvPr/>
          </p:nvSpPr>
          <p:spPr>
            <a:xfrm flipV="1">
              <a:off x="2448" y="960"/>
              <a:ext cx="0" cy="288"/>
            </a:xfrm>
            <a:prstGeom prst="line">
              <a:avLst/>
            </a:prstGeom>
            <a:ln w="19050" cap="flat" cmpd="sng">
              <a:solidFill>
                <a:srgbClr val="A50021"/>
              </a:solidFill>
              <a:prstDash val="dash"/>
              <a:headEnd type="none" w="med" len="med"/>
              <a:tailEnd type="arrow" w="lg" len="lg"/>
            </a:ln>
          </p:spPr>
        </p:sp>
        <p:sp>
          <p:nvSpPr>
            <p:cNvPr id="47124" name="Arc 28"/>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7125" name="Text Box 29"/>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c</a:t>
              </a:r>
              <a:endParaRPr lang="en-US" altLang="zh-CN" sz="1600" b="1">
                <a:solidFill>
                  <a:srgbClr val="A50021"/>
                </a:solidFill>
                <a:latin typeface="Arial" panose="020B0604020202020204" pitchFamily="34" charset="0"/>
                <a:ea typeface="宋体" panose="02010600030101010101" pitchFamily="2" charset="-122"/>
              </a:endParaRPr>
            </a:p>
          </p:txBody>
        </p:sp>
        <p:grpSp>
          <p:nvGrpSpPr>
            <p:cNvPr id="47126" name="Group 30"/>
            <p:cNvGrpSpPr/>
            <p:nvPr/>
          </p:nvGrpSpPr>
          <p:grpSpPr>
            <a:xfrm>
              <a:off x="4032" y="1056"/>
              <a:ext cx="672" cy="768"/>
              <a:chOff x="816" y="1728"/>
              <a:chExt cx="816" cy="864"/>
            </a:xfrm>
          </p:grpSpPr>
          <p:sp>
            <p:nvSpPr>
              <p:cNvPr id="47165" name="AutoShape 3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7166" name="Text Box 3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7127" name="Line 33"/>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47128" name="Text Box 34"/>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7129" name="Group 35"/>
            <p:cNvGrpSpPr/>
            <p:nvPr/>
          </p:nvGrpSpPr>
          <p:grpSpPr>
            <a:xfrm>
              <a:off x="3168" y="528"/>
              <a:ext cx="672" cy="768"/>
              <a:chOff x="816" y="1728"/>
              <a:chExt cx="816" cy="864"/>
            </a:xfrm>
          </p:grpSpPr>
          <p:sp>
            <p:nvSpPr>
              <p:cNvPr id="47163"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7164"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7130"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47131" name="Line 39"/>
            <p:cNvSpPr/>
            <p:nvPr/>
          </p:nvSpPr>
          <p:spPr>
            <a:xfrm>
              <a:off x="2784" y="672"/>
              <a:ext cx="384" cy="240"/>
            </a:xfrm>
            <a:prstGeom prst="line">
              <a:avLst/>
            </a:prstGeom>
            <a:ln w="19050" cap="flat" cmpd="sng">
              <a:solidFill>
                <a:srgbClr val="0000FF"/>
              </a:solidFill>
              <a:prstDash val="dash"/>
              <a:headEnd type="none" w="med" len="med"/>
              <a:tailEnd type="arrow" w="lg" len="lg"/>
            </a:ln>
          </p:spPr>
        </p:sp>
        <p:sp>
          <p:nvSpPr>
            <p:cNvPr id="47132" name="Text Box 40"/>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solidFill>
                    <a:srgbClr val="0000FF"/>
                  </a:solidFill>
                  <a:latin typeface="Arial" panose="020B0604020202020204" pitchFamily="34" charset="0"/>
                  <a:ea typeface="宋体" panose="02010600030101010101" pitchFamily="2" charset="-122"/>
                </a:rPr>
                <a:t>d</a:t>
              </a:r>
              <a:endParaRPr lang="en-US" altLang="zh-CN" sz="1600" b="1">
                <a:solidFill>
                  <a:srgbClr val="0000FF"/>
                </a:solidFill>
                <a:latin typeface="Arial" panose="020B0604020202020204" pitchFamily="34" charset="0"/>
                <a:ea typeface="宋体" panose="02010600030101010101" pitchFamily="2" charset="-122"/>
              </a:endParaRPr>
            </a:p>
          </p:txBody>
        </p:sp>
        <p:sp>
          <p:nvSpPr>
            <p:cNvPr id="47133"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47134" name="Group 42"/>
            <p:cNvGrpSpPr/>
            <p:nvPr/>
          </p:nvGrpSpPr>
          <p:grpSpPr>
            <a:xfrm>
              <a:off x="4032" y="240"/>
              <a:ext cx="672" cy="768"/>
              <a:chOff x="816" y="1728"/>
              <a:chExt cx="816" cy="864"/>
            </a:xfrm>
          </p:grpSpPr>
          <p:sp>
            <p:nvSpPr>
              <p:cNvPr id="47161" name="AutoShape 4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7162" name="Text Box 4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7135" name="Line 45"/>
            <p:cNvSpPr/>
            <p:nvPr/>
          </p:nvSpPr>
          <p:spPr>
            <a:xfrm>
              <a:off x="2784" y="528"/>
              <a:ext cx="1248" cy="0"/>
            </a:xfrm>
            <a:prstGeom prst="line">
              <a:avLst/>
            </a:prstGeom>
            <a:ln w="19050" cap="flat" cmpd="sng">
              <a:solidFill>
                <a:srgbClr val="A50021"/>
              </a:solidFill>
              <a:prstDash val="dash"/>
              <a:headEnd type="none" w="med" len="med"/>
              <a:tailEnd type="arrow" w="lg" len="lg"/>
            </a:ln>
          </p:spPr>
        </p:sp>
        <p:sp>
          <p:nvSpPr>
            <p:cNvPr id="47136" name="Text Box 46"/>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solidFill>
                    <a:srgbClr val="A50021"/>
                  </a:solidFill>
                  <a:latin typeface="Arial" panose="020B0604020202020204" pitchFamily="34" charset="0"/>
                  <a:ea typeface="宋体" panose="02010600030101010101" pitchFamily="2" charset="-122"/>
                </a:rPr>
                <a:t>A</a:t>
              </a:r>
              <a:endParaRPr lang="en-US" altLang="zh-CN" sz="1600">
                <a:solidFill>
                  <a:srgbClr val="A50021"/>
                </a:solidFill>
                <a:latin typeface="Arial" panose="020B0604020202020204" pitchFamily="34" charset="0"/>
                <a:ea typeface="宋体" panose="02010600030101010101" pitchFamily="2" charset="-122"/>
              </a:endParaRPr>
            </a:p>
          </p:txBody>
        </p:sp>
        <p:grpSp>
          <p:nvGrpSpPr>
            <p:cNvPr id="47137" name="Group 47"/>
            <p:cNvGrpSpPr/>
            <p:nvPr/>
          </p:nvGrpSpPr>
          <p:grpSpPr>
            <a:xfrm>
              <a:off x="2112" y="3072"/>
              <a:ext cx="672" cy="768"/>
              <a:chOff x="816" y="1728"/>
              <a:chExt cx="816" cy="864"/>
            </a:xfrm>
          </p:grpSpPr>
          <p:sp>
            <p:nvSpPr>
              <p:cNvPr id="47159" name="AutoShape 4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7160" name="Text Box 4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7138" name="Group 50"/>
            <p:cNvGrpSpPr/>
            <p:nvPr/>
          </p:nvGrpSpPr>
          <p:grpSpPr>
            <a:xfrm>
              <a:off x="4032" y="2208"/>
              <a:ext cx="672" cy="768"/>
              <a:chOff x="816" y="1728"/>
              <a:chExt cx="816" cy="864"/>
            </a:xfrm>
          </p:grpSpPr>
          <p:sp>
            <p:nvSpPr>
              <p:cNvPr id="47157" name="AutoShape 5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7158" name="Text Box 5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7139" name="Group 53"/>
            <p:cNvGrpSpPr/>
            <p:nvPr/>
          </p:nvGrpSpPr>
          <p:grpSpPr>
            <a:xfrm>
              <a:off x="3168" y="2640"/>
              <a:ext cx="672" cy="768"/>
              <a:chOff x="816" y="1728"/>
              <a:chExt cx="816" cy="864"/>
            </a:xfrm>
          </p:grpSpPr>
          <p:sp>
            <p:nvSpPr>
              <p:cNvPr id="47155" name="AutoShape 5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7156" name="Text Box 5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7140" name="Group 56"/>
            <p:cNvGrpSpPr/>
            <p:nvPr/>
          </p:nvGrpSpPr>
          <p:grpSpPr>
            <a:xfrm>
              <a:off x="4032" y="3120"/>
              <a:ext cx="672" cy="768"/>
              <a:chOff x="816" y="1728"/>
              <a:chExt cx="816" cy="864"/>
            </a:xfrm>
          </p:grpSpPr>
          <p:sp>
            <p:nvSpPr>
              <p:cNvPr id="47153" name="AutoShape 5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7154" name="Text Box 5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7141" name="Line 59"/>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47142" name="Text Box 60"/>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7143" name="Line 61"/>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47144" name="Line 62"/>
            <p:cNvSpPr/>
            <p:nvPr/>
          </p:nvSpPr>
          <p:spPr>
            <a:xfrm flipV="1">
              <a:off x="2784" y="3168"/>
              <a:ext cx="384" cy="288"/>
            </a:xfrm>
            <a:prstGeom prst="line">
              <a:avLst/>
            </a:prstGeom>
            <a:ln w="9525" cap="flat" cmpd="sng">
              <a:solidFill>
                <a:schemeClr val="tx1"/>
              </a:solidFill>
              <a:prstDash val="solid"/>
              <a:headEnd type="none" w="med" len="med"/>
              <a:tailEnd type="arrow" w="lg" len="lg"/>
            </a:ln>
          </p:spPr>
        </p:sp>
        <p:sp>
          <p:nvSpPr>
            <p:cNvPr id="47145" name="Line 63"/>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47146" name="Text Box 64"/>
            <p:cNvSpPr txBox="1"/>
            <p:nvPr/>
          </p:nvSpPr>
          <p:spPr>
            <a:xfrm>
              <a:off x="2784" y="316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7147" name="Text Box 65"/>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7148" name="Line 66"/>
            <p:cNvSpPr/>
            <p:nvPr/>
          </p:nvSpPr>
          <p:spPr>
            <a:xfrm>
              <a:off x="2784" y="3600"/>
              <a:ext cx="1248" cy="0"/>
            </a:xfrm>
            <a:prstGeom prst="line">
              <a:avLst/>
            </a:prstGeom>
            <a:ln w="9525" cap="flat" cmpd="sng">
              <a:solidFill>
                <a:schemeClr val="tx1"/>
              </a:solidFill>
              <a:prstDash val="solid"/>
              <a:headEnd type="none" w="med" len="med"/>
              <a:tailEnd type="arrow" w="lg" len="lg"/>
            </a:ln>
          </p:spPr>
        </p:sp>
        <p:sp>
          <p:nvSpPr>
            <p:cNvPr id="47149" name="Text Box 67"/>
            <p:cNvSpPr txBox="1"/>
            <p:nvPr/>
          </p:nvSpPr>
          <p:spPr>
            <a:xfrm>
              <a:off x="3312" y="345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7150" name="Arc 68"/>
            <p:cNvSpPr/>
            <p:nvPr/>
          </p:nvSpPr>
          <p:spPr>
            <a:xfrm flipH="1" flipV="1">
              <a:off x="1920" y="307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7151" name="Text Box 69"/>
            <p:cNvSpPr txBox="1"/>
            <p:nvPr/>
          </p:nvSpPr>
          <p:spPr>
            <a:xfrm>
              <a:off x="1728"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7152" name="Text Box 71"/>
            <p:cNvSpPr txBox="1"/>
            <p:nvPr/>
          </p:nvSpPr>
          <p:spPr>
            <a:xfrm>
              <a:off x="2352" y="96"/>
              <a:ext cx="2352" cy="250"/>
            </a:xfrm>
            <a:prstGeom prst="rect">
              <a:avLst/>
            </a:prstGeom>
            <a:noFill/>
            <a:ln w="9525">
              <a:noFill/>
            </a:ln>
          </p:spPr>
          <p:txBody>
            <a:bodyPr>
              <a:spAutoFit/>
            </a:bodyPr>
            <a:p>
              <a:pPr lvl="0" algn="ctr" eaLnBrk="1" hangingPunct="1">
                <a:spcBef>
                  <a:spcPct val="50000"/>
                </a:spcBef>
              </a:pPr>
              <a:r>
                <a:rPr lang="en-US" altLang="zh-CN" sz="2000" i="1">
                  <a:solidFill>
                    <a:srgbClr val="006600"/>
                  </a:solidFill>
                  <a:latin typeface="Garamond" panose="02020404030301010803" pitchFamily="18" charset="0"/>
                  <a:ea typeface="宋体" panose="02010600030101010101" pitchFamily="2" charset="-122"/>
                </a:rPr>
                <a:t>Expectation: the dream comes true !</a:t>
              </a:r>
              <a:endParaRPr lang="en-US" altLang="zh-CN" sz="2000" i="1">
                <a:solidFill>
                  <a:srgbClr val="006600"/>
                </a:solidFill>
                <a:latin typeface="Garamond" panose="02020404030301010803" pitchFamily="18" charset="0"/>
                <a:ea typeface="宋体" panose="02010600030101010101" pitchFamily="2" charset="-122"/>
              </a:endParaRP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AutoShape 70"/>
          <p:cNvSpPr/>
          <p:nvPr/>
        </p:nvSpPr>
        <p:spPr>
          <a:xfrm>
            <a:off x="152400" y="5029200"/>
            <a:ext cx="2438400" cy="1219200"/>
          </a:xfrm>
          <a:prstGeom prst="foldedCorner">
            <a:avLst>
              <a:gd name="adj" fmla="val 12500"/>
            </a:avLst>
          </a:prstGeom>
          <a:noFill/>
          <a:ln w="9525" cap="flat" cmpd="sng">
            <a:solidFill>
              <a:srgbClr val="EAEAEA"/>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Input string</a:t>
            </a:r>
            <a:endParaRPr lang="en-US" altLang="zh-CN">
              <a:latin typeface="Arial" panose="020B0604020202020204" pitchFamily="34" charset="0"/>
              <a:ea typeface="宋体" panose="02010600030101010101" pitchFamily="2" charset="-122"/>
            </a:endParaRPr>
          </a:p>
          <a:p>
            <a:pPr lvl="0" algn="ctr" eaLnBrk="1" hangingPunct="1"/>
            <a:r>
              <a:rPr lang="en-US" altLang="zh-CN" b="1">
                <a:latin typeface="Arial" panose="020B0604020202020204" pitchFamily="34" charset="0"/>
                <a:ea typeface="宋体" panose="02010600030101010101" pitchFamily="2" charset="-122"/>
              </a:rPr>
              <a:t>a </a:t>
            </a:r>
            <a:r>
              <a:rPr lang="en-US" altLang="zh-CN" b="1">
                <a:solidFill>
                  <a:srgbClr val="0033CC"/>
                </a:solidFill>
                <a:latin typeface="Arial" panose="020B0604020202020204" pitchFamily="34" charset="0"/>
                <a:ea typeface="宋体" panose="02010600030101010101" pitchFamily="2" charset="-122"/>
              </a:rPr>
              <a:t>c A</a:t>
            </a:r>
            <a:r>
              <a:rPr lang="en-US" altLang="zh-CN" b="1">
                <a:latin typeface="Arial" panose="020B0604020202020204" pitchFamily="34" charset="0"/>
                <a:ea typeface="宋体" panose="02010600030101010101" pitchFamily="2" charset="-122"/>
              </a:rPr>
              <a:t> |</a:t>
            </a:r>
            <a:endParaRPr lang="en-US" altLang="zh-CN" b="1">
              <a:latin typeface="Arial" panose="020B0604020202020204" pitchFamily="34" charset="0"/>
              <a:ea typeface="宋体" panose="02010600030101010101" pitchFamily="2" charset="-122"/>
            </a:endParaRPr>
          </a:p>
          <a:p>
            <a:pPr lvl="0" algn="ctr" eaLnBrk="1" hangingPunct="1"/>
            <a:r>
              <a:rPr lang="en-US" altLang="zh-CN">
                <a:latin typeface="Garamond" panose="02020404030301010803" pitchFamily="18" charset="0"/>
                <a:ea typeface="宋体" panose="02010600030101010101" pitchFamily="2" charset="-122"/>
              </a:rPr>
              <a:t>( </a:t>
            </a:r>
            <a:r>
              <a:rPr lang="en-US" altLang="zh-CN" i="1">
                <a:latin typeface="Garamond" panose="02020404030301010803" pitchFamily="18" charset="0"/>
                <a:ea typeface="宋体" panose="02010600030101010101" pitchFamily="2" charset="-122"/>
              </a:rPr>
              <a:t>reduce with </a:t>
            </a:r>
            <a:r>
              <a:rPr lang="en-US" altLang="zh-CN">
                <a:latin typeface="Garamond" panose="02020404030301010803" pitchFamily="18" charset="0"/>
                <a:ea typeface="宋体" panose="02010600030101010101" pitchFamily="2" charset="-122"/>
              </a:rPr>
              <a:t>A </a:t>
            </a:r>
            <a:r>
              <a:rPr lang="en-US" altLang="zh-CN">
                <a:latin typeface="Garamond" panose="02020404030301010803" pitchFamily="18" charset="0"/>
                <a:ea typeface="宋体" panose="02010600030101010101" pitchFamily="2" charset="-122"/>
                <a:sym typeface="Symbol" panose="05050102010706020507" pitchFamily="18" charset="2"/>
              </a:rPr>
              <a:t> </a:t>
            </a:r>
            <a:r>
              <a:rPr lang="en-US" altLang="zh-CN" b="1">
                <a:latin typeface="Garamond" panose="02020404030301010803" pitchFamily="18" charset="0"/>
                <a:ea typeface="宋体" panose="02010600030101010101" pitchFamily="2" charset="-122"/>
                <a:sym typeface="Symbol" panose="05050102010706020507" pitchFamily="18" charset="2"/>
              </a:rPr>
              <a:t>c</a:t>
            </a:r>
            <a:r>
              <a:rPr lang="en-US" altLang="zh-CN">
                <a:latin typeface="Garamond" panose="02020404030301010803" pitchFamily="18" charset="0"/>
                <a:ea typeface="宋体" panose="02010600030101010101" pitchFamily="2" charset="-122"/>
                <a:sym typeface="Symbol" panose="05050102010706020507" pitchFamily="18" charset="2"/>
              </a:rPr>
              <a:t> A </a:t>
            </a:r>
            <a:r>
              <a:rPr lang="en-US" altLang="zh-CN">
                <a:latin typeface="Garamond" panose="02020404030301010803" pitchFamily="18" charset="0"/>
                <a:ea typeface="宋体" panose="02010600030101010101" pitchFamily="2" charset="-122"/>
              </a:rPr>
              <a:t>)</a:t>
            </a:r>
            <a:endParaRPr lang="en-US" altLang="zh-CN" b="1">
              <a:latin typeface="Garamond" panose="02020404030301010803" pitchFamily="18" charset="0"/>
              <a:ea typeface="宋体" panose="02010600030101010101" pitchFamily="2" charset="-122"/>
            </a:endParaRPr>
          </a:p>
        </p:txBody>
      </p:sp>
      <p:grpSp>
        <p:nvGrpSpPr>
          <p:cNvPr id="48131" name="Group 73"/>
          <p:cNvGrpSpPr/>
          <p:nvPr/>
        </p:nvGrpSpPr>
        <p:grpSpPr>
          <a:xfrm>
            <a:off x="990600" y="304800"/>
            <a:ext cx="7924800" cy="5867400"/>
            <a:chOff x="624" y="192"/>
            <a:chExt cx="4992" cy="3696"/>
          </a:xfrm>
        </p:grpSpPr>
        <p:sp>
          <p:nvSpPr>
            <p:cNvPr id="48132"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8133" name="Text Box 3"/>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8134"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c</a:t>
              </a:r>
              <a:endParaRPr lang="en-US" altLang="zh-CN" sz="1600" b="1">
                <a:solidFill>
                  <a:srgbClr val="A50021"/>
                </a:solidFill>
                <a:latin typeface="Arial" panose="020B0604020202020204" pitchFamily="34" charset="0"/>
                <a:ea typeface="宋体" panose="02010600030101010101" pitchFamily="2" charset="-122"/>
              </a:endParaRPr>
            </a:p>
          </p:txBody>
        </p:sp>
        <p:grpSp>
          <p:nvGrpSpPr>
            <p:cNvPr id="48135" name="Group 5"/>
            <p:cNvGrpSpPr/>
            <p:nvPr/>
          </p:nvGrpSpPr>
          <p:grpSpPr>
            <a:xfrm>
              <a:off x="1104" y="1632"/>
              <a:ext cx="672" cy="768"/>
              <a:chOff x="816" y="1728"/>
              <a:chExt cx="816" cy="864"/>
            </a:xfrm>
          </p:grpSpPr>
          <p:sp>
            <p:nvSpPr>
              <p:cNvPr id="48199"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8200"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8136" name="Group 8"/>
            <p:cNvGrpSpPr/>
            <p:nvPr/>
          </p:nvGrpSpPr>
          <p:grpSpPr>
            <a:xfrm>
              <a:off x="3168" y="1632"/>
              <a:ext cx="672" cy="768"/>
              <a:chOff x="816" y="1728"/>
              <a:chExt cx="816" cy="864"/>
            </a:xfrm>
          </p:grpSpPr>
          <p:sp>
            <p:nvSpPr>
              <p:cNvPr id="48197"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8198"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8137" name="Group 11"/>
            <p:cNvGrpSpPr/>
            <p:nvPr/>
          </p:nvGrpSpPr>
          <p:grpSpPr>
            <a:xfrm>
              <a:off x="2112" y="1056"/>
              <a:ext cx="672" cy="768"/>
              <a:chOff x="816" y="1728"/>
              <a:chExt cx="816" cy="864"/>
            </a:xfrm>
          </p:grpSpPr>
          <p:sp>
            <p:nvSpPr>
              <p:cNvPr id="48195"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8196"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8138" name="Group 14"/>
            <p:cNvGrpSpPr/>
            <p:nvPr/>
          </p:nvGrpSpPr>
          <p:grpSpPr>
            <a:xfrm>
              <a:off x="2112" y="2208"/>
              <a:ext cx="672" cy="768"/>
              <a:chOff x="816" y="1728"/>
              <a:chExt cx="816" cy="864"/>
            </a:xfrm>
          </p:grpSpPr>
          <p:sp>
            <p:nvSpPr>
              <p:cNvPr id="48193"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8194"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8139"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48140"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48141"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48142"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48143"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8144"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a</a:t>
              </a:r>
              <a:endParaRPr lang="en-US" altLang="zh-CN" sz="1600" b="1">
                <a:solidFill>
                  <a:srgbClr val="A50021"/>
                </a:solidFill>
                <a:latin typeface="Arial" panose="020B0604020202020204" pitchFamily="34" charset="0"/>
                <a:ea typeface="宋体" panose="02010600030101010101" pitchFamily="2" charset="-122"/>
              </a:endParaRPr>
            </a:p>
          </p:txBody>
        </p:sp>
        <p:sp>
          <p:nvSpPr>
            <p:cNvPr id="48145"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48146" name="Group 24"/>
            <p:cNvGrpSpPr/>
            <p:nvPr/>
          </p:nvGrpSpPr>
          <p:grpSpPr>
            <a:xfrm>
              <a:off x="2112" y="192"/>
              <a:ext cx="672" cy="768"/>
              <a:chOff x="816" y="1728"/>
              <a:chExt cx="816" cy="864"/>
            </a:xfrm>
          </p:grpSpPr>
          <p:sp>
            <p:nvSpPr>
              <p:cNvPr id="48191"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8192"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8147" name="Line 27"/>
            <p:cNvSpPr/>
            <p:nvPr/>
          </p:nvSpPr>
          <p:spPr>
            <a:xfrm flipV="1">
              <a:off x="2448" y="960"/>
              <a:ext cx="0" cy="288"/>
            </a:xfrm>
            <a:prstGeom prst="line">
              <a:avLst/>
            </a:prstGeom>
            <a:ln w="19050" cap="flat" cmpd="sng">
              <a:solidFill>
                <a:srgbClr val="A50021"/>
              </a:solidFill>
              <a:prstDash val="dash"/>
              <a:headEnd type="none" w="med" len="med"/>
              <a:tailEnd type="arrow" w="lg" len="lg"/>
            </a:ln>
          </p:spPr>
        </p:sp>
        <p:sp>
          <p:nvSpPr>
            <p:cNvPr id="48148" name="Arc 28"/>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19050" cap="flat" cmpd="sng">
              <a:solidFill>
                <a:srgbClr val="0000FF">
                  <a:alpha val="100000"/>
                </a:srgbClr>
              </a:solidFill>
              <a:prstDash val="dash"/>
              <a:round/>
              <a:headEnd type="none" w="med" len="med"/>
              <a:tailEnd type="arrow" w="lg" len="lg"/>
            </a:ln>
          </p:spPr>
          <p:txBody>
            <a:bodyPr/>
            <a:p>
              <a:endParaRPr lang="zh-CN" altLang="en-US"/>
            </a:p>
          </p:txBody>
        </p:sp>
        <p:sp>
          <p:nvSpPr>
            <p:cNvPr id="48149" name="Text Box 29"/>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solidFill>
                    <a:srgbClr val="0000FF"/>
                  </a:solidFill>
                  <a:latin typeface="Arial" panose="020B0604020202020204" pitchFamily="34" charset="0"/>
                  <a:ea typeface="宋体" panose="02010600030101010101" pitchFamily="2" charset="-122"/>
                </a:rPr>
                <a:t>c</a:t>
              </a:r>
              <a:endParaRPr lang="en-US" altLang="zh-CN" sz="1600" b="1">
                <a:solidFill>
                  <a:srgbClr val="0000FF"/>
                </a:solidFill>
                <a:latin typeface="Arial" panose="020B0604020202020204" pitchFamily="34" charset="0"/>
                <a:ea typeface="宋体" panose="02010600030101010101" pitchFamily="2" charset="-122"/>
              </a:endParaRPr>
            </a:p>
          </p:txBody>
        </p:sp>
        <p:grpSp>
          <p:nvGrpSpPr>
            <p:cNvPr id="48150" name="Group 30"/>
            <p:cNvGrpSpPr/>
            <p:nvPr/>
          </p:nvGrpSpPr>
          <p:grpSpPr>
            <a:xfrm>
              <a:off x="4032" y="1056"/>
              <a:ext cx="672" cy="768"/>
              <a:chOff x="816" y="1728"/>
              <a:chExt cx="816" cy="864"/>
            </a:xfrm>
          </p:grpSpPr>
          <p:sp>
            <p:nvSpPr>
              <p:cNvPr id="48189" name="AutoShape 3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8190" name="Text Box 3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8151" name="Line 33"/>
            <p:cNvSpPr/>
            <p:nvPr/>
          </p:nvSpPr>
          <p:spPr>
            <a:xfrm>
              <a:off x="2784" y="1536"/>
              <a:ext cx="1248" cy="0"/>
            </a:xfrm>
            <a:prstGeom prst="line">
              <a:avLst/>
            </a:prstGeom>
            <a:ln w="9525" cap="flat" cmpd="sng">
              <a:solidFill>
                <a:schemeClr val="tx1"/>
              </a:solidFill>
              <a:prstDash val="solid"/>
              <a:headEnd type="none" w="med" len="med"/>
              <a:tailEnd type="arrow" w="lg" len="lg"/>
            </a:ln>
          </p:spPr>
        </p:sp>
        <p:sp>
          <p:nvSpPr>
            <p:cNvPr id="48152" name="Text Box 34"/>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48153" name="Group 35"/>
            <p:cNvGrpSpPr/>
            <p:nvPr/>
          </p:nvGrpSpPr>
          <p:grpSpPr>
            <a:xfrm>
              <a:off x="3168" y="528"/>
              <a:ext cx="672" cy="768"/>
              <a:chOff x="816" y="1728"/>
              <a:chExt cx="816" cy="864"/>
            </a:xfrm>
          </p:grpSpPr>
          <p:sp>
            <p:nvSpPr>
              <p:cNvPr id="48187"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8188"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8154"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48155" name="Line 39"/>
            <p:cNvSpPr/>
            <p:nvPr/>
          </p:nvSpPr>
          <p:spPr>
            <a:xfrm>
              <a:off x="2784" y="672"/>
              <a:ext cx="384" cy="240"/>
            </a:xfrm>
            <a:prstGeom prst="line">
              <a:avLst/>
            </a:prstGeom>
            <a:ln w="9525" cap="flat" cmpd="sng">
              <a:solidFill>
                <a:schemeClr val="tx1"/>
              </a:solidFill>
              <a:prstDash val="solid"/>
              <a:headEnd type="none" w="med" len="med"/>
              <a:tailEnd type="arrow" w="lg" len="lg"/>
            </a:ln>
          </p:spPr>
        </p:sp>
        <p:sp>
          <p:nvSpPr>
            <p:cNvPr id="48156" name="Text Box 40"/>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8157"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48158" name="Group 42"/>
            <p:cNvGrpSpPr/>
            <p:nvPr/>
          </p:nvGrpSpPr>
          <p:grpSpPr>
            <a:xfrm>
              <a:off x="4032" y="240"/>
              <a:ext cx="672" cy="768"/>
              <a:chOff x="816" y="1728"/>
              <a:chExt cx="816" cy="864"/>
            </a:xfrm>
          </p:grpSpPr>
          <p:sp>
            <p:nvSpPr>
              <p:cNvPr id="48185" name="AutoShape 4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8186" name="Text Box 4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8159" name="Line 45"/>
            <p:cNvSpPr/>
            <p:nvPr/>
          </p:nvSpPr>
          <p:spPr>
            <a:xfrm>
              <a:off x="2784" y="528"/>
              <a:ext cx="1248" cy="0"/>
            </a:xfrm>
            <a:prstGeom prst="line">
              <a:avLst/>
            </a:prstGeom>
            <a:ln w="19050" cap="flat" cmpd="sng">
              <a:solidFill>
                <a:srgbClr val="0000FF"/>
              </a:solidFill>
              <a:prstDash val="dash"/>
              <a:headEnd type="none" w="med" len="med"/>
              <a:tailEnd type="arrow" w="lg" len="lg"/>
            </a:ln>
          </p:spPr>
        </p:sp>
        <p:sp>
          <p:nvSpPr>
            <p:cNvPr id="48160" name="Text Box 46"/>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solidFill>
                    <a:srgbClr val="0000FF"/>
                  </a:solidFill>
                  <a:latin typeface="Arial" panose="020B0604020202020204" pitchFamily="34" charset="0"/>
                  <a:ea typeface="宋体" panose="02010600030101010101" pitchFamily="2" charset="-122"/>
                </a:rPr>
                <a:t>A</a:t>
              </a:r>
              <a:endParaRPr lang="en-US" altLang="zh-CN" sz="1600">
                <a:solidFill>
                  <a:srgbClr val="0000FF"/>
                </a:solidFill>
                <a:latin typeface="Arial" panose="020B0604020202020204" pitchFamily="34" charset="0"/>
                <a:ea typeface="宋体" panose="02010600030101010101" pitchFamily="2" charset="-122"/>
              </a:endParaRPr>
            </a:p>
          </p:txBody>
        </p:sp>
        <p:grpSp>
          <p:nvGrpSpPr>
            <p:cNvPr id="48161" name="Group 47"/>
            <p:cNvGrpSpPr/>
            <p:nvPr/>
          </p:nvGrpSpPr>
          <p:grpSpPr>
            <a:xfrm>
              <a:off x="2112" y="3072"/>
              <a:ext cx="672" cy="768"/>
              <a:chOff x="816" y="1728"/>
              <a:chExt cx="816" cy="864"/>
            </a:xfrm>
          </p:grpSpPr>
          <p:sp>
            <p:nvSpPr>
              <p:cNvPr id="48183" name="AutoShape 4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8184" name="Text Box 4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8162" name="Group 50"/>
            <p:cNvGrpSpPr/>
            <p:nvPr/>
          </p:nvGrpSpPr>
          <p:grpSpPr>
            <a:xfrm>
              <a:off x="4032" y="2208"/>
              <a:ext cx="672" cy="768"/>
              <a:chOff x="816" y="1728"/>
              <a:chExt cx="816" cy="864"/>
            </a:xfrm>
          </p:grpSpPr>
          <p:sp>
            <p:nvSpPr>
              <p:cNvPr id="48181" name="AutoShape 5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8182" name="Text Box 5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8163" name="Group 53"/>
            <p:cNvGrpSpPr/>
            <p:nvPr/>
          </p:nvGrpSpPr>
          <p:grpSpPr>
            <a:xfrm>
              <a:off x="3168" y="2640"/>
              <a:ext cx="672" cy="768"/>
              <a:chOff x="816" y="1728"/>
              <a:chExt cx="816" cy="864"/>
            </a:xfrm>
          </p:grpSpPr>
          <p:sp>
            <p:nvSpPr>
              <p:cNvPr id="48179" name="AutoShape 5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8180" name="Text Box 5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8164" name="Group 56"/>
            <p:cNvGrpSpPr/>
            <p:nvPr/>
          </p:nvGrpSpPr>
          <p:grpSpPr>
            <a:xfrm>
              <a:off x="4032" y="3120"/>
              <a:ext cx="672" cy="768"/>
              <a:chOff x="816" y="1728"/>
              <a:chExt cx="816" cy="864"/>
            </a:xfrm>
          </p:grpSpPr>
          <p:sp>
            <p:nvSpPr>
              <p:cNvPr id="48177" name="AutoShape 5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8178" name="Text Box 5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8165" name="Line 59"/>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48166" name="Text Box 60"/>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8167" name="Line 61"/>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48168" name="Line 62"/>
            <p:cNvSpPr/>
            <p:nvPr/>
          </p:nvSpPr>
          <p:spPr>
            <a:xfrm flipV="1">
              <a:off x="2784" y="3168"/>
              <a:ext cx="384" cy="288"/>
            </a:xfrm>
            <a:prstGeom prst="line">
              <a:avLst/>
            </a:prstGeom>
            <a:ln w="9525" cap="flat" cmpd="sng">
              <a:solidFill>
                <a:schemeClr val="tx1"/>
              </a:solidFill>
              <a:prstDash val="solid"/>
              <a:headEnd type="none" w="med" len="med"/>
              <a:tailEnd type="arrow" w="lg" len="lg"/>
            </a:ln>
          </p:spPr>
        </p:sp>
        <p:sp>
          <p:nvSpPr>
            <p:cNvPr id="48169" name="Line 63"/>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48170" name="Text Box 64"/>
            <p:cNvSpPr txBox="1"/>
            <p:nvPr/>
          </p:nvSpPr>
          <p:spPr>
            <a:xfrm>
              <a:off x="2784" y="316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8171" name="Text Box 65"/>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8172" name="Line 66"/>
            <p:cNvSpPr/>
            <p:nvPr/>
          </p:nvSpPr>
          <p:spPr>
            <a:xfrm>
              <a:off x="2784" y="3600"/>
              <a:ext cx="1248" cy="0"/>
            </a:xfrm>
            <a:prstGeom prst="line">
              <a:avLst/>
            </a:prstGeom>
            <a:ln w="9525" cap="flat" cmpd="sng">
              <a:solidFill>
                <a:schemeClr val="tx1"/>
              </a:solidFill>
              <a:prstDash val="solid"/>
              <a:headEnd type="none" w="med" len="med"/>
              <a:tailEnd type="arrow" w="lg" len="lg"/>
            </a:ln>
          </p:spPr>
        </p:sp>
        <p:sp>
          <p:nvSpPr>
            <p:cNvPr id="48173" name="Text Box 67"/>
            <p:cNvSpPr txBox="1"/>
            <p:nvPr/>
          </p:nvSpPr>
          <p:spPr>
            <a:xfrm>
              <a:off x="3312" y="345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8174" name="Arc 68"/>
            <p:cNvSpPr/>
            <p:nvPr/>
          </p:nvSpPr>
          <p:spPr>
            <a:xfrm flipH="1" flipV="1">
              <a:off x="1920" y="307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8175" name="Text Box 69"/>
            <p:cNvSpPr txBox="1"/>
            <p:nvPr/>
          </p:nvSpPr>
          <p:spPr>
            <a:xfrm>
              <a:off x="1728"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8176" name="Line 72"/>
            <p:cNvSpPr/>
            <p:nvPr/>
          </p:nvSpPr>
          <p:spPr>
            <a:xfrm>
              <a:off x="3360" y="528"/>
              <a:ext cx="672" cy="0"/>
            </a:xfrm>
            <a:prstGeom prst="line">
              <a:avLst/>
            </a:prstGeom>
            <a:ln w="19050" cap="flat" cmpd="sng">
              <a:solidFill>
                <a:srgbClr val="A50021"/>
              </a:solidFill>
              <a:prstDash val="dash"/>
              <a:headEnd type="none" w="med" len="med"/>
              <a:tailEnd type="arrow" w="lg" len="lg"/>
            </a:ln>
          </p:spPr>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54" name="Group 73"/>
          <p:cNvGrpSpPr/>
          <p:nvPr/>
        </p:nvGrpSpPr>
        <p:grpSpPr>
          <a:xfrm>
            <a:off x="990600" y="304800"/>
            <a:ext cx="7924800" cy="5867400"/>
            <a:chOff x="624" y="192"/>
            <a:chExt cx="4992" cy="3696"/>
          </a:xfrm>
        </p:grpSpPr>
        <p:sp>
          <p:nvSpPr>
            <p:cNvPr id="49156"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9157" name="Text Box 3"/>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49158"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solidFill>
                    <a:srgbClr val="0000FF"/>
                  </a:solidFill>
                  <a:latin typeface="Arial" panose="020B0604020202020204" pitchFamily="34" charset="0"/>
                  <a:ea typeface="宋体" panose="02010600030101010101" pitchFamily="2" charset="-122"/>
                </a:rPr>
                <a:t>c</a:t>
              </a:r>
              <a:endParaRPr lang="en-US" altLang="zh-CN" sz="1600" b="1">
                <a:solidFill>
                  <a:srgbClr val="0000FF"/>
                </a:solidFill>
                <a:latin typeface="Arial" panose="020B0604020202020204" pitchFamily="34" charset="0"/>
                <a:ea typeface="宋体" panose="02010600030101010101" pitchFamily="2" charset="-122"/>
              </a:endParaRPr>
            </a:p>
          </p:txBody>
        </p:sp>
        <p:grpSp>
          <p:nvGrpSpPr>
            <p:cNvPr id="49159" name="Group 5"/>
            <p:cNvGrpSpPr/>
            <p:nvPr/>
          </p:nvGrpSpPr>
          <p:grpSpPr>
            <a:xfrm>
              <a:off x="1104" y="1632"/>
              <a:ext cx="672" cy="768"/>
              <a:chOff x="816" y="1728"/>
              <a:chExt cx="816" cy="864"/>
            </a:xfrm>
          </p:grpSpPr>
          <p:sp>
            <p:nvSpPr>
              <p:cNvPr id="49222"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9223"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9160" name="Group 8"/>
            <p:cNvGrpSpPr/>
            <p:nvPr/>
          </p:nvGrpSpPr>
          <p:grpSpPr>
            <a:xfrm>
              <a:off x="3168" y="1632"/>
              <a:ext cx="672" cy="768"/>
              <a:chOff x="816" y="1728"/>
              <a:chExt cx="816" cy="864"/>
            </a:xfrm>
          </p:grpSpPr>
          <p:sp>
            <p:nvSpPr>
              <p:cNvPr id="49220"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9221"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9161" name="Group 11"/>
            <p:cNvGrpSpPr/>
            <p:nvPr/>
          </p:nvGrpSpPr>
          <p:grpSpPr>
            <a:xfrm>
              <a:off x="2112" y="1056"/>
              <a:ext cx="672" cy="768"/>
              <a:chOff x="816" y="1728"/>
              <a:chExt cx="816" cy="864"/>
            </a:xfrm>
          </p:grpSpPr>
          <p:sp>
            <p:nvSpPr>
              <p:cNvPr id="49218"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9219"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9162" name="Group 14"/>
            <p:cNvGrpSpPr/>
            <p:nvPr/>
          </p:nvGrpSpPr>
          <p:grpSpPr>
            <a:xfrm>
              <a:off x="2112" y="2208"/>
              <a:ext cx="672" cy="768"/>
              <a:chOff x="816" y="1728"/>
              <a:chExt cx="816" cy="864"/>
            </a:xfrm>
          </p:grpSpPr>
          <p:sp>
            <p:nvSpPr>
              <p:cNvPr id="49216"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9217"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9163"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49164" name="Line 18"/>
            <p:cNvSpPr/>
            <p:nvPr/>
          </p:nvSpPr>
          <p:spPr>
            <a:xfrm>
              <a:off x="1776" y="2112"/>
              <a:ext cx="1384" cy="1"/>
            </a:xfrm>
            <a:prstGeom prst="line">
              <a:avLst/>
            </a:prstGeom>
            <a:ln w="9525" cap="flat" cmpd="sng">
              <a:solidFill>
                <a:schemeClr val="tx1"/>
              </a:solidFill>
              <a:prstDash val="solid"/>
              <a:headEnd type="none" w="med" len="med"/>
              <a:tailEnd type="arrow" w="lg" len="lg"/>
            </a:ln>
          </p:spPr>
        </p:sp>
        <p:sp>
          <p:nvSpPr>
            <p:cNvPr id="49165"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S</a:t>
              </a:r>
              <a:endParaRPr lang="en-US" altLang="zh-CN" sz="1600">
                <a:latin typeface="Arial" panose="020B0604020202020204" pitchFamily="34" charset="0"/>
                <a:ea typeface="宋体" panose="02010600030101010101" pitchFamily="2" charset="-122"/>
              </a:endParaRPr>
            </a:p>
          </p:txBody>
        </p:sp>
        <p:sp>
          <p:nvSpPr>
            <p:cNvPr id="49166"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49167"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19050" cap="flat" cmpd="sng">
              <a:solidFill>
                <a:srgbClr val="A50021">
                  <a:alpha val="100000"/>
                </a:srgbClr>
              </a:solidFill>
              <a:prstDash val="dash"/>
              <a:round/>
              <a:headEnd type="none" w="med" len="med"/>
              <a:tailEnd type="arrow" w="lg" len="lg"/>
            </a:ln>
          </p:spPr>
          <p:txBody>
            <a:bodyPr/>
            <a:p>
              <a:endParaRPr lang="zh-CN" altLang="en-US"/>
            </a:p>
          </p:txBody>
        </p:sp>
        <p:sp>
          <p:nvSpPr>
            <p:cNvPr id="49168"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solidFill>
                    <a:srgbClr val="A50021"/>
                  </a:solidFill>
                  <a:latin typeface="Arial" panose="020B0604020202020204" pitchFamily="34" charset="0"/>
                  <a:ea typeface="宋体" panose="02010600030101010101" pitchFamily="2" charset="-122"/>
                </a:rPr>
                <a:t>a</a:t>
              </a:r>
              <a:endParaRPr lang="en-US" altLang="zh-CN" sz="1600" b="1">
                <a:solidFill>
                  <a:srgbClr val="A50021"/>
                </a:solidFill>
                <a:latin typeface="Arial" panose="020B0604020202020204" pitchFamily="34" charset="0"/>
                <a:ea typeface="宋体" panose="02010600030101010101" pitchFamily="2" charset="-122"/>
              </a:endParaRPr>
            </a:p>
          </p:txBody>
        </p:sp>
        <p:sp>
          <p:nvSpPr>
            <p:cNvPr id="49169"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49170" name="Group 24"/>
            <p:cNvGrpSpPr/>
            <p:nvPr/>
          </p:nvGrpSpPr>
          <p:grpSpPr>
            <a:xfrm>
              <a:off x="2112" y="192"/>
              <a:ext cx="672" cy="768"/>
              <a:chOff x="816" y="1728"/>
              <a:chExt cx="816" cy="864"/>
            </a:xfrm>
          </p:grpSpPr>
          <p:sp>
            <p:nvSpPr>
              <p:cNvPr id="49214"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9215"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9171" name="Line 27"/>
            <p:cNvSpPr/>
            <p:nvPr/>
          </p:nvSpPr>
          <p:spPr>
            <a:xfrm flipV="1">
              <a:off x="2448" y="960"/>
              <a:ext cx="0" cy="288"/>
            </a:xfrm>
            <a:prstGeom prst="line">
              <a:avLst/>
            </a:prstGeom>
            <a:ln w="19050" cap="flat" cmpd="sng">
              <a:solidFill>
                <a:srgbClr val="0000FF"/>
              </a:solidFill>
              <a:prstDash val="dash"/>
              <a:headEnd type="none" w="med" len="med"/>
              <a:tailEnd type="arrow" w="lg" len="lg"/>
            </a:ln>
          </p:spPr>
        </p:sp>
        <p:sp>
          <p:nvSpPr>
            <p:cNvPr id="49172" name="Arc 28"/>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9173" name="Text Box 29"/>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49174" name="Group 30"/>
            <p:cNvGrpSpPr/>
            <p:nvPr/>
          </p:nvGrpSpPr>
          <p:grpSpPr>
            <a:xfrm>
              <a:off x="4032" y="1056"/>
              <a:ext cx="672" cy="768"/>
              <a:chOff x="816" y="1728"/>
              <a:chExt cx="816" cy="864"/>
            </a:xfrm>
          </p:grpSpPr>
          <p:sp>
            <p:nvSpPr>
              <p:cNvPr id="49212" name="AutoShape 3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9213" name="Text Box 3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9175" name="Line 33"/>
            <p:cNvSpPr/>
            <p:nvPr/>
          </p:nvSpPr>
          <p:spPr>
            <a:xfrm>
              <a:off x="2784" y="1536"/>
              <a:ext cx="1248" cy="0"/>
            </a:xfrm>
            <a:prstGeom prst="line">
              <a:avLst/>
            </a:prstGeom>
            <a:ln w="19050" cap="flat" cmpd="sng">
              <a:solidFill>
                <a:srgbClr val="A50021"/>
              </a:solidFill>
              <a:prstDash val="dash"/>
              <a:headEnd type="none" w="med" len="med"/>
              <a:tailEnd type="arrow" w="lg" len="lg"/>
            </a:ln>
          </p:spPr>
        </p:sp>
        <p:sp>
          <p:nvSpPr>
            <p:cNvPr id="49176" name="Text Box 34"/>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solidFill>
                    <a:srgbClr val="A50021"/>
                  </a:solidFill>
                  <a:latin typeface="Arial" panose="020B0604020202020204" pitchFamily="34" charset="0"/>
                  <a:ea typeface="宋体" panose="02010600030101010101" pitchFamily="2" charset="-122"/>
                </a:rPr>
                <a:t>A</a:t>
              </a:r>
              <a:endParaRPr lang="en-US" altLang="zh-CN" sz="1600">
                <a:solidFill>
                  <a:srgbClr val="A50021"/>
                </a:solidFill>
                <a:latin typeface="Arial" panose="020B0604020202020204" pitchFamily="34" charset="0"/>
                <a:ea typeface="宋体" panose="02010600030101010101" pitchFamily="2" charset="-122"/>
              </a:endParaRPr>
            </a:p>
          </p:txBody>
        </p:sp>
        <p:grpSp>
          <p:nvGrpSpPr>
            <p:cNvPr id="49177" name="Group 35"/>
            <p:cNvGrpSpPr/>
            <p:nvPr/>
          </p:nvGrpSpPr>
          <p:grpSpPr>
            <a:xfrm>
              <a:off x="3168" y="528"/>
              <a:ext cx="672" cy="768"/>
              <a:chOff x="816" y="1728"/>
              <a:chExt cx="816" cy="864"/>
            </a:xfrm>
          </p:grpSpPr>
          <p:sp>
            <p:nvSpPr>
              <p:cNvPr id="49210"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9211"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9178"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49179" name="Line 39"/>
            <p:cNvSpPr/>
            <p:nvPr/>
          </p:nvSpPr>
          <p:spPr>
            <a:xfrm>
              <a:off x="2784" y="672"/>
              <a:ext cx="384" cy="240"/>
            </a:xfrm>
            <a:prstGeom prst="line">
              <a:avLst/>
            </a:prstGeom>
            <a:ln w="9525" cap="flat" cmpd="sng">
              <a:solidFill>
                <a:schemeClr val="tx1"/>
              </a:solidFill>
              <a:prstDash val="solid"/>
              <a:headEnd type="none" w="med" len="med"/>
              <a:tailEnd type="arrow" w="lg" len="lg"/>
            </a:ln>
          </p:spPr>
        </p:sp>
        <p:sp>
          <p:nvSpPr>
            <p:cNvPr id="49180" name="Text Box 40"/>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9181"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49182" name="Group 42"/>
            <p:cNvGrpSpPr/>
            <p:nvPr/>
          </p:nvGrpSpPr>
          <p:grpSpPr>
            <a:xfrm>
              <a:off x="4032" y="240"/>
              <a:ext cx="672" cy="768"/>
              <a:chOff x="816" y="1728"/>
              <a:chExt cx="816" cy="864"/>
            </a:xfrm>
          </p:grpSpPr>
          <p:sp>
            <p:nvSpPr>
              <p:cNvPr id="49208" name="AutoShape 4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9209" name="Text Box 4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9183" name="Line 45"/>
            <p:cNvSpPr/>
            <p:nvPr/>
          </p:nvSpPr>
          <p:spPr>
            <a:xfrm>
              <a:off x="2784" y="528"/>
              <a:ext cx="1248" cy="0"/>
            </a:xfrm>
            <a:prstGeom prst="line">
              <a:avLst/>
            </a:prstGeom>
            <a:ln w="19050" cap="flat" cmpd="sng">
              <a:solidFill>
                <a:srgbClr val="0000FF"/>
              </a:solidFill>
              <a:prstDash val="dash"/>
              <a:headEnd type="none" w="med" len="med"/>
              <a:tailEnd type="arrow" w="lg" len="lg"/>
            </a:ln>
          </p:spPr>
        </p:sp>
        <p:sp>
          <p:nvSpPr>
            <p:cNvPr id="49184" name="Text Box 46"/>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solidFill>
                    <a:srgbClr val="0000FF"/>
                  </a:solidFill>
                  <a:latin typeface="Arial" panose="020B0604020202020204" pitchFamily="34" charset="0"/>
                  <a:ea typeface="宋体" panose="02010600030101010101" pitchFamily="2" charset="-122"/>
                </a:rPr>
                <a:t>A</a:t>
              </a:r>
              <a:endParaRPr lang="en-US" altLang="zh-CN" sz="1600">
                <a:solidFill>
                  <a:srgbClr val="0000FF"/>
                </a:solidFill>
                <a:latin typeface="Arial" panose="020B0604020202020204" pitchFamily="34" charset="0"/>
                <a:ea typeface="宋体" panose="02010600030101010101" pitchFamily="2" charset="-122"/>
              </a:endParaRPr>
            </a:p>
          </p:txBody>
        </p:sp>
        <p:grpSp>
          <p:nvGrpSpPr>
            <p:cNvPr id="49185" name="Group 47"/>
            <p:cNvGrpSpPr/>
            <p:nvPr/>
          </p:nvGrpSpPr>
          <p:grpSpPr>
            <a:xfrm>
              <a:off x="2112" y="3072"/>
              <a:ext cx="672" cy="768"/>
              <a:chOff x="816" y="1728"/>
              <a:chExt cx="816" cy="864"/>
            </a:xfrm>
          </p:grpSpPr>
          <p:sp>
            <p:nvSpPr>
              <p:cNvPr id="49206" name="AutoShape 4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49207" name="Text Box 4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9186" name="Group 50"/>
            <p:cNvGrpSpPr/>
            <p:nvPr/>
          </p:nvGrpSpPr>
          <p:grpSpPr>
            <a:xfrm>
              <a:off x="4032" y="2208"/>
              <a:ext cx="672" cy="768"/>
              <a:chOff x="816" y="1728"/>
              <a:chExt cx="816" cy="864"/>
            </a:xfrm>
          </p:grpSpPr>
          <p:sp>
            <p:nvSpPr>
              <p:cNvPr id="49204" name="AutoShape 5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9205" name="Text Box 5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9187" name="Group 53"/>
            <p:cNvGrpSpPr/>
            <p:nvPr/>
          </p:nvGrpSpPr>
          <p:grpSpPr>
            <a:xfrm>
              <a:off x="3168" y="2640"/>
              <a:ext cx="672" cy="768"/>
              <a:chOff x="816" y="1728"/>
              <a:chExt cx="816" cy="864"/>
            </a:xfrm>
          </p:grpSpPr>
          <p:sp>
            <p:nvSpPr>
              <p:cNvPr id="49202" name="AutoShape 5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9203" name="Text Box 5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49188" name="Group 56"/>
            <p:cNvGrpSpPr/>
            <p:nvPr/>
          </p:nvGrpSpPr>
          <p:grpSpPr>
            <a:xfrm>
              <a:off x="4032" y="3120"/>
              <a:ext cx="672" cy="768"/>
              <a:chOff x="816" y="1728"/>
              <a:chExt cx="816" cy="864"/>
            </a:xfrm>
          </p:grpSpPr>
          <p:sp>
            <p:nvSpPr>
              <p:cNvPr id="49200" name="AutoShape 5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49201" name="Text Box 5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49189" name="Line 59"/>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49190" name="Text Box 60"/>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9191" name="Line 61"/>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49192" name="Line 62"/>
            <p:cNvSpPr/>
            <p:nvPr/>
          </p:nvSpPr>
          <p:spPr>
            <a:xfrm flipV="1">
              <a:off x="2784" y="3168"/>
              <a:ext cx="384" cy="288"/>
            </a:xfrm>
            <a:prstGeom prst="line">
              <a:avLst/>
            </a:prstGeom>
            <a:ln w="9525" cap="flat" cmpd="sng">
              <a:solidFill>
                <a:schemeClr val="tx1"/>
              </a:solidFill>
              <a:prstDash val="solid"/>
              <a:headEnd type="none" w="med" len="med"/>
              <a:tailEnd type="arrow" w="lg" len="lg"/>
            </a:ln>
          </p:spPr>
        </p:sp>
        <p:sp>
          <p:nvSpPr>
            <p:cNvPr id="49193" name="Line 63"/>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49194" name="Text Box 64"/>
            <p:cNvSpPr txBox="1"/>
            <p:nvPr/>
          </p:nvSpPr>
          <p:spPr>
            <a:xfrm>
              <a:off x="2784" y="316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9195" name="Text Box 65"/>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49196" name="Line 66"/>
            <p:cNvSpPr/>
            <p:nvPr/>
          </p:nvSpPr>
          <p:spPr>
            <a:xfrm>
              <a:off x="2784" y="3600"/>
              <a:ext cx="1248" cy="0"/>
            </a:xfrm>
            <a:prstGeom prst="line">
              <a:avLst/>
            </a:prstGeom>
            <a:ln w="9525" cap="flat" cmpd="sng">
              <a:solidFill>
                <a:schemeClr val="tx1"/>
              </a:solidFill>
              <a:prstDash val="solid"/>
              <a:headEnd type="none" w="med" len="med"/>
              <a:tailEnd type="arrow" w="lg" len="lg"/>
            </a:ln>
          </p:spPr>
        </p:sp>
        <p:sp>
          <p:nvSpPr>
            <p:cNvPr id="49197" name="Text Box 67"/>
            <p:cNvSpPr txBox="1"/>
            <p:nvPr/>
          </p:nvSpPr>
          <p:spPr>
            <a:xfrm>
              <a:off x="3312" y="345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49198" name="Arc 68"/>
            <p:cNvSpPr/>
            <p:nvPr/>
          </p:nvSpPr>
          <p:spPr>
            <a:xfrm flipH="1" flipV="1">
              <a:off x="1920" y="307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49199" name="Text Box 69"/>
            <p:cNvSpPr txBox="1"/>
            <p:nvPr/>
          </p:nvSpPr>
          <p:spPr>
            <a:xfrm>
              <a:off x="1728"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sp>
        <p:nvSpPr>
          <p:cNvPr id="49155" name="AutoShape 70"/>
          <p:cNvSpPr/>
          <p:nvPr/>
        </p:nvSpPr>
        <p:spPr>
          <a:xfrm>
            <a:off x="152400" y="5029200"/>
            <a:ext cx="2438400" cy="1219200"/>
          </a:xfrm>
          <a:prstGeom prst="foldedCorner">
            <a:avLst>
              <a:gd name="adj" fmla="val 12500"/>
            </a:avLst>
          </a:prstGeom>
          <a:noFill/>
          <a:ln w="9525" cap="flat" cmpd="sng">
            <a:solidFill>
              <a:srgbClr val="EAEAEA"/>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Input string</a:t>
            </a:r>
            <a:endParaRPr lang="en-US" altLang="zh-CN">
              <a:latin typeface="Arial" panose="020B0604020202020204" pitchFamily="34" charset="0"/>
              <a:ea typeface="宋体" panose="02010600030101010101" pitchFamily="2" charset="-122"/>
            </a:endParaRPr>
          </a:p>
          <a:p>
            <a:pPr lvl="0" algn="ctr" eaLnBrk="1" hangingPunct="1"/>
            <a:r>
              <a:rPr lang="en-US" altLang="zh-CN" b="1">
                <a:solidFill>
                  <a:srgbClr val="0033CC"/>
                </a:solidFill>
                <a:latin typeface="Arial" panose="020B0604020202020204" pitchFamily="34" charset="0"/>
                <a:ea typeface="宋体" panose="02010600030101010101" pitchFamily="2" charset="-122"/>
              </a:rPr>
              <a:t>a A</a:t>
            </a:r>
            <a:r>
              <a:rPr lang="en-US" altLang="zh-CN" b="1">
                <a:latin typeface="Arial" panose="020B0604020202020204" pitchFamily="34" charset="0"/>
                <a:ea typeface="宋体" panose="02010600030101010101" pitchFamily="2" charset="-122"/>
              </a:rPr>
              <a:t> |</a:t>
            </a:r>
            <a:endParaRPr lang="en-US" altLang="zh-CN" b="1">
              <a:latin typeface="Arial" panose="020B0604020202020204" pitchFamily="34" charset="0"/>
              <a:ea typeface="宋体" panose="02010600030101010101" pitchFamily="2" charset="-122"/>
            </a:endParaRPr>
          </a:p>
          <a:p>
            <a:pPr lvl="0" algn="ctr" eaLnBrk="1" hangingPunct="1"/>
            <a:r>
              <a:rPr lang="en-US" altLang="zh-CN">
                <a:latin typeface="Garamond" panose="02020404030301010803" pitchFamily="18" charset="0"/>
                <a:ea typeface="宋体" panose="02010600030101010101" pitchFamily="2" charset="-122"/>
              </a:rPr>
              <a:t>( </a:t>
            </a:r>
            <a:r>
              <a:rPr lang="en-US" altLang="zh-CN" i="1">
                <a:latin typeface="Garamond" panose="02020404030301010803" pitchFamily="18" charset="0"/>
                <a:ea typeface="宋体" panose="02010600030101010101" pitchFamily="2" charset="-122"/>
              </a:rPr>
              <a:t>reduce with </a:t>
            </a:r>
            <a:r>
              <a:rPr lang="en-US" altLang="zh-CN">
                <a:latin typeface="Garamond" panose="02020404030301010803" pitchFamily="18" charset="0"/>
                <a:ea typeface="宋体" panose="02010600030101010101" pitchFamily="2" charset="-122"/>
              </a:rPr>
              <a:t>A </a:t>
            </a:r>
            <a:r>
              <a:rPr lang="en-US" altLang="zh-CN">
                <a:latin typeface="Garamond" panose="02020404030301010803" pitchFamily="18" charset="0"/>
                <a:ea typeface="宋体" panose="02010600030101010101" pitchFamily="2" charset="-122"/>
                <a:sym typeface="Symbol" panose="05050102010706020507" pitchFamily="18" charset="2"/>
              </a:rPr>
              <a:t> </a:t>
            </a:r>
            <a:r>
              <a:rPr lang="en-US" altLang="zh-CN" b="1">
                <a:latin typeface="Garamond" panose="02020404030301010803" pitchFamily="18" charset="0"/>
                <a:ea typeface="宋体" panose="02010600030101010101" pitchFamily="2" charset="-122"/>
                <a:sym typeface="Symbol" panose="05050102010706020507" pitchFamily="18" charset="2"/>
              </a:rPr>
              <a:t>c</a:t>
            </a:r>
            <a:r>
              <a:rPr lang="en-US" altLang="zh-CN">
                <a:latin typeface="Garamond" panose="02020404030301010803" pitchFamily="18" charset="0"/>
                <a:ea typeface="宋体" panose="02010600030101010101" pitchFamily="2" charset="-122"/>
                <a:sym typeface="Symbol" panose="05050102010706020507" pitchFamily="18" charset="2"/>
              </a:rPr>
              <a:t> A </a:t>
            </a:r>
            <a:r>
              <a:rPr lang="en-US" altLang="zh-CN">
                <a:latin typeface="Garamond" panose="02020404030301010803" pitchFamily="18" charset="0"/>
                <a:ea typeface="宋体" panose="02010600030101010101" pitchFamily="2" charset="-122"/>
              </a:rPr>
              <a:t>)</a:t>
            </a:r>
            <a:endParaRPr lang="en-US" altLang="zh-CN" b="1">
              <a:latin typeface="Garamond" panose="02020404030301010803" pitchFamily="18" charset="0"/>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8" name="Group 72"/>
          <p:cNvGrpSpPr/>
          <p:nvPr/>
        </p:nvGrpSpPr>
        <p:grpSpPr>
          <a:xfrm>
            <a:off x="990600" y="304800"/>
            <a:ext cx="7924800" cy="5867400"/>
            <a:chOff x="624" y="192"/>
            <a:chExt cx="4992" cy="3696"/>
          </a:xfrm>
        </p:grpSpPr>
        <p:sp>
          <p:nvSpPr>
            <p:cNvPr id="50180" name="Rectangle 2"/>
            <p:cNvSpPr/>
            <p:nvPr/>
          </p:nvSpPr>
          <p:spPr>
            <a:xfrm>
              <a:off x="624" y="768"/>
              <a:ext cx="4992" cy="336"/>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50181" name="Text Box 3"/>
            <p:cNvSpPr txBox="1"/>
            <p:nvPr/>
          </p:nvSpPr>
          <p:spPr>
            <a:xfrm>
              <a:off x="2400"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sp>
          <p:nvSpPr>
            <p:cNvPr id="50182" name="Text Box 4"/>
            <p:cNvSpPr txBox="1"/>
            <p:nvPr/>
          </p:nvSpPr>
          <p:spPr>
            <a:xfrm>
              <a:off x="2352" y="100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50183" name="Group 5"/>
            <p:cNvGrpSpPr/>
            <p:nvPr/>
          </p:nvGrpSpPr>
          <p:grpSpPr>
            <a:xfrm>
              <a:off x="1104" y="1632"/>
              <a:ext cx="672" cy="768"/>
              <a:chOff x="816" y="1728"/>
              <a:chExt cx="816" cy="864"/>
            </a:xfrm>
          </p:grpSpPr>
          <p:sp>
            <p:nvSpPr>
              <p:cNvPr id="50246" name="AutoShape 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 S</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S</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50247" name="Text Box 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50184" name="Group 8"/>
            <p:cNvGrpSpPr/>
            <p:nvPr/>
          </p:nvGrpSpPr>
          <p:grpSpPr>
            <a:xfrm>
              <a:off x="3168" y="1632"/>
              <a:ext cx="672" cy="768"/>
              <a:chOff x="816" y="1728"/>
              <a:chExt cx="816" cy="864"/>
            </a:xfrm>
          </p:grpSpPr>
          <p:sp>
            <p:nvSpPr>
              <p:cNvPr id="50244" name="AutoShape 9"/>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rPr>
                  <a:t>S' </a:t>
                </a:r>
                <a:r>
                  <a:rPr lang="en-US" altLang="zh-CN" sz="1600">
                    <a:latin typeface="Arial" panose="020B0604020202020204" pitchFamily="34" charset="0"/>
                    <a:ea typeface="宋体" panose="02010600030101010101" pitchFamily="2" charset="-122"/>
                    <a:sym typeface="Symbol" panose="05050102010706020507" pitchFamily="18" charset="2"/>
                  </a:rPr>
                  <a:t> S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50245" name="Text Box 10"/>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50185" name="Group 11"/>
            <p:cNvGrpSpPr/>
            <p:nvPr/>
          </p:nvGrpSpPr>
          <p:grpSpPr>
            <a:xfrm>
              <a:off x="2112" y="1056"/>
              <a:ext cx="672" cy="768"/>
              <a:chOff x="816" y="1728"/>
              <a:chExt cx="816" cy="864"/>
            </a:xfrm>
          </p:grpSpPr>
          <p:sp>
            <p:nvSpPr>
              <p:cNvPr id="50242" name="AutoShape 12"/>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50243" name="Text Box 13"/>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2</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50186" name="Group 14"/>
            <p:cNvGrpSpPr/>
            <p:nvPr/>
          </p:nvGrpSpPr>
          <p:grpSpPr>
            <a:xfrm>
              <a:off x="2112" y="2208"/>
              <a:ext cx="672" cy="768"/>
              <a:chOff x="816" y="1728"/>
              <a:chExt cx="816" cy="864"/>
            </a:xfrm>
          </p:grpSpPr>
          <p:sp>
            <p:nvSpPr>
              <p:cNvPr id="50240" name="AutoShape 1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50241" name="Text Box 1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3</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50187" name="Line 17"/>
            <p:cNvSpPr/>
            <p:nvPr/>
          </p:nvSpPr>
          <p:spPr>
            <a:xfrm>
              <a:off x="912" y="2112"/>
              <a:ext cx="192" cy="0"/>
            </a:xfrm>
            <a:prstGeom prst="line">
              <a:avLst/>
            </a:prstGeom>
            <a:ln w="9525" cap="flat" cmpd="sng">
              <a:solidFill>
                <a:schemeClr val="tx1"/>
              </a:solidFill>
              <a:prstDash val="solid"/>
              <a:headEnd type="none" w="med" len="med"/>
              <a:tailEnd type="arrow" w="lg" len="lg"/>
            </a:ln>
          </p:spPr>
        </p:sp>
        <p:sp>
          <p:nvSpPr>
            <p:cNvPr id="50188" name="Line 18"/>
            <p:cNvSpPr/>
            <p:nvPr/>
          </p:nvSpPr>
          <p:spPr>
            <a:xfrm>
              <a:off x="1776" y="2112"/>
              <a:ext cx="1384" cy="1"/>
            </a:xfrm>
            <a:prstGeom prst="line">
              <a:avLst/>
            </a:prstGeom>
            <a:ln w="19050" cap="flat" cmpd="sng">
              <a:solidFill>
                <a:srgbClr val="A50021"/>
              </a:solidFill>
              <a:prstDash val="dash"/>
              <a:headEnd type="none" w="med" len="med"/>
              <a:tailEnd type="arrow" w="lg" len="lg"/>
            </a:ln>
          </p:spPr>
        </p:sp>
        <p:sp>
          <p:nvSpPr>
            <p:cNvPr id="50189" name="Text Box 19"/>
            <p:cNvSpPr txBox="1"/>
            <p:nvPr/>
          </p:nvSpPr>
          <p:spPr>
            <a:xfrm>
              <a:off x="2352" y="1968"/>
              <a:ext cx="316" cy="212"/>
            </a:xfrm>
            <a:prstGeom prst="rect">
              <a:avLst/>
            </a:prstGeom>
            <a:noFill/>
            <a:ln w="9525">
              <a:noFill/>
            </a:ln>
          </p:spPr>
          <p:txBody>
            <a:bodyPr>
              <a:spAutoFit/>
            </a:bodyPr>
            <a:p>
              <a:pPr lvl="0" algn="ctr" eaLnBrk="1" hangingPunct="1">
                <a:spcBef>
                  <a:spcPct val="50000"/>
                </a:spcBef>
              </a:pPr>
              <a:r>
                <a:rPr lang="en-US" altLang="zh-CN" sz="1600">
                  <a:solidFill>
                    <a:srgbClr val="A50021"/>
                  </a:solidFill>
                  <a:latin typeface="Arial" panose="020B0604020202020204" pitchFamily="34" charset="0"/>
                  <a:ea typeface="宋体" panose="02010600030101010101" pitchFamily="2" charset="-122"/>
                </a:rPr>
                <a:t>S</a:t>
              </a:r>
              <a:endParaRPr lang="en-US" altLang="zh-CN" sz="1600">
                <a:solidFill>
                  <a:srgbClr val="A50021"/>
                </a:solidFill>
                <a:latin typeface="Arial" panose="020B0604020202020204" pitchFamily="34" charset="0"/>
                <a:ea typeface="宋体" panose="02010600030101010101" pitchFamily="2" charset="-122"/>
              </a:endParaRPr>
            </a:p>
          </p:txBody>
        </p:sp>
        <p:sp>
          <p:nvSpPr>
            <p:cNvPr id="50190" name="Arc 20"/>
            <p:cNvSpPr/>
            <p:nvPr/>
          </p:nvSpPr>
          <p:spPr>
            <a:xfrm flipH="1" flipV="1">
              <a:off x="1664" y="2135"/>
              <a:ext cx="760" cy="601"/>
            </a:xfrm>
            <a:custGeom>
              <a:avLst/>
              <a:gdLst>
                <a:gd name="txL" fmla="*/ 0 w 19544"/>
                <a:gd name="txT" fmla="*/ 0 h 20018"/>
                <a:gd name="txR" fmla="*/ 19544 w 19544"/>
                <a:gd name="txB" fmla="*/ 20018 h 20018"/>
              </a:gdLst>
              <a:ahLst/>
              <a:cxnLst>
                <a:cxn ang="0">
                  <a:pos x="0" y="0"/>
                </a:cxn>
                <a:cxn ang="0">
                  <a:pos x="1" y="0"/>
                </a:cxn>
                <a:cxn ang="0">
                  <a:pos x="0" y="1"/>
                </a:cxn>
              </a:cxnLst>
              <a:rect l="txL" t="txT" r="txR" b="txB"/>
              <a:pathLst>
                <a:path w="19544" h="20018" fill="none">
                  <a:moveTo>
                    <a:pt x="8114" y="-1"/>
                  </a:moveTo>
                  <a:cubicBezTo>
                    <a:pt x="13149" y="2040"/>
                    <a:pt x="17230" y="5904"/>
                    <a:pt x="19543" y="10820"/>
                  </a:cubicBezTo>
                </a:path>
                <a:path w="19544" h="20018" stroke="0">
                  <a:moveTo>
                    <a:pt x="8114" y="-1"/>
                  </a:moveTo>
                  <a:cubicBezTo>
                    <a:pt x="13149" y="2040"/>
                    <a:pt x="17230" y="5904"/>
                    <a:pt x="19543" y="10820"/>
                  </a:cubicBezTo>
                  <a:lnTo>
                    <a:pt x="0" y="20018"/>
                  </a:lnTo>
                  <a:close/>
                </a:path>
              </a:pathLst>
            </a:custGeom>
            <a:noFill/>
            <a:ln w="9525" cap="flat" cmpd="sng">
              <a:solidFill>
                <a:schemeClr val="tx1">
                  <a:alpha val="100000"/>
                </a:schemeClr>
              </a:solidFill>
              <a:prstDash val="solid"/>
              <a:round/>
              <a:headEnd type="arrow" w="lg" len="lg"/>
              <a:tailEnd type="none" w="lg" len="lg"/>
            </a:ln>
          </p:spPr>
          <p:txBody>
            <a:bodyPr/>
            <a:p>
              <a:endParaRPr lang="zh-CN" altLang="en-US"/>
            </a:p>
          </p:txBody>
        </p:sp>
        <p:sp>
          <p:nvSpPr>
            <p:cNvPr id="50191" name="Arc 21"/>
            <p:cNvSpPr/>
            <p:nvPr/>
          </p:nvSpPr>
          <p:spPr>
            <a:xfrm flipH="1" flipV="1">
              <a:off x="1675" y="1534"/>
              <a:ext cx="743" cy="601"/>
            </a:xfrm>
            <a:custGeom>
              <a:avLst/>
              <a:gdLst>
                <a:gd name="txL" fmla="*/ 0 w 19216"/>
                <a:gd name="txT" fmla="*/ 0 h 20029"/>
                <a:gd name="txR" fmla="*/ 19216 w 19216"/>
                <a:gd name="txB" fmla="*/ 20029 h 20029"/>
              </a:gdLst>
              <a:ahLst/>
              <a:cxnLst>
                <a:cxn ang="0">
                  <a:pos x="1" y="0"/>
                </a:cxn>
                <a:cxn ang="0">
                  <a:pos x="0" y="1"/>
                </a:cxn>
                <a:cxn ang="0">
                  <a:pos x="0" y="0"/>
                </a:cxn>
              </a:cxnLst>
              <a:rect l="txL" t="txT" r="txR" b="txB"/>
              <a:pathLst>
                <a:path w="19216" h="20029" fill="none">
                  <a:moveTo>
                    <a:pt x="19216" y="9864"/>
                  </a:moveTo>
                  <a:cubicBezTo>
                    <a:pt x="16847" y="14478"/>
                    <a:pt x="12897" y="18086"/>
                    <a:pt x="8087" y="20028"/>
                  </a:cubicBezTo>
                </a:path>
                <a:path w="19216" h="20029" stroke="0">
                  <a:moveTo>
                    <a:pt x="19216" y="9864"/>
                  </a:moveTo>
                  <a:cubicBezTo>
                    <a:pt x="16847" y="14478"/>
                    <a:pt x="12897" y="18086"/>
                    <a:pt x="8087" y="20028"/>
                  </a:cubicBezTo>
                  <a:lnTo>
                    <a:pt x="0" y="0"/>
                  </a:lnTo>
                  <a:close/>
                </a:path>
              </a:pathLst>
            </a:custGeom>
            <a:noFill/>
            <a:ln w="19050" cap="flat" cmpd="sng">
              <a:solidFill>
                <a:srgbClr val="0000FF">
                  <a:alpha val="100000"/>
                </a:srgbClr>
              </a:solidFill>
              <a:prstDash val="dash"/>
              <a:round/>
              <a:headEnd type="none" w="med" len="med"/>
              <a:tailEnd type="arrow" w="lg" len="lg"/>
            </a:ln>
          </p:spPr>
          <p:txBody>
            <a:bodyPr/>
            <a:p>
              <a:endParaRPr lang="zh-CN" altLang="en-US"/>
            </a:p>
          </p:txBody>
        </p:sp>
        <p:sp>
          <p:nvSpPr>
            <p:cNvPr id="50192" name="Text Box 22"/>
            <p:cNvSpPr txBox="1"/>
            <p:nvPr/>
          </p:nvSpPr>
          <p:spPr>
            <a:xfrm>
              <a:off x="1632" y="1536"/>
              <a:ext cx="316" cy="212"/>
            </a:xfrm>
            <a:prstGeom prst="rect">
              <a:avLst/>
            </a:prstGeom>
            <a:noFill/>
            <a:ln w="9525">
              <a:noFill/>
            </a:ln>
          </p:spPr>
          <p:txBody>
            <a:bodyPr>
              <a:spAutoFit/>
            </a:bodyPr>
            <a:p>
              <a:pPr lvl="0" algn="ctr" eaLnBrk="1" hangingPunct="1">
                <a:spcBef>
                  <a:spcPct val="50000"/>
                </a:spcBef>
              </a:pPr>
              <a:r>
                <a:rPr lang="en-US" altLang="zh-CN" sz="1600" b="1">
                  <a:solidFill>
                    <a:srgbClr val="0000FF"/>
                  </a:solidFill>
                  <a:latin typeface="Arial" panose="020B0604020202020204" pitchFamily="34" charset="0"/>
                  <a:ea typeface="宋体" panose="02010600030101010101" pitchFamily="2" charset="-122"/>
                </a:rPr>
                <a:t>a</a:t>
              </a:r>
              <a:endParaRPr lang="en-US" altLang="zh-CN" sz="1600" b="1">
                <a:solidFill>
                  <a:srgbClr val="0000FF"/>
                </a:solidFill>
                <a:latin typeface="Arial" panose="020B0604020202020204" pitchFamily="34" charset="0"/>
                <a:ea typeface="宋体" panose="02010600030101010101" pitchFamily="2" charset="-122"/>
              </a:endParaRPr>
            </a:p>
          </p:txBody>
        </p:sp>
        <p:sp>
          <p:nvSpPr>
            <p:cNvPr id="50193" name="Text Box 23"/>
            <p:cNvSpPr txBox="1"/>
            <p:nvPr/>
          </p:nvSpPr>
          <p:spPr>
            <a:xfrm>
              <a:off x="1632" y="249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b</a:t>
              </a:r>
              <a:endParaRPr lang="en-US" altLang="zh-CN" sz="1600" b="1">
                <a:latin typeface="Arial" panose="020B0604020202020204" pitchFamily="34" charset="0"/>
                <a:ea typeface="宋体" panose="02010600030101010101" pitchFamily="2" charset="-122"/>
              </a:endParaRPr>
            </a:p>
          </p:txBody>
        </p:sp>
        <p:grpSp>
          <p:nvGrpSpPr>
            <p:cNvPr id="50194" name="Group 24"/>
            <p:cNvGrpSpPr/>
            <p:nvPr/>
          </p:nvGrpSpPr>
          <p:grpSpPr>
            <a:xfrm>
              <a:off x="2112" y="192"/>
              <a:ext cx="672" cy="768"/>
              <a:chOff x="816" y="1728"/>
              <a:chExt cx="816" cy="864"/>
            </a:xfrm>
          </p:grpSpPr>
          <p:sp>
            <p:nvSpPr>
              <p:cNvPr id="50238" name="AutoShape 25"/>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 </a:t>
                </a:r>
                <a:r>
                  <a:rPr lang="en-US" altLang="zh-CN" sz="1600">
                    <a:latin typeface="Arial" panose="020B0604020202020204" pitchFamily="34" charset="0"/>
                    <a:ea typeface="宋体" panose="02010600030101010101" pitchFamily="2" charset="-122"/>
                    <a:sym typeface="Symbol" panose="05050102010706020507" pitchFamily="18" charset="2"/>
                  </a:rPr>
                  <a:t> A</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err="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err="1">
                    <a:solidFill>
                      <a:schemeClr val="folHlink"/>
                    </a:solidFill>
                    <a:latin typeface="Arial" panose="020B0604020202020204" pitchFamily="34" charset="0"/>
                    <a:ea typeface="宋体" panose="02010600030101010101" pitchFamily="2" charset="-122"/>
                    <a:sym typeface="Symbol" panose="05050102010706020507" pitchFamily="18" charset="2"/>
                  </a:rPr>
                  <a:t>A</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A</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50239" name="Text Box 26"/>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6</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50195" name="Line 27"/>
            <p:cNvSpPr/>
            <p:nvPr/>
          </p:nvSpPr>
          <p:spPr>
            <a:xfrm flipV="1">
              <a:off x="2448" y="960"/>
              <a:ext cx="0" cy="288"/>
            </a:xfrm>
            <a:prstGeom prst="line">
              <a:avLst/>
            </a:prstGeom>
            <a:ln w="9525" cap="flat" cmpd="sng">
              <a:solidFill>
                <a:schemeClr val="tx1"/>
              </a:solidFill>
              <a:prstDash val="solid"/>
              <a:headEnd type="none" w="med" len="med"/>
              <a:tailEnd type="arrow" w="lg" len="lg"/>
            </a:ln>
          </p:spPr>
        </p:sp>
        <p:sp>
          <p:nvSpPr>
            <p:cNvPr id="50196" name="Arc 28"/>
            <p:cNvSpPr/>
            <p:nvPr/>
          </p:nvSpPr>
          <p:spPr>
            <a:xfrm flipH="1" flipV="1">
              <a:off x="1920" y="19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50197" name="Text Box 29"/>
            <p:cNvSpPr txBox="1"/>
            <p:nvPr/>
          </p:nvSpPr>
          <p:spPr>
            <a:xfrm>
              <a:off x="1728" y="19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nvGrpSpPr>
            <p:cNvPr id="50198" name="Group 30"/>
            <p:cNvGrpSpPr/>
            <p:nvPr/>
          </p:nvGrpSpPr>
          <p:grpSpPr>
            <a:xfrm>
              <a:off x="4032" y="1056"/>
              <a:ext cx="672" cy="768"/>
              <a:chOff x="816" y="1728"/>
              <a:chExt cx="816" cy="864"/>
            </a:xfrm>
          </p:grpSpPr>
          <p:sp>
            <p:nvSpPr>
              <p:cNvPr id="50236" name="AutoShape 3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50237" name="Text Box 3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4</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50199" name="Line 33"/>
            <p:cNvSpPr/>
            <p:nvPr/>
          </p:nvSpPr>
          <p:spPr>
            <a:xfrm>
              <a:off x="2784" y="1536"/>
              <a:ext cx="1248" cy="0"/>
            </a:xfrm>
            <a:prstGeom prst="line">
              <a:avLst/>
            </a:prstGeom>
            <a:ln w="19050" cap="flat" cmpd="sng">
              <a:solidFill>
                <a:srgbClr val="0000FF"/>
              </a:solidFill>
              <a:prstDash val="dash"/>
              <a:headEnd type="none" w="med" len="med"/>
              <a:tailEnd type="arrow" w="lg" len="lg"/>
            </a:ln>
          </p:spPr>
        </p:sp>
        <p:sp>
          <p:nvSpPr>
            <p:cNvPr id="50200" name="Text Box 34"/>
            <p:cNvSpPr txBox="1"/>
            <p:nvPr/>
          </p:nvSpPr>
          <p:spPr>
            <a:xfrm>
              <a:off x="3264" y="1392"/>
              <a:ext cx="316" cy="212"/>
            </a:xfrm>
            <a:prstGeom prst="rect">
              <a:avLst/>
            </a:prstGeom>
            <a:noFill/>
            <a:ln w="9525">
              <a:noFill/>
            </a:ln>
          </p:spPr>
          <p:txBody>
            <a:bodyPr>
              <a:spAutoFit/>
            </a:bodyPr>
            <a:p>
              <a:pPr lvl="0" algn="ctr" eaLnBrk="1" hangingPunct="1">
                <a:spcBef>
                  <a:spcPct val="50000"/>
                </a:spcBef>
              </a:pPr>
              <a:r>
                <a:rPr lang="en-US" altLang="zh-CN" sz="1600">
                  <a:solidFill>
                    <a:srgbClr val="0000FF"/>
                  </a:solidFill>
                  <a:latin typeface="Arial" panose="020B0604020202020204" pitchFamily="34" charset="0"/>
                  <a:ea typeface="宋体" panose="02010600030101010101" pitchFamily="2" charset="-122"/>
                </a:rPr>
                <a:t>A</a:t>
              </a:r>
              <a:endParaRPr lang="en-US" altLang="zh-CN" sz="1600">
                <a:solidFill>
                  <a:srgbClr val="0000FF"/>
                </a:solidFill>
                <a:latin typeface="Arial" panose="020B0604020202020204" pitchFamily="34" charset="0"/>
                <a:ea typeface="宋体" panose="02010600030101010101" pitchFamily="2" charset="-122"/>
              </a:endParaRPr>
            </a:p>
          </p:txBody>
        </p:sp>
        <p:grpSp>
          <p:nvGrpSpPr>
            <p:cNvPr id="50201" name="Group 35"/>
            <p:cNvGrpSpPr/>
            <p:nvPr/>
          </p:nvGrpSpPr>
          <p:grpSpPr>
            <a:xfrm>
              <a:off x="3168" y="528"/>
              <a:ext cx="672" cy="768"/>
              <a:chOff x="816" y="1728"/>
              <a:chExt cx="816" cy="864"/>
            </a:xfrm>
          </p:grpSpPr>
          <p:sp>
            <p:nvSpPr>
              <p:cNvPr id="50234" name="AutoShape 36"/>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a:t>
                </a:r>
                <a:r>
                  <a:rPr lang="en-US" altLang="zh-CN" sz="1600">
                    <a:latin typeface="Arial" panose="020B0604020202020204" pitchFamily="34" charset="0"/>
                    <a:ea typeface="宋体" panose="02010600030101010101" pitchFamily="2" charset="-122"/>
                    <a:sym typeface="Symbol" panose="05050102010706020507" pitchFamily="18" charset="2"/>
                  </a:rPr>
                  <a:t>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50235" name="Text Box 37"/>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5</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50202" name="Line 38"/>
            <p:cNvSpPr/>
            <p:nvPr/>
          </p:nvSpPr>
          <p:spPr>
            <a:xfrm flipV="1">
              <a:off x="2784" y="1152"/>
              <a:ext cx="384" cy="288"/>
            </a:xfrm>
            <a:prstGeom prst="line">
              <a:avLst/>
            </a:prstGeom>
            <a:ln w="9525" cap="flat" cmpd="sng">
              <a:solidFill>
                <a:schemeClr val="tx1"/>
              </a:solidFill>
              <a:prstDash val="solid"/>
              <a:headEnd type="none" w="med" len="med"/>
              <a:tailEnd type="arrow" w="lg" len="lg"/>
            </a:ln>
          </p:spPr>
        </p:sp>
        <p:sp>
          <p:nvSpPr>
            <p:cNvPr id="50203" name="Line 39"/>
            <p:cNvSpPr/>
            <p:nvPr/>
          </p:nvSpPr>
          <p:spPr>
            <a:xfrm>
              <a:off x="2784" y="672"/>
              <a:ext cx="384" cy="240"/>
            </a:xfrm>
            <a:prstGeom prst="line">
              <a:avLst/>
            </a:prstGeom>
            <a:ln w="9525" cap="flat" cmpd="sng">
              <a:solidFill>
                <a:schemeClr val="tx1"/>
              </a:solidFill>
              <a:prstDash val="solid"/>
              <a:headEnd type="none" w="med" len="med"/>
              <a:tailEnd type="arrow" w="lg" len="lg"/>
            </a:ln>
          </p:spPr>
        </p:sp>
        <p:sp>
          <p:nvSpPr>
            <p:cNvPr id="50204" name="Text Box 40"/>
            <p:cNvSpPr txBox="1"/>
            <p:nvPr/>
          </p:nvSpPr>
          <p:spPr>
            <a:xfrm>
              <a:off x="2832" y="6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50205" name="Text Box 41"/>
            <p:cNvSpPr txBox="1"/>
            <p:nvPr/>
          </p:nvSpPr>
          <p:spPr>
            <a:xfrm>
              <a:off x="2784" y="1152"/>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grpSp>
          <p:nvGrpSpPr>
            <p:cNvPr id="50206" name="Group 42"/>
            <p:cNvGrpSpPr/>
            <p:nvPr/>
          </p:nvGrpSpPr>
          <p:grpSpPr>
            <a:xfrm>
              <a:off x="4032" y="240"/>
              <a:ext cx="672" cy="768"/>
              <a:chOff x="816" y="1728"/>
              <a:chExt cx="816" cy="864"/>
            </a:xfrm>
          </p:grpSpPr>
          <p:sp>
            <p:nvSpPr>
              <p:cNvPr id="50232" name="AutoShape 43"/>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A</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A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50233" name="Text Box 44"/>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7</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50207" name="Line 45"/>
            <p:cNvSpPr/>
            <p:nvPr/>
          </p:nvSpPr>
          <p:spPr>
            <a:xfrm>
              <a:off x="2784" y="528"/>
              <a:ext cx="1248" cy="0"/>
            </a:xfrm>
            <a:prstGeom prst="line">
              <a:avLst/>
            </a:prstGeom>
            <a:ln w="9525" cap="flat" cmpd="sng">
              <a:solidFill>
                <a:schemeClr val="tx1"/>
              </a:solidFill>
              <a:prstDash val="solid"/>
              <a:headEnd type="none" w="med" len="med"/>
              <a:tailEnd type="arrow" w="lg" len="lg"/>
            </a:ln>
          </p:spPr>
        </p:sp>
        <p:sp>
          <p:nvSpPr>
            <p:cNvPr id="50208" name="Text Box 46"/>
            <p:cNvSpPr txBox="1"/>
            <p:nvPr/>
          </p:nvSpPr>
          <p:spPr>
            <a:xfrm>
              <a:off x="3264" y="384"/>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A</a:t>
              </a:r>
              <a:endParaRPr lang="en-US" altLang="zh-CN" sz="1600">
                <a:latin typeface="Arial" panose="020B0604020202020204" pitchFamily="34" charset="0"/>
                <a:ea typeface="宋体" panose="02010600030101010101" pitchFamily="2" charset="-122"/>
              </a:endParaRPr>
            </a:p>
          </p:txBody>
        </p:sp>
        <p:grpSp>
          <p:nvGrpSpPr>
            <p:cNvPr id="50209" name="Group 47"/>
            <p:cNvGrpSpPr/>
            <p:nvPr/>
          </p:nvGrpSpPr>
          <p:grpSpPr>
            <a:xfrm>
              <a:off x="2112" y="3072"/>
              <a:ext cx="672" cy="768"/>
              <a:chOff x="816" y="1728"/>
              <a:chExt cx="816" cy="864"/>
            </a:xfrm>
          </p:grpSpPr>
          <p:sp>
            <p:nvSpPr>
              <p:cNvPr id="50230" name="AutoShape 48"/>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 B</a:t>
                </a:r>
                <a:endParaRPr lang="en-US" altLang="zh-CN" sz="1600">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c</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B</a:t>
                </a:r>
                <a:endPar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endParaRPr>
              </a:p>
              <a:p>
                <a:pPr lvl="0" eaLnBrk="1" hangingPunct="1"/>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B</a:t>
                </a:r>
                <a:r>
                  <a:rPr lang="en-US" altLang="zh-CN" sz="1600">
                    <a:solidFill>
                      <a:schemeClr val="folHlink"/>
                    </a:solidFill>
                    <a:latin typeface="Arial" panose="020B0604020202020204" pitchFamily="34" charset="0"/>
                    <a:ea typeface="宋体" panose="02010600030101010101" pitchFamily="2" charset="-122"/>
                  </a:rPr>
                  <a:t> </a:t>
                </a:r>
                <a:r>
                  <a:rPr lang="en-US" altLang="zh-CN" sz="1600">
                    <a:solidFill>
                      <a:schemeClr val="folHlink"/>
                    </a:solidFill>
                    <a:latin typeface="Arial" panose="020B0604020202020204" pitchFamily="34" charset="0"/>
                    <a:ea typeface="宋体" panose="02010600030101010101" pitchFamily="2" charset="-122"/>
                    <a:sym typeface="Symbol" panose="05050102010706020507" pitchFamily="18" charset="2"/>
                  </a:rPr>
                  <a:t>  </a:t>
                </a:r>
                <a:r>
                  <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rPr>
                  <a:t>d</a:t>
                </a:r>
                <a:endParaRPr lang="en-US" altLang="zh-CN" sz="1600" b="1">
                  <a:solidFill>
                    <a:schemeClr val="folHlink"/>
                  </a:solidFill>
                  <a:latin typeface="Arial" panose="020B0604020202020204" pitchFamily="34" charset="0"/>
                  <a:ea typeface="宋体" panose="02010600030101010101" pitchFamily="2" charset="-122"/>
                  <a:sym typeface="Symbol" panose="05050102010706020507" pitchFamily="18" charset="2"/>
                </a:endParaRPr>
              </a:p>
            </p:txBody>
          </p:sp>
          <p:sp>
            <p:nvSpPr>
              <p:cNvPr id="50231" name="Text Box 49"/>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10</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50210" name="Group 50"/>
            <p:cNvGrpSpPr/>
            <p:nvPr/>
          </p:nvGrpSpPr>
          <p:grpSpPr>
            <a:xfrm>
              <a:off x="4032" y="2208"/>
              <a:ext cx="672" cy="768"/>
              <a:chOff x="816" y="1728"/>
              <a:chExt cx="816" cy="864"/>
            </a:xfrm>
          </p:grpSpPr>
          <p:sp>
            <p:nvSpPr>
              <p:cNvPr id="50228" name="AutoShape 51"/>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S</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50229" name="Text Box 52"/>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8</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50211" name="Group 53"/>
            <p:cNvGrpSpPr/>
            <p:nvPr/>
          </p:nvGrpSpPr>
          <p:grpSpPr>
            <a:xfrm>
              <a:off x="3168" y="2640"/>
              <a:ext cx="672" cy="768"/>
              <a:chOff x="816" y="1728"/>
              <a:chExt cx="816" cy="864"/>
            </a:xfrm>
          </p:grpSpPr>
          <p:sp>
            <p:nvSpPr>
              <p:cNvPr id="50226" name="AutoShape 54"/>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d </a:t>
                </a:r>
                <a:r>
                  <a:rPr lang="en-US" altLang="zh-CN" sz="1600">
                    <a:latin typeface="Arial" panose="020B0604020202020204" pitchFamily="34" charset="0"/>
                    <a:ea typeface="宋体" panose="02010600030101010101" pitchFamily="2" charset="-122"/>
                    <a:sym typeface="Symbol" panose="05050102010706020507" pitchFamily="18" charset="2"/>
                  </a:rPr>
                  <a:t></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50227" name="Text Box 55"/>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9</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grpSp>
          <p:nvGrpSpPr>
            <p:cNvPr id="50212" name="Group 56"/>
            <p:cNvGrpSpPr/>
            <p:nvPr/>
          </p:nvGrpSpPr>
          <p:grpSpPr>
            <a:xfrm>
              <a:off x="4032" y="3120"/>
              <a:ext cx="672" cy="768"/>
              <a:chOff x="816" y="1728"/>
              <a:chExt cx="816" cy="864"/>
            </a:xfrm>
          </p:grpSpPr>
          <p:sp>
            <p:nvSpPr>
              <p:cNvPr id="50224" name="AutoShape 57"/>
              <p:cNvSpPr/>
              <p:nvPr/>
            </p:nvSpPr>
            <p:spPr>
              <a:xfrm>
                <a:off x="816" y="1968"/>
                <a:ext cx="816" cy="624"/>
              </a:xfrm>
              <a:prstGeom prst="roundRect">
                <a:avLst>
                  <a:gd name="adj" fmla="val 16667"/>
                </a:avLst>
              </a:prstGeom>
              <a:solidFill>
                <a:schemeClr val="bg1"/>
              </a:solidFill>
              <a:ln w="38100" cap="flat" cmpd="dbl">
                <a:solidFill>
                  <a:schemeClr val="tx1"/>
                </a:solidFill>
                <a:prstDash val="solid"/>
                <a:headEnd type="none" w="med" len="med"/>
                <a:tailEnd type="none" w="med" len="med"/>
              </a:ln>
            </p:spPr>
            <p:txBody>
              <a:bodyPr wrap="none" lIns="0" tIns="0" rIns="0" bIns="0" anchor="ctr"/>
              <a:p>
                <a:pPr lvl="0" eaLnBrk="1" hangingPunct="1"/>
                <a:r>
                  <a:rPr lang="en-US" altLang="zh-CN" sz="1600">
                    <a:latin typeface="Arial" panose="020B0604020202020204" pitchFamily="34" charset="0"/>
                    <a:ea typeface="宋体" panose="02010600030101010101" pitchFamily="2" charset="-122"/>
                    <a:sym typeface="Symbol" panose="05050102010706020507" pitchFamily="18" charset="2"/>
                  </a:rPr>
                  <a:t>B</a:t>
                </a:r>
                <a:r>
                  <a:rPr lang="en-US" altLang="zh-CN" sz="16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sym typeface="Symbol" panose="05050102010706020507" pitchFamily="18" charset="2"/>
                  </a:rPr>
                  <a:t> </a:t>
                </a:r>
                <a:r>
                  <a:rPr lang="en-US" altLang="zh-CN" sz="1600" b="1">
                    <a:latin typeface="Arial" panose="020B0604020202020204" pitchFamily="34" charset="0"/>
                    <a:ea typeface="宋体" panose="02010600030101010101" pitchFamily="2" charset="-122"/>
                    <a:sym typeface="Symbol" panose="05050102010706020507" pitchFamily="18" charset="2"/>
                  </a:rPr>
                  <a:t>c</a:t>
                </a:r>
                <a:r>
                  <a:rPr lang="en-US" altLang="zh-CN" sz="1600">
                    <a:latin typeface="Arial" panose="020B0604020202020204" pitchFamily="34" charset="0"/>
                    <a:ea typeface="宋体" panose="02010600030101010101" pitchFamily="2" charset="-122"/>
                    <a:sym typeface="Symbol" panose="05050102010706020507" pitchFamily="18" charset="2"/>
                  </a:rPr>
                  <a:t> B </a:t>
                </a:r>
                <a:endParaRPr lang="en-US" altLang="zh-CN" sz="1600">
                  <a:latin typeface="Arial" panose="020B0604020202020204" pitchFamily="34" charset="0"/>
                  <a:ea typeface="宋体" panose="02010600030101010101" pitchFamily="2" charset="-122"/>
                  <a:sym typeface="Symbol" panose="05050102010706020507" pitchFamily="18" charset="2"/>
                </a:endParaRPr>
              </a:p>
            </p:txBody>
          </p:sp>
          <p:sp>
            <p:nvSpPr>
              <p:cNvPr id="50225" name="Text Box 58"/>
              <p:cNvSpPr txBox="1"/>
              <p:nvPr/>
            </p:nvSpPr>
            <p:spPr>
              <a:xfrm>
                <a:off x="961" y="1728"/>
                <a:ext cx="527" cy="239"/>
              </a:xfrm>
              <a:prstGeom prst="rect">
                <a:avLst/>
              </a:prstGeom>
              <a:noFill/>
              <a:ln w="9525">
                <a:noFill/>
              </a:ln>
            </p:spPr>
            <p:txBody>
              <a:bodyPr>
                <a:spAutoFit/>
              </a:bodyPr>
              <a:p>
                <a:pPr lvl="0" eaLnBrk="1" hangingPunct="1"/>
                <a:r>
                  <a:rPr lang="en-US" altLang="zh-CN" sz="1600" b="1">
                    <a:solidFill>
                      <a:srgbClr val="006600"/>
                    </a:solidFill>
                    <a:latin typeface="Verdana" panose="020B0604030504040204" pitchFamily="34" charset="0"/>
                    <a:ea typeface="宋体" panose="02010600030101010101" pitchFamily="2" charset="-122"/>
                  </a:rPr>
                  <a:t>I</a:t>
                </a:r>
                <a:r>
                  <a:rPr lang="en-US" altLang="zh-CN" sz="1600" b="1" baseline="-25000">
                    <a:solidFill>
                      <a:srgbClr val="006600"/>
                    </a:solidFill>
                    <a:latin typeface="Verdana" panose="020B0604030504040204" pitchFamily="34" charset="0"/>
                    <a:ea typeface="宋体" panose="02010600030101010101" pitchFamily="2" charset="-122"/>
                  </a:rPr>
                  <a:t>11</a:t>
                </a:r>
                <a:endParaRPr lang="en-US" altLang="zh-CN" sz="1600" b="1" baseline="-25000">
                  <a:solidFill>
                    <a:srgbClr val="006600"/>
                  </a:solidFill>
                  <a:latin typeface="Verdana" panose="020B0604030504040204" pitchFamily="34" charset="0"/>
                  <a:ea typeface="宋体" panose="02010600030101010101" pitchFamily="2" charset="-122"/>
                </a:endParaRPr>
              </a:p>
            </p:txBody>
          </p:sp>
        </p:grpSp>
        <p:sp>
          <p:nvSpPr>
            <p:cNvPr id="50213" name="Line 59"/>
            <p:cNvSpPr/>
            <p:nvPr/>
          </p:nvSpPr>
          <p:spPr>
            <a:xfrm>
              <a:off x="2784" y="2640"/>
              <a:ext cx="1248" cy="0"/>
            </a:xfrm>
            <a:prstGeom prst="line">
              <a:avLst/>
            </a:prstGeom>
            <a:ln w="9525" cap="flat" cmpd="sng">
              <a:solidFill>
                <a:schemeClr val="tx1"/>
              </a:solidFill>
              <a:prstDash val="solid"/>
              <a:headEnd type="none" w="med" len="med"/>
              <a:tailEnd type="arrow" w="lg" len="lg"/>
            </a:ln>
          </p:spPr>
        </p:sp>
        <p:sp>
          <p:nvSpPr>
            <p:cNvPr id="50214" name="Text Box 60"/>
            <p:cNvSpPr txBox="1"/>
            <p:nvPr/>
          </p:nvSpPr>
          <p:spPr>
            <a:xfrm>
              <a:off x="3264" y="249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50215" name="Line 61"/>
            <p:cNvSpPr/>
            <p:nvPr/>
          </p:nvSpPr>
          <p:spPr>
            <a:xfrm flipV="1">
              <a:off x="2496" y="2976"/>
              <a:ext cx="0" cy="288"/>
            </a:xfrm>
            <a:prstGeom prst="line">
              <a:avLst/>
            </a:prstGeom>
            <a:ln w="9525" cap="flat" cmpd="sng">
              <a:solidFill>
                <a:schemeClr val="tx1"/>
              </a:solidFill>
              <a:prstDash val="solid"/>
              <a:headEnd type="arrow" w="lg" len="lg"/>
              <a:tailEnd type="none" w="lg" len="lg"/>
            </a:ln>
          </p:spPr>
        </p:sp>
        <p:sp>
          <p:nvSpPr>
            <p:cNvPr id="50216" name="Line 62"/>
            <p:cNvSpPr/>
            <p:nvPr/>
          </p:nvSpPr>
          <p:spPr>
            <a:xfrm flipV="1">
              <a:off x="2784" y="3168"/>
              <a:ext cx="384" cy="288"/>
            </a:xfrm>
            <a:prstGeom prst="line">
              <a:avLst/>
            </a:prstGeom>
            <a:ln w="9525" cap="flat" cmpd="sng">
              <a:solidFill>
                <a:schemeClr val="tx1"/>
              </a:solidFill>
              <a:prstDash val="solid"/>
              <a:headEnd type="none" w="med" len="med"/>
              <a:tailEnd type="arrow" w="lg" len="lg"/>
            </a:ln>
          </p:spPr>
        </p:sp>
        <p:sp>
          <p:nvSpPr>
            <p:cNvPr id="50217" name="Line 63"/>
            <p:cNvSpPr/>
            <p:nvPr/>
          </p:nvSpPr>
          <p:spPr>
            <a:xfrm>
              <a:off x="2784" y="2784"/>
              <a:ext cx="384" cy="240"/>
            </a:xfrm>
            <a:prstGeom prst="line">
              <a:avLst/>
            </a:prstGeom>
            <a:ln w="9525" cap="flat" cmpd="sng">
              <a:solidFill>
                <a:schemeClr val="tx1"/>
              </a:solidFill>
              <a:prstDash val="solid"/>
              <a:headEnd type="none" w="med" len="med"/>
              <a:tailEnd type="arrow" w="lg" len="lg"/>
            </a:ln>
          </p:spPr>
        </p:sp>
        <p:sp>
          <p:nvSpPr>
            <p:cNvPr id="50218" name="Text Box 64"/>
            <p:cNvSpPr txBox="1"/>
            <p:nvPr/>
          </p:nvSpPr>
          <p:spPr>
            <a:xfrm>
              <a:off x="2784" y="3168"/>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50219" name="Text Box 65"/>
            <p:cNvSpPr txBox="1"/>
            <p:nvPr/>
          </p:nvSpPr>
          <p:spPr>
            <a:xfrm>
              <a:off x="2832" y="2736"/>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d</a:t>
              </a:r>
              <a:endParaRPr lang="en-US" altLang="zh-CN" sz="1600" b="1">
                <a:latin typeface="Arial" panose="020B0604020202020204" pitchFamily="34" charset="0"/>
                <a:ea typeface="宋体" panose="02010600030101010101" pitchFamily="2" charset="-122"/>
              </a:endParaRPr>
            </a:p>
          </p:txBody>
        </p:sp>
        <p:sp>
          <p:nvSpPr>
            <p:cNvPr id="50220" name="Line 66"/>
            <p:cNvSpPr/>
            <p:nvPr/>
          </p:nvSpPr>
          <p:spPr>
            <a:xfrm>
              <a:off x="2784" y="3600"/>
              <a:ext cx="1248" cy="0"/>
            </a:xfrm>
            <a:prstGeom prst="line">
              <a:avLst/>
            </a:prstGeom>
            <a:ln w="9525" cap="flat" cmpd="sng">
              <a:solidFill>
                <a:schemeClr val="tx1"/>
              </a:solidFill>
              <a:prstDash val="solid"/>
              <a:headEnd type="none" w="med" len="med"/>
              <a:tailEnd type="arrow" w="lg" len="lg"/>
            </a:ln>
          </p:spPr>
        </p:sp>
        <p:sp>
          <p:nvSpPr>
            <p:cNvPr id="50221" name="Text Box 67"/>
            <p:cNvSpPr txBox="1"/>
            <p:nvPr/>
          </p:nvSpPr>
          <p:spPr>
            <a:xfrm>
              <a:off x="3312" y="3456"/>
              <a:ext cx="316" cy="212"/>
            </a:xfrm>
            <a:prstGeom prst="rect">
              <a:avLst/>
            </a:prstGeom>
            <a:noFill/>
            <a:ln w="9525">
              <a:noFill/>
            </a:ln>
          </p:spPr>
          <p:txBody>
            <a:bodyPr>
              <a:spAutoFit/>
            </a:bodyPr>
            <a:p>
              <a:pPr lvl="0" algn="ctr" eaLnBrk="1" hangingPunct="1">
                <a:spcBef>
                  <a:spcPct val="50000"/>
                </a:spcBef>
              </a:pPr>
              <a:r>
                <a:rPr lang="en-US" altLang="zh-CN" sz="1600">
                  <a:latin typeface="Arial" panose="020B0604020202020204" pitchFamily="34" charset="0"/>
                  <a:ea typeface="宋体" panose="02010600030101010101" pitchFamily="2" charset="-122"/>
                </a:rPr>
                <a:t>B</a:t>
              </a:r>
              <a:endParaRPr lang="en-US" altLang="zh-CN" sz="1600">
                <a:latin typeface="Arial" panose="020B0604020202020204" pitchFamily="34" charset="0"/>
                <a:ea typeface="宋体" panose="02010600030101010101" pitchFamily="2" charset="-122"/>
              </a:endParaRPr>
            </a:p>
          </p:txBody>
        </p:sp>
        <p:sp>
          <p:nvSpPr>
            <p:cNvPr id="50222" name="Arc 68"/>
            <p:cNvSpPr/>
            <p:nvPr/>
          </p:nvSpPr>
          <p:spPr>
            <a:xfrm flipH="1" flipV="1">
              <a:off x="1920" y="3072"/>
              <a:ext cx="336" cy="336"/>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path>
                <a:path w="43200" h="43200" stroke="0">
                  <a:moveTo>
                    <a:pt x="19371" y="115"/>
                  </a:moveTo>
                  <a:cubicBezTo>
                    <a:pt x="20111" y="38"/>
                    <a:pt x="20855" y="-1"/>
                    <a:pt x="21600" y="0"/>
                  </a:cubicBezTo>
                  <a:cubicBezTo>
                    <a:pt x="33529" y="0"/>
                    <a:pt x="43200" y="9670"/>
                    <a:pt x="43200" y="21600"/>
                  </a:cubicBezTo>
                  <a:cubicBezTo>
                    <a:pt x="43200" y="33529"/>
                    <a:pt x="33529" y="43200"/>
                    <a:pt x="21600" y="43200"/>
                  </a:cubicBezTo>
                  <a:cubicBezTo>
                    <a:pt x="9670" y="43200"/>
                    <a:pt x="0" y="33529"/>
                    <a:pt x="0" y="21600"/>
                  </a:cubicBezTo>
                  <a:cubicBezTo>
                    <a:pt x="-1" y="19691"/>
                    <a:pt x="253" y="17790"/>
                    <a:pt x="752" y="15948"/>
                  </a:cubicBezTo>
                  <a:lnTo>
                    <a:pt x="21600" y="21600"/>
                  </a:lnTo>
                  <a:close/>
                </a:path>
              </a:pathLst>
            </a:custGeom>
            <a:noFill/>
            <a:ln w="9525" cap="flat" cmpd="sng">
              <a:solidFill>
                <a:schemeClr val="tx1">
                  <a:alpha val="100000"/>
                </a:schemeClr>
              </a:solidFill>
              <a:prstDash val="solid"/>
              <a:round/>
              <a:headEnd type="none" w="med" len="med"/>
              <a:tailEnd type="arrow" w="lg" len="lg"/>
            </a:ln>
          </p:spPr>
          <p:txBody>
            <a:bodyPr/>
            <a:p>
              <a:endParaRPr lang="zh-CN" altLang="en-US"/>
            </a:p>
          </p:txBody>
        </p:sp>
        <p:sp>
          <p:nvSpPr>
            <p:cNvPr id="50223" name="Text Box 69"/>
            <p:cNvSpPr txBox="1"/>
            <p:nvPr/>
          </p:nvSpPr>
          <p:spPr>
            <a:xfrm>
              <a:off x="1728" y="3024"/>
              <a:ext cx="316" cy="212"/>
            </a:xfrm>
            <a:prstGeom prst="rect">
              <a:avLst/>
            </a:prstGeom>
            <a:noFill/>
            <a:ln w="9525">
              <a:noFill/>
            </a:ln>
          </p:spPr>
          <p:txBody>
            <a:bodyPr>
              <a:spAutoFit/>
            </a:bodyPr>
            <a:p>
              <a:pPr lvl="0" algn="ctr" eaLnBrk="1" hangingPunct="1">
                <a:spcBef>
                  <a:spcPct val="50000"/>
                </a:spcBef>
              </a:pPr>
              <a:r>
                <a:rPr lang="en-US" altLang="zh-CN" sz="1600" b="1">
                  <a:latin typeface="Arial" panose="020B0604020202020204" pitchFamily="34" charset="0"/>
                  <a:ea typeface="宋体" panose="02010600030101010101" pitchFamily="2" charset="-122"/>
                </a:rPr>
                <a:t>c</a:t>
              </a:r>
              <a:endParaRPr lang="en-US" altLang="zh-CN" sz="1600" b="1">
                <a:latin typeface="Arial" panose="020B0604020202020204" pitchFamily="34" charset="0"/>
                <a:ea typeface="宋体" panose="02010600030101010101" pitchFamily="2" charset="-122"/>
              </a:endParaRPr>
            </a:p>
          </p:txBody>
        </p:sp>
      </p:grpSp>
      <p:sp>
        <p:nvSpPr>
          <p:cNvPr id="50179" name="AutoShape 70"/>
          <p:cNvSpPr/>
          <p:nvPr/>
        </p:nvSpPr>
        <p:spPr>
          <a:xfrm>
            <a:off x="152400" y="5029200"/>
            <a:ext cx="2438400" cy="1219200"/>
          </a:xfrm>
          <a:prstGeom prst="foldedCorner">
            <a:avLst>
              <a:gd name="adj" fmla="val 12500"/>
            </a:avLst>
          </a:prstGeom>
          <a:noFill/>
          <a:ln w="9525" cap="flat" cmpd="sng">
            <a:solidFill>
              <a:srgbClr val="EAEAEA"/>
            </a:solidFill>
            <a:prstDash val="solid"/>
            <a:headEnd type="none" w="med" len="med"/>
            <a:tailEnd type="none" w="med" len="med"/>
          </a:ln>
        </p:spPr>
        <p:txBody>
          <a:bodyPr wrap="none" anchor="ctr"/>
          <a:p>
            <a:pPr lvl="0" algn="ctr" eaLnBrk="1" hangingPunct="1"/>
            <a:r>
              <a:rPr lang="en-US" altLang="zh-CN">
                <a:latin typeface="Arial" panose="020B0604020202020204" pitchFamily="34" charset="0"/>
                <a:ea typeface="宋体" panose="02010600030101010101" pitchFamily="2" charset="-122"/>
              </a:rPr>
              <a:t>Input string</a:t>
            </a:r>
            <a:endParaRPr lang="en-US" altLang="zh-CN">
              <a:latin typeface="Arial" panose="020B0604020202020204" pitchFamily="34" charset="0"/>
              <a:ea typeface="宋体" panose="02010600030101010101" pitchFamily="2" charset="-122"/>
            </a:endParaRPr>
          </a:p>
          <a:p>
            <a:pPr lvl="0" algn="ctr" eaLnBrk="1" hangingPunct="1"/>
            <a:r>
              <a:rPr lang="en-US" altLang="zh-CN" b="1">
                <a:solidFill>
                  <a:srgbClr val="0000FF"/>
                </a:solidFill>
                <a:latin typeface="Arial" panose="020B0604020202020204" pitchFamily="34" charset="0"/>
                <a:ea typeface="宋体" panose="02010600030101010101" pitchFamily="2" charset="-122"/>
              </a:rPr>
              <a:t>S</a:t>
            </a:r>
            <a:r>
              <a:rPr lang="en-US" altLang="zh-CN" b="1">
                <a:latin typeface="Arial" panose="020B0604020202020204" pitchFamily="34" charset="0"/>
                <a:ea typeface="宋体" panose="02010600030101010101" pitchFamily="2" charset="-122"/>
              </a:rPr>
              <a:t> |</a:t>
            </a:r>
            <a:endParaRPr lang="en-US" altLang="zh-CN" b="1">
              <a:latin typeface="Arial" panose="020B0604020202020204" pitchFamily="34" charset="0"/>
              <a:ea typeface="宋体" panose="02010600030101010101" pitchFamily="2" charset="-122"/>
            </a:endParaRPr>
          </a:p>
          <a:p>
            <a:pPr lvl="0" algn="ctr" eaLnBrk="1" hangingPunct="1"/>
            <a:r>
              <a:rPr lang="en-US" altLang="zh-CN">
                <a:latin typeface="Garamond" panose="02020404030301010803" pitchFamily="18" charset="0"/>
                <a:ea typeface="宋体" panose="02010600030101010101" pitchFamily="2" charset="-122"/>
              </a:rPr>
              <a:t>( </a:t>
            </a:r>
            <a:r>
              <a:rPr lang="en-US" altLang="zh-CN" i="1">
                <a:latin typeface="Garamond" panose="02020404030301010803" pitchFamily="18" charset="0"/>
                <a:ea typeface="宋体" panose="02010600030101010101" pitchFamily="2" charset="-122"/>
              </a:rPr>
              <a:t>reduce with </a:t>
            </a:r>
            <a:r>
              <a:rPr lang="en-US" altLang="zh-CN">
                <a:latin typeface="Garamond" panose="02020404030301010803" pitchFamily="18" charset="0"/>
                <a:ea typeface="宋体" panose="02010600030101010101" pitchFamily="2" charset="-122"/>
              </a:rPr>
              <a:t>S </a:t>
            </a:r>
            <a:r>
              <a:rPr lang="en-US" altLang="zh-CN">
                <a:latin typeface="Garamond" panose="02020404030301010803" pitchFamily="18" charset="0"/>
                <a:ea typeface="宋体" panose="02010600030101010101" pitchFamily="2" charset="-122"/>
                <a:sym typeface="Symbol" panose="05050102010706020507" pitchFamily="18" charset="2"/>
              </a:rPr>
              <a:t> </a:t>
            </a:r>
            <a:r>
              <a:rPr lang="en-US" altLang="zh-CN" b="1">
                <a:latin typeface="Garamond" panose="02020404030301010803" pitchFamily="18" charset="0"/>
                <a:ea typeface="宋体" panose="02010600030101010101" pitchFamily="2" charset="-122"/>
                <a:sym typeface="Symbol" panose="05050102010706020507" pitchFamily="18" charset="2"/>
              </a:rPr>
              <a:t>a</a:t>
            </a:r>
            <a:r>
              <a:rPr lang="en-US" altLang="zh-CN">
                <a:latin typeface="Garamond" panose="02020404030301010803" pitchFamily="18" charset="0"/>
                <a:ea typeface="宋体" panose="02010600030101010101" pitchFamily="2" charset="-122"/>
                <a:sym typeface="Symbol" panose="05050102010706020507" pitchFamily="18" charset="2"/>
              </a:rPr>
              <a:t> A </a:t>
            </a:r>
            <a:br>
              <a:rPr lang="en-US" altLang="zh-CN">
                <a:latin typeface="Garamond" panose="02020404030301010803" pitchFamily="18" charset="0"/>
                <a:ea typeface="宋体" panose="02010600030101010101" pitchFamily="2" charset="-122"/>
                <a:sym typeface="Symbol" panose="05050102010706020507" pitchFamily="18" charset="2"/>
              </a:rPr>
            </a:br>
            <a:r>
              <a:rPr lang="en-US" altLang="zh-CN" i="1">
                <a:latin typeface="Garamond" panose="02020404030301010803" pitchFamily="18" charset="0"/>
                <a:ea typeface="宋体" panose="02010600030101010101" pitchFamily="2" charset="-122"/>
                <a:sym typeface="Symbol" panose="05050102010706020507" pitchFamily="18" charset="2"/>
              </a:rPr>
              <a:t>and accept</a:t>
            </a:r>
            <a:r>
              <a:rPr lang="en-US" altLang="zh-CN">
                <a:latin typeface="Garamond" panose="02020404030301010803" pitchFamily="18" charset="0"/>
                <a:ea typeface="宋体" panose="02010600030101010101" pitchFamily="2" charset="-122"/>
                <a:sym typeface="Symbol" panose="05050102010706020507" pitchFamily="18" charset="2"/>
              </a:rPr>
              <a:t> </a:t>
            </a:r>
            <a:r>
              <a:rPr lang="en-US" altLang="zh-CN">
                <a:latin typeface="Garamond" panose="02020404030301010803" pitchFamily="18" charset="0"/>
                <a:ea typeface="宋体" panose="02010600030101010101" pitchFamily="2" charset="-122"/>
              </a:rPr>
              <a:t>)</a:t>
            </a:r>
            <a:endParaRPr lang="en-US" altLang="zh-CN" b="1">
              <a:latin typeface="Garamond" panose="02020404030301010803" pitchFamily="18" charset="0"/>
              <a:ea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p:txBody>
          <a:bodyPr wrap="square" lIns="91440" tIns="45720" rIns="91440" bIns="45720" anchor="ctr"/>
          <a:p>
            <a:r>
              <a:rPr lang="en-US" altLang="zh-CN"/>
              <a:t>Closure of Item Sets</a:t>
            </a:r>
            <a:endParaRPr lang="zh-CN" altLang="en-US" dirty="0"/>
          </a:p>
        </p:txBody>
      </p:sp>
      <p:pic>
        <p:nvPicPr>
          <p:cNvPr id="51203" name="Picture 2"/>
          <p:cNvPicPr>
            <a:picLocks noGrp="1" noChangeAspect="1"/>
          </p:cNvPicPr>
          <p:nvPr>
            <p:ph idx="1"/>
          </p:nvPr>
        </p:nvPicPr>
        <p:blipFill>
          <a:blip r:embed="rId1"/>
          <a:srcRect/>
          <a:stretch>
            <a:fillRect/>
          </a:stretch>
        </p:blipFill>
        <p:spPr>
          <a:xfrm>
            <a:off x="500063" y="1500188"/>
            <a:ext cx="8053387" cy="2143125"/>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p:txBody>
          <a:bodyPr wrap="square" lIns="91440" tIns="45720" rIns="91440" bIns="45720" anchor="ctr"/>
          <a:p>
            <a:r>
              <a:rPr lang="en-US" altLang="zh-CN"/>
              <a:t>Example</a:t>
            </a:r>
            <a:endParaRPr lang="zh-CN" altLang="en-US" dirty="0"/>
          </a:p>
        </p:txBody>
      </p:sp>
      <p:sp>
        <p:nvSpPr>
          <p:cNvPr id="52227" name="TextBox 5"/>
          <p:cNvSpPr txBox="1"/>
          <p:nvPr/>
        </p:nvSpPr>
        <p:spPr>
          <a:xfrm>
            <a:off x="1071563" y="1571625"/>
            <a:ext cx="5715000" cy="3846513"/>
          </a:xfrm>
          <a:prstGeom prst="rect">
            <a:avLst/>
          </a:prstGeom>
          <a:noFill/>
          <a:ln w="9525">
            <a:noFill/>
          </a:ln>
        </p:spPr>
        <p:txBody>
          <a:bodyPr>
            <a:spAutoFit/>
          </a:bodyPr>
          <a:p>
            <a:pPr lvl="0" eaLnBrk="1" hangingPunct="1"/>
            <a:r>
              <a:rPr lang="zh-CN" altLang="en-US" sz="2400" dirty="0">
                <a:latin typeface="Arial" panose="020B0604020202020204" pitchFamily="34" charset="0"/>
                <a:ea typeface="宋体" panose="02010600030101010101" pitchFamily="2" charset="-122"/>
              </a:rPr>
              <a:t>对于扩充文法</a:t>
            </a:r>
            <a:endParaRPr lang="en-US" altLang="zh-CN" sz="2400">
              <a:latin typeface="Arial" panose="020B0604020202020204" pitchFamily="34" charset="0"/>
              <a:ea typeface="宋体" panose="02010600030101010101" pitchFamily="2" charset="-122"/>
            </a:endParaRPr>
          </a:p>
          <a:p>
            <a:pPr lvl="0" eaLnBrk="1" hangingPunct="1"/>
            <a:endParaRPr lang="en-US" altLang="zh-CN" sz="2400">
              <a:latin typeface="Arial" panose="020B0604020202020204" pitchFamily="34" charset="0"/>
              <a:ea typeface="宋体" panose="02010600030101010101" pitchFamily="2" charset="-122"/>
            </a:endParaRPr>
          </a:p>
          <a:p>
            <a:pPr lvl="0" eaLnBrk="1" hangingPunct="1"/>
            <a:r>
              <a:rPr lang="en-US" altLang="zh-CN" sz="2400" i="1">
                <a:latin typeface="Times New Roman" panose="02020603050405020304" pitchFamily="18" charset="0"/>
                <a:ea typeface="Times New Roman" panose="02020603050405020304" pitchFamily="18" charset="0"/>
              </a:rPr>
              <a:t>E’</a:t>
            </a:r>
            <a:r>
              <a:rPr lang="en-US" altLang="zh-CN" sz="2400" i="1">
                <a:latin typeface="Times New Roman" panose="02020603050405020304" pitchFamily="18" charset="0"/>
                <a:ea typeface="Times New Roman" panose="02020603050405020304" pitchFamily="18" charset="0"/>
                <a:sym typeface="Wingdings" panose="05000000000000000000" pitchFamily="2" charset="2"/>
              </a:rPr>
              <a:t>E</a:t>
            </a:r>
            <a:endParaRPr lang="en-US" altLang="zh-CN" sz="2400" i="1">
              <a:latin typeface="Times New Roman" panose="02020603050405020304" pitchFamily="18" charset="0"/>
              <a:ea typeface="Times New Roman" panose="02020603050405020304" pitchFamily="18" charset="0"/>
              <a:sym typeface="Wingdings" panose="05000000000000000000" pitchFamily="2" charset="2"/>
            </a:endParaRPr>
          </a:p>
          <a:p>
            <a:pPr lvl="0" eaLnBrk="1" hangingPunct="1"/>
            <a:r>
              <a:rPr lang="en-US" altLang="zh-CN" sz="2400" i="1">
                <a:latin typeface="Times New Roman" panose="02020603050405020304" pitchFamily="18" charset="0"/>
                <a:ea typeface="Times New Roman" panose="02020603050405020304" pitchFamily="18" charset="0"/>
                <a:sym typeface="Wingdings" panose="05000000000000000000" pitchFamily="2" charset="2"/>
              </a:rPr>
              <a:t>EE+T|T</a:t>
            </a:r>
            <a:endParaRPr lang="en-US" altLang="zh-CN" sz="2400" i="1">
              <a:latin typeface="Times New Roman" panose="02020603050405020304" pitchFamily="18" charset="0"/>
              <a:ea typeface="Times New Roman" panose="02020603050405020304" pitchFamily="18" charset="0"/>
              <a:sym typeface="Wingdings" panose="05000000000000000000" pitchFamily="2" charset="2"/>
            </a:endParaRPr>
          </a:p>
          <a:p>
            <a:pPr lvl="0" eaLnBrk="1" hangingPunct="1"/>
            <a:r>
              <a:rPr lang="en-US" altLang="zh-CN" sz="2400" i="1">
                <a:latin typeface="Times New Roman" panose="02020603050405020304" pitchFamily="18" charset="0"/>
                <a:ea typeface="Times New Roman" panose="02020603050405020304" pitchFamily="18" charset="0"/>
                <a:sym typeface="Wingdings" panose="05000000000000000000" pitchFamily="2" charset="2"/>
              </a:rPr>
              <a:t>TT*F|F</a:t>
            </a:r>
            <a:endParaRPr lang="en-US" altLang="zh-CN" sz="2400" i="1">
              <a:latin typeface="Times New Roman" panose="02020603050405020304" pitchFamily="18" charset="0"/>
              <a:ea typeface="Times New Roman" panose="02020603050405020304" pitchFamily="18" charset="0"/>
              <a:sym typeface="Wingdings" panose="05000000000000000000" pitchFamily="2" charset="2"/>
            </a:endParaRPr>
          </a:p>
          <a:p>
            <a:pPr lvl="0" eaLnBrk="1" hangingPunct="1"/>
            <a:r>
              <a:rPr lang="en-US" altLang="zh-CN" sz="2400" i="1" err="1">
                <a:latin typeface="Times New Roman" panose="02020603050405020304" pitchFamily="18" charset="0"/>
                <a:ea typeface="Times New Roman" panose="02020603050405020304" pitchFamily="18" charset="0"/>
                <a:sym typeface="Wingdings" panose="05000000000000000000" pitchFamily="2" charset="2"/>
              </a:rPr>
              <a:t>F(E)|id</a:t>
            </a:r>
            <a:endParaRPr lang="en-US" altLang="zh-CN" sz="2400" i="1">
              <a:latin typeface="Times New Roman" panose="02020603050405020304" pitchFamily="18" charset="0"/>
              <a:ea typeface="Times New Roman" panose="02020603050405020304" pitchFamily="18" charset="0"/>
              <a:sym typeface="Wingdings" panose="05000000000000000000" pitchFamily="2" charset="2"/>
            </a:endParaRPr>
          </a:p>
          <a:p>
            <a:pPr lvl="0" eaLnBrk="1" hangingPunct="1"/>
            <a:endParaRPr lang="en-US" altLang="zh-CN" sz="2400" i="1">
              <a:latin typeface="Times New Roman" panose="02020603050405020304" pitchFamily="18" charset="0"/>
              <a:ea typeface="Times New Roman" panose="02020603050405020304" pitchFamily="18" charset="0"/>
              <a:sym typeface="Wingdings" panose="05000000000000000000" pitchFamily="2" charset="2"/>
            </a:endParaRPr>
          </a:p>
          <a:p>
            <a:pPr lvl="0" eaLnBrk="1" hangingPunct="1"/>
            <a:r>
              <a:rPr lang="zh-CN" altLang="en-US" sz="2400" dirty="0">
                <a:latin typeface="Times New Roman" panose="02020603050405020304" pitchFamily="18" charset="0"/>
                <a:ea typeface="Times New Roman" panose="02020603050405020304" pitchFamily="18" charset="0"/>
                <a:sym typeface="Wingdings" panose="05000000000000000000" pitchFamily="2" charset="2"/>
              </a:rPr>
              <a:t>求</a:t>
            </a:r>
            <a:r>
              <a:rPr lang="en-US" altLang="zh-CN" sz="2400">
                <a:latin typeface="Times New Roman" panose="02020603050405020304" pitchFamily="18" charset="0"/>
                <a:ea typeface="Times New Roman" panose="02020603050405020304" pitchFamily="18" charset="0"/>
                <a:sym typeface="Wingdings" panose="05000000000000000000" pitchFamily="2" charset="2"/>
              </a:rPr>
              <a:t>CLOSURE({[</a:t>
            </a:r>
            <a:r>
              <a:rPr lang="en-US" altLang="zh-CN" sz="2400" i="1">
                <a:latin typeface="Times New Roman" panose="02020603050405020304" pitchFamily="18" charset="0"/>
                <a:ea typeface="Times New Roman" panose="02020603050405020304" pitchFamily="18" charset="0"/>
                <a:sym typeface="Wingdings" panose="05000000000000000000" pitchFamily="2" charset="2"/>
              </a:rPr>
              <a:t>E’ ·E</a:t>
            </a:r>
            <a:r>
              <a:rPr lang="en-US" altLang="zh-CN" sz="2400">
                <a:latin typeface="Times New Roman" panose="02020603050405020304" pitchFamily="18" charset="0"/>
                <a:ea typeface="Times New Roman" panose="02020603050405020304" pitchFamily="18" charset="0"/>
                <a:sym typeface="Wingdings" panose="05000000000000000000" pitchFamily="2" charset="2"/>
              </a:rPr>
              <a:t>]})</a:t>
            </a:r>
            <a:endParaRPr lang="en-US" altLang="zh-CN" sz="2400">
              <a:latin typeface="Times New Roman" panose="02020603050405020304" pitchFamily="18" charset="0"/>
              <a:ea typeface="Times New Roman" panose="02020603050405020304" pitchFamily="18" charset="0"/>
            </a:endParaRPr>
          </a:p>
          <a:p>
            <a:pPr lvl="0" eaLnBrk="1" hangingPunct="1"/>
            <a:endParaRPr lang="en-US" altLang="zh-CN" sz="2400">
              <a:latin typeface="Arial" panose="020B0604020202020204" pitchFamily="34" charset="0"/>
              <a:ea typeface="宋体" panose="02010600030101010101" pitchFamily="2" charset="-122"/>
            </a:endParaRPr>
          </a:p>
          <a:p>
            <a:pPr lvl="0" eaLnBrk="1" hangingPunct="1"/>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p:txBody>
          <a:bodyPr wrap="square" lIns="91440" tIns="45720" rIns="91440" bIns="45720" anchor="ctr"/>
          <a:p>
            <a:r>
              <a:rPr lang="en-US" altLang="zh-CN"/>
              <a:t>Bottom-up Parsing</a:t>
            </a:r>
            <a:endParaRPr lang="zh-CN" altLang="en-US" dirty="0"/>
          </a:p>
        </p:txBody>
      </p:sp>
      <p:pic>
        <p:nvPicPr>
          <p:cNvPr id="17411" name="Picture 3"/>
          <p:cNvPicPr>
            <a:picLocks noChangeAspect="1"/>
          </p:cNvPicPr>
          <p:nvPr/>
        </p:nvPicPr>
        <p:blipFill>
          <a:blip r:embed="rId1"/>
          <a:stretch>
            <a:fillRect/>
          </a:stretch>
        </p:blipFill>
        <p:spPr>
          <a:xfrm>
            <a:off x="285750" y="1428750"/>
            <a:ext cx="3071813" cy="1258888"/>
          </a:xfrm>
          <a:prstGeom prst="rect">
            <a:avLst/>
          </a:prstGeom>
          <a:noFill/>
          <a:ln w="9525">
            <a:noFill/>
          </a:ln>
        </p:spPr>
      </p:pic>
      <p:sp>
        <p:nvSpPr>
          <p:cNvPr id="17412" name="TextBox 4"/>
          <p:cNvSpPr txBox="1"/>
          <p:nvPr/>
        </p:nvSpPr>
        <p:spPr>
          <a:xfrm>
            <a:off x="3857625" y="5500688"/>
            <a:ext cx="1714500" cy="461962"/>
          </a:xfrm>
          <a:prstGeom prst="rect">
            <a:avLst/>
          </a:prstGeom>
          <a:noFill/>
          <a:ln w="9525">
            <a:noFill/>
          </a:ln>
        </p:spPr>
        <p:txBody>
          <a:bodyPr>
            <a:spAutoFit/>
          </a:bodyPr>
          <a:p>
            <a:pPr lvl="0" eaLnBrk="1" hangingPunct="1"/>
            <a:r>
              <a:rPr lang="en-US" altLang="zh-CN" sz="2400">
                <a:latin typeface="Arial" panose="020B0604020202020204" pitchFamily="34" charset="0"/>
                <a:ea typeface="宋体" panose="02010600030101010101" pitchFamily="2" charset="-122"/>
              </a:rPr>
              <a:t>id      *     </a:t>
            </a:r>
            <a:r>
              <a:rPr lang="en-US" altLang="zh-CN" sz="2400" err="1">
                <a:latin typeface="Arial" panose="020B0604020202020204" pitchFamily="34" charset="0"/>
                <a:ea typeface="宋体" panose="02010600030101010101" pitchFamily="2" charset="-122"/>
              </a:rPr>
              <a:t>id</a:t>
            </a:r>
            <a:endParaRPr lang="zh-CN" altLang="en-US" sz="2400" dirty="0">
              <a:latin typeface="Arial" panose="020B0604020202020204" pitchFamily="34" charset="0"/>
              <a:ea typeface="宋体" panose="02010600030101010101" pitchFamily="2" charset="-122"/>
            </a:endParaRPr>
          </a:p>
        </p:txBody>
      </p:sp>
      <p:cxnSp>
        <p:nvCxnSpPr>
          <p:cNvPr id="7" name="直接连接符 6"/>
          <p:cNvCxnSpPr/>
          <p:nvPr/>
        </p:nvCxnSpPr>
        <p:spPr>
          <a:xfrm rot="5400000" flipH="1" flipV="1">
            <a:off x="3821113" y="5251450"/>
            <a:ext cx="50006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29063" y="4429125"/>
            <a:ext cx="371475" cy="461963"/>
          </a:xfrm>
          <a:prstGeom prst="rect">
            <a:avLst/>
          </a:prstGeom>
          <a:noFill/>
          <a:ln w="9525">
            <a:noFill/>
          </a:ln>
        </p:spPr>
        <p:txBody>
          <a:bodyPr wrap="none">
            <a:spAutoFit/>
          </a:bodyPr>
          <a:p>
            <a:pPr lvl="0" eaLnBrk="1" hangingPunct="1"/>
            <a:r>
              <a:rPr lang="en-US" altLang="zh-CN" sz="2400">
                <a:latin typeface="Arial" panose="020B0604020202020204" pitchFamily="34" charset="0"/>
                <a:ea typeface="宋体" panose="02010600030101010101" pitchFamily="2" charset="-122"/>
              </a:rPr>
              <a:t>F</a:t>
            </a:r>
            <a:endParaRPr lang="zh-CN" altLang="en-US" sz="2400" dirty="0">
              <a:latin typeface="Arial" panose="020B0604020202020204" pitchFamily="34" charset="0"/>
              <a:ea typeface="宋体" panose="02010600030101010101" pitchFamily="2" charset="-122"/>
            </a:endParaRPr>
          </a:p>
        </p:txBody>
      </p:sp>
      <p:cxnSp>
        <p:nvCxnSpPr>
          <p:cNvPr id="11" name="直接连接符 10"/>
          <p:cNvCxnSpPr/>
          <p:nvPr/>
        </p:nvCxnSpPr>
        <p:spPr>
          <a:xfrm rot="5400000" flipH="1" flipV="1">
            <a:off x="3822700" y="4178300"/>
            <a:ext cx="50006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29063" y="3429000"/>
            <a:ext cx="371475" cy="461963"/>
          </a:xfrm>
          <a:prstGeom prst="rect">
            <a:avLst/>
          </a:prstGeom>
          <a:noFill/>
          <a:ln w="9525">
            <a:noFill/>
          </a:ln>
        </p:spPr>
        <p:txBody>
          <a:bodyPr wrap="none">
            <a:spAutoFit/>
          </a:bodyPr>
          <a:p>
            <a:pPr lvl="0" eaLnBrk="1" hangingPunct="1"/>
            <a:r>
              <a:rPr lang="en-US" altLang="zh-CN" sz="2400">
                <a:latin typeface="Arial" panose="020B0604020202020204" pitchFamily="34" charset="0"/>
                <a:ea typeface="宋体" panose="02010600030101010101" pitchFamily="2" charset="-122"/>
              </a:rPr>
              <a:t>T</a:t>
            </a:r>
            <a:endParaRPr lang="zh-CN" altLang="en-US" sz="2400" dirty="0">
              <a:latin typeface="Arial" panose="020B0604020202020204" pitchFamily="34" charset="0"/>
              <a:ea typeface="宋体" panose="02010600030101010101" pitchFamily="2" charset="-122"/>
            </a:endParaRPr>
          </a:p>
        </p:txBody>
      </p:sp>
      <p:cxnSp>
        <p:nvCxnSpPr>
          <p:cNvPr id="13" name="直接连接符 12"/>
          <p:cNvCxnSpPr/>
          <p:nvPr/>
        </p:nvCxnSpPr>
        <p:spPr>
          <a:xfrm rot="5400000" flipH="1" flipV="1">
            <a:off x="4501356" y="4715669"/>
            <a:ext cx="15716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2063" y="3429000"/>
            <a:ext cx="371475" cy="461963"/>
          </a:xfrm>
          <a:prstGeom prst="rect">
            <a:avLst/>
          </a:prstGeom>
          <a:noFill/>
          <a:ln w="9525">
            <a:noFill/>
          </a:ln>
        </p:spPr>
        <p:txBody>
          <a:bodyPr wrap="none">
            <a:spAutoFit/>
          </a:bodyPr>
          <a:p>
            <a:pPr lvl="0" eaLnBrk="1" hangingPunct="1"/>
            <a:r>
              <a:rPr lang="en-US" altLang="zh-CN" sz="2400">
                <a:latin typeface="Arial" panose="020B0604020202020204" pitchFamily="34" charset="0"/>
                <a:ea typeface="宋体" panose="02010600030101010101" pitchFamily="2" charset="-122"/>
              </a:rPr>
              <a:t>F</a:t>
            </a:r>
            <a:endParaRPr lang="zh-CN" altLang="en-US" sz="2400" dirty="0">
              <a:latin typeface="Arial" panose="020B0604020202020204" pitchFamily="34" charset="0"/>
              <a:ea typeface="宋体" panose="02010600030101010101" pitchFamily="2" charset="-122"/>
            </a:endParaRPr>
          </a:p>
        </p:txBody>
      </p:sp>
      <p:cxnSp>
        <p:nvCxnSpPr>
          <p:cNvPr id="16" name="直接连接符 15"/>
          <p:cNvCxnSpPr>
            <a:stCxn id="17412" idx="0"/>
            <a:endCxn id="19" idx="2"/>
          </p:cNvCxnSpPr>
          <p:nvPr/>
        </p:nvCxnSpPr>
        <p:spPr>
          <a:xfrm rot="16200000" flipV="1">
            <a:off x="3324225" y="4110038"/>
            <a:ext cx="2752725" cy="28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0563" y="2286000"/>
            <a:ext cx="371475" cy="461963"/>
          </a:xfrm>
          <a:prstGeom prst="rect">
            <a:avLst/>
          </a:prstGeom>
          <a:noFill/>
          <a:ln w="9525">
            <a:noFill/>
          </a:ln>
        </p:spPr>
        <p:txBody>
          <a:bodyPr wrap="none">
            <a:spAutoFit/>
          </a:bodyPr>
          <a:p>
            <a:pPr lvl="0" eaLnBrk="1" hangingPunct="1"/>
            <a:r>
              <a:rPr lang="en-US" altLang="zh-CN" sz="2400">
                <a:latin typeface="Arial" panose="020B0604020202020204" pitchFamily="34" charset="0"/>
                <a:ea typeface="宋体" panose="02010600030101010101" pitchFamily="2" charset="-122"/>
              </a:rPr>
              <a:t>T</a:t>
            </a:r>
            <a:endParaRPr lang="zh-CN" altLang="en-US" sz="2400" dirty="0">
              <a:latin typeface="Arial" panose="020B0604020202020204" pitchFamily="34" charset="0"/>
              <a:ea typeface="宋体" panose="02010600030101010101" pitchFamily="2" charset="-122"/>
            </a:endParaRPr>
          </a:p>
        </p:txBody>
      </p:sp>
      <p:cxnSp>
        <p:nvCxnSpPr>
          <p:cNvPr id="21" name="直接连接符 20"/>
          <p:cNvCxnSpPr>
            <a:endCxn id="12" idx="0"/>
          </p:cNvCxnSpPr>
          <p:nvPr/>
        </p:nvCxnSpPr>
        <p:spPr>
          <a:xfrm rot="5400000">
            <a:off x="4021931" y="2878931"/>
            <a:ext cx="642938"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5" idx="0"/>
          </p:cNvCxnSpPr>
          <p:nvPr/>
        </p:nvCxnSpPr>
        <p:spPr>
          <a:xfrm rot="16200000" flipH="1">
            <a:off x="4736306" y="2907506"/>
            <a:ext cx="642938" cy="400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2938" y="5429250"/>
            <a:ext cx="1000125" cy="461963"/>
          </a:xfrm>
          <a:prstGeom prst="rect">
            <a:avLst/>
          </a:prstGeom>
          <a:noFill/>
          <a:ln w="9525">
            <a:noFill/>
          </a:ln>
        </p:spPr>
        <p:txBody>
          <a:bodyPr>
            <a:spAutoFit/>
          </a:bodyPr>
          <a:p>
            <a:pPr lvl="0" eaLnBrk="1" hangingPunct="1"/>
            <a:r>
              <a:rPr lang="en-US" altLang="zh-CN" sz="2400" err="1">
                <a:latin typeface="Arial" panose="020B0604020202020204" pitchFamily="34" charset="0"/>
                <a:ea typeface="宋体" panose="02010600030101010101" pitchFamily="2" charset="-122"/>
              </a:rPr>
              <a:t>F</a:t>
            </a:r>
            <a:r>
              <a:rPr lang="en-US" altLang="zh-CN" sz="2400" err="1">
                <a:latin typeface="Arial" panose="020B0604020202020204" pitchFamily="34" charset="0"/>
                <a:ea typeface="宋体" panose="02010600030101010101" pitchFamily="2" charset="-122"/>
                <a:sym typeface="Wingdings" panose="05000000000000000000" pitchFamily="2" charset="2"/>
              </a:rPr>
              <a:t>id</a:t>
            </a:r>
            <a:endParaRPr lang="zh-CN" altLang="en-US" sz="2400" dirty="0">
              <a:latin typeface="Arial" panose="020B0604020202020204" pitchFamily="34" charset="0"/>
              <a:ea typeface="宋体" panose="02010600030101010101" pitchFamily="2" charset="-122"/>
            </a:endParaRPr>
          </a:p>
        </p:txBody>
      </p:sp>
      <p:sp>
        <p:nvSpPr>
          <p:cNvPr id="37" name="TextBox 36"/>
          <p:cNvSpPr txBox="1"/>
          <p:nvPr/>
        </p:nvSpPr>
        <p:spPr>
          <a:xfrm>
            <a:off x="642938" y="4786313"/>
            <a:ext cx="1000125" cy="461962"/>
          </a:xfrm>
          <a:prstGeom prst="rect">
            <a:avLst/>
          </a:prstGeom>
          <a:noFill/>
          <a:ln w="9525">
            <a:noFill/>
          </a:ln>
        </p:spPr>
        <p:txBody>
          <a:bodyPr>
            <a:spAutoFit/>
          </a:bodyPr>
          <a:p>
            <a:pPr lvl="0" eaLnBrk="1" hangingPunct="1"/>
            <a:r>
              <a:rPr lang="en-US" altLang="zh-CN" sz="2400">
                <a:latin typeface="Arial" panose="020B0604020202020204" pitchFamily="34" charset="0"/>
                <a:ea typeface="宋体" panose="02010600030101010101" pitchFamily="2" charset="-122"/>
                <a:sym typeface="Wingdings" panose="05000000000000000000" pitchFamily="2" charset="2"/>
              </a:rPr>
              <a:t>TF</a:t>
            </a:r>
            <a:endParaRPr lang="zh-CN" altLang="en-US" sz="2400" dirty="0">
              <a:latin typeface="Arial" panose="020B0604020202020204" pitchFamily="34" charset="0"/>
              <a:ea typeface="宋体" panose="02010600030101010101" pitchFamily="2" charset="-122"/>
            </a:endParaRPr>
          </a:p>
        </p:txBody>
      </p:sp>
      <p:sp>
        <p:nvSpPr>
          <p:cNvPr id="38" name="TextBox 37"/>
          <p:cNvSpPr txBox="1"/>
          <p:nvPr/>
        </p:nvSpPr>
        <p:spPr>
          <a:xfrm>
            <a:off x="642938" y="4143375"/>
            <a:ext cx="1000125" cy="461963"/>
          </a:xfrm>
          <a:prstGeom prst="rect">
            <a:avLst/>
          </a:prstGeom>
          <a:noFill/>
          <a:ln w="9525">
            <a:noFill/>
          </a:ln>
        </p:spPr>
        <p:txBody>
          <a:bodyPr>
            <a:spAutoFit/>
          </a:bodyPr>
          <a:p>
            <a:pPr lvl="0" eaLnBrk="1" hangingPunct="1"/>
            <a:r>
              <a:rPr lang="en-US" altLang="zh-CN" sz="2400" err="1">
                <a:latin typeface="Arial" panose="020B0604020202020204" pitchFamily="34" charset="0"/>
                <a:ea typeface="宋体" panose="02010600030101010101" pitchFamily="2" charset="-122"/>
                <a:sym typeface="Wingdings" panose="05000000000000000000" pitchFamily="2" charset="2"/>
              </a:rPr>
              <a:t>Fid</a:t>
            </a:r>
            <a:endParaRPr lang="zh-CN" altLang="en-US" sz="2400" dirty="0">
              <a:latin typeface="Arial" panose="020B0604020202020204" pitchFamily="34" charset="0"/>
              <a:ea typeface="宋体" panose="02010600030101010101" pitchFamily="2" charset="-122"/>
            </a:endParaRPr>
          </a:p>
        </p:txBody>
      </p:sp>
      <p:sp>
        <p:nvSpPr>
          <p:cNvPr id="39" name="TextBox 38"/>
          <p:cNvSpPr txBox="1"/>
          <p:nvPr/>
        </p:nvSpPr>
        <p:spPr>
          <a:xfrm>
            <a:off x="642938" y="3500438"/>
            <a:ext cx="1428750" cy="461962"/>
          </a:xfrm>
          <a:prstGeom prst="rect">
            <a:avLst/>
          </a:prstGeom>
          <a:noFill/>
          <a:ln w="9525">
            <a:noFill/>
          </a:ln>
        </p:spPr>
        <p:txBody>
          <a:bodyPr>
            <a:spAutoFit/>
          </a:bodyPr>
          <a:p>
            <a:pPr lvl="0" eaLnBrk="1" hangingPunct="1"/>
            <a:r>
              <a:rPr lang="en-US" altLang="zh-CN" sz="2400">
                <a:latin typeface="Arial" panose="020B0604020202020204" pitchFamily="34" charset="0"/>
                <a:ea typeface="宋体" panose="02010600030101010101" pitchFamily="2" charset="-122"/>
                <a:sym typeface="Wingdings" panose="05000000000000000000" pitchFamily="2" charset="2"/>
              </a:rPr>
              <a:t>TT*F</a:t>
            </a:r>
            <a:endParaRPr lang="zh-CN" altLang="en-US" sz="2400" dirty="0">
              <a:latin typeface="Arial" panose="020B0604020202020204" pitchFamily="34" charset="0"/>
              <a:ea typeface="宋体" panose="02010600030101010101" pitchFamily="2" charset="-122"/>
            </a:endParaRPr>
          </a:p>
        </p:txBody>
      </p:sp>
      <p:cxnSp>
        <p:nvCxnSpPr>
          <p:cNvPr id="20" name="直接连接符 19"/>
          <p:cNvCxnSpPr/>
          <p:nvPr/>
        </p:nvCxnSpPr>
        <p:spPr>
          <a:xfrm rot="5400000" flipH="1" flipV="1">
            <a:off x="4465638" y="2035175"/>
            <a:ext cx="50006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4375" y="2857500"/>
            <a:ext cx="1428750" cy="461963"/>
          </a:xfrm>
          <a:prstGeom prst="rect">
            <a:avLst/>
          </a:prstGeom>
          <a:noFill/>
          <a:ln w="9525">
            <a:noFill/>
          </a:ln>
        </p:spPr>
        <p:txBody>
          <a:bodyPr>
            <a:spAutoFit/>
          </a:bodyPr>
          <a:p>
            <a:pPr lvl="0" eaLnBrk="1" hangingPunct="1"/>
            <a:r>
              <a:rPr lang="en-US" altLang="zh-CN" sz="2400">
                <a:latin typeface="Arial" panose="020B0604020202020204" pitchFamily="34" charset="0"/>
                <a:ea typeface="宋体" panose="02010600030101010101" pitchFamily="2" charset="-122"/>
                <a:sym typeface="Wingdings" panose="05000000000000000000" pitchFamily="2" charset="2"/>
              </a:rPr>
              <a:t>ET</a:t>
            </a:r>
            <a:endParaRPr lang="zh-CN" altLang="en-US" sz="2400" dirty="0">
              <a:latin typeface="Arial" panose="020B0604020202020204" pitchFamily="34" charset="0"/>
              <a:ea typeface="宋体" panose="02010600030101010101" pitchFamily="2" charset="-122"/>
            </a:endParaRPr>
          </a:p>
        </p:txBody>
      </p:sp>
      <p:sp>
        <p:nvSpPr>
          <p:cNvPr id="25" name="TextBox 24"/>
          <p:cNvSpPr txBox="1"/>
          <p:nvPr/>
        </p:nvSpPr>
        <p:spPr>
          <a:xfrm>
            <a:off x="4572000" y="1285875"/>
            <a:ext cx="390525" cy="461963"/>
          </a:xfrm>
          <a:prstGeom prst="rect">
            <a:avLst/>
          </a:prstGeom>
          <a:noFill/>
          <a:ln w="9525">
            <a:noFill/>
          </a:ln>
        </p:spPr>
        <p:txBody>
          <a:bodyPr wrap="none">
            <a:spAutoFit/>
          </a:bodyPr>
          <a:p>
            <a:pPr lvl="0" eaLnBrk="1" hangingPunct="1"/>
            <a:r>
              <a:rPr lang="en-US" altLang="zh-CN" sz="2400">
                <a:latin typeface="Arial" panose="020B0604020202020204" pitchFamily="34" charset="0"/>
                <a:ea typeface="宋体" panose="02010600030101010101" pitchFamily="2" charset="-122"/>
              </a:rPr>
              <a:t>E</a:t>
            </a: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lide(fromBottom)">
                                      <p:cBhvr>
                                        <p:cTn id="7" dur="500"/>
                                        <p:tgtEl>
                                          <p:spTgt spid="30"/>
                                        </p:tgtEl>
                                      </p:cBhvr>
                                    </p:animEffect>
                                  </p:childTnLst>
                                </p:cTn>
                              </p:par>
                              <p:par>
                                <p:cTn id="8" presetID="1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lide(fromBottom)">
                                      <p:cBhvr>
                                        <p:cTn id="10" dur="500"/>
                                        <p:tgtEl>
                                          <p:spTgt spid="7"/>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slide(fromBottom)">
                                      <p:cBhvr>
                                        <p:cTn id="18" dur="500"/>
                                        <p:tgtEl>
                                          <p:spTgt spid="37"/>
                                        </p:tgtEl>
                                      </p:cBhvr>
                                    </p:animEffect>
                                  </p:childTnLst>
                                </p:cTn>
                              </p:par>
                              <p:par>
                                <p:cTn id="19" presetID="1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lide(fromBottom)">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slide(fromBottom)">
                                      <p:cBhvr>
                                        <p:cTn id="29" dur="500"/>
                                        <p:tgtEl>
                                          <p:spTgt spid="38"/>
                                        </p:tgtEl>
                                      </p:cBhvr>
                                    </p:animEffect>
                                  </p:childTnLst>
                                </p:cTn>
                              </p:par>
                              <p:par>
                                <p:cTn id="30" presetID="12" presetClass="entr" presetSubtype="4"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lide(fromBottom)">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slide(fromBottom)">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slide(fromBottom)">
                                      <p:cBhvr>
                                        <p:cTn id="40" dur="500"/>
                                        <p:tgtEl>
                                          <p:spTgt spid="39"/>
                                        </p:tgtEl>
                                      </p:cBhvr>
                                    </p:animEffect>
                                  </p:childTnLst>
                                </p:cTn>
                              </p:par>
                              <p:par>
                                <p:cTn id="41" presetID="12" presetClass="entr" presetSubtype="4"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slide(fromBottom)">
                                      <p:cBhvr>
                                        <p:cTn id="43" dur="500"/>
                                        <p:tgtEl>
                                          <p:spTgt spid="21"/>
                                        </p:tgtEl>
                                      </p:cBhvr>
                                    </p:animEffect>
                                  </p:childTnLst>
                                </p:cTn>
                              </p:par>
                              <p:par>
                                <p:cTn id="44" presetID="12" presetClass="entr" presetSubtype="4"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lide(fromBottom)">
                                      <p:cBhvr>
                                        <p:cTn id="46" dur="500"/>
                                        <p:tgtEl>
                                          <p:spTgt spid="16"/>
                                        </p:tgtEl>
                                      </p:cBhvr>
                                    </p:animEffect>
                                  </p:childTnLst>
                                </p:cTn>
                              </p:par>
                              <p:par>
                                <p:cTn id="47" presetID="1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slide(fromBottom)">
                                      <p:cBhvr>
                                        <p:cTn id="49" dur="500"/>
                                        <p:tgtEl>
                                          <p:spTgt spid="23"/>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lide(fromBottom)">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slide(fromBottom)">
                                      <p:cBhvr>
                                        <p:cTn id="57" dur="500"/>
                                        <p:tgtEl>
                                          <p:spTgt spid="24"/>
                                        </p:tgtEl>
                                      </p:cBhvr>
                                    </p:animEffect>
                                  </p:childTnLst>
                                </p:cTn>
                              </p:par>
                              <p:par>
                                <p:cTn id="58" presetID="12" presetClass="entr" presetSubtype="4"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slide(fromBottom)">
                                      <p:cBhvr>
                                        <p:cTn id="60" dur="500"/>
                                        <p:tgtEl>
                                          <p:spTgt spid="20"/>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slide(fromBottom)">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19" grpId="0"/>
      <p:bldP spid="30" grpId="0"/>
      <p:bldP spid="37" grpId="0"/>
      <p:bldP spid="38" grpId="0"/>
      <p:bldP spid="39" grpId="0"/>
      <p:bldP spid="24"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p:txBody>
          <a:bodyPr wrap="square" lIns="91440" tIns="45720" rIns="91440" bIns="45720" anchor="ctr"/>
          <a:p>
            <a:r>
              <a:rPr lang="en-US" altLang="zh-CN" b="1"/>
              <a:t>The Function GOTO</a:t>
            </a:r>
            <a:endParaRPr lang="zh-CN" altLang="en-US" dirty="0"/>
          </a:p>
        </p:txBody>
      </p:sp>
      <p:pic>
        <p:nvPicPr>
          <p:cNvPr id="53251" name="Picture 2"/>
          <p:cNvPicPr>
            <a:picLocks noGrp="1" noChangeAspect="1"/>
          </p:cNvPicPr>
          <p:nvPr>
            <p:ph idx="1"/>
          </p:nvPr>
        </p:nvPicPr>
        <p:blipFill>
          <a:blip r:embed="rId1"/>
          <a:srcRect/>
          <a:stretch>
            <a:fillRect/>
          </a:stretch>
        </p:blipFill>
        <p:spPr>
          <a:xfrm>
            <a:off x="428625" y="1428750"/>
            <a:ext cx="8267700" cy="642938"/>
          </a:xfrm>
        </p:spPr>
      </p:pic>
      <p:pic>
        <p:nvPicPr>
          <p:cNvPr id="53252" name="Picture 4"/>
          <p:cNvPicPr>
            <a:picLocks noChangeAspect="1"/>
          </p:cNvPicPr>
          <p:nvPr/>
        </p:nvPicPr>
        <p:blipFill>
          <a:blip r:embed="rId2"/>
          <a:stretch>
            <a:fillRect/>
          </a:stretch>
        </p:blipFill>
        <p:spPr>
          <a:xfrm>
            <a:off x="428625" y="2643188"/>
            <a:ext cx="8391525" cy="714375"/>
          </a:xfrm>
          <a:prstGeom prst="rect">
            <a:avLst/>
          </a:prstGeom>
          <a:noFill/>
          <a:ln w="9525">
            <a:noFill/>
          </a:ln>
        </p:spPr>
      </p:pic>
      <p:pic>
        <p:nvPicPr>
          <p:cNvPr id="53253" name="Picture 5"/>
          <p:cNvPicPr>
            <a:picLocks noChangeAspect="1"/>
          </p:cNvPicPr>
          <p:nvPr/>
        </p:nvPicPr>
        <p:blipFill>
          <a:blip r:embed="rId3"/>
          <a:stretch>
            <a:fillRect/>
          </a:stretch>
        </p:blipFill>
        <p:spPr>
          <a:xfrm>
            <a:off x="500063" y="2143125"/>
            <a:ext cx="4551362" cy="285750"/>
          </a:xfrm>
          <a:prstGeom prst="rect">
            <a:avLst/>
          </a:prstGeom>
          <a:noFill/>
          <a:ln w="9525">
            <a:noFill/>
          </a:ln>
        </p:spPr>
      </p:pic>
      <p:pic>
        <p:nvPicPr>
          <p:cNvPr id="76806" name="Picture 6"/>
          <p:cNvPicPr>
            <a:picLocks noChangeAspect="1"/>
          </p:cNvPicPr>
          <p:nvPr/>
        </p:nvPicPr>
        <p:blipFill>
          <a:blip r:embed="rId4"/>
          <a:stretch>
            <a:fillRect/>
          </a:stretch>
        </p:blipFill>
        <p:spPr>
          <a:xfrm>
            <a:off x="3429000" y="3500438"/>
            <a:ext cx="1571625" cy="17954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6"/>
                                        </p:tgtEl>
                                        <p:attrNameLst>
                                          <p:attrName>style.visibility</p:attrName>
                                        </p:attrNameLst>
                                      </p:cBhvr>
                                      <p:to>
                                        <p:strVal val="visible"/>
                                      </p:to>
                                    </p:set>
                                    <p:anim calcmode="lin" valueType="num">
                                      <p:cBhvr additive="base">
                                        <p:cTn id="7" dur="500" fill="hold"/>
                                        <p:tgtEl>
                                          <p:spTgt spid="76806"/>
                                        </p:tgtEl>
                                        <p:attrNameLst>
                                          <p:attrName>ppt_x</p:attrName>
                                        </p:attrNameLst>
                                      </p:cBhvr>
                                      <p:tavLst>
                                        <p:tav tm="0">
                                          <p:val>
                                            <p:strVal val="#ppt_x"/>
                                          </p:val>
                                        </p:tav>
                                        <p:tav tm="100000">
                                          <p:val>
                                            <p:strVal val="#ppt_x"/>
                                          </p:val>
                                        </p:tav>
                                      </p:tavLst>
                                    </p:anim>
                                    <p:anim calcmode="lin" valueType="num">
                                      <p:cBhvr additive="base">
                                        <p:cTn id="8"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p:txBody>
          <a:bodyPr wrap="square" lIns="91440" tIns="45720" rIns="91440" bIns="45720" anchor="ctr"/>
          <a:p>
            <a:r>
              <a:rPr lang="zh-CN" altLang="en-US" dirty="0"/>
              <a:t>构造</a:t>
            </a:r>
            <a:r>
              <a:rPr lang="en-US" altLang="zh-CN"/>
              <a:t>LR(0)</a:t>
            </a:r>
            <a:r>
              <a:rPr lang="zh-CN" altLang="en-US" dirty="0"/>
              <a:t>项的规范集族</a:t>
            </a:r>
            <a:endParaRPr lang="zh-CN" altLang="en-US" dirty="0"/>
          </a:p>
        </p:txBody>
      </p:sp>
      <p:pic>
        <p:nvPicPr>
          <p:cNvPr id="54275" name="Picture 2"/>
          <p:cNvPicPr>
            <a:picLocks noGrp="1" noChangeAspect="1"/>
          </p:cNvPicPr>
          <p:nvPr>
            <p:ph idx="1"/>
          </p:nvPr>
        </p:nvPicPr>
        <p:blipFill>
          <a:blip r:embed="rId1"/>
          <a:srcRect/>
          <a:stretch>
            <a:fillRect/>
          </a:stretch>
        </p:blipFill>
        <p:spPr>
          <a:xfrm>
            <a:off x="500063" y="1428750"/>
            <a:ext cx="7951787" cy="28575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xfrm>
            <a:off x="428625" y="1428750"/>
            <a:ext cx="1428750" cy="4357688"/>
          </a:xfrm>
        </p:spPr>
        <p:txBody>
          <a:bodyPr wrap="square" lIns="91440" tIns="45720" rIns="91440" bIns="45720" anchor="ctr"/>
          <a:p>
            <a:r>
              <a:rPr lang="en-US" altLang="zh-CN"/>
              <a:t>LR(0)</a:t>
            </a:r>
            <a:r>
              <a:rPr lang="zh-CN" altLang="en-US" dirty="0"/>
              <a:t>自动机</a:t>
            </a:r>
            <a:endParaRPr lang="zh-CN" altLang="en-US" dirty="0"/>
          </a:p>
        </p:txBody>
      </p:sp>
      <p:pic>
        <p:nvPicPr>
          <p:cNvPr id="55299" name="Picture 2"/>
          <p:cNvPicPr>
            <a:picLocks noChangeAspect="1"/>
          </p:cNvPicPr>
          <p:nvPr/>
        </p:nvPicPr>
        <p:blipFill>
          <a:blip r:embed="rId1"/>
          <a:stretch>
            <a:fillRect/>
          </a:stretch>
        </p:blipFill>
        <p:spPr>
          <a:xfrm>
            <a:off x="2214563" y="214313"/>
            <a:ext cx="6103937" cy="6215062"/>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p:txBody>
          <a:bodyPr wrap="square" lIns="91440" tIns="45720" rIns="91440" bIns="45720" anchor="ctr"/>
          <a:p>
            <a:r>
              <a:rPr lang="zh-CN" altLang="en-US" dirty="0"/>
              <a:t>构造</a:t>
            </a:r>
            <a:r>
              <a:rPr lang="en-US" altLang="zh-CN"/>
              <a:t>SLR</a:t>
            </a:r>
            <a:r>
              <a:rPr lang="zh-CN" altLang="en-US" dirty="0"/>
              <a:t>分析表</a:t>
            </a:r>
            <a:endParaRPr lang="zh-CN" altLang="en-US" dirty="0"/>
          </a:p>
        </p:txBody>
      </p:sp>
      <p:pic>
        <p:nvPicPr>
          <p:cNvPr id="56323" name="Picture 2"/>
          <p:cNvPicPr>
            <a:picLocks noChangeAspect="1"/>
          </p:cNvPicPr>
          <p:nvPr/>
        </p:nvPicPr>
        <p:blipFill>
          <a:blip r:embed="rId1"/>
          <a:stretch>
            <a:fillRect/>
          </a:stretch>
        </p:blipFill>
        <p:spPr>
          <a:xfrm>
            <a:off x="428625" y="1285875"/>
            <a:ext cx="7727950" cy="5286375"/>
          </a:xfrm>
          <a:prstGeom prst="rect">
            <a:avLst/>
          </a:prstGeom>
          <a:noFill/>
          <a:ln w="9525">
            <a:noFill/>
          </a:ln>
        </p:spPr>
      </p:pic>
      <p:cxnSp>
        <p:nvCxnSpPr>
          <p:cNvPr id="6" name="直接连接符 5"/>
          <p:cNvCxnSpPr/>
          <p:nvPr/>
        </p:nvCxnSpPr>
        <p:spPr>
          <a:xfrm>
            <a:off x="1000125" y="6215063"/>
            <a:ext cx="7072313"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00125" y="6500813"/>
            <a:ext cx="6500813"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par>
                                <p:cTn id="18" presetID="1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Bottom)">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p:txBody>
          <a:bodyPr wrap="square" lIns="91440" tIns="45720" rIns="91440" bIns="45720" anchor="ctr"/>
          <a:p>
            <a:r>
              <a:rPr lang="zh-CN" altLang="en-US" dirty="0"/>
              <a:t>构造</a:t>
            </a:r>
            <a:r>
              <a:rPr lang="en-US" altLang="zh-CN"/>
              <a:t>SLR</a:t>
            </a:r>
            <a:r>
              <a:rPr lang="zh-CN" altLang="en-US" dirty="0"/>
              <a:t>分析表</a:t>
            </a:r>
            <a:endParaRPr lang="zh-CN" altLang="en-US" dirty="0"/>
          </a:p>
        </p:txBody>
      </p:sp>
      <p:pic>
        <p:nvPicPr>
          <p:cNvPr id="57347" name="Picture 2"/>
          <p:cNvPicPr>
            <a:picLocks noGrp="1" noChangeAspect="1"/>
          </p:cNvPicPr>
          <p:nvPr>
            <p:ph idx="1"/>
          </p:nvPr>
        </p:nvPicPr>
        <p:blipFill>
          <a:blip r:embed="rId1"/>
          <a:srcRect/>
          <a:stretch>
            <a:fillRect/>
          </a:stretch>
        </p:blipFill>
        <p:spPr>
          <a:xfrm>
            <a:off x="428625" y="1500188"/>
            <a:ext cx="8326438" cy="2000250"/>
          </a:xfrm>
        </p:spPr>
      </p:pic>
      <p:pic>
        <p:nvPicPr>
          <p:cNvPr id="57348" name="Picture 3"/>
          <p:cNvPicPr>
            <a:picLocks noChangeAspect="1"/>
          </p:cNvPicPr>
          <p:nvPr/>
        </p:nvPicPr>
        <p:blipFill>
          <a:blip r:embed="rId2"/>
          <a:stretch>
            <a:fillRect/>
          </a:stretch>
        </p:blipFill>
        <p:spPr>
          <a:xfrm>
            <a:off x="8358188" y="3571875"/>
            <a:ext cx="285750" cy="29845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p:txBody>
          <a:bodyPr wrap="square" lIns="91440" tIns="45720" rIns="91440" bIns="45720" anchor="ctr"/>
          <a:p>
            <a:r>
              <a:rPr lang="en-US" altLang="zh-CN"/>
              <a:t>More…</a:t>
            </a:r>
            <a:endParaRPr lang="zh-CN" altLang="en-US" dirty="0"/>
          </a:p>
        </p:txBody>
      </p:sp>
      <p:pic>
        <p:nvPicPr>
          <p:cNvPr id="58371" name="Picture 3"/>
          <p:cNvPicPr>
            <a:picLocks noGrp="1" noChangeAspect="1"/>
          </p:cNvPicPr>
          <p:nvPr>
            <p:ph idx="1"/>
          </p:nvPr>
        </p:nvPicPr>
        <p:blipFill>
          <a:blip r:embed="rId1"/>
          <a:srcRect/>
          <a:stretch>
            <a:fillRect/>
          </a:stretch>
        </p:blipFill>
        <p:spPr>
          <a:xfrm>
            <a:off x="785813" y="1255713"/>
            <a:ext cx="7212012" cy="4643437"/>
          </a:xfrm>
        </p:spPr>
      </p:pic>
      <p:sp>
        <p:nvSpPr>
          <p:cNvPr id="6" name="椭圆 5"/>
          <p:cNvSpPr/>
          <p:nvPr/>
        </p:nvSpPr>
        <p:spPr>
          <a:xfrm>
            <a:off x="2357438" y="1898650"/>
            <a:ext cx="1643063" cy="4143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eaLnBrk="1" hangingPunct="1"/>
            <a:endParaRPr lang="zh-CN" altLang="en-US" dirty="0">
              <a:solidFill>
                <a:srgbClr val="FFFFFF"/>
              </a:solidFill>
              <a:latin typeface="Franklin Gothic Book" pitchFamily="34" charset="0"/>
              <a:ea typeface="华文楷体" panose="02010600040101010101" pitchFamily="2" charset="-122"/>
            </a:endParaRPr>
          </a:p>
        </p:txBody>
      </p:sp>
      <p:sp>
        <p:nvSpPr>
          <p:cNvPr id="7" name="TextBox 6"/>
          <p:cNvSpPr txBox="1"/>
          <p:nvPr/>
        </p:nvSpPr>
        <p:spPr>
          <a:xfrm>
            <a:off x="3643313" y="5857875"/>
            <a:ext cx="4000500" cy="461963"/>
          </a:xfrm>
          <a:prstGeom prst="rect">
            <a:avLst/>
          </a:prstGeom>
          <a:noFill/>
          <a:ln w="9525">
            <a:noFill/>
          </a:ln>
        </p:spPr>
        <p:txBody>
          <a:bodyPr>
            <a:spAutoFit/>
          </a:bodyPr>
          <a:p>
            <a:pPr lvl="0" eaLnBrk="1" hangingPunct="1"/>
            <a:r>
              <a:rPr lang="zh-CN" altLang="en-US" sz="2400" dirty="0">
                <a:solidFill>
                  <a:srgbClr val="FF0000"/>
                </a:solidFill>
                <a:latin typeface="Arial" panose="020B0604020202020204" pitchFamily="34" charset="0"/>
                <a:ea typeface="宋体" panose="02010600030101010101" pitchFamily="2" charset="-122"/>
              </a:rPr>
              <a:t>活前缀</a:t>
            </a:r>
            <a:r>
              <a:rPr lang="en-US" altLang="zh-CN" sz="2400">
                <a:solidFill>
                  <a:srgbClr val="FF0000"/>
                </a:solidFill>
                <a:latin typeface="Arial" panose="020B0604020202020204" pitchFamily="34" charset="0"/>
                <a:ea typeface="宋体" panose="02010600030101010101" pitchFamily="2" charset="-122"/>
              </a:rPr>
              <a:t>(Viable Prefixes)</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p:txBody>
          <a:bodyPr wrap="square" lIns="91440" tIns="45720" rIns="91440" bIns="45720" anchor="ctr"/>
          <a:p>
            <a:r>
              <a:rPr lang="en-US" altLang="zh-CN"/>
              <a:t>Viable Prefixes</a:t>
            </a:r>
            <a:endParaRPr lang="zh-CN" altLang="en-US" dirty="0"/>
          </a:p>
        </p:txBody>
      </p:sp>
      <p:sp>
        <p:nvSpPr>
          <p:cNvPr id="59395" name="内容占位符 2"/>
          <p:cNvSpPr>
            <a:spLocks noGrp="1"/>
          </p:cNvSpPr>
          <p:nvPr>
            <p:ph idx="1"/>
          </p:nvPr>
        </p:nvSpPr>
        <p:spPr>
          <a:xfrm>
            <a:off x="500063" y="1571625"/>
            <a:ext cx="8186737" cy="4643438"/>
          </a:xfrm>
        </p:spPr>
        <p:txBody>
          <a:bodyPr vert="horz" wrap="square" lIns="91440" tIns="45720" rIns="91440" bIns="45720" anchor="t"/>
          <a:p>
            <a:pPr>
              <a:buFont typeface="Arial" panose="020B0604020202020204" pitchFamily="34" charset="0"/>
              <a:buNone/>
            </a:pPr>
            <a:r>
              <a:rPr lang="en-US" altLang="zh-CN" sz="2500" kern="1200">
                <a:latin typeface="Times New Roman" panose="02020603050405020304" pitchFamily="18" charset="0"/>
                <a:ea typeface="Times New Roman" panose="02020603050405020304" pitchFamily="18" charset="0"/>
                <a:cs typeface="+mn-cs"/>
              </a:rPr>
              <a:t>A viable prefix must be a prefix of a right-sentential form. </a:t>
            </a:r>
            <a:endParaRPr lang="en-US" altLang="zh-CN" sz="2500" kern="1200">
              <a:latin typeface="Times New Roman" panose="02020603050405020304" pitchFamily="18" charset="0"/>
              <a:ea typeface="Times New Roman" panose="02020603050405020304" pitchFamily="18" charset="0"/>
              <a:cs typeface="+mn-cs"/>
            </a:endParaRPr>
          </a:p>
          <a:p>
            <a:pPr lvl="1">
              <a:buFont typeface="Arial" panose="020B0604020202020204" pitchFamily="34" charset="0"/>
            </a:pPr>
            <a:r>
              <a:rPr lang="en-US" altLang="zh-CN" sz="2100" kern="1200">
                <a:latin typeface="Times New Roman" panose="02020603050405020304" pitchFamily="18" charset="0"/>
                <a:ea typeface="Times New Roman" panose="02020603050405020304" pitchFamily="18" charset="0"/>
                <a:cs typeface="+mn-cs"/>
              </a:rPr>
              <a:t>S </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a:t>
            </a:r>
            <a:r>
              <a:rPr lang="en-US" altLang="zh-CN" sz="2100" kern="1200" baseline="30000">
                <a:latin typeface="Times New Roman" panose="02020603050405020304" pitchFamily="18" charset="0"/>
                <a:ea typeface="Times New Roman" panose="02020603050405020304" pitchFamily="18" charset="0"/>
                <a:cs typeface="+mn-cs"/>
                <a:sym typeface="Symbol" panose="05050102010706020507" pitchFamily="18" charset="2"/>
              </a:rPr>
              <a:t>*</a:t>
            </a:r>
            <a:r>
              <a:rPr lang="en-US" altLang="zh-CN" sz="2100" kern="1200" baseline="-25000" err="1">
                <a:latin typeface="Times New Roman" panose="02020603050405020304" pitchFamily="18" charset="0"/>
                <a:ea typeface="Times New Roman" panose="02020603050405020304" pitchFamily="18" charset="0"/>
                <a:cs typeface="+mn-cs"/>
                <a:sym typeface="Symbol" panose="05050102010706020507" pitchFamily="18" charset="2"/>
              </a:rPr>
              <a:t>rm</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a:t>
            </a:r>
            <a:r>
              <a:rPr lang="en-US" altLang="zh-CN" sz="2100" i="1" kern="1200">
                <a:latin typeface="Times New Roman" panose="02020603050405020304" pitchFamily="18" charset="0"/>
                <a:ea typeface="Times New Roman" panose="02020603050405020304" pitchFamily="18" charset="0"/>
                <a:cs typeface="+mn-cs"/>
                <a:sym typeface="Symbol" panose="05050102010706020507" pitchFamily="18" charset="2"/>
              </a:rPr>
              <a:t> </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where </a:t>
            </a:r>
            <a:r>
              <a:rPr lang="en-US" altLang="zh-CN" sz="2100" i="1" kern="1200">
                <a:latin typeface="Times New Roman" panose="02020603050405020304" pitchFamily="18" charset="0"/>
                <a:ea typeface="Times New Roman" panose="02020603050405020304" pitchFamily="18" charset="0"/>
                <a:cs typeface="+mn-cs"/>
                <a:sym typeface="Symbol" panose="05050102010706020507" pitchFamily="18" charset="2"/>
              </a:rPr>
              <a:t></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is the content of the stack and </a:t>
            </a:r>
            <a:r>
              <a:rPr lang="en-US" altLang="zh-CN" sz="2100" i="1" kern="1200">
                <a:latin typeface="Times New Roman" panose="02020603050405020304" pitchFamily="18" charset="0"/>
                <a:ea typeface="Times New Roman" panose="02020603050405020304" pitchFamily="18" charset="0"/>
                <a:cs typeface="+mn-cs"/>
                <a:sym typeface="Symbol" panose="05050102010706020507" pitchFamily="18" charset="2"/>
              </a:rPr>
              <a:t></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contains no </a:t>
            </a:r>
            <a:r>
              <a:rPr lang="en-US" altLang="zh-CN" sz="2100" kern="1200" err="1">
                <a:latin typeface="Times New Roman" panose="02020603050405020304" pitchFamily="18" charset="0"/>
                <a:ea typeface="Times New Roman" panose="02020603050405020304" pitchFamily="18" charset="0"/>
                <a:cs typeface="+mn-cs"/>
                <a:sym typeface="Symbol" panose="05050102010706020507" pitchFamily="18" charset="2"/>
              </a:rPr>
              <a:t>nonterminals</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a:t>
            </a:r>
            <a:endPar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endParaRPr>
          </a:p>
          <a:p>
            <a:pPr>
              <a:buFont typeface="Arial" panose="020B0604020202020204" pitchFamily="34" charset="0"/>
              <a:buNone/>
            </a:pPr>
            <a:r>
              <a:rPr lang="en-US" altLang="zh-CN" sz="2500" kern="1200">
                <a:latin typeface="Times New Roman" panose="02020603050405020304" pitchFamily="18" charset="0"/>
                <a:ea typeface="Times New Roman" panose="02020603050405020304" pitchFamily="18" charset="0"/>
                <a:cs typeface="+mn-cs"/>
              </a:rPr>
              <a:t>Not all prefixes of a right-sentential form are viable prefixes. </a:t>
            </a:r>
            <a:endParaRPr lang="en-US" altLang="zh-CN" sz="2500" kern="1200">
              <a:latin typeface="Times New Roman" panose="02020603050405020304" pitchFamily="18" charset="0"/>
              <a:ea typeface="Times New Roman" panose="02020603050405020304" pitchFamily="18" charset="0"/>
              <a:cs typeface="+mn-cs"/>
            </a:endParaRPr>
          </a:p>
          <a:p>
            <a:pPr lvl="1">
              <a:buFont typeface="Arial" panose="020B0604020202020204" pitchFamily="34" charset="0"/>
            </a:pPr>
            <a:r>
              <a:rPr lang="en-US" altLang="zh-CN" sz="2100" kern="1200">
                <a:solidFill>
                  <a:srgbClr val="A50021"/>
                </a:solidFill>
                <a:latin typeface="Times New Roman" panose="02020603050405020304" pitchFamily="18" charset="0"/>
                <a:ea typeface="Times New Roman" panose="02020603050405020304" pitchFamily="18" charset="0"/>
                <a:cs typeface="+mn-cs"/>
              </a:rPr>
              <a:t>E</a:t>
            </a:r>
            <a:r>
              <a:rPr lang="en-US" altLang="zh-CN" sz="2100" kern="1200">
                <a:latin typeface="Times New Roman" panose="02020603050405020304" pitchFamily="18" charset="0"/>
                <a:ea typeface="Times New Roman" panose="02020603050405020304" pitchFamily="18" charset="0"/>
                <a:cs typeface="+mn-cs"/>
              </a:rPr>
              <a:t> </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a:t>
            </a:r>
            <a:r>
              <a:rPr lang="en-US" altLang="zh-CN" sz="2100" kern="1200" baseline="30000">
                <a:latin typeface="Times New Roman" panose="02020603050405020304" pitchFamily="18" charset="0"/>
                <a:ea typeface="Times New Roman" panose="02020603050405020304" pitchFamily="18" charset="0"/>
                <a:cs typeface="+mn-cs"/>
                <a:sym typeface="Symbol" panose="05050102010706020507" pitchFamily="18" charset="2"/>
              </a:rPr>
              <a:t>*</a:t>
            </a:r>
            <a:r>
              <a:rPr lang="en-US" altLang="zh-CN" sz="2100" kern="1200" baseline="-25000" err="1">
                <a:latin typeface="Times New Roman" panose="02020603050405020304" pitchFamily="18" charset="0"/>
                <a:ea typeface="Times New Roman" panose="02020603050405020304" pitchFamily="18" charset="0"/>
                <a:cs typeface="+mn-cs"/>
                <a:sym typeface="Symbol" panose="05050102010706020507" pitchFamily="18" charset="2"/>
              </a:rPr>
              <a:t>rm</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a:t>
            </a:r>
            <a:r>
              <a:rPr lang="en-US" altLang="zh-CN" sz="2100" kern="1200">
                <a:solidFill>
                  <a:srgbClr val="A50021"/>
                </a:solidFill>
                <a:latin typeface="Times New Roman" panose="02020603050405020304" pitchFamily="18" charset="0"/>
                <a:ea typeface="Times New Roman" panose="02020603050405020304" pitchFamily="18" charset="0"/>
                <a:cs typeface="+mn-cs"/>
                <a:sym typeface="Symbol" panose="05050102010706020507" pitchFamily="18" charset="2"/>
              </a:rPr>
              <a:t>F * n</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a:t>
            </a:r>
            <a:r>
              <a:rPr lang="en-US" altLang="zh-CN" sz="2100" kern="1200" baseline="-25000" err="1">
                <a:latin typeface="Times New Roman" panose="02020603050405020304" pitchFamily="18" charset="0"/>
                <a:ea typeface="Times New Roman" panose="02020603050405020304" pitchFamily="18" charset="0"/>
                <a:cs typeface="+mn-cs"/>
                <a:sym typeface="Symbol" panose="05050102010706020507" pitchFamily="18" charset="2"/>
              </a:rPr>
              <a:t>rm</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a:t>
            </a:r>
            <a:r>
              <a:rPr lang="en-US" altLang="zh-CN" sz="2100" kern="1200">
                <a:solidFill>
                  <a:srgbClr val="A50021"/>
                </a:solidFill>
                <a:latin typeface="Times New Roman" panose="02020603050405020304" pitchFamily="18" charset="0"/>
                <a:ea typeface="Times New Roman" panose="02020603050405020304" pitchFamily="18" charset="0"/>
                <a:cs typeface="+mn-cs"/>
                <a:sym typeface="Symbol" panose="05050102010706020507" pitchFamily="18" charset="2"/>
              </a:rPr>
              <a:t>( E ) * n</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a:t>
            </a:r>
            <a:endPar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endParaRPr>
          </a:p>
          <a:p>
            <a:pPr lvl="1">
              <a:buFont typeface="Arial" panose="020B0604020202020204" pitchFamily="34" charset="0"/>
            </a:pP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where </a:t>
            </a:r>
            <a:r>
              <a:rPr lang="en-US" altLang="zh-CN" sz="2100" kern="1200">
                <a:solidFill>
                  <a:srgbClr val="A50021"/>
                </a:solidFill>
                <a:latin typeface="Times New Roman" panose="02020603050405020304" pitchFamily="18" charset="0"/>
                <a:ea typeface="Times New Roman" panose="02020603050405020304" pitchFamily="18" charset="0"/>
                <a:cs typeface="+mn-cs"/>
                <a:sym typeface="Symbol" panose="05050102010706020507" pitchFamily="18" charset="2"/>
              </a:rPr>
              <a:t>(</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a:t>
            </a:r>
            <a:r>
              <a:rPr lang="en-US" altLang="zh-CN" sz="2100" kern="1200">
                <a:solidFill>
                  <a:srgbClr val="A50021"/>
                </a:solidFill>
                <a:latin typeface="Times New Roman" panose="02020603050405020304" pitchFamily="18" charset="0"/>
                <a:ea typeface="Times New Roman" panose="02020603050405020304" pitchFamily="18" charset="0"/>
                <a:cs typeface="+mn-cs"/>
                <a:sym typeface="Symbol" panose="05050102010706020507" pitchFamily="18" charset="2"/>
              </a:rPr>
              <a:t>( E</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a:t>
            </a:r>
            <a:r>
              <a:rPr lang="en-US" altLang="zh-CN" sz="2100" kern="1200">
                <a:solidFill>
                  <a:srgbClr val="A50021"/>
                </a:solidFill>
                <a:latin typeface="Times New Roman" panose="02020603050405020304" pitchFamily="18" charset="0"/>
                <a:ea typeface="Times New Roman" panose="02020603050405020304" pitchFamily="18" charset="0"/>
                <a:cs typeface="+mn-cs"/>
                <a:sym typeface="Symbol" panose="05050102010706020507" pitchFamily="18" charset="2"/>
              </a:rPr>
              <a:t>( E )</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are viable prefixes, </a:t>
            </a:r>
            <a:endPar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endParaRPr>
          </a:p>
          <a:p>
            <a:pPr lvl="1">
              <a:buFont typeface="Arial" panose="020B0604020202020204" pitchFamily="34" charset="0"/>
            </a:pP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but </a:t>
            </a:r>
            <a:r>
              <a:rPr lang="en-US" altLang="zh-CN" sz="2100" kern="1200">
                <a:solidFill>
                  <a:srgbClr val="A50021"/>
                </a:solidFill>
                <a:latin typeface="Times New Roman" panose="02020603050405020304" pitchFamily="18" charset="0"/>
                <a:ea typeface="Times New Roman" panose="02020603050405020304" pitchFamily="18" charset="0"/>
                <a:cs typeface="+mn-cs"/>
                <a:sym typeface="Symbol" panose="05050102010706020507" pitchFamily="18" charset="2"/>
              </a:rPr>
              <a:t>( E ) *</a:t>
            </a:r>
            <a:r>
              <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rPr>
              <a:t> is not, since the parser will perform reduction once the handle appears. </a:t>
            </a:r>
            <a:endParaRPr lang="en-US" altLang="zh-CN" sz="2100" kern="1200">
              <a:latin typeface="Times New Roman" panose="02020603050405020304" pitchFamily="18" charset="0"/>
              <a:ea typeface="Times New Roman" panose="02020603050405020304" pitchFamily="18" charset="0"/>
              <a:cs typeface="+mn-cs"/>
              <a:sym typeface="Symbol" panose="05050102010706020507" pitchFamily="18" charset="2"/>
            </a:endParaRPr>
          </a:p>
          <a:p>
            <a:pPr>
              <a:buFont typeface="Arial" panose="020B0604020202020204" pitchFamily="34" charset="0"/>
              <a:buNone/>
            </a:pPr>
            <a:endParaRPr lang="zh-CN" altLang="en-US" kern="1200" dirty="0">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p:txBody>
          <a:bodyPr wrap="square" lIns="91440" tIns="45720" rIns="91440" bIns="45720" anchor="ctr"/>
          <a:p>
            <a:r>
              <a:rPr lang="en-US" altLang="zh-CN"/>
              <a:t>Viable Prefixes</a:t>
            </a:r>
            <a:endParaRPr lang="zh-CN" altLang="en-US" dirty="0"/>
          </a:p>
        </p:txBody>
      </p:sp>
      <p:sp>
        <p:nvSpPr>
          <p:cNvPr id="60419" name="内容占位符 2"/>
          <p:cNvSpPr>
            <a:spLocks noGrp="1"/>
          </p:cNvSpPr>
          <p:nvPr>
            <p:ph idx="1"/>
          </p:nvPr>
        </p:nvSpPr>
        <p:spPr>
          <a:xfrm>
            <a:off x="357188" y="1571625"/>
            <a:ext cx="8429625" cy="4643438"/>
          </a:xfrm>
        </p:spPr>
        <p:txBody>
          <a:bodyPr vert="horz" wrap="square" lIns="91440" tIns="45720" rIns="91440" bIns="45720" anchor="t"/>
          <a:p>
            <a:pPr>
              <a:buFont typeface="Arial" panose="020B0604020202020204" pitchFamily="34" charset="0"/>
              <a:buNone/>
            </a:pPr>
            <a:r>
              <a:rPr lang="en-US" altLang="zh-CN" kern="1200">
                <a:latin typeface="Times New Roman" panose="02020603050405020304" pitchFamily="18" charset="0"/>
                <a:ea typeface="Times New Roman" panose="02020603050405020304" pitchFamily="18" charset="0"/>
                <a:cs typeface="+mn-cs"/>
              </a:rPr>
              <a:t>A viable prefix is a prefix of a right-sentential form that does not continue past the right end of the handle of that sentential form.</a:t>
            </a:r>
            <a:endParaRPr lang="en-US" altLang="zh-CN" kern="1200">
              <a:latin typeface="Times New Roman" panose="02020603050405020304" pitchFamily="18" charset="0"/>
              <a:ea typeface="Times New Roman" panose="02020603050405020304" pitchFamily="18" charset="0"/>
              <a:cs typeface="+mn-cs"/>
            </a:endParaRPr>
          </a:p>
          <a:p>
            <a:pPr>
              <a:buFont typeface="Arial" panose="020B0604020202020204" pitchFamily="34" charset="0"/>
              <a:buNone/>
            </a:pPr>
            <a:r>
              <a:rPr lang="en-US" altLang="zh-CN" kern="1200">
                <a:latin typeface="Times New Roman" panose="02020603050405020304" pitchFamily="18" charset="0"/>
                <a:ea typeface="Times New Roman" panose="02020603050405020304" pitchFamily="18" charset="0"/>
                <a:cs typeface="+mn-cs"/>
              </a:rPr>
              <a:t>SLR parsing is based on the fact that LR(0) automata recognize viable prefixes.</a:t>
            </a:r>
            <a:endParaRPr lang="zh-CN" altLang="en-US" kern="1200" dirty="0">
              <a:latin typeface="Times New Roman" panose="02020603050405020304" pitchFamily="18" charset="0"/>
              <a:ea typeface="Times New Roman" panose="02020603050405020304" pitchFamily="18" charset="0"/>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p:txBody>
          <a:bodyPr wrap="square" lIns="91440" tIns="45720" rIns="91440" bIns="45720" anchor="ctr"/>
          <a:p>
            <a:pPr eaLnBrk="1" hangingPunct="1"/>
            <a:endParaRPr lang="zh-CN" altLang="en-US" dirty="0"/>
          </a:p>
        </p:txBody>
      </p:sp>
      <p:sp>
        <p:nvSpPr>
          <p:cNvPr id="63491" name="内容占位符 2"/>
          <p:cNvSpPr>
            <a:spLocks noGrp="1"/>
          </p:cNvSpPr>
          <p:nvPr>
            <p:ph idx="1"/>
          </p:nvPr>
        </p:nvSpPr>
        <p:spPr>
          <a:xfrm>
            <a:off x="500063" y="2357438"/>
            <a:ext cx="8186737" cy="1714500"/>
          </a:xfrm>
        </p:spPr>
        <p:txBody>
          <a:bodyPr vert="horz" wrap="square" lIns="91440" tIns="45720" rIns="91440" bIns="45720" anchor="t"/>
          <a:p>
            <a:pPr eaLnBrk="1" hangingPunct="1">
              <a:buFont typeface="Arial" panose="020B0604020202020204" pitchFamily="34" charset="0"/>
              <a:buNone/>
            </a:pPr>
            <a:r>
              <a:rPr lang="en-US" altLang="zh-CN" sz="5400" kern="1200">
                <a:latin typeface="+mn-lt"/>
                <a:ea typeface="+mn-ea"/>
                <a:cs typeface="+mn-cs"/>
              </a:rPr>
              <a:t>See you next time!</a:t>
            </a:r>
            <a:endParaRPr lang="zh-CN" altLang="en-US" sz="5400" kern="1200" dirty="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p:txBody>
          <a:bodyPr wrap="square" lIns="91440" tIns="45720" rIns="91440" bIns="45720" anchor="ctr"/>
          <a:p>
            <a:r>
              <a:rPr lang="en-US" altLang="zh-CN"/>
              <a:t>Reduction</a:t>
            </a:r>
            <a:r>
              <a:rPr lang="zh-CN" altLang="en-US" dirty="0"/>
              <a:t>（归约）</a:t>
            </a:r>
            <a:endParaRPr lang="zh-CN" altLang="en-US" dirty="0"/>
          </a:p>
        </p:txBody>
      </p:sp>
      <p:sp>
        <p:nvSpPr>
          <p:cNvPr id="18435" name="内容占位符 2"/>
          <p:cNvSpPr>
            <a:spLocks noGrp="1"/>
          </p:cNvSpPr>
          <p:nvPr>
            <p:ph idx="1"/>
          </p:nvPr>
        </p:nvSpPr>
        <p:spPr>
          <a:xfrm>
            <a:off x="357188" y="1285875"/>
            <a:ext cx="8429625" cy="1571625"/>
          </a:xfrm>
        </p:spPr>
        <p:txBody>
          <a:bodyPr vert="horz" wrap="square" lIns="91440" tIns="45720" rIns="91440" bIns="45720" anchor="t"/>
          <a:p>
            <a:pPr>
              <a:buFont typeface="Arial" panose="020B0604020202020204" pitchFamily="34" charset="0"/>
              <a:buNone/>
            </a:pPr>
            <a:r>
              <a:rPr lang="zh-CN" altLang="en-US" sz="2800" kern="1200" dirty="0">
                <a:latin typeface="+mn-lt"/>
                <a:ea typeface="+mn-ea"/>
                <a:cs typeface="+mn-cs"/>
              </a:rPr>
              <a:t>归约</a:t>
            </a:r>
            <a:r>
              <a:rPr lang="en-US" altLang="zh-CN" sz="2800" kern="1200">
                <a:latin typeface="+mn-lt"/>
                <a:ea typeface="+mn-ea"/>
                <a:cs typeface="+mn-cs"/>
              </a:rPr>
              <a:t>: </a:t>
            </a:r>
            <a:r>
              <a:rPr lang="zh-CN" altLang="en-US" sz="2800" kern="1200" dirty="0">
                <a:latin typeface="+mn-lt"/>
                <a:ea typeface="+mn-ea"/>
                <a:cs typeface="+mn-cs"/>
              </a:rPr>
              <a:t>用产生式的左边代替产生式的右边</a:t>
            </a:r>
            <a:endParaRPr lang="en-US" altLang="zh-CN" sz="2800" kern="1200">
              <a:latin typeface="+mn-lt"/>
              <a:ea typeface="+mn-ea"/>
              <a:cs typeface="+mn-cs"/>
            </a:endParaRPr>
          </a:p>
          <a:p>
            <a:pPr>
              <a:buFont typeface="Arial" panose="020B0604020202020204" pitchFamily="34" charset="0"/>
              <a:buNone/>
            </a:pPr>
            <a:r>
              <a:rPr lang="zh-CN" altLang="en-US" sz="2800" kern="1200" dirty="0">
                <a:latin typeface="+mn-lt"/>
                <a:ea typeface="+mn-ea"/>
                <a:cs typeface="+mn-cs"/>
              </a:rPr>
              <a:t>自底向上的语法分析过程就是将只含有终端符号的输入串逐步归约到文法起始符号的过程</a:t>
            </a:r>
            <a:endParaRPr lang="en-US" altLang="zh-CN" sz="2800" kern="1200">
              <a:latin typeface="+mn-lt"/>
              <a:ea typeface="+mn-ea"/>
              <a:cs typeface="+mn-cs"/>
            </a:endParaRPr>
          </a:p>
          <a:p>
            <a:pPr>
              <a:buFont typeface="Arial" panose="020B0604020202020204" pitchFamily="34" charset="0"/>
              <a:buNone/>
            </a:pPr>
            <a:endParaRPr lang="en-US" altLang="zh-CN" kern="1200">
              <a:latin typeface="+mn-lt"/>
              <a:ea typeface="+mn-ea"/>
              <a:cs typeface="+mn-cs"/>
            </a:endParaRPr>
          </a:p>
        </p:txBody>
      </p:sp>
      <p:pic>
        <p:nvPicPr>
          <p:cNvPr id="18436" name="Picture 3"/>
          <p:cNvPicPr>
            <a:picLocks noChangeAspect="1"/>
          </p:cNvPicPr>
          <p:nvPr/>
        </p:nvPicPr>
        <p:blipFill>
          <a:blip r:embed="rId1"/>
          <a:stretch>
            <a:fillRect/>
          </a:stretch>
        </p:blipFill>
        <p:spPr>
          <a:xfrm>
            <a:off x="1143000" y="2857500"/>
            <a:ext cx="6022975" cy="571500"/>
          </a:xfrm>
          <a:prstGeom prst="rect">
            <a:avLst/>
          </a:prstGeom>
          <a:noFill/>
          <a:ln w="9525">
            <a:noFill/>
          </a:ln>
        </p:spPr>
      </p:pic>
      <p:pic>
        <p:nvPicPr>
          <p:cNvPr id="18437" name="Picture 4"/>
          <p:cNvPicPr>
            <a:picLocks noChangeAspect="1"/>
          </p:cNvPicPr>
          <p:nvPr/>
        </p:nvPicPr>
        <p:blipFill>
          <a:blip r:embed="rId2"/>
          <a:stretch>
            <a:fillRect/>
          </a:stretch>
        </p:blipFill>
        <p:spPr>
          <a:xfrm>
            <a:off x="1214438" y="4071938"/>
            <a:ext cx="6202362" cy="571500"/>
          </a:xfrm>
          <a:prstGeom prst="rect">
            <a:avLst/>
          </a:prstGeom>
          <a:noFill/>
          <a:ln w="9525">
            <a:noFill/>
          </a:ln>
        </p:spPr>
      </p:pic>
      <p:sp>
        <p:nvSpPr>
          <p:cNvPr id="18438" name="TextBox 6"/>
          <p:cNvSpPr txBox="1"/>
          <p:nvPr/>
        </p:nvSpPr>
        <p:spPr>
          <a:xfrm>
            <a:off x="1214438" y="3714750"/>
            <a:ext cx="1428750" cy="461963"/>
          </a:xfrm>
          <a:prstGeom prst="rect">
            <a:avLst/>
          </a:prstGeom>
          <a:noFill/>
          <a:ln w="9525">
            <a:noFill/>
          </a:ln>
        </p:spPr>
        <p:txBody>
          <a:bodyPr>
            <a:spAutoFit/>
          </a:bodyPr>
          <a:p>
            <a:pPr lvl="0" eaLnBrk="1" hangingPunct="1"/>
            <a:r>
              <a:rPr lang="zh-CN" altLang="en-US" sz="2400" dirty="0">
                <a:latin typeface="Arial" panose="020B0604020202020204" pitchFamily="34" charset="0"/>
                <a:ea typeface="宋体" panose="02010600030101010101" pitchFamily="2" charset="-122"/>
              </a:rPr>
              <a:t>反过来，</a:t>
            </a:r>
            <a:endParaRPr lang="zh-CN" altLang="en-US" sz="2400" dirty="0">
              <a:latin typeface="Arial" panose="020B0604020202020204" pitchFamily="34" charset="0"/>
              <a:ea typeface="宋体" panose="02010600030101010101" pitchFamily="2" charset="-122"/>
            </a:endParaRPr>
          </a:p>
        </p:txBody>
      </p:sp>
      <p:sp>
        <p:nvSpPr>
          <p:cNvPr id="18439" name="TextBox 7"/>
          <p:cNvSpPr txBox="1"/>
          <p:nvPr/>
        </p:nvSpPr>
        <p:spPr>
          <a:xfrm>
            <a:off x="1214438" y="4714875"/>
            <a:ext cx="6500812" cy="461963"/>
          </a:xfrm>
          <a:prstGeom prst="rect">
            <a:avLst/>
          </a:prstGeom>
          <a:noFill/>
          <a:ln w="9525">
            <a:noFill/>
          </a:ln>
        </p:spPr>
        <p:txBody>
          <a:bodyPr>
            <a:spAutoFit/>
          </a:bodyPr>
          <a:p>
            <a:pPr lvl="0" eaLnBrk="1" hangingPunct="1"/>
            <a:r>
              <a:rPr lang="zh-CN" altLang="en-US" sz="2400" dirty="0">
                <a:latin typeface="Arial" panose="020B0604020202020204" pitchFamily="34" charset="0"/>
                <a:ea typeface="宋体" panose="02010600030101010101" pitchFamily="2" charset="-122"/>
              </a:rPr>
              <a:t>所以上述归约过程实际上是最右推导的逆过程</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p:txBody>
          <a:bodyPr wrap="square" lIns="91440" tIns="45720" rIns="91440" bIns="45720" anchor="ctr"/>
          <a:p>
            <a:r>
              <a:rPr lang="en-US" altLang="zh-CN"/>
              <a:t>Shift-Reduce</a:t>
            </a:r>
            <a:r>
              <a:rPr lang="zh-CN" altLang="en-US" dirty="0"/>
              <a:t>（移进</a:t>
            </a:r>
            <a:r>
              <a:rPr lang="en-US" altLang="zh-CN"/>
              <a:t>-</a:t>
            </a:r>
            <a:r>
              <a:rPr lang="zh-CN" altLang="en-US" dirty="0"/>
              <a:t>归约）</a:t>
            </a:r>
            <a:endParaRPr lang="zh-CN" altLang="en-US" dirty="0"/>
          </a:p>
        </p:txBody>
      </p:sp>
      <p:pic>
        <p:nvPicPr>
          <p:cNvPr id="19459" name="Picture 2"/>
          <p:cNvPicPr>
            <a:picLocks noChangeAspect="1"/>
          </p:cNvPicPr>
          <p:nvPr/>
        </p:nvPicPr>
        <p:blipFill>
          <a:blip r:embed="rId1"/>
          <a:stretch>
            <a:fillRect/>
          </a:stretch>
        </p:blipFill>
        <p:spPr>
          <a:xfrm>
            <a:off x="642938" y="1214438"/>
            <a:ext cx="6108700" cy="3929062"/>
          </a:xfrm>
          <a:prstGeom prst="rect">
            <a:avLst/>
          </a:prstGeom>
          <a:noFill/>
          <a:ln w="9525">
            <a:noFill/>
          </a:ln>
        </p:spPr>
      </p:pic>
      <p:sp>
        <p:nvSpPr>
          <p:cNvPr id="19460" name="TextBox 4"/>
          <p:cNvSpPr txBox="1"/>
          <p:nvPr/>
        </p:nvSpPr>
        <p:spPr>
          <a:xfrm>
            <a:off x="714375" y="5357813"/>
            <a:ext cx="7000875" cy="461962"/>
          </a:xfrm>
          <a:prstGeom prst="rect">
            <a:avLst/>
          </a:prstGeom>
          <a:noFill/>
          <a:ln w="9525">
            <a:noFill/>
          </a:ln>
        </p:spPr>
        <p:txBody>
          <a:bodyPr>
            <a:spAutoFit/>
          </a:bodyPr>
          <a:p>
            <a:pPr lvl="0" eaLnBrk="1" hangingPunct="1"/>
            <a:r>
              <a:rPr lang="en-US" altLang="zh-CN" sz="240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类</a:t>
            </a:r>
            <a:r>
              <a:rPr lang="en-US" altLang="zh-CN" sz="2400">
                <a:latin typeface="Arial" panose="020B0604020202020204" pitchFamily="34" charset="0"/>
                <a:ea typeface="宋体" panose="02010600030101010101" pitchFamily="2" charset="-122"/>
              </a:rPr>
              <a:t>action: shift, reduce, accept, error</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p:txBody>
          <a:bodyPr wrap="square" lIns="91440" tIns="45720" rIns="91440" bIns="45720" anchor="ctr"/>
          <a:p>
            <a:r>
              <a:rPr lang="zh-CN" altLang="en-US" dirty="0"/>
              <a:t>问题</a:t>
            </a:r>
            <a:endParaRPr lang="zh-CN" altLang="en-US" dirty="0"/>
          </a:p>
        </p:txBody>
      </p:sp>
      <p:pic>
        <p:nvPicPr>
          <p:cNvPr id="20483" name="Picture 2"/>
          <p:cNvPicPr>
            <a:picLocks noChangeAspect="1"/>
          </p:cNvPicPr>
          <p:nvPr/>
        </p:nvPicPr>
        <p:blipFill>
          <a:blip r:embed="rId1"/>
          <a:stretch>
            <a:fillRect/>
          </a:stretch>
        </p:blipFill>
        <p:spPr>
          <a:xfrm>
            <a:off x="642938" y="1214438"/>
            <a:ext cx="6108700" cy="3929062"/>
          </a:xfrm>
          <a:prstGeom prst="rect">
            <a:avLst/>
          </a:prstGeom>
          <a:noFill/>
          <a:ln w="9525">
            <a:noFill/>
          </a:ln>
        </p:spPr>
      </p:pic>
      <p:cxnSp>
        <p:nvCxnSpPr>
          <p:cNvPr id="7" name="直接连接符 6"/>
          <p:cNvCxnSpPr/>
          <p:nvPr/>
        </p:nvCxnSpPr>
        <p:spPr>
          <a:xfrm>
            <a:off x="3857625" y="3286125"/>
            <a:ext cx="257175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485" name="TextBox 7"/>
          <p:cNvSpPr txBox="1"/>
          <p:nvPr/>
        </p:nvSpPr>
        <p:spPr>
          <a:xfrm>
            <a:off x="6500813" y="2500313"/>
            <a:ext cx="1855787" cy="1016000"/>
          </a:xfrm>
          <a:prstGeom prst="rect">
            <a:avLst/>
          </a:prstGeom>
          <a:noFill/>
          <a:ln w="9525">
            <a:noFill/>
          </a:ln>
        </p:spPr>
        <p:txBody>
          <a:bodyPr>
            <a:spAutoFit/>
          </a:bodyPr>
          <a:p>
            <a:pPr lvl="0" eaLnBrk="1" hangingPunct="1"/>
            <a:r>
              <a:rPr lang="zh-CN" altLang="en-US" sz="2000" dirty="0">
                <a:solidFill>
                  <a:srgbClr val="FF0000"/>
                </a:solidFill>
                <a:latin typeface="Arial" panose="020B0604020202020204" pitchFamily="34" charset="0"/>
                <a:ea typeface="宋体" panose="02010600030101010101" pitchFamily="2" charset="-122"/>
              </a:rPr>
              <a:t>为什么是移进而不是将</a:t>
            </a:r>
            <a:r>
              <a:rPr lang="en-US" altLang="zh-CN" sz="2000">
                <a:solidFill>
                  <a:srgbClr val="FF0000"/>
                </a:solidFill>
                <a:latin typeface="Arial" panose="020B0604020202020204" pitchFamily="34" charset="0"/>
                <a:ea typeface="宋体" panose="02010600030101010101" pitchFamily="2" charset="-122"/>
              </a:rPr>
              <a:t>T</a:t>
            </a:r>
            <a:r>
              <a:rPr lang="zh-CN" altLang="en-US" sz="2000" dirty="0">
                <a:solidFill>
                  <a:srgbClr val="FF0000"/>
                </a:solidFill>
                <a:latin typeface="Arial" panose="020B0604020202020204" pitchFamily="34" charset="0"/>
                <a:ea typeface="宋体" panose="02010600030101010101" pitchFamily="2" charset="-122"/>
              </a:rPr>
              <a:t>归约为</a:t>
            </a:r>
            <a:r>
              <a:rPr lang="en-US" altLang="zh-CN" sz="2000">
                <a:solidFill>
                  <a:srgbClr val="FF0000"/>
                </a:solidFill>
                <a:latin typeface="Arial" panose="020B0604020202020204" pitchFamily="34" charset="0"/>
                <a:ea typeface="宋体" panose="02010600030101010101" pitchFamily="2" charset="-122"/>
              </a:rPr>
              <a:t>E</a:t>
            </a:r>
            <a:r>
              <a:rPr lang="zh-CN" altLang="en-US" sz="2000" dirty="0">
                <a:solidFill>
                  <a:srgbClr val="FF0000"/>
                </a:solidFill>
                <a:latin typeface="Arial" panose="020B0604020202020204" pitchFamily="34" charset="0"/>
                <a:ea typeface="宋体" panose="02010600030101010101" pitchFamily="2" charset="-122"/>
              </a:rPr>
              <a:t>？</a:t>
            </a:r>
            <a:endParaRPr lang="zh-CN" altLang="en-US" sz="20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wrap="square" lIns="91440" tIns="45720" rIns="91440" bIns="45720" anchor="ctr"/>
          <a:p>
            <a:r>
              <a:rPr lang="en-US" altLang="zh-CN"/>
              <a:t>Handle</a:t>
            </a:r>
            <a:r>
              <a:rPr lang="zh-CN" altLang="en-US" dirty="0"/>
              <a:t>（句柄）</a:t>
            </a:r>
            <a:endParaRPr lang="zh-CN" altLang="en-US" dirty="0"/>
          </a:p>
        </p:txBody>
      </p:sp>
      <p:pic>
        <p:nvPicPr>
          <p:cNvPr id="21507" name="Picture 2"/>
          <p:cNvPicPr>
            <a:picLocks noChangeAspect="1"/>
          </p:cNvPicPr>
          <p:nvPr/>
        </p:nvPicPr>
        <p:blipFill>
          <a:blip r:embed="rId1"/>
          <a:stretch>
            <a:fillRect/>
          </a:stretch>
        </p:blipFill>
        <p:spPr>
          <a:xfrm>
            <a:off x="500063" y="1428750"/>
            <a:ext cx="7827962" cy="1928813"/>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9" name="标题 1"/>
          <p:cNvSpPr>
            <a:spLocks noGrp="1"/>
          </p:cNvSpPr>
          <p:nvPr>
            <p:ph type="title"/>
          </p:nvPr>
        </p:nvSpPr>
        <p:spPr/>
        <p:txBody>
          <a:bodyPr wrap="square" lIns="91440" tIns="45720" rIns="91440" bIns="45720" anchor="ctr"/>
          <a:p>
            <a:r>
              <a:rPr lang="en-US" altLang="zh-CN"/>
              <a:t>Handle</a:t>
            </a:r>
            <a:r>
              <a:rPr lang="zh-CN" altLang="en-US" dirty="0"/>
              <a:t>（句柄）</a:t>
            </a:r>
            <a:endParaRPr lang="zh-CN" altLang="en-US" dirty="0"/>
          </a:p>
        </p:txBody>
      </p:sp>
      <p:sp>
        <p:nvSpPr>
          <p:cNvPr id="1030" name="内容占位符 2"/>
          <p:cNvSpPr>
            <a:spLocks noGrp="1"/>
          </p:cNvSpPr>
          <p:nvPr>
            <p:ph idx="1"/>
          </p:nvPr>
        </p:nvSpPr>
        <p:spPr>
          <a:xfrm>
            <a:off x="500063" y="1571625"/>
            <a:ext cx="8186737" cy="928688"/>
          </a:xfrm>
        </p:spPr>
        <p:txBody>
          <a:bodyPr vert="horz" wrap="square" lIns="91440" tIns="45720" rIns="91440" bIns="45720" anchor="t"/>
          <a:p>
            <a:pPr>
              <a:buFont typeface="Arial" panose="020B0604020202020204" pitchFamily="34" charset="0"/>
              <a:buNone/>
            </a:pPr>
            <a:r>
              <a:rPr lang="zh-CN" altLang="en-US" kern="1200" dirty="0">
                <a:latin typeface="+mn-lt"/>
                <a:ea typeface="+mn-ea"/>
                <a:cs typeface="+mn-cs"/>
              </a:rPr>
              <a:t>如果                      ，则称句型        的句柄</a:t>
            </a:r>
            <a:r>
              <a:rPr lang="en-US" altLang="zh-CN" kern="1200">
                <a:latin typeface="+mn-lt"/>
                <a:ea typeface="+mn-ea"/>
                <a:cs typeface="+mn-cs"/>
              </a:rPr>
              <a:t>.</a:t>
            </a:r>
            <a:endParaRPr lang="zh-CN" altLang="en-US" kern="1200" dirty="0">
              <a:latin typeface="+mn-lt"/>
              <a:ea typeface="+mn-ea"/>
              <a:cs typeface="+mn-cs"/>
            </a:endParaRPr>
          </a:p>
        </p:txBody>
      </p:sp>
      <p:graphicFrame>
        <p:nvGraphicFramePr>
          <p:cNvPr id="1026" name="Object 5"/>
          <p:cNvGraphicFramePr/>
          <p:nvPr/>
        </p:nvGraphicFramePr>
        <p:xfrm>
          <a:off x="1437005" y="1488758"/>
          <a:ext cx="2195513" cy="785812"/>
        </p:xfrm>
        <a:graphic>
          <a:graphicData uri="http://schemas.openxmlformats.org/presentationml/2006/ole">
            <mc:AlternateContent xmlns:mc="http://schemas.openxmlformats.org/markup-compatibility/2006">
              <mc:Choice xmlns:v="urn:schemas-microsoft-com:vml" Requires="v">
                <p:oleObj spid="_x0000_s3076" name="" r:id="rId1" imgW="1205865" imgH="431800" progId="Equation.3">
                  <p:embed/>
                </p:oleObj>
              </mc:Choice>
              <mc:Fallback>
                <p:oleObj name="" r:id="rId1" imgW="1205865" imgH="431800" progId="Equation.3">
                  <p:embed/>
                  <p:pic>
                    <p:nvPicPr>
                      <p:cNvPr id="0" name="图片 3075"/>
                      <p:cNvPicPr/>
                      <p:nvPr/>
                    </p:nvPicPr>
                    <p:blipFill>
                      <a:blip r:embed="rId2"/>
                      <a:stretch>
                        <a:fillRect/>
                      </a:stretch>
                    </p:blipFill>
                    <p:spPr>
                      <a:xfrm>
                        <a:off x="1437005" y="1488758"/>
                        <a:ext cx="2195513" cy="785812"/>
                      </a:xfrm>
                      <a:prstGeom prst="rect">
                        <a:avLst/>
                      </a:prstGeom>
                      <a:noFill/>
                      <a:ln w="38100">
                        <a:noFill/>
                        <a:miter/>
                      </a:ln>
                    </p:spPr>
                  </p:pic>
                </p:oleObj>
              </mc:Fallback>
            </mc:AlternateContent>
          </a:graphicData>
        </a:graphic>
      </p:graphicFrame>
      <p:graphicFrame>
        <p:nvGraphicFramePr>
          <p:cNvPr id="1027" name="Object 6"/>
          <p:cNvGraphicFramePr/>
          <p:nvPr/>
        </p:nvGraphicFramePr>
        <p:xfrm>
          <a:off x="5151438" y="1643063"/>
          <a:ext cx="357187" cy="476250"/>
        </p:xfrm>
        <a:graphic>
          <a:graphicData uri="http://schemas.openxmlformats.org/presentationml/2006/ole">
            <mc:AlternateContent xmlns:mc="http://schemas.openxmlformats.org/markup-compatibility/2006">
              <mc:Choice xmlns:v="urn:schemas-microsoft-com:vml" Requires="v">
                <p:oleObj spid="_x0000_s3078" name="" r:id="rId3" imgW="152400" imgH="203200" progId="Equation.3">
                  <p:embed/>
                </p:oleObj>
              </mc:Choice>
              <mc:Fallback>
                <p:oleObj name="" r:id="rId3" imgW="152400" imgH="203200" progId="Equation.3">
                  <p:embed/>
                  <p:pic>
                    <p:nvPicPr>
                      <p:cNvPr id="0" name="图片 3077"/>
                      <p:cNvPicPr/>
                      <p:nvPr/>
                    </p:nvPicPr>
                    <p:blipFill>
                      <a:blip r:embed="rId4"/>
                      <a:stretch>
                        <a:fillRect/>
                      </a:stretch>
                    </p:blipFill>
                    <p:spPr>
                      <a:xfrm>
                        <a:off x="5151438" y="1643063"/>
                        <a:ext cx="357187" cy="476250"/>
                      </a:xfrm>
                      <a:prstGeom prst="rect">
                        <a:avLst/>
                      </a:prstGeom>
                      <a:noFill/>
                      <a:ln w="38100">
                        <a:noFill/>
                        <a:miter/>
                      </a:ln>
                    </p:spPr>
                  </p:pic>
                </p:oleObj>
              </mc:Fallback>
            </mc:AlternateContent>
          </a:graphicData>
        </a:graphic>
      </p:graphicFrame>
      <p:graphicFrame>
        <p:nvGraphicFramePr>
          <p:cNvPr id="1028" name="Object 7"/>
          <p:cNvGraphicFramePr/>
          <p:nvPr/>
        </p:nvGraphicFramePr>
        <p:xfrm>
          <a:off x="7007860" y="1629728"/>
          <a:ext cx="785813" cy="503237"/>
        </p:xfrm>
        <a:graphic>
          <a:graphicData uri="http://schemas.openxmlformats.org/presentationml/2006/ole">
            <mc:AlternateContent xmlns:mc="http://schemas.openxmlformats.org/markup-compatibility/2006">
              <mc:Choice xmlns:v="urn:schemas-microsoft-com:vml" Requires="v">
                <p:oleObj spid="_x0000_s3077" name="" r:id="rId5" imgW="317500" imgH="203200" progId="Equation.3">
                  <p:embed/>
                </p:oleObj>
              </mc:Choice>
              <mc:Fallback>
                <p:oleObj name="" r:id="rId5" imgW="317500" imgH="203200" progId="Equation.3">
                  <p:embed/>
                  <p:pic>
                    <p:nvPicPr>
                      <p:cNvPr id="0" name="图片 3076"/>
                      <p:cNvPicPr/>
                      <p:nvPr/>
                    </p:nvPicPr>
                    <p:blipFill>
                      <a:blip r:embed="rId6"/>
                      <a:stretch>
                        <a:fillRect/>
                      </a:stretch>
                    </p:blipFill>
                    <p:spPr>
                      <a:xfrm>
                        <a:off x="7007860" y="1629728"/>
                        <a:ext cx="785813" cy="503237"/>
                      </a:xfrm>
                      <a:prstGeom prst="rect">
                        <a:avLst/>
                      </a:prstGeom>
                      <a:noFill/>
                      <a:ln w="38100">
                        <a:noFill/>
                        <a:miter/>
                      </a:ln>
                    </p:spPr>
                  </p:pic>
                </p:oleObj>
              </mc:Fallback>
            </mc:AlternateContent>
          </a:graphicData>
        </a:graphic>
      </p:graphicFrame>
      <p:pic>
        <p:nvPicPr>
          <p:cNvPr id="1031" name="Picture 8"/>
          <p:cNvPicPr>
            <a:picLocks noChangeAspect="1"/>
          </p:cNvPicPr>
          <p:nvPr/>
        </p:nvPicPr>
        <p:blipFill>
          <a:blip r:embed="rId7"/>
          <a:stretch>
            <a:fillRect/>
          </a:stretch>
        </p:blipFill>
        <p:spPr>
          <a:xfrm>
            <a:off x="2500313" y="2500313"/>
            <a:ext cx="3359150" cy="1857375"/>
          </a:xfrm>
          <a:prstGeom prst="rect">
            <a:avLst/>
          </a:prstGeom>
          <a:noFill/>
          <a:ln w="9525">
            <a:noFill/>
          </a:ln>
        </p:spPr>
      </p:pic>
      <p:sp>
        <p:nvSpPr>
          <p:cNvPr id="1032" name="TextBox 10"/>
          <p:cNvSpPr txBox="1"/>
          <p:nvPr/>
        </p:nvSpPr>
        <p:spPr>
          <a:xfrm>
            <a:off x="785813" y="4714875"/>
            <a:ext cx="7572375" cy="1323975"/>
          </a:xfrm>
          <a:prstGeom prst="rect">
            <a:avLst/>
          </a:prstGeom>
          <a:noFill/>
          <a:ln w="9525">
            <a:noFill/>
          </a:ln>
        </p:spPr>
        <p:txBody>
          <a:bodyPr>
            <a:spAutoFit/>
          </a:bodyPr>
          <a:p>
            <a:pPr lvl="0" eaLnBrk="1" hangingPunct="1"/>
            <a:r>
              <a:rPr lang="zh-CN" altLang="en-US" sz="2000" dirty="0">
                <a:latin typeface="Arial" panose="020B0604020202020204" pitchFamily="34" charset="0"/>
                <a:ea typeface="宋体" panose="02010600030101010101" pitchFamily="2" charset="-122"/>
              </a:rPr>
              <a:t>注意：在上式中</a:t>
            </a:r>
            <a:r>
              <a:rPr lang="en-US" altLang="zh-CN" sz="2000">
                <a:latin typeface="Arial" panose="020B0604020202020204" pitchFamily="34" charset="0"/>
                <a:ea typeface="宋体" panose="02010600030101010101" pitchFamily="2" charset="-122"/>
              </a:rPr>
              <a:t>w</a:t>
            </a:r>
            <a:r>
              <a:rPr lang="zh-CN" altLang="en-US" sz="2000" dirty="0">
                <a:latin typeface="Arial" panose="020B0604020202020204" pitchFamily="34" charset="0"/>
                <a:ea typeface="宋体" panose="02010600030101010101" pitchFamily="2" charset="-122"/>
              </a:rPr>
              <a:t>是终端符号串，</a:t>
            </a:r>
            <a:r>
              <a:rPr lang="en-US" altLang="zh-CN" sz="2000">
                <a:latin typeface="Arial" panose="020B0604020202020204" pitchFamily="34" charset="0"/>
                <a:ea typeface="宋体" panose="02010600030101010101" pitchFamily="2" charset="-122"/>
              </a:rPr>
              <a:t>A</a:t>
            </a:r>
            <a:r>
              <a:rPr lang="zh-CN" altLang="en-US" sz="2000" dirty="0">
                <a:latin typeface="Arial" panose="020B0604020202020204" pitchFamily="34" charset="0"/>
                <a:ea typeface="宋体" panose="02010600030101010101" pitchFamily="2" charset="-122"/>
              </a:rPr>
              <a:t>是非终端符号，</a:t>
            </a:r>
            <a:r>
              <a:rPr lang="el-GR" altLang="zh-CN" sz="2000" dirty="0">
                <a:latin typeface="Arial" panose="020B0604020202020204" pitchFamily="34" charset="0"/>
                <a:ea typeface="宋体" panose="02010600030101010101" pitchFamily="2" charset="-122"/>
              </a:rPr>
              <a:t>α</a:t>
            </a:r>
            <a:r>
              <a:rPr lang="zh-CN" altLang="en-US" sz="2000" dirty="0">
                <a:latin typeface="Arial" panose="020B0604020202020204" pitchFamily="34" charset="0"/>
                <a:ea typeface="宋体" panose="02010600030101010101" pitchFamily="2" charset="-122"/>
              </a:rPr>
              <a:t>和</a:t>
            </a:r>
            <a:r>
              <a:rPr lang="el-GR" altLang="zh-CN" sz="2000" dirty="0">
                <a:latin typeface="Arial" panose="020B0604020202020204" pitchFamily="34" charset="0"/>
                <a:ea typeface="宋体" panose="02010600030101010101" pitchFamily="2" charset="-122"/>
              </a:rPr>
              <a:t>β</a:t>
            </a:r>
            <a:r>
              <a:rPr lang="zh-CN" altLang="en-US" sz="2000" dirty="0">
                <a:latin typeface="Arial" panose="020B0604020202020204" pitchFamily="34" charset="0"/>
                <a:ea typeface="宋体" panose="02010600030101010101" pitchFamily="2" charset="-122"/>
              </a:rPr>
              <a:t>中可以有终端符号和非终端符号</a:t>
            </a:r>
            <a:r>
              <a:rPr lang="en-US" altLang="zh-CN" sz="2000">
                <a:latin typeface="Arial" panose="020B0604020202020204" pitchFamily="34" charset="0"/>
                <a:ea typeface="宋体" panose="02010600030101010101" pitchFamily="2" charset="-122"/>
              </a:rPr>
              <a:t>.</a:t>
            </a:r>
            <a:endParaRPr lang="en-US" altLang="zh-CN" sz="2000">
              <a:latin typeface="Arial" panose="020B0604020202020204" pitchFamily="34" charset="0"/>
              <a:ea typeface="宋体" panose="02010600030101010101" pitchFamily="2" charset="-122"/>
            </a:endParaRPr>
          </a:p>
          <a:p>
            <a:pPr lvl="0" eaLnBrk="1" hangingPunct="1"/>
            <a:r>
              <a:rPr lang="zh-CN" altLang="en-US" sz="2000" dirty="0">
                <a:latin typeface="Arial" panose="020B0604020202020204" pitchFamily="34" charset="0"/>
                <a:ea typeface="宋体" panose="02010600030101010101" pitchFamily="2" charset="-122"/>
              </a:rPr>
              <a:t>直观的理解：一个句型的句柄就是这个句型的分析树中最左那棵只有父子两代的子树的所有叶子的从左到右的排列</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6196</Words>
  <Application>WPS 演示</Application>
  <PresentationFormat>On-screen Show</PresentationFormat>
  <Paragraphs>1311</Paragraphs>
  <Slides>48</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8" baseType="lpstr">
      <vt:lpstr>Arial</vt:lpstr>
      <vt:lpstr>宋体</vt:lpstr>
      <vt:lpstr>Wingdings</vt:lpstr>
      <vt:lpstr>华文隶书</vt:lpstr>
      <vt:lpstr>黑体</vt:lpstr>
      <vt:lpstr>Franklin Gothic Book</vt:lpstr>
      <vt:lpstr>华文楷体</vt:lpstr>
      <vt:lpstr>Calibri</vt:lpstr>
      <vt:lpstr>Times New Roman</vt:lpstr>
      <vt:lpstr>楷体_GB2312</vt:lpstr>
      <vt:lpstr>新宋体</vt:lpstr>
      <vt:lpstr>微软雅黑</vt:lpstr>
      <vt:lpstr>Arial Unicode MS</vt:lpstr>
      <vt:lpstr>Symbol</vt:lpstr>
      <vt:lpstr>Verdana</vt:lpstr>
      <vt:lpstr>Garamond</vt:lpstr>
      <vt:lpstr>Office 主题</vt:lpstr>
      <vt:lpstr>Equation.3</vt:lpstr>
      <vt:lpstr>Equation.3</vt:lpstr>
      <vt:lpstr>Equation.3</vt:lpstr>
      <vt:lpstr>Principles of Compiler Construction</vt:lpstr>
      <vt:lpstr>语法分析方法的分类</vt:lpstr>
      <vt:lpstr>Bottom-up Parsing</vt:lpstr>
      <vt:lpstr>Bottom-up Parsing</vt:lpstr>
      <vt:lpstr>Reduction（归约）</vt:lpstr>
      <vt:lpstr>Shift-Reduce（移进-归约）</vt:lpstr>
      <vt:lpstr>问题</vt:lpstr>
      <vt:lpstr>Handle（句柄）</vt:lpstr>
      <vt:lpstr>Handle（句柄）</vt:lpstr>
      <vt:lpstr>LR Parsing</vt:lpstr>
      <vt:lpstr>LR Parsing</vt:lpstr>
      <vt:lpstr>Example</vt:lpstr>
      <vt:lpstr>LR Parsing</vt:lpstr>
      <vt:lpstr>Simple LR (SLR) Parsing</vt:lpstr>
      <vt:lpstr>LR(0) Items</vt:lpstr>
      <vt:lpstr>Augmented Grammar</vt:lpstr>
      <vt:lpstr>Ideas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Working with the DFA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Closure of Item Sets</vt:lpstr>
      <vt:lpstr>Example</vt:lpstr>
      <vt:lpstr>The Function GOTO</vt:lpstr>
      <vt:lpstr>构造LR(0)项的规范集族</vt:lpstr>
      <vt:lpstr>LR(0)自动机</vt:lpstr>
      <vt:lpstr>构造SLR分析表</vt:lpstr>
      <vt:lpstr>构造SLR分析表</vt:lpstr>
      <vt:lpstr>More…</vt:lpstr>
      <vt:lpstr>Viable Prefixes</vt:lpstr>
      <vt:lpstr>Viable Prefixes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阿不1413529847</cp:lastModifiedBy>
  <cp:revision>305</cp:revision>
  <dcterms:created xsi:type="dcterms:W3CDTF">2016-10-14T00:06:00Z</dcterms:created>
  <dcterms:modified xsi:type="dcterms:W3CDTF">2020-04-26T05:23:33Z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