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4"/>
  </p:sldMasterIdLst>
  <p:notesMasterIdLst>
    <p:notesMasterId r:id="rId17"/>
  </p:notesMasterIdLst>
  <p:handoutMasterIdLst>
    <p:handoutMasterId r:id="rId18"/>
  </p:handoutMasterIdLst>
  <p:sldIdLst>
    <p:sldId id="606" r:id="rId5"/>
    <p:sldId id="609" r:id="rId6"/>
    <p:sldId id="603" r:id="rId7"/>
    <p:sldId id="605" r:id="rId8"/>
    <p:sldId id="604" r:id="rId9"/>
    <p:sldId id="607" r:id="rId10"/>
    <p:sldId id="602" r:id="rId11"/>
    <p:sldId id="601" r:id="rId12"/>
    <p:sldId id="608" r:id="rId13"/>
    <p:sldId id="600" r:id="rId14"/>
    <p:sldId id="590" r:id="rId15"/>
    <p:sldId id="59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9AF52"/>
    <a:srgbClr val="00772B"/>
    <a:srgbClr val="FF6600"/>
    <a:srgbClr val="79C971"/>
    <a:srgbClr val="A6DCA0"/>
    <a:srgbClr val="87CF7F"/>
    <a:srgbClr val="77C86E"/>
    <a:srgbClr val="F1CA12"/>
    <a:srgbClr val="76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4" autoAdjust="0"/>
    <p:restoredTop sz="89640" autoAdjust="0"/>
  </p:normalViewPr>
  <p:slideViewPr>
    <p:cSldViewPr>
      <p:cViewPr varScale="1">
        <p:scale>
          <a:sx n="92" d="100"/>
          <a:sy n="92" d="100"/>
        </p:scale>
        <p:origin x="-7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1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2007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2008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2.3600000000000003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2009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5.4044000000000008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2010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12.051812000000002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2011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26.996058880000007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2012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50.212669516800005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87410560"/>
        <c:axId val="87412096"/>
        <c:axId val="0"/>
      </c:bar3DChart>
      <c:catAx>
        <c:axId val="87410560"/>
        <c:scaling>
          <c:orientation val="minMax"/>
        </c:scaling>
        <c:delete val="1"/>
        <c:axPos val="b"/>
        <c:majorTickMark val="none"/>
        <c:minorTickMark val="none"/>
        <c:tickLblPos val="none"/>
        <c:crossAx val="87412096"/>
        <c:crosses val="autoZero"/>
        <c:auto val="1"/>
        <c:lblAlgn val="ctr"/>
        <c:lblOffset val="100"/>
        <c:noMultiLvlLbl val="0"/>
      </c:catAx>
      <c:valAx>
        <c:axId val="87412096"/>
        <c:scaling>
          <c:orientation val="minMax"/>
        </c:scaling>
        <c:delete val="1"/>
        <c:axPos val="l"/>
        <c:majorGridlines/>
        <c:numFmt formatCode="General" sourceLinked="1"/>
        <c:majorTickMark val="none"/>
        <c:minorTickMark val="none"/>
        <c:tickLblPos val="none"/>
        <c:crossAx val="874105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C1DB-B47A-420C-8471-6DA05C281D15}" type="datetimeFigureOut">
              <a:rPr lang="en-US" smtClean="0"/>
              <a:pPr/>
              <a:t>6/4/2012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8702B-D497-4BB6-B39F-C7D87FF45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58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793E6-1A0A-4D30-9D3D-95C827DEC5C3}" type="datetimeFigureOut">
              <a:rPr lang="en-US" smtClean="0"/>
              <a:pPr/>
              <a:t>6/4/2012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66ECA-9018-44B2-BEC1-789DE54611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2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11032012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A3FE30-8F05-4C7A-A37C-1C069F30E582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Chances</a:t>
            </a:r>
            <a:r>
              <a:rPr lang="en-US" baseline="0" dirty="0" smtClean="0"/>
              <a:t> are, you’ve heard of Veeam</a:t>
            </a:r>
          </a:p>
          <a:p>
            <a:r>
              <a:rPr lang="en-US" baseline="0" dirty="0" smtClean="0"/>
              <a:t>Best New Technology at </a:t>
            </a:r>
            <a:r>
              <a:rPr lang="en-US" baseline="0" dirty="0" err="1" smtClean="0"/>
              <a:t>VMworld</a:t>
            </a:r>
            <a:r>
              <a:rPr lang="en-US" baseline="0" dirty="0" smtClean="0"/>
              <a:t> for 2 years in a row</a:t>
            </a:r>
          </a:p>
          <a:p>
            <a:r>
              <a:rPr lang="en-US" baseline="0" dirty="0" smtClean="0"/>
              <a:t>Most </a:t>
            </a:r>
            <a:r>
              <a:rPr lang="en-US" baseline="0" dirty="0" err="1" smtClean="0"/>
              <a:t>VMworld</a:t>
            </a:r>
            <a:r>
              <a:rPr lang="en-US" baseline="0" dirty="0" smtClean="0"/>
              <a:t> awards ever (8—twice as many as the next closest vendor)</a:t>
            </a:r>
          </a:p>
          <a:p>
            <a:r>
              <a:rPr lang="en-US" baseline="0" dirty="0" smtClean="0"/>
              <a:t>This is Veeam Backup &amp; Replication and Veeam ONE…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678920-32AE-4250-B34D-411B285E029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61745-7188-4562-89D4-FEA83CAD7A9A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Chances are, you know</a:t>
            </a:r>
            <a:r>
              <a:rPr lang="en-US" baseline="0" dirty="0" smtClean="0"/>
              <a:t> someone who uses Veeam products</a:t>
            </a:r>
          </a:p>
          <a:p>
            <a:r>
              <a:rPr lang="en-US" baseline="0" dirty="0" smtClean="0"/>
              <a:t>30,000+ are </a:t>
            </a:r>
            <a:r>
              <a:rPr lang="en-US" i="1" baseline="0" dirty="0" smtClean="0"/>
              <a:t>paying</a:t>
            </a:r>
            <a:r>
              <a:rPr lang="en-US" i="0" baseline="0" dirty="0" smtClean="0"/>
              <a:t> customers</a:t>
            </a:r>
            <a:endParaRPr lang="en-US" baseline="0" dirty="0" smtClean="0"/>
          </a:p>
          <a:p>
            <a:r>
              <a:rPr lang="en-US" baseline="0" dirty="0" smtClean="0"/>
              <a:t>Not only do we have a lot of customers, we have a lot of HAPPY customers…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678920-32AE-4250-B34D-411B285E029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678920-32AE-4250-B34D-411B285E029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678920-32AE-4250-B34D-411B285E029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This is the 1</a:t>
            </a:r>
            <a:r>
              <a:rPr lang="en-US" baseline="30000" dirty="0" smtClean="0"/>
              <a:t>st</a:t>
            </a:r>
            <a:r>
              <a:rPr lang="en-US" baseline="0" dirty="0" smtClean="0"/>
              <a:t> </a:t>
            </a:r>
            <a:r>
              <a:rPr lang="en-US" dirty="0" smtClean="0"/>
              <a:t>of the 3 offerings</a:t>
            </a:r>
          </a:p>
          <a:p>
            <a:pPr>
              <a:spcBef>
                <a:spcPct val="0"/>
              </a:spcBef>
            </a:pPr>
            <a:r>
              <a:rPr lang="en-US" dirty="0" smtClean="0"/>
              <a:t>EMS = enterprise</a:t>
            </a:r>
            <a:r>
              <a:rPr lang="en-US" baseline="0" dirty="0" smtClean="0"/>
              <a:t> monitoring system</a:t>
            </a: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Investments include people</a:t>
            </a:r>
            <a:r>
              <a:rPr lang="en-US" baseline="0" dirty="0" smtClean="0"/>
              <a:t> (training, know-how), processes (including standardization and policies built around your EMS), technology</a:t>
            </a:r>
            <a:endParaRPr lang="en-US" dirty="0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1E790C-9CC3-4DB1-89B2-B1A382FBB05B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Give quick overview of total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66ECA-9018-44B2-BEC1-789DE54611F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66ECA-9018-44B2-BEC1-789DE54611F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alllogos_nolin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1846565"/>
            <a:ext cx="6545382" cy="646331"/>
          </a:xfrm>
          <a:noFill/>
        </p:spPr>
        <p:txBody>
          <a:bodyPr lIns="0" rIns="0"/>
          <a:lstStyle>
            <a:lvl1pPr>
              <a:defRPr sz="3600" baseline="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20000" y="2571744"/>
            <a:ext cx="4070025" cy="461665"/>
          </a:xfrm>
        </p:spPr>
        <p:txBody>
          <a:bodyPr wrap="none" lIns="0" rIns="0">
            <a:spAutoFit/>
          </a:bodyPr>
          <a:lstStyle>
            <a:lvl1pPr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49357" y="3471390"/>
            <a:ext cx="3385607" cy="369332"/>
          </a:xfrm>
        </p:spPr>
        <p:txBody>
          <a:bodyPr wrap="none" lIns="0" rIns="0">
            <a:sp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800" baseline="0">
                <a:solidFill>
                  <a:srgbClr val="000000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/>
              <a:t>Presenter names – Arial 18 black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green lin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2000" y="332656"/>
            <a:ext cx="8143903" cy="5472608"/>
          </a:xfrm>
        </p:spPr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  <a:lvl2pPr>
              <a:defRPr baseline="0">
                <a:solidFill>
                  <a:srgbClr val="000000"/>
                </a:solidFill>
              </a:defRPr>
            </a:lvl2pPr>
            <a:lvl3pPr>
              <a:defRPr baseline="0">
                <a:solidFill>
                  <a:srgbClr val="000000"/>
                </a:solidFill>
              </a:defRPr>
            </a:lvl3pPr>
            <a:lvl4pPr>
              <a:defRPr baseline="0">
                <a:solidFill>
                  <a:srgbClr val="000000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logo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41200"/>
            <a:ext cx="5141151" cy="5232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2000" y="972000"/>
            <a:ext cx="8143903" cy="5625352"/>
          </a:xfrm>
        </p:spPr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  <a:lvl2pPr>
              <a:defRPr baseline="0">
                <a:solidFill>
                  <a:srgbClr val="000000"/>
                </a:solidFill>
              </a:defRPr>
            </a:lvl2pPr>
            <a:lvl3pPr>
              <a:defRPr baseline="0">
                <a:solidFill>
                  <a:srgbClr val="000000"/>
                </a:solidFill>
              </a:defRPr>
            </a:lvl3pPr>
            <a:lvl4pPr>
              <a:defRPr baseline="0">
                <a:solidFill>
                  <a:srgbClr val="000000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logos &amp; no green lin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2000" y="260648"/>
            <a:ext cx="8143903" cy="6336704"/>
          </a:xfrm>
        </p:spPr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  <a:lvl2pPr>
              <a:defRPr baseline="0">
                <a:solidFill>
                  <a:srgbClr val="000000"/>
                </a:solidFill>
              </a:defRPr>
            </a:lvl2pPr>
            <a:lvl3pPr>
              <a:defRPr baseline="0">
                <a:solidFill>
                  <a:srgbClr val="000000"/>
                </a:solidFill>
              </a:defRPr>
            </a:lvl3pPr>
            <a:lvl4pPr>
              <a:defRPr baseline="0">
                <a:solidFill>
                  <a:srgbClr val="000000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Slide_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576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hart + ms log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32000" y="241200"/>
            <a:ext cx="5141151" cy="52322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hart Placeholder 12"/>
          <p:cNvSpPr>
            <a:spLocks noGrp="1"/>
          </p:cNvSpPr>
          <p:nvPr>
            <p:ph type="chart" sz="quarter" idx="10"/>
          </p:nvPr>
        </p:nvSpPr>
        <p:spPr>
          <a:xfrm>
            <a:off x="1332000" y="972000"/>
            <a:ext cx="6500836" cy="4286266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E:\_VEEAM_files\corp presentation\final corp_presentation\2010slidebackground_nologos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7200"/>
            <a:ext cx="9142413" cy="6856413"/>
          </a:xfrm>
          <a:prstGeom prst="rect">
            <a:avLst/>
          </a:prstGeom>
          <a:noFill/>
        </p:spPr>
      </p:pic>
      <p:pic>
        <p:nvPicPr>
          <p:cNvPr id="8" name="Picture 2" descr="E:\_VEEAM_files\_veeam_logos\Veeam_Logo\logo_hi_res_black_wgreen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262" y="226299"/>
            <a:ext cx="1435666" cy="32224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544"/>
            <a:ext cx="8229600" cy="712382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0578"/>
            <a:ext cx="8229600" cy="4435586"/>
          </a:xfrm>
          <a:prstGeom prst="rect">
            <a:avLst/>
          </a:prstGeom>
        </p:spPr>
        <p:txBody>
          <a:bodyPr/>
          <a:lstStyle>
            <a:lvl1pPr>
              <a:spcBef>
                <a:spcPts val="720"/>
              </a:spcBef>
              <a:buClr>
                <a:srgbClr val="00B050"/>
              </a:buClr>
              <a:defRPr sz="3000">
                <a:latin typeface="Arial" pitchFamily="34" charset="0"/>
                <a:cs typeface="Arial" pitchFamily="34" charset="0"/>
              </a:defRPr>
            </a:lvl1pPr>
            <a:lvl2pPr>
              <a:spcBef>
                <a:spcPts val="576"/>
              </a:spcBef>
              <a:buClr>
                <a:schemeClr val="tx2"/>
              </a:buClr>
              <a:defRPr sz="2400">
                <a:latin typeface="Arial" pitchFamily="34" charset="0"/>
                <a:cs typeface="Arial" pitchFamily="34" charset="0"/>
              </a:defRPr>
            </a:lvl2pPr>
            <a:lvl3pPr>
              <a:buClr>
                <a:srgbClr val="00B050"/>
              </a:buClr>
              <a:defRPr sz="2000">
                <a:latin typeface="Arial" pitchFamily="34" charset="0"/>
                <a:cs typeface="Arial" pitchFamily="34" charset="0"/>
              </a:defRPr>
            </a:lvl3pPr>
            <a:lvl4pPr>
              <a:buClr>
                <a:schemeClr val="tx2"/>
              </a:buClr>
              <a:defRPr sz="1600">
                <a:latin typeface="Arial" pitchFamily="34" charset="0"/>
                <a:cs typeface="Arial" pitchFamily="34" charset="0"/>
              </a:defRPr>
            </a:lvl4pPr>
            <a:lvl5pPr>
              <a:buClr>
                <a:srgbClr val="00B050"/>
              </a:buClr>
              <a:buFont typeface="Arial" pitchFamily="34" charset="0"/>
              <a:buChar char="»"/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91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1846565"/>
            <a:ext cx="6545382" cy="646331"/>
          </a:xfrm>
          <a:noFill/>
        </p:spPr>
        <p:txBody>
          <a:bodyPr lIns="0" rIns="0"/>
          <a:lstStyle>
            <a:lvl1pPr>
              <a:defRPr sz="3600" baseline="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20000" y="2571744"/>
            <a:ext cx="4070025" cy="461665"/>
          </a:xfrm>
        </p:spPr>
        <p:txBody>
          <a:bodyPr wrap="none" lIns="0" rIns="0">
            <a:spAutoFit/>
          </a:bodyPr>
          <a:lstStyle>
            <a:lvl1pPr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49357" y="3471390"/>
            <a:ext cx="3385607" cy="369332"/>
          </a:xfrm>
        </p:spPr>
        <p:txBody>
          <a:bodyPr wrap="none" lIns="0" rIns="0">
            <a:sp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800" baseline="0">
                <a:solidFill>
                  <a:srgbClr val="000000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 smtClean="0"/>
              <a:t>Presenter names – Arial 18 black</a:t>
            </a:r>
          </a:p>
        </p:txBody>
      </p:sp>
    </p:spTree>
    <p:extLst>
      <p:ext uri="{BB962C8B-B14F-4D97-AF65-F5344CB8AC3E}">
        <p14:creationId xmlns:p14="http://schemas.microsoft.com/office/powerpoint/2010/main" val="3398290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alllogos_lin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1846565"/>
            <a:ext cx="6545382" cy="646331"/>
          </a:xfrm>
          <a:noFill/>
        </p:spPr>
        <p:txBody>
          <a:bodyPr lIns="0" rIns="0"/>
          <a:lstStyle>
            <a:lvl1pPr>
              <a:defRPr sz="3600" baseline="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20000" y="2571744"/>
            <a:ext cx="4070025" cy="461665"/>
          </a:xfrm>
        </p:spPr>
        <p:txBody>
          <a:bodyPr wrap="none" lIns="0" rIns="0">
            <a:spAutoFit/>
          </a:bodyPr>
          <a:lstStyle>
            <a:lvl1pPr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49357" y="3471391"/>
            <a:ext cx="3385607" cy="369332"/>
          </a:xfrm>
        </p:spPr>
        <p:txBody>
          <a:bodyPr wrap="none" lIns="0" rIns="0">
            <a:spAutoFit/>
          </a:bodyPr>
          <a:lstStyle>
            <a:lvl1pPr>
              <a:buNone/>
              <a:defRPr sz="18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Presenter names – Arial 18 black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3568" y="3212976"/>
            <a:ext cx="7848872" cy="0"/>
          </a:xfrm>
          <a:prstGeom prst="line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83568" y="3212976"/>
            <a:ext cx="7848872" cy="0"/>
          </a:xfrm>
          <a:prstGeom prst="line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3568" y="3212976"/>
            <a:ext cx="7848872" cy="0"/>
          </a:xfrm>
          <a:prstGeom prst="line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755576" y="3212976"/>
            <a:ext cx="4197424" cy="0"/>
          </a:xfrm>
          <a:prstGeom prst="line">
            <a:avLst/>
          </a:prstGeom>
          <a:ln w="63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2log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1846565"/>
            <a:ext cx="6545382" cy="646331"/>
          </a:xfrm>
          <a:noFill/>
        </p:spPr>
        <p:txBody>
          <a:bodyPr lIns="0" rIns="0"/>
          <a:lstStyle>
            <a:lvl1pPr>
              <a:defRPr sz="3600" baseline="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20000" y="2571744"/>
            <a:ext cx="4254691" cy="461665"/>
          </a:xfrm>
        </p:spPr>
        <p:txBody>
          <a:bodyPr wrap="none" lIns="0">
            <a:spAutoFit/>
          </a:bodyPr>
          <a:lstStyle>
            <a:lvl1pPr>
              <a:buNone/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49357" y="3471390"/>
            <a:ext cx="3385607" cy="369332"/>
          </a:xfrm>
        </p:spPr>
        <p:txBody>
          <a:bodyPr wrap="none" lIns="0" rIns="0">
            <a:spAutoFit/>
          </a:bodyPr>
          <a:lstStyle>
            <a:lvl1pPr>
              <a:buNone/>
              <a:defRPr sz="180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Presenter names – Arial 18 black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83568" y="3212976"/>
            <a:ext cx="7848872" cy="0"/>
          </a:xfrm>
          <a:prstGeom prst="line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3568" y="3212976"/>
            <a:ext cx="7848872" cy="0"/>
          </a:xfrm>
          <a:prstGeom prst="line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3568" y="3212976"/>
            <a:ext cx="7848872" cy="0"/>
          </a:xfrm>
          <a:prstGeom prst="line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32000" y="241484"/>
            <a:ext cx="5141151" cy="52322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t" anchorCtr="0">
            <a:spAutoFit/>
          </a:bodyPr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2000" y="972000"/>
            <a:ext cx="8143903" cy="4572016"/>
          </a:xfrm>
        </p:spPr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  <a:lvl2pPr>
              <a:defRPr baseline="0">
                <a:solidFill>
                  <a:srgbClr val="000000"/>
                </a:solidFill>
              </a:defRPr>
            </a:lvl2pPr>
            <a:lvl3pPr>
              <a:defRPr baseline="0">
                <a:solidFill>
                  <a:srgbClr val="000000"/>
                </a:solidFill>
              </a:defRPr>
            </a:lvl3pPr>
            <a:lvl4pPr>
              <a:defRPr baseline="0">
                <a:solidFill>
                  <a:srgbClr val="000000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32000" y="241200"/>
            <a:ext cx="5141151" cy="52322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hart Placeholder 12"/>
          <p:cNvSpPr>
            <a:spLocks noGrp="1"/>
          </p:cNvSpPr>
          <p:nvPr>
            <p:ph type="chart" sz="quarter" idx="10"/>
          </p:nvPr>
        </p:nvSpPr>
        <p:spPr>
          <a:xfrm>
            <a:off x="1332000" y="972000"/>
            <a:ext cx="6500836" cy="4286266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9720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0" y="9720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241200"/>
            <a:ext cx="5160387" cy="523220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972000"/>
            <a:ext cx="4040188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" y="1620000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72000"/>
            <a:ext cx="40417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0000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32000" y="241200"/>
            <a:ext cx="5160387" cy="523220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6000" y="972000"/>
            <a:ext cx="4997478" cy="4911741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00" y="972000"/>
            <a:ext cx="2900354" cy="4911741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32000" y="241200"/>
            <a:ext cx="5141151" cy="5232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0000" y="972000"/>
            <a:ext cx="5334037" cy="400052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04000"/>
            <a:ext cx="5334038" cy="5463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2000" y="241200"/>
            <a:ext cx="5141151" cy="5232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241200"/>
            <a:ext cx="5141151" cy="52322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0000" tIns="45720" rIns="91440" bIns="4572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972000"/>
            <a:ext cx="8229600" cy="4525963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 baseline="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4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59B948"/>
        </a:buClr>
        <a:buFont typeface="Arial" pitchFamily="34" charset="0"/>
        <a:buChar char="●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9A942"/>
        </a:buClr>
        <a:buFont typeface="Arial" pitchFamily="34" charset="0"/>
        <a:buChar char="−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9A942"/>
        </a:buClr>
        <a:buFont typeface="Wingdings" pitchFamily="2" charset="2"/>
        <a:buChar char="§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49A942"/>
        </a:buClr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mwarevideos.com/vchat-episode-11-results-of-the-best-free-vsphere-tools-survey-answering-viewer-questions" TargetMode="External"/><Relationship Id="rId13" Type="http://schemas.openxmlformats.org/officeDocument/2006/relationships/image" Target="../media/image21.png"/><Relationship Id="rId18" Type="http://schemas.openxmlformats.org/officeDocument/2006/relationships/image" Target="../media/image25.gif"/><Relationship Id="rId3" Type="http://schemas.openxmlformats.org/officeDocument/2006/relationships/image" Target="../media/image14.gif"/><Relationship Id="rId21" Type="http://schemas.openxmlformats.org/officeDocument/2006/relationships/image" Target="../media/image28.png"/><Relationship Id="rId7" Type="http://schemas.openxmlformats.org/officeDocument/2006/relationships/image" Target="../media/image18.png"/><Relationship Id="rId12" Type="http://schemas.openxmlformats.org/officeDocument/2006/relationships/hyperlink" Target="http://www.veeam.com/news/veeam-software-wins-award-industry-recognition.html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gif"/><Relationship Id="rId20" Type="http://schemas.openxmlformats.org/officeDocument/2006/relationships/image" Target="../media/image27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5" Type="http://schemas.openxmlformats.org/officeDocument/2006/relationships/image" Target="../media/image12.gif"/><Relationship Id="rId10" Type="http://schemas.openxmlformats.org/officeDocument/2006/relationships/hyperlink" Target="http://www.veeam.com/news/veeam-software-counted-among-top-finalists-for-2010-microsoft-partner-awards.html" TargetMode="External"/><Relationship Id="rId19" Type="http://schemas.openxmlformats.org/officeDocument/2006/relationships/image" Target="../media/image26.gif"/><Relationship Id="rId4" Type="http://schemas.openxmlformats.org/officeDocument/2006/relationships/image" Target="../media/image15.gif"/><Relationship Id="rId9" Type="http://schemas.openxmlformats.org/officeDocument/2006/relationships/image" Target="../media/image19.png"/><Relationship Id="rId14" Type="http://schemas.openxmlformats.org/officeDocument/2006/relationships/image" Target="../media/image2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13" Type="http://schemas.openxmlformats.org/officeDocument/2006/relationships/hyperlink" Target="http://www.raytheon.com/" TargetMode="External"/><Relationship Id="rId18" Type="http://schemas.openxmlformats.org/officeDocument/2006/relationships/image" Target="../media/image43.jpeg"/><Relationship Id="rId3" Type="http://schemas.openxmlformats.org/officeDocument/2006/relationships/image" Target="../media/image30.png"/><Relationship Id="rId21" Type="http://schemas.openxmlformats.org/officeDocument/2006/relationships/image" Target="../media/image46.jpeg"/><Relationship Id="rId7" Type="http://schemas.openxmlformats.org/officeDocument/2006/relationships/image" Target="../media/image34.jpeg"/><Relationship Id="rId12" Type="http://schemas.openxmlformats.org/officeDocument/2006/relationships/image" Target="../media/image38.jpeg"/><Relationship Id="rId17" Type="http://schemas.openxmlformats.org/officeDocument/2006/relationships/image" Target="../media/image42.jpe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1.jpeg"/><Relationship Id="rId20" Type="http://schemas.openxmlformats.org/officeDocument/2006/relationships/image" Target="../media/image45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jpe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23" Type="http://schemas.openxmlformats.org/officeDocument/2006/relationships/image" Target="../media/image48.jpeg"/><Relationship Id="rId10" Type="http://schemas.openxmlformats.org/officeDocument/2006/relationships/image" Target="../media/image36.gif"/><Relationship Id="rId19" Type="http://schemas.openxmlformats.org/officeDocument/2006/relationships/image" Target="../media/image44.jpeg"/><Relationship Id="rId4" Type="http://schemas.openxmlformats.org/officeDocument/2006/relationships/image" Target="../media/image31.png"/><Relationship Id="rId9" Type="http://schemas.openxmlformats.org/officeDocument/2006/relationships/hyperlink" Target="http://www.comcast.com/default.html" TargetMode="External"/><Relationship Id="rId14" Type="http://schemas.openxmlformats.org/officeDocument/2006/relationships/image" Target="../media/image39.gif"/><Relationship Id="rId22" Type="http://schemas.openxmlformats.org/officeDocument/2006/relationships/image" Target="../media/image4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Veeam Software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Realize the promise of virtualization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49357" y="3471390"/>
            <a:ext cx="2975173" cy="701731"/>
          </a:xfrm>
        </p:spPr>
        <p:txBody>
          <a:bodyPr/>
          <a:lstStyle/>
          <a:p>
            <a:r>
              <a:rPr lang="en-US" dirty="0" smtClean="0"/>
              <a:t>David Berney</a:t>
            </a:r>
          </a:p>
          <a:p>
            <a:r>
              <a:rPr lang="en-US" dirty="0" smtClean="0"/>
              <a:t>Channel Manager Southwest</a:t>
            </a:r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83568" y="3212976"/>
            <a:ext cx="7848872" cy="0"/>
          </a:xfrm>
          <a:prstGeom prst="line">
            <a:avLst/>
          </a:prstGeom>
          <a:ln w="31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2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002" y="241200"/>
            <a:ext cx="5217667" cy="523220"/>
          </a:xfrm>
        </p:spPr>
        <p:txBody>
          <a:bodyPr/>
          <a:lstStyle/>
          <a:p>
            <a:r>
              <a:rPr lang="en-US" dirty="0" smtClean="0"/>
              <a:t>Veeam Backup &amp; Replication </a:t>
            </a:r>
            <a:endParaRPr lang="en-US" dirty="0"/>
          </a:p>
        </p:txBody>
      </p:sp>
      <p:pic>
        <p:nvPicPr>
          <p:cNvPr id="1026" name="Picture 2" descr="C:\Users\Adee.McAninch\AppData\Local\Microsoft\Windows\Temporary Internet Files\Content.Outlook\B0BKV2KU\BR-1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468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066800" y="1646217"/>
            <a:ext cx="1447800" cy="381909"/>
            <a:chOff x="962891" y="1790245"/>
            <a:chExt cx="1447800" cy="381909"/>
          </a:xfrm>
        </p:grpSpPr>
        <p:sp>
          <p:nvSpPr>
            <p:cNvPr id="4" name="Rounded Rectangle 3"/>
            <p:cNvSpPr/>
            <p:nvPr/>
          </p:nvSpPr>
          <p:spPr>
            <a:xfrm>
              <a:off x="962891" y="1790245"/>
              <a:ext cx="1447800" cy="38190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62891" y="1790245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SureBackup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64080" y="1457628"/>
            <a:ext cx="1676400" cy="759089"/>
            <a:chOff x="3581400" y="1859686"/>
            <a:chExt cx="1676400" cy="759089"/>
          </a:xfrm>
        </p:grpSpPr>
        <p:sp>
          <p:nvSpPr>
            <p:cNvPr id="9" name="Rounded Rectangle 8"/>
            <p:cNvSpPr/>
            <p:nvPr/>
          </p:nvSpPr>
          <p:spPr>
            <a:xfrm>
              <a:off x="3650672" y="1859686"/>
              <a:ext cx="1572491" cy="7590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81400" y="1905542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Auto Failover &amp; Failback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24600" y="1214637"/>
            <a:ext cx="1447800" cy="381909"/>
            <a:chOff x="962891" y="1790245"/>
            <a:chExt cx="1447800" cy="381909"/>
          </a:xfrm>
        </p:grpSpPr>
        <p:sp>
          <p:nvSpPr>
            <p:cNvPr id="13" name="Rounded Rectangle 12"/>
            <p:cNvSpPr/>
            <p:nvPr/>
          </p:nvSpPr>
          <p:spPr>
            <a:xfrm>
              <a:off x="962891" y="1790245"/>
              <a:ext cx="1447800" cy="38190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2891" y="1790245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U-AIR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324600" y="1981200"/>
            <a:ext cx="1447800" cy="381909"/>
            <a:chOff x="962891" y="1790245"/>
            <a:chExt cx="1447800" cy="381909"/>
          </a:xfrm>
        </p:grpSpPr>
        <p:sp>
          <p:nvSpPr>
            <p:cNvPr id="16" name="Rounded Rectangle 15"/>
            <p:cNvSpPr/>
            <p:nvPr/>
          </p:nvSpPr>
          <p:spPr>
            <a:xfrm>
              <a:off x="962891" y="1790245"/>
              <a:ext cx="1447800" cy="38190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62891" y="1790245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Virtual Labs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99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6"/>
    </mc:Choice>
    <mc:Fallback xmlns="">
      <p:transition spd="slow" advTm="72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986435" y="1674813"/>
            <a:ext cx="7171130" cy="52322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0000" tIns="45720" rIns="91440" bIns="4572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0000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It’s not about backup, it’s about recovery</a:t>
            </a: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1672235" y="3430588"/>
            <a:ext cx="6400800" cy="1752600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59B948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9A94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49A942"/>
              </a:buClr>
              <a:buFont typeface="Wingdings" pitchFamily="2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rgbClr val="49A942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Backup is easy, recovery is 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620688"/>
            <a:ext cx="8509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000000"/>
                </a:solidFill>
              </a:rPr>
              <a:t>Your backups are only as good as your restores!</a:t>
            </a:r>
            <a:endParaRPr lang="en-US" sz="2800" b="1" u="sng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87138" y="4343400"/>
            <a:ext cx="243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Thank you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87138" y="2438400"/>
            <a:ext cx="243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Questions?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82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 descr="C:\Users\betsy.bender\AppData\Local\Microsoft\Windows\Temporary Internet Files\Content.Outlook\QRPYHL7R\2011-VM-World-Winner-Signs-(Page-17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1680" y="4267200"/>
            <a:ext cx="2316480" cy="1447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4770120" y="4267200"/>
            <a:ext cx="2313432" cy="144475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0120" y="4267200"/>
            <a:ext cx="231648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 descr="D:\Kotya\presentation\img\18 award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1752600"/>
            <a:ext cx="7457868" cy="175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691140"/>
      </p:ext>
    </p:extLst>
  </p:cSld>
  <p:clrMapOvr>
    <a:masterClrMapping/>
  </p:clrMapOvr>
  <p:transition advTm="4804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media.techtarget.com/searchStorage/images/prodOFYear_logo_201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4739" y="3352800"/>
            <a:ext cx="1066800" cy="10668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241200"/>
            <a:ext cx="1475169" cy="523220"/>
          </a:xfrm>
        </p:spPr>
        <p:txBody>
          <a:bodyPr wrap="none"/>
          <a:lstStyle/>
          <a:p>
            <a:r>
              <a:rPr lang="en-US" dirty="0" smtClean="0">
                <a:solidFill>
                  <a:srgbClr val="000000"/>
                </a:solidFill>
              </a:rPr>
              <a:t>Awards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" name="Group 44"/>
          <p:cNvGrpSpPr>
            <a:grpSpLocks noChangeAspect="1"/>
          </p:cNvGrpSpPr>
          <p:nvPr/>
        </p:nvGrpSpPr>
        <p:grpSpPr>
          <a:xfrm>
            <a:off x="533400" y="2514600"/>
            <a:ext cx="1828800" cy="1143001"/>
            <a:chOff x="2377440" y="2384146"/>
            <a:chExt cx="1427927" cy="892454"/>
          </a:xfrm>
        </p:grpSpPr>
        <p:sp>
          <p:nvSpPr>
            <p:cNvPr id="26" name="Rectangle 25"/>
            <p:cNvSpPr/>
            <p:nvPr/>
          </p:nvSpPr>
          <p:spPr>
            <a:xfrm>
              <a:off x="2377440" y="2384146"/>
              <a:ext cx="1426464" cy="89245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77440" y="2384146"/>
              <a:ext cx="1427927" cy="892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0" name="Picture 29" descr="2011vrm_award_meri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86460" y="3200400"/>
            <a:ext cx="1400340" cy="1400340"/>
          </a:xfrm>
          <a:prstGeom prst="rect">
            <a:avLst/>
          </a:prstGeom>
        </p:spPr>
      </p:pic>
      <p:pic>
        <p:nvPicPr>
          <p:cNvPr id="31" name="Picture 30" descr="2011vrm_award_winn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19600" y="3124200"/>
            <a:ext cx="1501735" cy="1495425"/>
          </a:xfrm>
          <a:prstGeom prst="rect">
            <a:avLst/>
          </a:prstGeom>
        </p:spPr>
      </p:pic>
      <p:pic>
        <p:nvPicPr>
          <p:cNvPr id="29" name="Picture 28" descr="Product-of-the-Year-2010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71911" y="4515626"/>
            <a:ext cx="1112012" cy="1676400"/>
          </a:xfrm>
          <a:prstGeom prst="rect">
            <a:avLst/>
          </a:prstGeom>
        </p:spPr>
      </p:pic>
      <p:pic>
        <p:nvPicPr>
          <p:cNvPr id="6146" name="Picture 2" descr="http://www.veeam.com/images/award/award_vmwarevideos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38800" y="1066800"/>
            <a:ext cx="1785850" cy="918029"/>
          </a:xfrm>
          <a:prstGeom prst="rect">
            <a:avLst/>
          </a:prstGeom>
          <a:noFill/>
        </p:spPr>
      </p:pic>
      <p:pic>
        <p:nvPicPr>
          <p:cNvPr id="6148" name="Picture 4" descr="http://www.veeam.com/images/award/ms_award_.png">
            <a:hlinkClick r:id="rId10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91200" y="2179371"/>
            <a:ext cx="1524000" cy="944829"/>
          </a:xfrm>
          <a:prstGeom prst="rect">
            <a:avLst/>
          </a:prstGeom>
          <a:noFill/>
        </p:spPr>
      </p:pic>
      <p:grpSp>
        <p:nvGrpSpPr>
          <p:cNvPr id="4" name="Group 46"/>
          <p:cNvGrpSpPr/>
          <p:nvPr/>
        </p:nvGrpSpPr>
        <p:grpSpPr>
          <a:xfrm>
            <a:off x="2438401" y="4936065"/>
            <a:ext cx="1752600" cy="1193801"/>
            <a:chOff x="4195763" y="595319"/>
            <a:chExt cx="1992019" cy="1143674"/>
          </a:xfrm>
        </p:grpSpPr>
        <p:sp>
          <p:nvSpPr>
            <p:cNvPr id="42" name="Rectangle 41"/>
            <p:cNvSpPr/>
            <p:nvPr/>
          </p:nvSpPr>
          <p:spPr>
            <a:xfrm>
              <a:off x="4210044" y="619126"/>
              <a:ext cx="1975104" cy="111556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6152" name="Picture 8" descr="http://www.veeam.com/images/award/vmw%202007%20gold%20reporter_award.png">
              <a:hlinkClick r:id="rId12"/>
            </p:cNvPr>
            <p:cNvPicPr>
              <a:picLocks noChangeAspect="1" noChangeArrowheads="1"/>
            </p:cNvPicPr>
            <p:nvPr/>
          </p:nvPicPr>
          <p:blipFill>
            <a:blip r:embed="rId13" cstate="print"/>
            <a:srcRect b="768"/>
            <a:stretch>
              <a:fillRect/>
            </a:stretch>
          </p:blipFill>
          <p:spPr bwMode="auto">
            <a:xfrm>
              <a:off x="4195763" y="595319"/>
              <a:ext cx="1992019" cy="1143674"/>
            </a:xfrm>
            <a:prstGeom prst="rect">
              <a:avLst/>
            </a:prstGeom>
            <a:noFill/>
          </p:spPr>
        </p:pic>
      </p:grpSp>
      <p:pic>
        <p:nvPicPr>
          <p:cNvPr id="33" name="Picture 32" descr="Product-of-the-Year-2010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79710" y="4515626"/>
            <a:ext cx="1112012" cy="1676400"/>
          </a:xfrm>
          <a:prstGeom prst="rect">
            <a:avLst/>
          </a:prstGeom>
        </p:spPr>
      </p:pic>
      <p:grpSp>
        <p:nvGrpSpPr>
          <p:cNvPr id="5" name="Group 22"/>
          <p:cNvGrpSpPr>
            <a:grpSpLocks noChangeAspect="1"/>
          </p:cNvGrpSpPr>
          <p:nvPr/>
        </p:nvGrpSpPr>
        <p:grpSpPr>
          <a:xfrm>
            <a:off x="533401" y="3725333"/>
            <a:ext cx="1828800" cy="1144172"/>
            <a:chOff x="762762" y="1066800"/>
            <a:chExt cx="1783080" cy="1115568"/>
          </a:xfrm>
        </p:grpSpPr>
        <p:sp>
          <p:nvSpPr>
            <p:cNvPr id="17" name="Rectangle 16"/>
            <p:cNvSpPr/>
            <p:nvPr/>
          </p:nvSpPr>
          <p:spPr>
            <a:xfrm>
              <a:off x="762762" y="1066800"/>
              <a:ext cx="1783080" cy="111556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762762" y="1067372"/>
              <a:ext cx="1783080" cy="1114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6" name="Group 47"/>
          <p:cNvGrpSpPr/>
          <p:nvPr/>
        </p:nvGrpSpPr>
        <p:grpSpPr>
          <a:xfrm>
            <a:off x="2438400" y="1312334"/>
            <a:ext cx="1752600" cy="1144059"/>
            <a:chOff x="1981200" y="152400"/>
            <a:chExt cx="1961388" cy="1227125"/>
          </a:xfrm>
        </p:grpSpPr>
        <p:sp>
          <p:nvSpPr>
            <p:cNvPr id="20" name="Rectangle 19"/>
            <p:cNvSpPr/>
            <p:nvPr/>
          </p:nvSpPr>
          <p:spPr>
            <a:xfrm>
              <a:off x="1981200" y="152400"/>
              <a:ext cx="1961388" cy="122712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981200" y="153029"/>
              <a:ext cx="1961388" cy="1225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9" name="Right Triangle 48"/>
          <p:cNvSpPr/>
          <p:nvPr/>
        </p:nvSpPr>
        <p:spPr>
          <a:xfrm rot="10800000" flipV="1">
            <a:off x="8685422" y="6415297"/>
            <a:ext cx="457200" cy="4572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827168" y="654882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Arial"/>
                <a:sym typeface="Wingdings"/>
              </a:rPr>
              <a:t></a:t>
            </a: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7" name="Group 13"/>
          <p:cNvGrpSpPr>
            <a:grpSpLocks noChangeAspect="1"/>
          </p:cNvGrpSpPr>
          <p:nvPr/>
        </p:nvGrpSpPr>
        <p:grpSpPr>
          <a:xfrm>
            <a:off x="2438400" y="2514600"/>
            <a:ext cx="1752600" cy="1143000"/>
            <a:chOff x="4495800" y="3352800"/>
            <a:chExt cx="1784909" cy="1115568"/>
          </a:xfrm>
        </p:grpSpPr>
        <p:sp>
          <p:nvSpPr>
            <p:cNvPr id="23" name="Rectangle 22"/>
            <p:cNvSpPr/>
            <p:nvPr/>
          </p:nvSpPr>
          <p:spPr>
            <a:xfrm>
              <a:off x="4495800" y="3352800"/>
              <a:ext cx="1783080" cy="111556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4495800" y="3352800"/>
              <a:ext cx="1784909" cy="1115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453465" y="4549494"/>
            <a:ext cx="1042511" cy="1698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1" descr="C:\Users\Jennifer.Hixson\AppData\Local\Microsoft\Windows\Temporary Internet Files\Content.Outlook\NMA05U2I\BC_Finalist_VMworld-Awards09.gif"/>
          <p:cNvPicPr/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438400" y="3725333"/>
            <a:ext cx="175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 descr="C:\Users\Jennifer.Hixson\AppData\Local\Microsoft\Windows\Temporary Internet Files\Content.Outlook\NMA05U2I\VirtMgmt_Finalist_VMworld-Awards09.gif"/>
          <p:cNvPicPr/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33400" y="4936066"/>
            <a:ext cx="1828800" cy="118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\\amust.local\spb\Marketing\Graphics\Awards\vmworld 2011 award\2011-VM-World-Winner-Signs-(Page-17).jp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33400" y="1315984"/>
            <a:ext cx="1828801" cy="1143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 descr="D:\Kotya\presentation\BR changes\bronze_product_of_the_year_award_2009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5563709" y="4600293"/>
            <a:ext cx="973011" cy="15339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686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93"/>
    </mc:Choice>
    <mc:Fallback xmlns="">
      <p:transition spd="slow" advTm="71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9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sz="3600" dirty="0" smtClean="0"/>
              <a:t>Veeam</a:t>
            </a:r>
            <a:r>
              <a:rPr lang="en-US" dirty="0" smtClean="0"/>
              <a:t>’s Mission</a:t>
            </a:r>
            <a:endParaRPr lang="en-US" sz="3600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62857" y="3322640"/>
            <a:ext cx="8229600" cy="933676"/>
          </a:xfrm>
        </p:spPr>
        <p:txBody>
          <a:bodyPr/>
          <a:lstStyle/>
          <a:p>
            <a:pPr algn="ctr">
              <a:spcBef>
                <a:spcPct val="0"/>
              </a:spcBef>
              <a:spcAft>
                <a:spcPts val="1800"/>
              </a:spcAft>
              <a:buFont typeface="Arial" charset="0"/>
              <a:buNone/>
            </a:pPr>
            <a:r>
              <a:rPr lang="en-US" sz="4800" b="1" dirty="0" smtClean="0">
                <a:latin typeface="Arial" charset="0"/>
                <a:cs typeface="Arial" charset="0"/>
              </a:rPr>
              <a:t>Virtualization Management</a:t>
            </a:r>
          </a:p>
        </p:txBody>
      </p:sp>
      <p:pic>
        <p:nvPicPr>
          <p:cNvPr id="4" name="Picture 7" descr="E:\_VEEAM_files\misc\betsy\back up presentation\corp final_virtual infra_clou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058" y="4763241"/>
            <a:ext cx="8719457" cy="702202"/>
          </a:xfrm>
          <a:prstGeom prst="rect">
            <a:avLst/>
          </a:prstGeom>
          <a:noFill/>
        </p:spPr>
      </p:pic>
      <p:pic>
        <p:nvPicPr>
          <p:cNvPr id="5" name="Picture 7" descr="E:\_VEEAM_files\misc\betsy\back up presentation\corp final_virtual infra_clou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286" y="2281297"/>
            <a:ext cx="8795657" cy="7022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304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1" y="241484"/>
            <a:ext cx="3259226" cy="523220"/>
          </a:xfrm>
        </p:spPr>
        <p:txBody>
          <a:bodyPr wrap="none"/>
          <a:lstStyle/>
          <a:p>
            <a:r>
              <a:rPr lang="en-US" dirty="0" smtClean="0"/>
              <a:t>Explosive growth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80999" y="838200"/>
            <a:ext cx="8304213" cy="1981201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pPr marL="41148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42,000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+ </a:t>
            </a:r>
            <a:r>
              <a:rPr kumimoji="0" lang="en-US" sz="2400" b="1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customers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11480" marR="0" lvl="0" indent="-41148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US" sz="24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1,500+ new customers per month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11480" marR="0" lvl="0" indent="-41148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170,000+ VMware a</a:t>
            </a:r>
            <a:r>
              <a:rPr lang="en-US" sz="2400" b="1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dmins use Veea</a:t>
            </a:r>
            <a:r>
              <a:rPr lang="en-US" sz="2400" b="1" i="1" spc="3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400" i="1" spc="-200" baseline="50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2400" b="1" i="1" spc="-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FastSC</a:t>
            </a:r>
            <a:r>
              <a:rPr lang="en-US" sz="2400" b="1" i="1" spc="3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400" spc="300" baseline="30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™</a:t>
            </a:r>
            <a:endParaRPr kumimoji="0" lang="en-US" sz="2400" u="none" strike="noStrike" kern="1200" cap="none" spc="300" normalizeH="0" baseline="30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10800000" flipV="1">
            <a:off x="8685213" y="6402388"/>
            <a:ext cx="457200" cy="4572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27168" y="654882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Wingdings"/>
              </a:rPr>
              <a:t>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4998" y="2425483"/>
            <a:ext cx="7206002" cy="3464771"/>
            <a:chOff x="838200" y="1143000"/>
            <a:chExt cx="7696200" cy="4419600"/>
          </a:xfrm>
        </p:grpSpPr>
        <p:sp>
          <p:nvSpPr>
            <p:cNvPr id="8" name="TextBox 7"/>
            <p:cNvSpPr txBox="1"/>
            <p:nvPr/>
          </p:nvSpPr>
          <p:spPr>
            <a:xfrm>
              <a:off x="2819400" y="42026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0000"/>
                  </a:solidFill>
                </a:rPr>
                <a:t>+136%</a:t>
              </a:r>
              <a:endParaRPr lang="en-US" b="1" i="1" dirty="0">
                <a:solidFill>
                  <a:srgbClr val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2000" y="3657600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0000"/>
                  </a:solidFill>
                </a:rPr>
                <a:t>+146%</a:t>
              </a:r>
              <a:endParaRPr lang="en-US" b="1" i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0" name="Chart 9"/>
            <p:cNvGraphicFramePr/>
            <p:nvPr>
              <p:extLst>
                <p:ext uri="{D42A27DB-BD31-4B8C-83A1-F6EECF244321}">
                  <p14:modId xmlns:p14="http://schemas.microsoft.com/office/powerpoint/2010/main" val="4248779247"/>
                </p:ext>
              </p:extLst>
            </p:nvPr>
          </p:nvGraphicFramePr>
          <p:xfrm>
            <a:off x="838200" y="1143000"/>
            <a:ext cx="7696200" cy="4191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3779520" y="4069080"/>
              <a:ext cx="72455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i="1" dirty="0" smtClean="0">
                  <a:solidFill>
                    <a:srgbClr val="000000"/>
                  </a:solidFill>
                </a:rPr>
                <a:t>+129%</a:t>
              </a:r>
              <a:endParaRPr lang="en-US" b="1" i="1" dirty="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2600" y="2923401"/>
              <a:ext cx="72455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i="1" dirty="0" smtClean="0">
                  <a:solidFill>
                    <a:srgbClr val="000000"/>
                  </a:solidFill>
                </a:rPr>
                <a:t>+124%</a:t>
              </a:r>
              <a:endParaRPr lang="en-US" b="1" i="1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74520" y="5087779"/>
              <a:ext cx="6400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smtClean="0"/>
                <a:t>2007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8920" y="5087779"/>
              <a:ext cx="6400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2008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18560" y="5087779"/>
              <a:ext cx="6400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2009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32960" y="5087779"/>
              <a:ext cx="6400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2010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47360" y="5087779"/>
              <a:ext cx="6400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2011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77000" y="5105400"/>
              <a:ext cx="640080" cy="2092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600" dirty="0" smtClean="0">
                  <a:solidFill>
                    <a:srgbClr val="000000"/>
                  </a:solidFill>
                </a:rPr>
                <a:t>2012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88763" y="1676400"/>
              <a:ext cx="59631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i="1" dirty="0" smtClean="0">
                  <a:solidFill>
                    <a:srgbClr val="000000"/>
                  </a:solidFill>
                </a:rPr>
                <a:t>+86%</a:t>
              </a:r>
              <a:endParaRPr lang="en-US" b="1" i="1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24601" y="5316379"/>
              <a:ext cx="99059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(forecast)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173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6"/>
    </mc:Choice>
    <mc:Fallback xmlns="">
      <p:transition spd="slow" advTm="44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432000" y="241200"/>
            <a:ext cx="4618144" cy="523220"/>
          </a:xfrm>
        </p:spPr>
        <p:txBody>
          <a:bodyPr wrap="none"/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Sample Veeam customers</a:t>
            </a:r>
          </a:p>
        </p:txBody>
      </p:sp>
      <p:pic>
        <p:nvPicPr>
          <p:cNvPr id="5734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362200"/>
            <a:ext cx="23495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7479" y="1150235"/>
            <a:ext cx="187325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22867" y="4305300"/>
            <a:ext cx="189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http://t0.gstatic.com/images?q=tbn:ANd9GcT8LachL6NS4wAQtba1iC-isd3t3LITg_mWyUHDMZE3hwt_zTE7"/>
          <p:cNvPicPr>
            <a:picLocks noChangeAspect="1" noChangeArrowheads="1"/>
          </p:cNvPicPr>
          <p:nvPr/>
        </p:nvPicPr>
        <p:blipFill>
          <a:blip r:embed="rId6" cstate="print"/>
          <a:srcRect l="4966" t="8276" r="4966" b="8276"/>
          <a:stretch>
            <a:fillRect/>
          </a:stretch>
        </p:blipFill>
        <p:spPr bwMode="auto">
          <a:xfrm>
            <a:off x="7053589" y="3164192"/>
            <a:ext cx="1507835" cy="838200"/>
          </a:xfrm>
          <a:prstGeom prst="rect">
            <a:avLst/>
          </a:prstGeom>
          <a:noFill/>
        </p:spPr>
      </p:pic>
      <p:pic>
        <p:nvPicPr>
          <p:cNvPr id="4100" name="Picture 4" descr="http://t2.gstatic.com/images?q=tbn:ANd9GcQY6gWDzj9abk9z2ZMjl6FbRZPqPyjjjW_S2izo5wgYniP6ehzz_Q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6562" y="4885848"/>
            <a:ext cx="2136529" cy="457200"/>
          </a:xfrm>
          <a:prstGeom prst="rect">
            <a:avLst/>
          </a:prstGeom>
          <a:noFill/>
        </p:spPr>
      </p:pic>
      <p:sp>
        <p:nvSpPr>
          <p:cNvPr id="4102" name="AutoShape 6" descr="data:image/jpg;base64,/9j/4AAQSkZJRgABAQAAAQABAAD/2wCEAAkGBhAGEBMTEhIWERAWFRUWERgXEhAVFhEWGBcWFB4VFRYXGykeGBkjHBQWKy8gIygpLSwtFR89NTAqNSYtLykBCQoKDgwOGg8PGjQlHiQqLCwwNjEsKjYtMCktNCkvNDQsMCwsMSwsNC42NS8pLCopMCwyLSosLCktLSwsLywsL//AABEIAKUBMQMBIgACEQEDEQH/xAAcAAEAAwEBAQEBAAAAAAAAAAAABQYHBAMCAQj/xABEEAACAQIDBQUEBQcMAwAAAAAAAQIDEQQFIQYSMUFRBxMiYXFSgZGhFDJyscEjNUJigpKiFRYkM0NTc4OTs9HwF7Lh/8QAGwEBAAMBAQEBAAAAAAAAAAAAAAIDBAUBBgf/xAA1EQACAQMCAwUHAgYDAAAAAAAAAQIDBBESIQUxQRNRYYHwcZGhscHR4RQyIjNCgtLxBhU1/9oADAMBAAIRAxEAPwDcQAAAAAAAAAAAAAAAAAAAAAAAAAAAAAAAAAAAAAAAAAAAAAAAAAAAAAAAAAAAAAAAAAAAAAAAAAAAAAAAAAAAAAAAAAAAAAAAAAAAAAAAAAAAAAAAAAAAAAAAAAAAAAAAAAAAAAAAAAAAAAAAAAAAAAAAAAAAAAAAAAAAAAAAAAAAAAAAAAAAAAAAAAAAAAAAAAAAAAAAAAAAAAAAAAAAAAAAAAACMzvaTDbPRUq9RRb+pFXlOf2YLV+vA8Nos5lgI7lJx7+XByu1TXtOK1k+i582imUdkI15urWr1qtaX1punq/JdF5LQrm5f0o1UIUXvWlhdy5/g7MT2jYnGP8Ao2GjTjylXm7v/Lp8P3jwjnua4jX6TRh5LDXX8UrnvHZiK+pXs+k4NfifNbJMVg9VHvI9YPe+XH5GSTrLd+vcdWDtHtTx5r/I96Gf5rh+P0bELmt2pRk/R3cfii34XNI10rpwbSdnZ8eV153RQ8PmTi7P3+RbMDH6RRhLrCfyldfcW0Kjk8MxXtJRSaSXs9YJ1O4K1m+dz2a3KkoueF3t2vZXlRUkpRqpc4p3TXSzXDWxUasa8VKLUoyScWndNPVNPmjSnvgwOm1FS6M+wAekAAAAAAAAAARG1eNr5dhKtXDqLqQSlaUXJbqa3tE1ru3fuJc/JRU009U9Gup41lYJ05KE1JrKT5d5kmXdquLVWn33dujvJVLU2mot2bT3uKWvuNbjJSV1quXmYVtns29msTKCX5Gd5UX+rf6vrHh6WfMl8s7SKmX4B0LN14+CjPlGm1xf60eC93R3x06rg2pn1V9wyFzCFW0S3+T6+XX8Ettd2k1svxMqWG3HCn4ZylFy3p80tVouHqmW/Y/H4jNMJCriN1TneUVGLj4P0bpt8Vr6NGS7GbMS2oxCTv3EGpV5a6r2E/al912avthm/wDN3A1JwtGVlTpWWkZS8KaXkrv9klSlJ5nLkZuI29Gn2dpRitbxl9fP28/YRW1naPSyGTpUoqtXWktbQpvpJrVy8l72ikVu0/MZu/eQguipQt/Fd/MhMjyuWe4mnRUrOcvFJ6tLWUpa8XZP3m3Zbs/g8qpqFOlTStZtqMpS85SerZGLqVXnOEaa8LPhsYwlT1yff+eXhgoOTdrdalJLE041Ic5U1uzXnut2l6aGmYDH08zpxq0pKdOSvFrn/wAPy5WM47TdlsPgqccTQjGm99RqxjZRe9e0lFaJ3XLjfyPnsjzeUKtXDN+CUe8gukotRlb1TX7pKE5RnokZ7u0t7i1/VW6045r179uhedpdp6Oy9JTqXcpXVOEbb02vXglzfn6Gc47tYxuIb7uFKlHl4XOXvbdvkePaljHiMe4v6tOnCMV9pb7f8S+CJvsx2Vw2NoSxFanGrNzlGCklKMFG2u69G229X0RGU5znpi8F1C1tbS0VxXjqbx8eXgR2zO3uYZpjKFKVWMozqJSXd014dW7NK60TL3tTtlQ2Xit+9StJXhTi1dr2pP8ARj5/BM78Rh8PlMJVu6hHu4SleMIJpKLbs0tNLmDZlmFTOa06s/FUqSvbpfRRXklZL0PZSlSWM5bIW9vR4lW1qGiEVul1fkWbG9quOru8O7ox5JQ3n75TevwR94DtXxuHa7xU60ea3dx+6UdPky/bM7GYfIaUU6cZ12k6k5RUm5c1FvhFckjg242KoZlh51KVONPEQi5RcYqPeJauMkuN1ez43sHCqlq1Hsbzh0qnY9ktOcZ9b+eSX2a2qobUU3Km3Gcbd5CVt6F/vj0a+RWNu9scds1iVCn3fcygpU26bbutJJve4p29zRQNmc5lkOKpVovwppVF7VOWkk/dr6pGu7c7N/zlwrUV+Wp+Oj5u2sL9JL52PVOVSDxzRXVs6NjeR1rNOXf0/wBbeRH9n+2dTaTvadfdVWFpR3YuO9B6PS71Tt+8ix5/nMMgw9StPhFeFe3J6RivVmE5PmtTIMRCrDScHqndby4ShL11Xl7ia242ye1E4qCcMPBXina8ptaylbpql7+pGNxiG/M0V+C67tOCxTe78MdPP79xMZB2gZjneKpUV3VpzW9alLwwWsn9blFP5GqFI7NNlHlFJ4irG1aqvCnxp0+Nn0ctG/JLzLuX0VLTmRxuKToutpoRSS226v1sDwx2LWBpynLhFX6XfJe92PcovartBPKKVGnTsp1JSbbSdowS4J6XvNfAslJRWWYaFGVeoqcObP3DSlipOcnNyk7txhZfF62JGGn6dWPrG/4GRvP8Vx7+rfyqSXyTOvCba47BvSvKXlPdmv4lcz/qo9x258ArJbSXxNfw8ZVOEo1F0as/kdVKlGHJ03/C/wADPcp7UYyaWKoL7dLivNwb+5+4v+VZrRzeG/QqxrQ5q/ij5NPVPyaLoVYz5M5FezrW/wDMjt39D4zPJaWZr8pG0+VSOj9/X0dz2weD+gUo07725Tte1rt87HVBdPfFny1bhwvw9NSWlJ5KHUk46W9iM2hilRnfVb0Frz0tb4Mgdg8x/k+rPAyfgs6uEvyhfxUv2W7ryb6Entlie5w6/Wqr4KMn+BR6uP8AoNfDV1p3daG99ib7ua+EvkZalTTVR1rWh2tu49+feuX29jNeABsOMAAAAAAAAAADiznNYZLQqVp/VhG9vafBRXm20veeN43JRi5yUY82VDtVzbDQoKhKO/iG1OnZ2dFcN9vz1VuevQyglKNOvtfjEm96tWnq9bRXN/ZjFcOiNZzPYXD4rArCwiouCvSm+Kqc5SfPe5+vkjA4yrNyR9rCtS4VThQm8t7vw8fZ+WRXZbntCvQ+jKKp1oXlK39sn/aa/pcE1y0tpovbtai5YGNuCrwv6bs197RlmFxNbIq6nG8K1Kb0fKUW04vy4p+TNprRpbc5c912jWhdc+7qJ31+zOPyLKctcHDqYb63Vpdwul+xyy/B+t0YtlOVVM6rRo0rd5K+7vS3U7JyevomWH/xdmPsU/8AVX/BAShX2cxGqdKvSmn6Nap+cX80zU8n7UcHjILv26FW3iTjOUW+sZRT08nZlNOMHtPY6vELi7p4nbRUotd2X8HyKX/4uzH2Kf8Aqr/gn9h9hsZkeMjVqqCgoTTtPebbSSVrf9sSea9quDwkX3KlXnytGUI++Ulf4Jk7spn3848LCtZRm7xqRV7RlF2aV+VrP3l8KdPVs9zjXV7xDsG6sEovblvv5mVdpP5yrelL/biXzsq/N6/xan3oofaT+cq3pS/24l87Kvzev8Wp96IU/wCc/M08Q/8ALp/2/ImNsoueX4q3HuZ/C138rmHZZUVKvRcvqqrTcvRTi38j+h61GOIjKMleMk4yXVNWaMB2jyGps7iJ0Zp21dOXKpDlJfj0dz25i8qRD/j9WLjOi+b3+nwP6BPPESUISb4KLv6WKFsp2m0O5jTxcnCpBKO/uylGolom91NqXXl9x4bZ9pFHE0J0cK3OVROM57soxjF6NR3rNtrThZXL3Whpzk5MeFXPbdk4vnz6Y78mZPVadND+jcO+4pR33bdgt5t2StHVtmKbEbOy2gxUFb8jTanWfKyd1D1k1a3S/QuHartI8PCOEpu0prerW5QvpD9pp38l5mai9EXNnd4tD9XcU7aHNZb8E8evcUnbHMsPm+MqVMPDdg+L/vZc6ij+jfT1tfizhyfGwy3EU6k6aqwhJOUH+lb8VxV9LrUuPZhsqswm8VVV6dOVqKfCVRcZPqo8vP0P3tQ2VWBmsVSVoTlaslwjN8J+kufnbqQcJOPaG2N5QjVVjvyxnPXu9ddjTMuzCnmlKFWnLepzV4v8H0afFdUdJknZftK8vr/Rpv8AJVX+T/Uq9PSSVvVLqa2bqU9ccnx9/Zu0rOn05r2Ayjtlu8Rhund1P/aP/wANXM77XsBvww1blGcqcv8AMSa+dP5ka/7GWcKmo3UG/H5My5nw2d1XC6HHOm4nLTyff5Uj53jqy/MquVzVSlOVOa4OLt7nya8nocZ15Xl1TN60KNNXnOSiui6yfkldv0JJdxRVjHS9XLqbRsVtDV2kwrq1aahKMtxSjoqrSWqjy1dny4k85br5JpfE5cswNPJ6MKUP6ujFR+1Lm35ttv1Z0uO9aL0espPp/wB/A60E1FZPzqvKEqknBYWdjmzDAwzClKnP6ktH1pz5SXozIdo6U8DGrSnpOGj9U1Zryej95sspWu36VF5PhIoO3eSvGYzCRXGtUjSqefdyjLef+W/4TPc09WJLmdLhVxom4S5c/Nb/ACNIp6peiPoIGo44AAAAAAAAAITazZt7UUY0u9dKKmpStFS3rJpJ3a639xNg8aTWGWUqsqU1OD3RVtk9g6ey1SdTvHVnKO7FuKjuK93azersvgWkA8jFRWESr16leeuo8spe0XZnTz3ESrKs6TnbeioRknJK29xXFJEvslsw9lqc6ffOrGUt5Xgo7jtZ2s3xsvgToIqnFPUluXTvq9SkqMpZisdF08skRn+yuG2kilWh4krRnF7s4+SfNeTuimV+xzXwYq0f1qV38YyV/gaUBKlCW7RKhxC5t1ppz28n8zPcF2P0abvVxE5rpCEad/e3Jl1ynJ6GSU+7owVOF7u125PheTerei1fQ7QexpxjyRC4va9xtVllfD3Ipm0nZvDaHESr9/Km5KKa3IyV4rdundckid2Y2fjszh1RU3U8UpOTSV3J9FwJYBU4p6ktxUvK1SkqMpfwrktugODOcioZ9T3K8FOPGL4Sg+sZLVM7wSaT2ZmhOUGpReGjOMZ2PRk/yWJcY8lOmpNftRa+4+8D2P04NOtiJTXSEFC/7TbNEBV2EO46X/b3mnTr+C+xyZZlVHJ6ap0YKnBclzfVt6t+bKjnfZj/AC3iKleWKknOV7d1F7qskop73BJIvIJyhGSw0ZaN5WozdSEt3zfP5nJlOWQyahTo0/qQikur6yfm3d+8ZtlkM4oVKM/qzi4vqukl5p2fuOsEsLGCjtJa9ed85z4mdU+yBUmpRxclJNOLVKOjWqa8XU0SCaSu7vm+p+gjGnGH7S+4vK1zjtZZx4L6AjNpMmjn+Fq0G7OUfA/ZmvFGXukkSYJNZWDPCThJSjzRhFKjJ70Jx3akJOFSL4xnHRo5q+DNM232PljpfSsMr10kqsNF9IiuFnyqLk+a06FHoyji9FfeTtKLTUoy9mUeKfkcerSdOR9paXsasNS8/D10K3Wwu6ah2fbLvIqffVI/0qsrQT40afHXo3o36JdTlyLZiOFnGrWjvT40qfnylPpboWqnVb3vF4n/AFs+UV7MTbb0Wv4pHM4pxTtI9jTe3V/T7kipRX+HDi/bkVDtG2j/AJNw7oRf5fELx9adLhb9rh+8Sec7R0skpKpJXS/qKd/FVl7T6RXX8TH8zzKpmdWdWrLeqTd39ySXJJaJeROvVwtK5lfB+HutPtp/tXxf4/BqWwO0zzmhuVXetStGTfGpSl4VJ9Wno/d1LPRwMcTUp1JK8qW9uP8AWadNv13V8zL+y3La+MxUqsYtYdQnCpPk27WjH2mmk/KxsMYqHAnRblDcycUpwo3UlSez+Gea9d5+gAuOWAAAAAAAAAAAAAAAAAAAAAAAAAAAAAAAAAAAAAAAAAAAAACPxeR0cVN1N1QrNWdSMY77XRu2qJAA9Ta5FfnktWje1pp8bPdb+1J3b9EQWZ43F4fw08FWqNfV8EVSj5pb15++xfQeSTa2ZOnOMHmUc+/6GO1tlc1z+bnOhJSfGVWpTikum7FtpLokT2SdkdOk1PF1O+f93C8YftS+tL+E0QFEbeCeeZ0KnFa8o6I4ivD18jzw+HhhIqEIqEIq0YxSSiuiS4HoAaDlt5AAAAAAAAAAAAAAAAAAAAAAAAAAAAAAAAAAAAAAAAAAAAAAAAAAAAAAAAAAAAAAAAAAAAAAAAAAAAAAAAAAAAAAAAAAAAAAAAAAAAAAAAAAAAAAAAAAAAAAAAAAAAAAAAAAAAAAAAAAAAAAAAAAAAAAAAAAAAAAAAAAAAAAAAAAAAAAAAAAAAAAAAAAAAAP/9k="/>
          <p:cNvSpPr>
            <a:spLocks noChangeAspect="1" noChangeArrowheads="1"/>
          </p:cNvSpPr>
          <p:nvPr/>
        </p:nvSpPr>
        <p:spPr bwMode="auto">
          <a:xfrm>
            <a:off x="74613" y="-603250"/>
            <a:ext cx="2200275" cy="12001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" name="Picture 19" descr="xerox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03527" y="2507458"/>
            <a:ext cx="2081212" cy="903283"/>
          </a:xfrm>
          <a:prstGeom prst="rect">
            <a:avLst/>
          </a:prstGeom>
        </p:spPr>
      </p:pic>
      <p:pic>
        <p:nvPicPr>
          <p:cNvPr id="4108" name="Picture 12" descr="Comcast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2293" y="3441700"/>
            <a:ext cx="1765295" cy="457200"/>
          </a:xfrm>
          <a:prstGeom prst="rect">
            <a:avLst/>
          </a:prstGeom>
          <a:noFill/>
        </p:spPr>
      </p:pic>
      <p:pic>
        <p:nvPicPr>
          <p:cNvPr id="4110" name="Picture 14" descr="McKesson - Empowering Healthcare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14400" y="4356101"/>
            <a:ext cx="1819275" cy="514351"/>
          </a:xfrm>
          <a:prstGeom prst="rect">
            <a:avLst/>
          </a:prstGeom>
          <a:noFill/>
        </p:spPr>
      </p:pic>
      <p:pic>
        <p:nvPicPr>
          <p:cNvPr id="28" name="Picture 27" descr="electrolux2.jpg"/>
          <p:cNvPicPr>
            <a:picLocks noChangeAspect="1"/>
          </p:cNvPicPr>
          <p:nvPr/>
        </p:nvPicPr>
        <p:blipFill>
          <a:blip r:embed="rId12" cstate="print"/>
          <a:srcRect t="50000" r="20958"/>
          <a:stretch>
            <a:fillRect/>
          </a:stretch>
        </p:blipFill>
        <p:spPr>
          <a:xfrm>
            <a:off x="3076754" y="1783998"/>
            <a:ext cx="2292505" cy="44291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581832" y="4495800"/>
            <a:ext cx="218768" cy="66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18" name="Picture 22" descr="Raytheon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36321" y="5944235"/>
            <a:ext cx="1561148" cy="293370"/>
          </a:xfrm>
          <a:prstGeom prst="rect">
            <a:avLst/>
          </a:prstGeom>
          <a:noFill/>
        </p:spPr>
      </p:pic>
      <p:pic>
        <p:nvPicPr>
          <p:cNvPr id="38" name="Picture 37" descr="directv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477310" y="3202292"/>
            <a:ext cx="1066800" cy="885825"/>
          </a:xfrm>
          <a:prstGeom prst="rect">
            <a:avLst/>
          </a:prstGeom>
        </p:spPr>
      </p:pic>
      <p:pic>
        <p:nvPicPr>
          <p:cNvPr id="23" name="Picture 22" descr="sky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181600" y="987516"/>
            <a:ext cx="1222644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3" t="36222" r="6007" b="31889"/>
          <a:stretch/>
        </p:blipFill>
        <p:spPr>
          <a:xfrm>
            <a:off x="727322" y="5685499"/>
            <a:ext cx="1406278" cy="5147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2" b="12589"/>
          <a:stretch/>
        </p:blipFill>
        <p:spPr>
          <a:xfrm>
            <a:off x="5715000" y="5547807"/>
            <a:ext cx="2267102" cy="891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292" y="1516596"/>
            <a:ext cx="1581799" cy="394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234" y="1985612"/>
            <a:ext cx="1380441" cy="1117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1" t="17959" r="5618" b="30612"/>
          <a:stretch/>
        </p:blipFill>
        <p:spPr>
          <a:xfrm>
            <a:off x="4315737" y="4438651"/>
            <a:ext cx="1689612" cy="800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083" y="5114448"/>
            <a:ext cx="1543050" cy="409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" t="13392" r="5134" b="13330"/>
          <a:stretch/>
        </p:blipFill>
        <p:spPr>
          <a:xfrm>
            <a:off x="3275027" y="3670299"/>
            <a:ext cx="1479759" cy="59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9"/>
    </mc:Choice>
    <mc:Fallback xmlns="">
      <p:transition spd="slow" advTm="597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>
          <a:xfrm>
            <a:off x="432001" y="241484"/>
            <a:ext cx="2997000" cy="52322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Veeam solutions</a:t>
            </a:r>
            <a:endParaRPr lang="ru-RU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 flipV="1">
            <a:off x="8685213" y="6402388"/>
            <a:ext cx="457200" cy="4572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27168" y="654882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sym typeface="Wingdings"/>
              </a:rPr>
              <a:t>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1" y="2057400"/>
            <a:ext cx="5322737" cy="21992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84" y="2072640"/>
            <a:ext cx="5291629" cy="218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6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4"/>
    </mc:Choice>
    <mc:Fallback xmlns="">
      <p:transition spd="slow" advTm="63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4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5544"/>
            <a:ext cx="2619969" cy="646331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Veeam One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9173" y="2547258"/>
            <a:ext cx="4790972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93914" y="1741714"/>
            <a:ext cx="1959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Monitoring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302828" y="1752600"/>
            <a:ext cx="2841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Capacity Planning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8599" y="6281057"/>
            <a:ext cx="3744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Change Management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51714" y="6237513"/>
            <a:ext cx="359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Reporting &amp; </a:t>
            </a:r>
            <a:r>
              <a:rPr lang="en-US" sz="2400" dirty="0" err="1" smtClean="0"/>
              <a:t>Showback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708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  <p:bldP spid="8" grpId="0" build="allAtOnce"/>
      <p:bldP spid="9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432000" y="241200"/>
            <a:ext cx="2680114" cy="523220"/>
          </a:xfrm>
        </p:spPr>
        <p:txBody>
          <a:bodyPr wrap="none"/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Veeam nworks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Extend enterprise monitoring to VMware vSphere</a:t>
            </a:r>
          </a:p>
          <a:p>
            <a:pPr lvl="1">
              <a:spcBef>
                <a:spcPts val="900"/>
              </a:spcBef>
            </a:pPr>
            <a:r>
              <a:rPr lang="en-US" dirty="0" smtClean="0"/>
              <a:t>Veeam nworks Management Pack</a:t>
            </a:r>
            <a:r>
              <a:rPr lang="en-US" sz="1600" baseline="40000" dirty="0" smtClean="0"/>
              <a:t>™</a:t>
            </a:r>
            <a:r>
              <a:rPr lang="en-US" dirty="0" smtClean="0"/>
              <a:t> for</a:t>
            </a:r>
            <a:br>
              <a:rPr lang="en-US" dirty="0" smtClean="0"/>
            </a:br>
            <a:r>
              <a:rPr lang="en-US" dirty="0" smtClean="0"/>
              <a:t>Microsoft System Center Operations Manager</a:t>
            </a:r>
          </a:p>
          <a:p>
            <a:pPr lvl="1">
              <a:spcBef>
                <a:spcPts val="900"/>
              </a:spcBef>
            </a:pPr>
            <a:r>
              <a:rPr lang="en-US" dirty="0" smtClean="0"/>
              <a:t>Veeam nworks Smart Plug-in</a:t>
            </a:r>
            <a:r>
              <a:rPr lang="en-US" sz="1600" baseline="40000" dirty="0" smtClean="0"/>
              <a:t>™</a:t>
            </a:r>
            <a:r>
              <a:rPr lang="en-US" dirty="0" smtClean="0"/>
              <a:t> for HP Operations Manager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1875" t="23000" r="18750" b="22000"/>
          <a:stretch>
            <a:fillRect/>
          </a:stretch>
        </p:blipFill>
        <p:spPr bwMode="auto">
          <a:xfrm>
            <a:off x="1295400" y="2911642"/>
            <a:ext cx="6553200" cy="379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996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77"/>
    </mc:Choice>
    <mc:Fallback xmlns="">
      <p:transition spd="slow" advTm="747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eam Corporate PowerPoint Template Q12011">
  <a:themeElements>
    <a:clrScheme name="veeam">
      <a:dk1>
        <a:srgbClr val="3F3F3F"/>
      </a:dk1>
      <a:lt1>
        <a:sysClr val="window" lastClr="FFFFFF"/>
      </a:lt1>
      <a:dk2>
        <a:srgbClr val="00B050"/>
      </a:dk2>
      <a:lt2>
        <a:srgbClr val="FFFFFF"/>
      </a:lt2>
      <a:accent1>
        <a:srgbClr val="54B948"/>
      </a:accent1>
      <a:accent2>
        <a:srgbClr val="106EB6"/>
      </a:accent2>
      <a:accent3>
        <a:srgbClr val="F1CA12"/>
      </a:accent3>
      <a:accent4>
        <a:srgbClr val="008E40"/>
      </a:accent4>
      <a:accent5>
        <a:srgbClr val="F3901D"/>
      </a:accent5>
      <a:accent6>
        <a:srgbClr val="0038A8"/>
      </a:accent6>
      <a:hlink>
        <a:srgbClr val="0038A8"/>
      </a:hlink>
      <a:folHlink>
        <a:srgbClr val="595959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46A80C0D1E2A4E8CBA1537834A980F" ma:contentTypeVersion="3" ma:contentTypeDescription="Create a new document." ma:contentTypeScope="" ma:versionID="c998406196493545a8ae6fba5425f83b">
  <xsd:schema xmlns:xsd="http://www.w3.org/2001/XMLSchema" xmlns:p="http://schemas.microsoft.com/office/2006/metadata/properties" xmlns:ns2="43e24ab5-a389-4f8d-84b3-51e363169514" xmlns:ns3="b3424a4c-2f13-45cc-b0ed-1b4d3054e743" targetNamespace="http://schemas.microsoft.com/office/2006/metadata/properties" ma:root="true" ma:fieldsID="e7e4c33bc4d1c8000c639e551bc45eb5" ns2:_="" ns3:_="">
    <xsd:import namespace="43e24ab5-a389-4f8d-84b3-51e363169514"/>
    <xsd:import namespace="b3424a4c-2f13-45cc-b0ed-1b4d3054e743"/>
    <xsd:element name="properties">
      <xsd:complexType>
        <xsd:sequence>
          <xsd:element name="documentManagement">
            <xsd:complexType>
              <xsd:all>
                <xsd:element ref="ns2:Doc._x0020_version"/>
                <xsd:element ref="ns2:Internal_x002f_External"/>
                <xsd:element ref="ns3:Title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43e24ab5-a389-4f8d-84b3-51e363169514" elementFormDefault="qualified">
    <xsd:import namespace="http://schemas.microsoft.com/office/2006/documentManagement/types"/>
    <xsd:element name="Doc._x0020_version" ma:index="8" ma:displayName="Doc. version" ma:internalName="Doc_x002e__x0020_version">
      <xsd:simpleType>
        <xsd:restriction base="dms:Text">
          <xsd:maxLength value="255"/>
        </xsd:restriction>
      </xsd:simpleType>
    </xsd:element>
    <xsd:element name="Internal_x002f_External" ma:index="9" ma:displayName="Access level" ma:default="Internal (Veeam Only)" ma:format="Dropdown" ma:internalName="Internal_x002F_External">
      <xsd:simpleType>
        <xsd:restriction base="dms:Choice">
          <xsd:enumeration value="Internal (Veeam Only)"/>
          <xsd:enumeration value="Internal (Partners)"/>
          <xsd:enumeration value="Public"/>
        </xsd:restriction>
      </xsd:simpleType>
    </xsd:element>
  </xsd:schema>
  <xsd:schema xmlns:xsd="http://www.w3.org/2001/XMLSchema" xmlns:dms="http://schemas.microsoft.com/office/2006/documentManagement/types" targetNamespace="b3424a4c-2f13-45cc-b0ed-1b4d3054e743" elementFormDefault="qualified">
    <xsd:import namespace="http://schemas.microsoft.com/office/2006/documentManagement/types"/>
    <xsd:element name="Title0" ma:index="10" nillable="true" ma:displayName="Title" ma:internalName="Title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Description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Title0 xmlns="b3424a4c-2f13-45cc-b0ed-1b4d3054e743" xsi:nil="true"/>
    <Internal_x002f_External xmlns="43e24ab5-a389-4f8d-84b3-51e363169514"/>
    <Doc._x0020_version xmlns="43e24ab5-a389-4f8d-84b3-51e36316951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877E9F-8339-4A89-A0C7-1AEBBB14B0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e24ab5-a389-4f8d-84b3-51e363169514"/>
    <ds:schemaRef ds:uri="b3424a4c-2f13-45cc-b0ed-1b4d3054e74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009D2CD-F17F-4242-83D8-E87B471760A6}">
  <ds:schemaRefs>
    <ds:schemaRef ds:uri="http://schemas.openxmlformats.org/package/2006/metadata/core-properties"/>
    <ds:schemaRef ds:uri="http://purl.org/dc/dcmitype/"/>
    <ds:schemaRef ds:uri="http://www.w3.org/XML/1998/namespace"/>
    <ds:schemaRef ds:uri="b3424a4c-2f13-45cc-b0ed-1b4d3054e743"/>
    <ds:schemaRef ds:uri="http://purl.org/dc/elements/1.1/"/>
    <ds:schemaRef ds:uri="http://schemas.microsoft.com/office/2006/documentManagement/types"/>
    <ds:schemaRef ds:uri="http://purl.org/dc/terms/"/>
    <ds:schemaRef ds:uri="43e24ab5-a389-4f8d-84b3-51e36316951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1DDA0D8-2964-4D74-9891-6DC695C387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Veeam Corporate PowerPoint Template Q12011</Template>
  <TotalTime>13993</TotalTime>
  <Words>258</Words>
  <Application>Microsoft Office PowerPoint</Application>
  <PresentationFormat>On-screen Show (4:3)</PresentationFormat>
  <Paragraphs>68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Veeam Corporate PowerPoint Template Q12011</vt:lpstr>
      <vt:lpstr>Veeam Software</vt:lpstr>
      <vt:lpstr>PowerPoint Presentation</vt:lpstr>
      <vt:lpstr>Awards</vt:lpstr>
      <vt:lpstr>Veeam’s Mission</vt:lpstr>
      <vt:lpstr>Explosive growth</vt:lpstr>
      <vt:lpstr>Sample Veeam customers</vt:lpstr>
      <vt:lpstr>Veeam solutions</vt:lpstr>
      <vt:lpstr>Veeam One</vt:lpstr>
      <vt:lpstr>Veeam nworks</vt:lpstr>
      <vt:lpstr>Veeam Backup &amp; Replication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Veeam Backup &amp; Replication v6</dc:title>
  <dc:creator>Betsy Bender</dc:creator>
  <cp:lastModifiedBy>david.berney</cp:lastModifiedBy>
  <cp:revision>744</cp:revision>
  <dcterms:created xsi:type="dcterms:W3CDTF">2010-04-29T07:10:15Z</dcterms:created>
  <dcterms:modified xsi:type="dcterms:W3CDTF">2012-06-05T00:03:40Z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0x010100DF46A80C0D1E2A4E8CBA1537834A980F</vt:lpwstr>
  </property>
  <property fmtid="{D5CDD505-2E9C-101B-9397-08002B2CF9AE}" pid="3" name="Internal/External">
    <vt:lpwstr>Public</vt:lpwstr>
  </property>
</Properties>
</file>