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0"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4574" autoAdjust="0"/>
  </p:normalViewPr>
  <p:slideViewPr>
    <p:cSldViewPr showGuides="1">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user\Desktop\Employee%20performance%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1"/>
  </c:pivotSource>
  <c:chart>
    <c:autoTitleDeleted val="1"/>
    <c:plotArea>
      <c:layout>
        <c:manualLayout>
          <c:layoutTarget val="inner"/>
          <c:xMode val="edge"/>
          <c:yMode val="edge"/>
          <c:x val="0.0289723665425369"/>
          <c:y val="0.0409946198596338"/>
          <c:w val="0.971027633457463"/>
          <c:h val="0.850578847260341"/>
        </c:manualLayout>
      </c:layout>
      <c:barChart>
        <c:barDir val="col"/>
        <c:grouping val="clustered"/>
        <c:varyColors val="0"/>
        <c:ser>
          <c:idx val="0"/>
          <c:order val="0"/>
          <c:tx>
            <c:strRef>
              <c:f>Sheet1!$B$3:$B$4</c:f>
              <c:strCache>
                <c:ptCount val="1"/>
                <c:pt idx="0">
                  <c:v>Exceeds</c:v>
                </c:pt>
              </c:strCache>
            </c:strRef>
          </c:tx>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150"/>
        <c:axId val="65921792"/>
        <c:axId val="65923328"/>
      </c:barChart>
      <c:catAx>
        <c:axId val="65921792"/>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en-US" sz="2200" b="0" i="0" u="none" strike="noStrike" kern="1200" baseline="0">
                <a:solidFill>
                  <a:schemeClr val="tx1"/>
                </a:solidFill>
                <a:latin typeface="+mn-lt"/>
                <a:ea typeface="+mn-ea"/>
                <a:cs typeface="+mn-cs"/>
              </a:defRPr>
            </a:pPr>
          </a:p>
        </c:txPr>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txPr>
          <a:bodyPr rot="-60000000" spcFirstLastPara="0" vertOverflow="ellipsis" vert="horz" wrap="square" anchor="ctr" anchorCtr="1"/>
          <a:lstStyle/>
          <a:p>
            <a:pPr>
              <a:defRPr lang="en-US" sz="2200" b="0" i="0" u="none" strike="noStrike" kern="1200" baseline="0">
                <a:solidFill>
                  <a:schemeClr val="tx1"/>
                </a:solidFill>
                <a:latin typeface="+mn-lt"/>
                <a:ea typeface="+mn-ea"/>
                <a:cs typeface="+mn-cs"/>
              </a:defRPr>
            </a:pPr>
          </a:p>
        </c:txPr>
        <c:crossAx val="65921792"/>
        <c:crosses val="autoZero"/>
        <c:crossBetween val="between"/>
      </c:valAx>
      <c:spPr>
        <a:noFill/>
        <a:ln w="25400">
          <a:noFill/>
        </a:ln>
        <a:effectLst/>
      </c:spPr>
    </c:plotArea>
    <c:plotVisOnly val="1"/>
    <c:dispBlanksAs val="gap"/>
    <c:showDLblsOverMax val="0"/>
  </c:chart>
  <c:txPr>
    <a:bodyPr/>
    <a:lstStyle/>
    <a:p>
      <a:pPr>
        <a:defRPr lang="en-US" sz="22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Analysis.xlsx]Sheet3!PivotTable1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sz="2400"/>
              <a:t>Employee Performance Analysi</a:t>
            </a:r>
            <a:r>
              <a:rPr sz="2400"/>
              <a:t>s</a:t>
            </a:r>
            <a:endParaRPr sz="2400"/>
          </a:p>
        </c:rich>
      </c:tx>
      <c:layout/>
      <c:overlay val="0"/>
      <c:spPr>
        <a:noFill/>
        <a:ln>
          <a:noFill/>
        </a:ln>
        <a:effectLst/>
      </c:spPr>
    </c:title>
    <c:autoTitleDeleted val="0"/>
    <c:plotArea>
      <c:layout/>
      <c:pieChart>
        <c:varyColors val="1"/>
        <c:ser>
          <c:idx val="0"/>
          <c:order val="0"/>
          <c:tx>
            <c:strRef>
              <c:f>'[Employee performance Analysis.xlsx]Sheet3'!$B$3:$B$4</c:f>
              <c:strCache>
                <c:ptCount val="1"/>
                <c:pt idx="0">
                  <c:v>Exceeds</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Lbls>
            <c:delete val="1"/>
          </c:dLbls>
          <c:cat>
            <c:strRef>
              <c:f>[Employee_Dataset.xlsx]Sheet3!$A$5:$A$16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[Employee_Dataset.xlsx]Sheet3!$B$5:$B$16</c:f>
              <c:numCache>
                <c:formatCode>General</c:formatCode>
                <c:ptCount val="11"/>
                <c:pt idx="0">
                  <c:v>36</c:v>
                </c:pt>
                <c:pt idx="1">
                  <c:v>39</c:v>
                </c:pt>
                <c:pt idx="2">
                  <c:v>39</c:v>
                </c:pt>
                <c:pt idx="3">
                  <c:v>39</c:v>
                </c:pt>
                <c:pt idx="4">
                  <c:v>30</c:v>
                </c:pt>
                <c:pt idx="5">
                  <c:v>34</c:v>
                </c:pt>
                <c:pt idx="6">
                  <c:v>35</c:v>
                </c:pt>
                <c:pt idx="7">
                  <c:v>46</c:v>
                </c:pt>
                <c:pt idx="8">
                  <c:v>41</c:v>
                </c:pt>
                <c:pt idx="9">
                  <c:v>30</c:v>
                </c:pt>
              </c:numCache>
            </c:numRef>
          </c:val>
        </c:ser>
        <c:ser>
          <c:idx val="1"/>
          <c:order val="1"/>
          <c:tx>
            <c:strRef>
              <c:f>'[Employee performance Analysis.xlsx]Sheet3'!$C$3:$C$4</c:f>
              <c:strCache>
                <c:ptCount val="1"/>
                <c:pt idx="0">
                  <c:v>Fully Meets</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Lbls>
            <c:delete val="1"/>
          </c:dLbls>
          <c:cat>
            <c:strRef>
              <c:f>[Employee_Dataset.xlsx]Sheet3!$A$5:$A$16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[Employee_Dataset.xlsx]Sheet3!$C$5:$C$16</c:f>
              <c:numCache>
                <c:formatCode>General</c:formatCode>
                <c:ptCount val="11"/>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'[Employee performance Analysis.xlsx]Sheet3'!$D$3:$D$4</c:f>
              <c:strCache>
                <c:ptCount val="1"/>
                <c:pt idx="0">
                  <c:v>Needs Improvement</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Lbls>
            <c:delete val="1"/>
          </c:dLbls>
          <c:cat>
            <c:strRef>
              <c:f>[Employee_Dataset.xlsx]Sheet3!$A$5:$A$16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[Employee_Dataset.xlsx]Sheet3!$D$5:$D$16</c:f>
              <c:numCache>
                <c:formatCode>General</c:formatCode>
                <c:ptCount val="11"/>
                <c:pt idx="0">
                  <c:v>24</c:v>
                </c:pt>
                <c:pt idx="1">
                  <c:v>17</c:v>
                </c:pt>
                <c:pt idx="2">
                  <c:v>16</c:v>
                </c:pt>
                <c:pt idx="3">
                  <c:v>20</c:v>
                </c:pt>
                <c:pt idx="4">
                  <c:v>11</c:v>
                </c:pt>
                <c:pt idx="5">
                  <c:v>16</c:v>
                </c:pt>
                <c:pt idx="6">
                  <c:v>23</c:v>
                </c:pt>
                <c:pt idx="7">
                  <c:v>20</c:v>
                </c:pt>
                <c:pt idx="8">
                  <c:v>15</c:v>
                </c:pt>
                <c:pt idx="9">
                  <c:v>15</c:v>
                </c:pt>
              </c:numCache>
            </c:numRef>
          </c:val>
        </c:ser>
        <c:ser>
          <c:idx val="3"/>
          <c:order val="3"/>
          <c:tx>
            <c:strRef>
              <c:f>'[Employee performance Analysis.xlsx]Sheet3'!$E$3:$E$4</c:f>
              <c:strCache>
                <c:ptCount val="1"/>
                <c:pt idx="0">
                  <c:v>PIP</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Lbls>
            <c:delete val="1"/>
          </c:dLbls>
          <c:cat>
            <c:strRef>
              <c:f>[Employee_Dataset.xlsx]Sheet3!$A$5:$A$16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[Employee_Dataset.xlsx]Sheet3!$E$5:$E$16</c:f>
              <c:numCache>
                <c:formatCode>General</c:formatCode>
                <c:ptCount val="11"/>
                <c:pt idx="0">
                  <c:v>8</c:v>
                </c:pt>
                <c:pt idx="1">
                  <c:v>10</c:v>
                </c:pt>
                <c:pt idx="2">
                  <c:v>7</c:v>
                </c:pt>
                <c:pt idx="3">
                  <c:v>11</c:v>
                </c:pt>
                <c:pt idx="4">
                  <c:v>12</c:v>
                </c:pt>
                <c:pt idx="5">
                  <c:v>10</c:v>
                </c:pt>
                <c:pt idx="6">
                  <c:v>13</c:v>
                </c:pt>
                <c:pt idx="7">
                  <c:v>5</c:v>
                </c:pt>
                <c:pt idx="8">
                  <c:v>8</c:v>
                </c:pt>
                <c:pt idx="9">
                  <c:v>9</c:v>
                </c:pt>
              </c:numCache>
            </c:numRef>
          </c:val>
        </c:ser>
        <c:ser>
          <c:idx val="4"/>
          <c:order val="4"/>
          <c:tx>
            <c:strRef>
              <c:f>'[Employee performance Analysis.xlsx]Sheet3'!$F$3:$F$4</c:f>
              <c:strCache>
                <c:ptCount val="1"/>
                <c:pt idx="0">
                  <c:v>(blank)</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Lbls>
            <c:delete val="1"/>
          </c:dLbls>
          <c:cat>
            <c:strRef>
              <c:f>[Employee_Dataset.xlsx]Sheet3!$A$5:$A$16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[Employee_Dataset.xlsx]Sheet3!$F$5:$F$16</c:f>
              <c:numCache>
                <c:formatCode>General</c:formatCode>
                <c:ptCount val="11"/>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0"/>
        <c:txPr>
          <a:bodyPr rot="0" spcFirstLastPara="0" vertOverflow="ellipsis" vert="horz" wrap="square" anchor="ctr" anchorCtr="1"/>
          <a:lstStyle/>
          <a:p>
            <a:pPr>
              <a:defRPr lang="en-US" sz="2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1"/>
        <c:txPr>
          <a:bodyPr rot="0" spcFirstLastPara="0" vertOverflow="ellipsis" vert="horz" wrap="square" anchor="ctr" anchorCtr="1"/>
          <a:lstStyle/>
          <a:p>
            <a:pPr>
              <a:defRPr lang="en-US" sz="2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2"/>
        <c:txPr>
          <a:bodyPr rot="0" spcFirstLastPara="0" vertOverflow="ellipsis" vert="horz" wrap="square" anchor="ctr" anchorCtr="1"/>
          <a:lstStyle/>
          <a:p>
            <a:pPr>
              <a:defRPr lang="en-US" sz="2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3"/>
        <c:txPr>
          <a:bodyPr rot="0" spcFirstLastPara="0" vertOverflow="ellipsis" vert="horz" wrap="square" anchor="ctr" anchorCtr="1"/>
          <a:lstStyle/>
          <a:p>
            <a:pPr>
              <a:defRPr lang="en-US" sz="2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4"/>
        <c:txPr>
          <a:bodyPr rot="0" spcFirstLastPara="0" vertOverflow="ellipsis" vert="horz" wrap="square" anchor="ctr" anchorCtr="1"/>
          <a:lstStyle/>
          <a:p>
            <a:pPr>
              <a:defRPr lang="en-US" sz="2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5"/>
        <c:txPr>
          <a:bodyPr rot="0" spcFirstLastPara="0" vertOverflow="ellipsis" vert="horz" wrap="square" anchor="ctr" anchorCtr="1"/>
          <a:lstStyle/>
          <a:p>
            <a:pPr>
              <a:defRPr lang="en-US" sz="2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6"/>
        <c:txPr>
          <a:bodyPr rot="0" spcFirstLastPara="0" vertOverflow="ellipsis" vert="horz" wrap="square" anchor="ctr" anchorCtr="1"/>
          <a:lstStyle/>
          <a:p>
            <a:pPr>
              <a:defRPr lang="en-US" sz="2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7"/>
        <c:txPr>
          <a:bodyPr rot="0" spcFirstLastPara="0" vertOverflow="ellipsis" vert="horz" wrap="square" anchor="ctr" anchorCtr="1"/>
          <a:lstStyle/>
          <a:p>
            <a:pPr>
              <a:defRPr lang="en-US" sz="2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8"/>
        <c:txPr>
          <a:bodyPr rot="0" spcFirstLastPara="0" vertOverflow="ellipsis" vert="horz" wrap="square" anchor="ctr" anchorCtr="1"/>
          <a:lstStyle/>
          <a:p>
            <a:pPr>
              <a:defRPr lang="en-US" sz="2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9"/>
        <c:txPr>
          <a:bodyPr rot="0" spcFirstLastPara="0" vertOverflow="ellipsis" vert="horz" wrap="square" anchor="ctr" anchorCtr="1"/>
          <a:lstStyle/>
          <a:p>
            <a:pPr>
              <a:defRPr lang="en-US" sz="2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egendEntry>
        <c:idx val="10"/>
        <c:txPr>
          <a:bodyPr rot="0" spcFirstLastPara="0" vertOverflow="ellipsis" vert="horz" wrap="square" anchor="ctr" anchorCtr="1"/>
          <a:lstStyle/>
          <a:p>
            <a:pPr>
              <a:defRPr lang="en-US" sz="2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Entry>
      <c:layout>
        <c:manualLayout>
          <c:xMode val="edge"/>
          <c:yMode val="edge"/>
          <c:x val="0.801101072840203"/>
          <c:y val="0.0959026888604353"/>
          <c:w val="0.184782608695652"/>
          <c:h val="0.836363636363636"/>
        </c:manualLayout>
      </c:layout>
      <c:overlay val="0"/>
      <c:spPr>
        <a:noFill/>
        <a:ln>
          <a:noFill/>
        </a:ln>
        <a:effectLst/>
      </c:spPr>
      <c:txPr>
        <a:bodyPr rot="0" spcFirstLastPara="0" vertOverflow="ellipsis" vert="horz" wrap="square" anchor="ctr" anchorCtr="1"/>
        <a:lstStyle/>
        <a:p>
          <a:pPr>
            <a:defRPr lang="en-US" sz="2400" b="0" i="0" u="none" strike="noStrike" kern="1200" cap="none" spc="0" normalizeH="0" baseline="0">
              <a:solidFill>
                <a:schemeClr val="tx1">
                  <a:lumMod val="65000"/>
                  <a:lumOff val="35000"/>
                </a:schemeClr>
              </a:solidFill>
              <a:uFill>
                <a:solidFill>
                  <a:schemeClr val="tx1">
                    <a:lumMod val="65000"/>
                    <a:lumOff val="35000"/>
                  </a:schemeClr>
                </a:solidFill>
              </a:u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MARIA LIJO. J</a:t>
            </a:r>
            <a:endParaRPr lang="en-US" sz="2400" dirty="0"/>
          </a:p>
          <a:p>
            <a:r>
              <a:rPr lang="en-US" sz="2400" dirty="0"/>
              <a:t>REGISTER NO: 312212130</a:t>
            </a:r>
            <a:endParaRPr lang="en-US" sz="2400" dirty="0"/>
          </a:p>
          <a:p>
            <a:r>
              <a:rPr lang="en-US" sz="2400" dirty="0"/>
              <a:t>DEPARTMENT:COMMERCE B.GENRAL</a:t>
            </a:r>
            <a:endParaRPr lang="en-US" sz="2400" dirty="0"/>
          </a:p>
          <a:p>
            <a:r>
              <a:rPr lang="en-US" sz="2400" dirty="0"/>
              <a:t>COLLEGE:  MAR GREGORIOUS COLLEGE OF  ARTS AND SCIENCE</a:t>
            </a:r>
            <a:endParaRPr lang="en-US" sz="2400" dirty="0"/>
          </a:p>
          <a:p>
            <a:r>
              <a:rPr lang="en-US" sz="2400" dirty="0"/>
              <a:t> SHIFT – EVENING SHIFT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endParaRPr lang="en-US" sz="2800" dirty="0"/>
          </a:p>
          <a:p>
            <a:r>
              <a:rPr lang="en-US" sz="2800" dirty="0"/>
              <a:t>    </a:t>
            </a:r>
            <a:r>
              <a:rPr lang="en-US" sz="2800" dirty="0" err="1"/>
              <a:t>exel</a:t>
            </a:r>
            <a:r>
              <a:rPr lang="en-US" sz="2800" dirty="0"/>
              <a:t> , follow these  steps after setting up your data and creating a employee performance :</a:t>
            </a:r>
            <a:endParaRPr lang="en-US" sz="2800" dirty="0"/>
          </a:p>
          <a:p>
            <a:r>
              <a:rPr lang="en-US" sz="2800" dirty="0"/>
              <a:t>    1. collection of data :</a:t>
            </a:r>
            <a:endParaRPr lang="en-US" sz="2800" dirty="0"/>
          </a:p>
          <a:p>
            <a:r>
              <a:rPr lang="en-US" sz="2800" dirty="0"/>
              <a:t>     collection of data using </a:t>
            </a:r>
            <a:r>
              <a:rPr lang="en-US" sz="2800" dirty="0" err="1"/>
              <a:t>edunet</a:t>
            </a:r>
            <a:r>
              <a:rPr lang="en-US" sz="2800" dirty="0"/>
              <a:t> dash board </a:t>
            </a:r>
            <a:endParaRPr lang="en-US" sz="2800" dirty="0"/>
          </a:p>
          <a:p>
            <a:r>
              <a:rPr lang="en-US" sz="2800" dirty="0"/>
              <a:t>    2. select data:</a:t>
            </a:r>
            <a:endParaRPr lang="en-US" sz="2800" dirty="0"/>
          </a:p>
          <a:p>
            <a:r>
              <a:rPr lang="en-US" sz="2800" dirty="0"/>
              <a:t>        select and highlight data like </a:t>
            </a:r>
            <a:r>
              <a:rPr lang="en-US" sz="2800" dirty="0" err="1"/>
              <a:t>employe</a:t>
            </a:r>
            <a:r>
              <a:rPr lang="en-US" sz="2800" dirty="0"/>
              <a:t> id , name , gender , department ,</a:t>
            </a:r>
            <a:endParaRPr lang="en-US" sz="2800" dirty="0"/>
          </a:p>
          <a:p>
            <a:r>
              <a:rPr lang="en-US" sz="2800" dirty="0"/>
              <a:t>       performance score .</a:t>
            </a:r>
            <a:endParaRPr lang="en-US" sz="2800" dirty="0"/>
          </a:p>
          <a:p>
            <a:r>
              <a:rPr lang="en-US" sz="2800" dirty="0"/>
              <a:t>     3. filtering missing value:</a:t>
            </a:r>
            <a:endParaRPr lang="en-US" sz="2800" dirty="0"/>
          </a:p>
          <a:p>
            <a:r>
              <a:rPr lang="en-US" sz="2800" dirty="0"/>
              <a:t>         filtering missing value is the use conditional format to highlight the </a:t>
            </a:r>
            <a:endParaRPr lang="en-US" sz="2800" dirty="0"/>
          </a:p>
          <a:p>
            <a:r>
              <a:rPr lang="en-US" sz="2800" dirty="0"/>
              <a:t>          the blank value and filter it </a:t>
            </a:r>
            <a:endParaRPr lang="en-US" sz="2800" dirty="0"/>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endParaRPr lang="en-US" dirty="0"/>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endParaRPr lang="en-US" sz="3200" dirty="0"/>
          </a:p>
          <a:p>
            <a:r>
              <a:rPr lang="en-US" sz="3200" dirty="0"/>
              <a:t>         entering formula for the Z8 value to compute the very high </a:t>
            </a:r>
            <a:endParaRPr lang="en-US" sz="3200" dirty="0"/>
          </a:p>
          <a:p>
            <a:r>
              <a:rPr lang="en-US" sz="3200" dirty="0"/>
              <a:t>        ,high , mid, true , low</a:t>
            </a:r>
            <a:endParaRPr lang="en-US" sz="3200" dirty="0"/>
          </a:p>
          <a:p>
            <a:r>
              <a:rPr lang="en-US" sz="3200" dirty="0"/>
              <a:t>         the formula is = IF (Z8&gt;=5,”VERY HIGH “  </a:t>
            </a:r>
            <a:endParaRPr lang="en-US" sz="3200" dirty="0"/>
          </a:p>
          <a:p>
            <a:r>
              <a:rPr lang="en-US" sz="3200" dirty="0"/>
              <a:t>          Z8&gt;=4,”HIGH”,Z8&gt;=3,”MED”,TRUE,”LOW</a:t>
            </a:r>
            <a:endParaRPr lang="en-US" sz="3200" dirty="0"/>
          </a:p>
          <a:p>
            <a:r>
              <a:rPr lang="en-US" sz="3200" dirty="0"/>
              <a:t>       5. pivot table: </a:t>
            </a:r>
            <a:endParaRPr lang="en-US" sz="3200" dirty="0"/>
          </a:p>
          <a:p>
            <a:r>
              <a:rPr lang="en-US" sz="3200" dirty="0"/>
              <a:t>            using pivot table for showing the result through bar chart </a:t>
            </a:r>
            <a:endParaRPr lang="en-US" sz="3200" dirty="0"/>
          </a:p>
          <a:p>
            <a:r>
              <a:rPr lang="en-US" sz="3200" dirty="0"/>
              <a:t>        6. bar chart :</a:t>
            </a:r>
            <a:endParaRPr lang="en-US" sz="3200" dirty="0"/>
          </a:p>
          <a:p>
            <a:r>
              <a:rPr lang="en-US" sz="3200" dirty="0"/>
              <a:t>               bar chart is used for this data is 3D clustered chart  </a:t>
            </a:r>
            <a:endParaRPr lang="en-US" sz="3200" dirty="0"/>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 name="Content Placeholder 9"/>
          <p:cNvGraphicFramePr/>
          <p:nvPr>
            <p:ph sz="half" idx="2"/>
          </p:nvPr>
        </p:nvGraphicFramePr>
        <p:xfrm>
          <a:off x="609600" y="1144270"/>
          <a:ext cx="8996680" cy="49593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endParaRPr lang="en-US" sz="2800" b="1" dirty="0"/>
          </a:p>
          <a:p>
            <a:r>
              <a:rPr lang="en-US" sz="2800" b="1" dirty="0"/>
              <a:t>Step to collect ,organize ,and </a:t>
            </a:r>
            <a:r>
              <a:rPr lang="en-US" sz="2800" b="1" dirty="0" err="1"/>
              <a:t>evalute</a:t>
            </a:r>
            <a:r>
              <a:rPr lang="en-US" sz="2800" b="1" dirty="0"/>
              <a:t> data effectively. Here </a:t>
            </a:r>
            <a:endParaRPr lang="en-US" sz="2800" b="1" dirty="0"/>
          </a:p>
          <a:p>
            <a:r>
              <a:rPr lang="en-US" sz="2800" b="1" dirty="0"/>
              <a:t>a step -by-step guide to help you with this process:</a:t>
            </a:r>
            <a:endParaRPr lang="en-US" sz="2800" b="1" dirty="0"/>
          </a:p>
          <a:p>
            <a:pPr marL="514350" indent="-514350">
              <a:buAutoNum type="arabicPeriod"/>
            </a:pPr>
            <a:r>
              <a:rPr lang="en-US" sz="2800" b="1" dirty="0" err="1"/>
              <a:t>Difine</a:t>
            </a:r>
            <a:r>
              <a:rPr lang="en-US" sz="2800" b="1" dirty="0"/>
              <a:t> key performance indicators (KPIs)</a:t>
            </a:r>
            <a:endParaRPr lang="en-US" sz="2800" b="1" dirty="0"/>
          </a:p>
          <a:p>
            <a:pPr marL="514350" indent="-514350">
              <a:buAutoNum type="arabicPeriod"/>
            </a:pPr>
            <a:r>
              <a:rPr lang="en-US" sz="2800" b="1" dirty="0"/>
              <a:t>Enter data </a:t>
            </a:r>
            <a:endParaRPr lang="en-US" sz="2800" b="1" dirty="0"/>
          </a:p>
          <a:p>
            <a:pPr marL="514350" indent="-514350">
              <a:buAutoNum type="arabicPeriod"/>
            </a:pPr>
            <a:r>
              <a:rPr lang="en-US" sz="2800" b="1" dirty="0"/>
              <a:t>Collect data</a:t>
            </a:r>
            <a:endParaRPr lang="en-US" sz="2800" b="1" dirty="0"/>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endParaRPr lang="en-US" sz="2800" b="1" dirty="0"/>
          </a:p>
          <a:p>
            <a:pPr marL="514350" indent="-514350">
              <a:buAutoNum type="arabicPeriod"/>
            </a:pPr>
            <a:r>
              <a:rPr lang="en-US" sz="2800" b="1" dirty="0"/>
              <a:t>Calculate performance scores</a:t>
            </a:r>
            <a:endParaRPr lang="en-US" sz="2800" b="1" dirty="0"/>
          </a:p>
          <a:p>
            <a:pPr marL="514350" indent="-514350">
              <a:buAutoNum type="arabicPeriod"/>
            </a:pPr>
            <a:r>
              <a:rPr lang="en-US" sz="2800" b="1" dirty="0"/>
              <a:t>Conditional format  </a:t>
            </a:r>
            <a:endParaRPr lang="en-US" sz="2800" b="1" dirty="0"/>
          </a:p>
          <a:p>
            <a:pPr marL="514350" indent="-514350">
              <a:buAutoNum type="arabicPeriod"/>
            </a:pPr>
            <a:r>
              <a:rPr lang="en-US" sz="2800" b="1" dirty="0"/>
              <a:t>Use pivot table </a:t>
            </a:r>
            <a:endParaRPr lang="en-US" sz="2800" b="1" dirty="0"/>
          </a:p>
          <a:p>
            <a:pPr marL="514350" indent="-514350">
              <a:buAutoNum type="arabicPeriod"/>
            </a:pPr>
            <a:r>
              <a:rPr lang="en-US" sz="2800" b="1" dirty="0"/>
              <a:t>create  chart</a:t>
            </a:r>
            <a:endParaRPr lang="en-US" sz="2800" b="1" dirty="0"/>
          </a:p>
          <a:p>
            <a:pPr marL="514350" indent="-514350">
              <a:buAutoNum type="arabicPeriod"/>
            </a:pPr>
            <a:r>
              <a:rPr lang="en-US" sz="2800" b="1" dirty="0"/>
              <a:t>Analyze the data    </a:t>
            </a:r>
            <a:endParaRPr lang="en-US" sz="2800" b="1" dirty="0"/>
          </a:p>
          <a:p>
            <a:pPr marL="514350" indent="-514350">
              <a:buAutoNum type="arabicPeriod"/>
            </a:pPr>
            <a:r>
              <a:rPr lang="en-US" sz="2800" b="1" dirty="0"/>
              <a:t>Generate report </a:t>
            </a:r>
            <a:endParaRPr lang="en-US" sz="28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endParaRPr lang="en-US" sz="3200" dirty="0"/>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en-US"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endParaRPr lang="en-US" sz="3200" dirty="0"/>
          </a:p>
          <a:p>
            <a:r>
              <a:rPr lang="en-US" sz="3200" dirty="0"/>
              <a:t>to tool typically include :</a:t>
            </a:r>
            <a:endParaRPr lang="en-US" sz="3200" dirty="0"/>
          </a:p>
          <a:p>
            <a:r>
              <a:rPr lang="en-US" sz="3200" dirty="0"/>
              <a:t>  1. Hr professionals</a:t>
            </a:r>
            <a:endParaRPr lang="en-US" sz="3200" dirty="0"/>
          </a:p>
          <a:p>
            <a:r>
              <a:rPr lang="en-US" sz="3200" dirty="0"/>
              <a:t>  2. managers/supervisor </a:t>
            </a:r>
            <a:endParaRPr lang="en-US" sz="3200" dirty="0"/>
          </a:p>
          <a:p>
            <a:r>
              <a:rPr lang="en-US" sz="3200" dirty="0"/>
              <a:t>  3. </a:t>
            </a:r>
            <a:r>
              <a:rPr lang="en-US" sz="3200" dirty="0" err="1"/>
              <a:t>empoyees</a:t>
            </a:r>
            <a:r>
              <a:rPr lang="en-US" sz="3200" dirty="0"/>
              <a:t> </a:t>
            </a:r>
            <a:endParaRPr lang="en-US" sz="3200" dirty="0"/>
          </a:p>
          <a:p>
            <a:r>
              <a:rPr lang="en-US" sz="3200" dirty="0"/>
              <a:t>  4. department heads</a:t>
            </a:r>
            <a:endParaRPr lang="en-US" sz="3200" dirty="0"/>
          </a:p>
          <a:p>
            <a:r>
              <a:rPr lang="en-US" sz="3200" dirty="0"/>
              <a:t>  5. senior leadership</a:t>
            </a:r>
            <a:endParaRPr lang="en-US" sz="3200" dirty="0"/>
          </a:p>
          <a:p>
            <a:r>
              <a:rPr lang="en-US" sz="3200" dirty="0"/>
              <a:t>  6. it teams </a:t>
            </a:r>
            <a:endParaRPr lang="en-US" sz="3200" dirty="0"/>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endParaRPr lang="en-US" sz="3600" dirty="0"/>
          </a:p>
          <a:p>
            <a:r>
              <a:rPr lang="en-US" sz="3600" dirty="0"/>
              <a:t>                 the </a:t>
            </a:r>
            <a:r>
              <a:rPr lang="en-US" sz="3600" dirty="0" err="1"/>
              <a:t>missig</a:t>
            </a:r>
            <a:r>
              <a:rPr lang="en-US" sz="3600" dirty="0"/>
              <a:t> value                                                                                      </a:t>
            </a:r>
            <a:endParaRPr lang="en-US" sz="3600" dirty="0"/>
          </a:p>
          <a:p>
            <a:r>
              <a:rPr lang="en-US" sz="3600" dirty="0"/>
              <a:t>                 filtering – for removing missing value </a:t>
            </a:r>
            <a:endParaRPr lang="en-US" sz="3600" dirty="0"/>
          </a:p>
          <a:p>
            <a:r>
              <a:rPr lang="en-US" sz="3600" dirty="0"/>
              <a:t>                 pivot table –summary</a:t>
            </a:r>
            <a:endParaRPr lang="en-US" sz="3600" dirty="0"/>
          </a:p>
          <a:p>
            <a:r>
              <a:rPr lang="en-US" sz="3600" dirty="0"/>
              <a:t>                 graph –data visualize </a:t>
            </a:r>
            <a:endParaRPr lang="en-US" sz="3600" dirty="0"/>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endParaRPr lang="en-US" sz="3200" dirty="0"/>
          </a:p>
          <a:p>
            <a:r>
              <a:rPr lang="en-US" sz="3200" dirty="0"/>
              <a:t> 26 features </a:t>
            </a:r>
            <a:endParaRPr lang="en-US" sz="3200" dirty="0"/>
          </a:p>
          <a:p>
            <a:r>
              <a:rPr lang="en-US" sz="3200" dirty="0" err="1"/>
              <a:t>Emp</a:t>
            </a:r>
            <a:r>
              <a:rPr lang="en-US" sz="3200" dirty="0"/>
              <a:t> id-num</a:t>
            </a:r>
            <a:endParaRPr lang="en-US" sz="3200" dirty="0"/>
          </a:p>
          <a:p>
            <a:r>
              <a:rPr lang="en-US" sz="3200" dirty="0"/>
              <a:t>Name-text </a:t>
            </a:r>
            <a:endParaRPr lang="en-US" sz="3200" dirty="0"/>
          </a:p>
          <a:p>
            <a:r>
              <a:rPr lang="en-US" sz="3200" dirty="0"/>
              <a:t>Emp department</a:t>
            </a:r>
            <a:endParaRPr lang="en-US" sz="3200" dirty="0"/>
          </a:p>
          <a:p>
            <a:r>
              <a:rPr lang="en-US" sz="3200" dirty="0"/>
              <a:t>High light the missing value </a:t>
            </a:r>
            <a:r>
              <a:rPr lang="en-US" sz="3200" dirty="0" err="1"/>
              <a:t>thorugh</a:t>
            </a:r>
            <a:r>
              <a:rPr lang="en-US" sz="3200" dirty="0"/>
              <a:t> conditional format </a:t>
            </a:r>
            <a:endParaRPr lang="en-US" sz="3200" dirty="0"/>
          </a:p>
          <a:p>
            <a:r>
              <a:rPr lang="en-US" sz="3200" dirty="0"/>
              <a:t>Performance level </a:t>
            </a:r>
            <a:endParaRPr lang="en-US" sz="3200" dirty="0"/>
          </a:p>
          <a:p>
            <a:r>
              <a:rPr lang="en-US" sz="3200" dirty="0"/>
              <a:t>Gender- male female </a:t>
            </a:r>
            <a:endParaRPr lang="en-US" sz="3200" dirty="0"/>
          </a:p>
          <a:p>
            <a:r>
              <a:rPr lang="en-US" sz="3200" dirty="0"/>
              <a:t>Employee rating -num</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anose="020B0604020202020204" pitchFamily="34" charset="0"/>
              <a:buChar char="•"/>
            </a:pPr>
            <a:r>
              <a:rPr lang="en-US" sz="3600" dirty="0"/>
              <a:t>   performance level = IF (Z8&gt;=5,”VERY HIGH “</a:t>
            </a:r>
            <a:endParaRPr lang="en-US" sz="3600" dirty="0"/>
          </a:p>
          <a:p>
            <a:pPr marL="742950" indent="-742950" algn="l">
              <a:buFont typeface="Arial" panose="020B0604020202020204" pitchFamily="34" charset="0"/>
              <a:buChar char="•"/>
            </a:pPr>
            <a:r>
              <a:rPr lang="en-US" sz="3600" dirty="0"/>
              <a:t>   Z8&gt;=4,”HIGH”,Z8&gt;=3,”MED”,TRUE,”LOW”)</a:t>
            </a:r>
            <a:endParaRPr lang="en-US"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3520</Words>
  <Application>WPS Presentation</Application>
  <PresentationFormat>Widescreen</PresentationFormat>
  <Paragraphs>146</Paragraphs>
  <Slides>13</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MODELLING </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89</cp:revision>
  <dcterms:created xsi:type="dcterms:W3CDTF">2024-03-29T15:07:00Z</dcterms:created>
  <dcterms:modified xsi:type="dcterms:W3CDTF">2024-09-06T15:40:53Z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2FDF7F28B34644C3BCC9F65B6B5D80B7_13</vt:lpwstr>
  </property>
  <property fmtid="{D5CDD505-2E9C-101B-9397-08002B2CF9AE}" pid="5" name="KSOProductBuildVer">
    <vt:lpwstr>1033-12.2.0.17562</vt:lpwstr>
  </property>
</Properties>
</file>