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1"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704333-E5E7-4AF5-B365-99D4DCB87EC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50578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04333-E5E7-4AF5-B365-99D4DCB87EC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266346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04333-E5E7-4AF5-B365-99D4DCB87EC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18298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04333-E5E7-4AF5-B365-99D4DCB87EC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330265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704333-E5E7-4AF5-B365-99D4DCB87EC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278069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704333-E5E7-4AF5-B365-99D4DCB87EC0}"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1866546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704333-E5E7-4AF5-B365-99D4DCB87EC0}" type="datetimeFigureOut">
              <a:rPr lang="en-US" smtClean="0"/>
              <a:t>12/11/2014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225562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704333-E5E7-4AF5-B365-99D4DCB87EC0}" type="datetimeFigureOut">
              <a:rPr lang="en-US" smtClean="0"/>
              <a:t>12/11/2014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368631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4333-E5E7-4AF5-B365-99D4DCB87EC0}" type="datetimeFigureOut">
              <a:rPr lang="en-US" smtClean="0"/>
              <a:t>12/11/2014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18240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04333-E5E7-4AF5-B365-99D4DCB87EC0}"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332212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04333-E5E7-4AF5-B365-99D4DCB87EC0}"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F66A6-C375-416B-8BC6-E2D4B304D2E5}" type="slidenum">
              <a:rPr lang="en-US" smtClean="0"/>
              <a:t>‹#›</a:t>
            </a:fld>
            <a:endParaRPr lang="en-US"/>
          </a:p>
        </p:txBody>
      </p:sp>
    </p:spTree>
    <p:extLst>
      <p:ext uri="{BB962C8B-B14F-4D97-AF65-F5344CB8AC3E}">
        <p14:creationId xmlns:p14="http://schemas.microsoft.com/office/powerpoint/2010/main" val="184975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04333-E5E7-4AF5-B365-99D4DCB87EC0}" type="datetimeFigureOut">
              <a:rPr lang="en-US" smtClean="0"/>
              <a:t>12/11/2014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F66A6-C375-416B-8BC6-E2D4B304D2E5}" type="slidenum">
              <a:rPr lang="en-US" smtClean="0"/>
              <a:t>‹#›</a:t>
            </a:fld>
            <a:endParaRPr lang="en-US"/>
          </a:p>
        </p:txBody>
      </p:sp>
    </p:spTree>
    <p:extLst>
      <p:ext uri="{BB962C8B-B14F-4D97-AF65-F5344CB8AC3E}">
        <p14:creationId xmlns:p14="http://schemas.microsoft.com/office/powerpoint/2010/main" val="50915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Learning Management System</a:t>
            </a:r>
            <a:endParaRPr lang="en-US" dirty="0"/>
          </a:p>
        </p:txBody>
      </p:sp>
      <p:sp>
        <p:nvSpPr>
          <p:cNvPr id="3" name="Subtitle 2"/>
          <p:cNvSpPr>
            <a:spLocks noGrp="1"/>
          </p:cNvSpPr>
          <p:nvPr>
            <p:ph idx="1"/>
          </p:nvPr>
        </p:nvSpPr>
        <p:spPr/>
        <p:txBody>
          <a:bodyPr>
            <a:normAutofit lnSpcReduction="10000"/>
          </a:bodyPr>
          <a:lstStyle/>
          <a:p>
            <a:pPr algn="l"/>
            <a:endParaRPr lang="en-US" dirty="0" smtClean="0"/>
          </a:p>
          <a:p>
            <a:pPr algn="l"/>
            <a:endParaRPr lang="en-US" dirty="0"/>
          </a:p>
          <a:p>
            <a:pPr marL="0" indent="0" algn="ctr">
              <a:buNone/>
            </a:pPr>
            <a:r>
              <a:rPr lang="en-US" sz="3600" dirty="0" smtClean="0"/>
              <a:t>Team Name : </a:t>
            </a:r>
            <a:r>
              <a:rPr lang="en-US" sz="3600" dirty="0" smtClean="0"/>
              <a:t>Caterpillars</a:t>
            </a:r>
            <a:endParaRPr lang="en-US" sz="3600" dirty="0" smtClean="0"/>
          </a:p>
          <a:p>
            <a:pPr algn="l"/>
            <a:endParaRPr lang="en-US" dirty="0"/>
          </a:p>
          <a:p>
            <a:pPr algn="l"/>
            <a:endParaRPr lang="en-US" dirty="0" smtClean="0"/>
          </a:p>
          <a:p>
            <a:pPr algn="l"/>
            <a:endParaRPr lang="en-US" dirty="0"/>
          </a:p>
          <a:p>
            <a:pPr algn="r"/>
            <a:r>
              <a:rPr lang="en-US" dirty="0" smtClean="0"/>
              <a:t>Team Members :</a:t>
            </a:r>
          </a:p>
          <a:p>
            <a:pPr marL="0" indent="0" algn="r">
              <a:buNone/>
            </a:pPr>
            <a:r>
              <a:rPr lang="en-US" dirty="0" smtClean="0"/>
              <a:t> 1.  </a:t>
            </a:r>
            <a:r>
              <a:rPr lang="en-US" dirty="0" err="1" smtClean="0"/>
              <a:t>Lijo</a:t>
            </a:r>
            <a:r>
              <a:rPr lang="en-US" dirty="0" smtClean="0"/>
              <a:t> Daniel, </a:t>
            </a:r>
          </a:p>
          <a:p>
            <a:pPr marL="0" indent="0" algn="r">
              <a:buNone/>
            </a:pPr>
            <a:r>
              <a:rPr lang="en-US" dirty="0" smtClean="0"/>
              <a:t>2. Vikas Sangwan</a:t>
            </a:r>
            <a:endParaRPr lang="en-US" dirty="0"/>
          </a:p>
        </p:txBody>
      </p:sp>
    </p:spTree>
    <p:extLst>
      <p:ext uri="{BB962C8B-B14F-4D97-AF65-F5344CB8AC3E}">
        <p14:creationId xmlns:p14="http://schemas.microsoft.com/office/powerpoint/2010/main" val="3512715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Scope of Improvement</a:t>
            </a:r>
            <a:endParaRPr lang="en-US" b="1" dirty="0"/>
          </a:p>
        </p:txBody>
      </p:sp>
      <p:sp>
        <p:nvSpPr>
          <p:cNvPr id="3" name="Content Placeholder 2"/>
          <p:cNvSpPr>
            <a:spLocks noGrp="1"/>
          </p:cNvSpPr>
          <p:nvPr>
            <p:ph idx="1"/>
          </p:nvPr>
        </p:nvSpPr>
        <p:spPr/>
        <p:txBody>
          <a:bodyPr/>
          <a:lstStyle/>
          <a:p>
            <a:r>
              <a:rPr lang="en-US" dirty="0" smtClean="0"/>
              <a:t> User should be able to deactivate/delete his account from the system.</a:t>
            </a:r>
          </a:p>
          <a:p>
            <a:r>
              <a:rPr lang="en-US" dirty="0" smtClean="0"/>
              <a:t>Thread/Post should be editable and </a:t>
            </a:r>
            <a:r>
              <a:rPr lang="en-US" dirty="0" err="1" smtClean="0"/>
              <a:t>deleteble</a:t>
            </a:r>
            <a:r>
              <a:rPr lang="en-US" dirty="0" smtClean="0"/>
              <a:t>.</a:t>
            </a:r>
          </a:p>
          <a:p>
            <a:r>
              <a:rPr lang="en-US" dirty="0" smtClean="0"/>
              <a:t> Professor should be able to remove student from the list of TA.</a:t>
            </a:r>
          </a:p>
          <a:p>
            <a:r>
              <a:rPr lang="en-US" dirty="0" smtClean="0"/>
              <a:t>Student should be able to anonymously post questions and answers.</a:t>
            </a:r>
            <a:endParaRPr lang="en-US" dirty="0"/>
          </a:p>
        </p:txBody>
      </p:sp>
    </p:spTree>
    <p:extLst>
      <p:ext uri="{BB962C8B-B14F-4D97-AF65-F5344CB8AC3E}">
        <p14:creationId xmlns:p14="http://schemas.microsoft.com/office/powerpoint/2010/main" val="27567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algn="ctr"/>
            <a:r>
              <a:rPr lang="en-US" sz="4000" dirty="0" smtClean="0">
                <a:latin typeface="Aharoni" panose="02010803020104030203" pitchFamily="2" charset="-79"/>
                <a:cs typeface="Aharoni" panose="02010803020104030203" pitchFamily="2" charset="-79"/>
              </a:rPr>
              <a:t>Questions ??</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13414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4000" b="1" dirty="0" smtClean="0"/>
          </a:p>
          <a:p>
            <a:endParaRPr lang="en-US" sz="4000" b="1" dirty="0"/>
          </a:p>
          <a:p>
            <a:pPr algn="ctr"/>
            <a:r>
              <a:rPr lang="en-US" sz="4000" b="1" dirty="0" smtClean="0"/>
              <a:t>Thank you</a:t>
            </a:r>
            <a:endParaRPr lang="en-US" sz="4000" b="1" dirty="0"/>
          </a:p>
        </p:txBody>
      </p:sp>
    </p:spTree>
    <p:extLst>
      <p:ext uri="{BB962C8B-B14F-4D97-AF65-F5344CB8AC3E}">
        <p14:creationId xmlns:p14="http://schemas.microsoft.com/office/powerpoint/2010/main" val="369444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What is LMS?</a:t>
            </a:r>
            <a:endParaRPr lang="en-US" b="1" dirty="0"/>
          </a:p>
        </p:txBody>
      </p:sp>
      <p:sp>
        <p:nvSpPr>
          <p:cNvPr id="5" name="Content Placeholder 4"/>
          <p:cNvSpPr>
            <a:spLocks noGrp="1"/>
          </p:cNvSpPr>
          <p:nvPr>
            <p:ph idx="1"/>
          </p:nvPr>
        </p:nvSpPr>
        <p:spPr/>
        <p:txBody>
          <a:bodyPr/>
          <a:lstStyle/>
          <a:p>
            <a:endParaRPr lang="en-US" dirty="0" smtClean="0"/>
          </a:p>
          <a:p>
            <a:r>
              <a:rPr lang="en-US" dirty="0" smtClean="0"/>
              <a:t>A learning management system is a robust software application for the administration, documentation, tracking, reporting and delivery of eLearning education courses or online training programs.</a:t>
            </a:r>
          </a:p>
          <a:p>
            <a:r>
              <a:rPr lang="en-US" dirty="0" smtClean="0"/>
              <a:t> LMSs can range from systems for managing training and educational records to software for delivering online or hybrid college courses.</a:t>
            </a:r>
          </a:p>
          <a:p>
            <a:r>
              <a:rPr lang="en-US" dirty="0" smtClean="0"/>
              <a:t>In our context LMS is considered as a Q&amp;A web service. It can be described as "mixture between a wiki and forum”</a:t>
            </a:r>
          </a:p>
          <a:p>
            <a:endParaRPr lang="en-US" dirty="0"/>
          </a:p>
        </p:txBody>
      </p:sp>
    </p:spTree>
    <p:extLst>
      <p:ext uri="{BB962C8B-B14F-4D97-AF65-F5344CB8AC3E}">
        <p14:creationId xmlns:p14="http://schemas.microsoft.com/office/powerpoint/2010/main" val="1323522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p:txBody>
          <a:bodyPr/>
          <a:lstStyle/>
          <a:p>
            <a:pPr lvl="0"/>
            <a:endParaRPr lang="en-US" dirty="0" smtClean="0"/>
          </a:p>
          <a:p>
            <a:pPr lvl="0"/>
            <a:r>
              <a:rPr lang="en-US" dirty="0" smtClean="0"/>
              <a:t>No </a:t>
            </a:r>
            <a:r>
              <a:rPr lang="en-US" dirty="0"/>
              <a:t>instant and convenient collaboration between learners.</a:t>
            </a:r>
          </a:p>
          <a:p>
            <a:pPr lvl="0"/>
            <a:r>
              <a:rPr lang="en-US" dirty="0"/>
              <a:t>No means to customize the content for different group of students in different courses. </a:t>
            </a:r>
          </a:p>
          <a:p>
            <a:pPr lvl="0"/>
            <a:r>
              <a:rPr lang="en-US" dirty="0"/>
              <a:t>No effective communication between tutors and students after the class. </a:t>
            </a:r>
          </a:p>
          <a:p>
            <a:endParaRPr lang="en-US" dirty="0"/>
          </a:p>
        </p:txBody>
      </p:sp>
    </p:spTree>
    <p:extLst>
      <p:ext uri="{BB962C8B-B14F-4D97-AF65-F5344CB8AC3E}">
        <p14:creationId xmlns:p14="http://schemas.microsoft.com/office/powerpoint/2010/main" val="1391422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solution</a:t>
            </a:r>
            <a:endParaRPr lang="en-US" b="1" dirty="0"/>
          </a:p>
        </p:txBody>
      </p:sp>
      <p:sp>
        <p:nvSpPr>
          <p:cNvPr id="3" name="Content Placeholder 2"/>
          <p:cNvSpPr>
            <a:spLocks noGrp="1"/>
          </p:cNvSpPr>
          <p:nvPr>
            <p:ph idx="1"/>
          </p:nvPr>
        </p:nvSpPr>
        <p:spPr/>
        <p:txBody>
          <a:bodyPr/>
          <a:lstStyle/>
          <a:p>
            <a:pPr lvl="0"/>
            <a:r>
              <a:rPr lang="en-US" dirty="0"/>
              <a:t>An LMS makes it easier to organize groups of learners, enabling class-based </a:t>
            </a:r>
            <a:r>
              <a:rPr lang="en-US" dirty="0" smtClean="0"/>
              <a:t>discussions</a:t>
            </a:r>
            <a:r>
              <a:rPr lang="en-US" dirty="0"/>
              <a:t>, group work and peer support</a:t>
            </a:r>
            <a:r>
              <a:rPr lang="en-US" dirty="0" smtClean="0"/>
              <a:t>.</a:t>
            </a:r>
          </a:p>
          <a:p>
            <a:pPr lvl="0"/>
            <a:r>
              <a:rPr lang="en-US" dirty="0" smtClean="0"/>
              <a:t> Provides </a:t>
            </a:r>
            <a:r>
              <a:rPr lang="en-US" dirty="0"/>
              <a:t>courses using access rights and registration.</a:t>
            </a:r>
          </a:p>
          <a:p>
            <a:pPr lvl="0"/>
            <a:r>
              <a:rPr lang="en-US" dirty="0" smtClean="0"/>
              <a:t>Targets </a:t>
            </a:r>
            <a:r>
              <a:rPr lang="en-US" dirty="0"/>
              <a:t>content to the correct individuals or groups.</a:t>
            </a:r>
          </a:p>
          <a:p>
            <a:pPr lvl="0"/>
            <a:r>
              <a:rPr lang="en-US" dirty="0"/>
              <a:t>Scheduling of course learning events, learners, and </a:t>
            </a:r>
            <a:r>
              <a:rPr lang="en-US" dirty="0" smtClean="0"/>
              <a:t>resources.</a:t>
            </a:r>
          </a:p>
          <a:p>
            <a:pPr lvl="0"/>
            <a:r>
              <a:rPr lang="en-US" dirty="0" smtClean="0"/>
              <a:t>Keeps tutors and his students engaged in discussion without interruption.</a:t>
            </a:r>
            <a:endParaRPr lang="en-US" dirty="0"/>
          </a:p>
          <a:p>
            <a:endParaRPr lang="en-US" dirty="0"/>
          </a:p>
        </p:txBody>
      </p:sp>
    </p:spTree>
    <p:extLst>
      <p:ext uri="{BB962C8B-B14F-4D97-AF65-F5344CB8AC3E}">
        <p14:creationId xmlns:p14="http://schemas.microsoft.com/office/powerpoint/2010/main" val="799495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Architecture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404" y="1825625"/>
            <a:ext cx="9773192" cy="4351338"/>
          </a:xfrm>
          <a:effectLst>
            <a:innerShdw blurRad="114300">
              <a:prstClr val="black"/>
            </a:innerShdw>
          </a:effectLst>
        </p:spPr>
      </p:pic>
    </p:spTree>
    <p:extLst>
      <p:ext uri="{BB962C8B-B14F-4D97-AF65-F5344CB8AC3E}">
        <p14:creationId xmlns:p14="http://schemas.microsoft.com/office/powerpoint/2010/main" val="1280876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730"/>
            <a:ext cx="10515600" cy="1325563"/>
          </a:xfrm>
        </p:spPr>
        <p:txBody>
          <a:bodyPr/>
          <a:lstStyle/>
          <a:p>
            <a:pPr algn="ctr"/>
            <a:r>
              <a:rPr lang="en-US" dirty="0" smtClean="0"/>
              <a:t>Architecture (contd..)</a:t>
            </a:r>
            <a:endParaRPr lang="en-US" dirty="0"/>
          </a:p>
        </p:txBody>
      </p:sp>
      <p:sp>
        <p:nvSpPr>
          <p:cNvPr id="5" name="Content Placeholder 4"/>
          <p:cNvSpPr>
            <a:spLocks noGrp="1"/>
          </p:cNvSpPr>
          <p:nvPr>
            <p:ph idx="1"/>
          </p:nvPr>
        </p:nvSpPr>
        <p:spPr>
          <a:xfrm>
            <a:off x="838200" y="1323832"/>
            <a:ext cx="10515600" cy="5172501"/>
          </a:xfrm>
        </p:spPr>
        <p:txBody>
          <a:bodyPr>
            <a:normAutofit/>
          </a:bodyPr>
          <a:lstStyle/>
          <a:p>
            <a:r>
              <a:rPr lang="en-US" dirty="0" smtClean="0"/>
              <a:t>In LMS, </a:t>
            </a:r>
            <a:r>
              <a:rPr lang="en-US" dirty="0" err="1" smtClean="0"/>
              <a:t>MySql</a:t>
            </a:r>
            <a:r>
              <a:rPr lang="en-US" dirty="0" smtClean="0"/>
              <a:t> is used to persist data. This data is accessed using JPA. We have used </a:t>
            </a:r>
            <a:r>
              <a:rPr lang="en-US" dirty="0" err="1" smtClean="0"/>
              <a:t>Eclipselink</a:t>
            </a:r>
            <a:r>
              <a:rPr lang="en-US" dirty="0" smtClean="0"/>
              <a:t> implementation of JPA which comes standard with Eclipse IDE.</a:t>
            </a:r>
          </a:p>
          <a:p>
            <a:r>
              <a:rPr lang="en-US" dirty="0" smtClean="0"/>
              <a:t>This data is accessed by Java Web Service and servlets to respond to the requests made by the clients. Jersey is used as the JWS endpoint and Jackson is used to serialize java objects into JSON objects.</a:t>
            </a:r>
          </a:p>
          <a:p>
            <a:r>
              <a:rPr lang="en-US" dirty="0" smtClean="0"/>
              <a:t>In LMS, AJAX has been used in most places to request data from the server. The response, JSON, is used to render the view on the browser. Rendering of UI is managed using jQuery.</a:t>
            </a:r>
          </a:p>
          <a:p>
            <a:r>
              <a:rPr lang="en-US" dirty="0" smtClean="0"/>
              <a:t>We have used Twitter Bootstrap for UI.</a:t>
            </a:r>
          </a:p>
          <a:p>
            <a:r>
              <a:rPr lang="en-US" dirty="0" smtClean="0"/>
              <a:t>This web application is hosted using Apache Tomcat.</a:t>
            </a:r>
            <a:endParaRPr lang="en-US" dirty="0"/>
          </a:p>
        </p:txBody>
      </p:sp>
    </p:spTree>
    <p:extLst>
      <p:ext uri="{BB962C8B-B14F-4D97-AF65-F5344CB8AC3E}">
        <p14:creationId xmlns:p14="http://schemas.microsoft.com/office/powerpoint/2010/main" val="2874377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Architecture (contd..)</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14889047"/>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979583"/>
                <a:gridCol w="1972019"/>
                <a:gridCol w="2897437"/>
                <a:gridCol w="4666561"/>
              </a:tblGrid>
              <a:tr h="370840">
                <a:tc>
                  <a:txBody>
                    <a:bodyPr/>
                    <a:lstStyle/>
                    <a:p>
                      <a:r>
                        <a:rPr lang="en-US" dirty="0" err="1" smtClean="0"/>
                        <a:t>S.No</a:t>
                      </a:r>
                      <a:r>
                        <a:rPr lang="en-US" dirty="0" smtClean="0"/>
                        <a:t>.</a:t>
                      </a:r>
                      <a:endParaRPr lang="en-US" dirty="0"/>
                    </a:p>
                  </a:txBody>
                  <a:tcPr/>
                </a:tc>
                <a:tc>
                  <a:txBody>
                    <a:bodyPr/>
                    <a:lstStyle/>
                    <a:p>
                      <a:r>
                        <a:rPr lang="en-US" dirty="0" smtClean="0"/>
                        <a:t>Layer</a:t>
                      </a:r>
                      <a:endParaRPr lang="en-US" dirty="0"/>
                    </a:p>
                  </a:txBody>
                  <a:tcPr/>
                </a:tc>
                <a:tc>
                  <a:txBody>
                    <a:bodyPr/>
                    <a:lstStyle/>
                    <a:p>
                      <a:r>
                        <a:rPr lang="en-US" dirty="0" smtClean="0"/>
                        <a:t>Technology</a:t>
                      </a:r>
                      <a:endParaRPr lang="en-US" dirty="0"/>
                    </a:p>
                  </a:txBody>
                  <a:tcPr/>
                </a:tc>
                <a:tc>
                  <a:txBody>
                    <a:bodyPr/>
                    <a:lstStyle/>
                    <a:p>
                      <a:r>
                        <a:rPr lang="en-US" dirty="0" smtClean="0"/>
                        <a:t>Comments</a:t>
                      </a:r>
                      <a:endParaRPr lang="en-US" dirty="0"/>
                    </a:p>
                  </a:txBody>
                  <a:tcPr/>
                </a:tc>
              </a:tr>
              <a:tr h="370840">
                <a:tc>
                  <a:txBody>
                    <a:bodyPr/>
                    <a:lstStyle/>
                    <a:p>
                      <a:r>
                        <a:rPr lang="en-US" dirty="0" smtClean="0"/>
                        <a:t>1. </a:t>
                      </a:r>
                      <a:endParaRPr lang="en-US" dirty="0"/>
                    </a:p>
                  </a:txBody>
                  <a:tcPr/>
                </a:tc>
                <a:tc>
                  <a:txBody>
                    <a:bodyPr/>
                    <a:lstStyle/>
                    <a:p>
                      <a:r>
                        <a:rPr lang="en-US" dirty="0" smtClean="0"/>
                        <a:t>Backend</a:t>
                      </a:r>
                      <a:endParaRPr lang="en-US" dirty="0"/>
                    </a:p>
                  </a:txBody>
                  <a:tcPr/>
                </a:tc>
                <a:tc>
                  <a:txBody>
                    <a:bodyPr/>
                    <a:lstStyle/>
                    <a:p>
                      <a:r>
                        <a:rPr lang="en-US" dirty="0" err="1" smtClean="0"/>
                        <a:t>MySql</a:t>
                      </a:r>
                      <a:endParaRPr lang="en-US" dirty="0"/>
                    </a:p>
                  </a:txBody>
                  <a:tcPr/>
                </a:tc>
                <a:tc>
                  <a:txBody>
                    <a:bodyPr/>
                    <a:lstStyle/>
                    <a:p>
                      <a:r>
                        <a:rPr lang="en-US" dirty="0" smtClean="0"/>
                        <a:t>Version 5.6</a:t>
                      </a:r>
                      <a:endParaRPr lang="en-US" dirty="0"/>
                    </a:p>
                  </a:txBody>
                  <a:tcPr/>
                </a:tc>
              </a:tr>
              <a:tr h="370840">
                <a:tc>
                  <a:txBody>
                    <a:bodyPr/>
                    <a:lstStyle/>
                    <a:p>
                      <a:r>
                        <a:rPr lang="en-US" dirty="0" smtClean="0"/>
                        <a:t>2.</a:t>
                      </a:r>
                      <a:endParaRPr lang="en-US" dirty="0"/>
                    </a:p>
                  </a:txBody>
                  <a:tcPr/>
                </a:tc>
                <a:tc>
                  <a:txBody>
                    <a:bodyPr/>
                    <a:lstStyle/>
                    <a:p>
                      <a:r>
                        <a:rPr lang="en-US" dirty="0" smtClean="0"/>
                        <a:t>Middle Tier</a:t>
                      </a:r>
                      <a:endParaRPr lang="en-US" dirty="0"/>
                    </a:p>
                  </a:txBody>
                  <a:tcPr/>
                </a:tc>
                <a:tc>
                  <a:txBody>
                    <a:bodyPr/>
                    <a:lstStyle/>
                    <a:p>
                      <a:r>
                        <a:rPr lang="en-US" dirty="0" smtClean="0"/>
                        <a:t>JPA</a:t>
                      </a:r>
                      <a:endParaRPr lang="en-US" dirty="0"/>
                    </a:p>
                  </a:txBody>
                  <a:tcPr/>
                </a:tc>
                <a:tc>
                  <a:txBody>
                    <a:bodyPr/>
                    <a:lstStyle/>
                    <a:p>
                      <a:r>
                        <a:rPr lang="en-US" dirty="0" err="1" smtClean="0"/>
                        <a:t>EclipseLink</a:t>
                      </a:r>
                      <a:r>
                        <a:rPr lang="en-US" baseline="0" dirty="0" smtClean="0"/>
                        <a:t> 2.5.2</a:t>
                      </a:r>
                      <a:endParaRPr lang="en-US" dirty="0"/>
                    </a:p>
                  </a:txBody>
                  <a:tcPr/>
                </a:tc>
              </a:tr>
              <a:tr h="370840">
                <a:tc>
                  <a:txBody>
                    <a:bodyPr/>
                    <a:lstStyle/>
                    <a:p>
                      <a:r>
                        <a:rPr lang="en-US" dirty="0" smtClean="0"/>
                        <a:t>3.</a:t>
                      </a:r>
                      <a:endParaRPr lang="en-US" dirty="0"/>
                    </a:p>
                  </a:txBody>
                  <a:tcPr/>
                </a:tc>
                <a:tc>
                  <a:txBody>
                    <a:bodyPr/>
                    <a:lstStyle/>
                    <a:p>
                      <a:r>
                        <a:rPr lang="en-US" dirty="0" smtClean="0"/>
                        <a:t>Controller</a:t>
                      </a:r>
                      <a:endParaRPr lang="en-US" dirty="0"/>
                    </a:p>
                  </a:txBody>
                  <a:tcPr/>
                </a:tc>
                <a:tc>
                  <a:txBody>
                    <a:bodyPr/>
                    <a:lstStyle/>
                    <a:p>
                      <a:r>
                        <a:rPr lang="en-US" dirty="0" smtClean="0"/>
                        <a:t>JWS</a:t>
                      </a:r>
                      <a:endParaRPr lang="en-US" dirty="0"/>
                    </a:p>
                  </a:txBody>
                  <a:tcPr/>
                </a:tc>
                <a:tc>
                  <a:txBody>
                    <a:bodyPr/>
                    <a:lstStyle/>
                    <a:p>
                      <a:r>
                        <a:rPr lang="en-US" dirty="0" smtClean="0"/>
                        <a:t>Jersey 1.1.8</a:t>
                      </a:r>
                      <a:endParaRPr lang="en-US" dirty="0"/>
                    </a:p>
                  </a:txBody>
                  <a:tcPr/>
                </a:tc>
              </a:tr>
              <a:tr h="370840">
                <a:tc>
                  <a:txBody>
                    <a:bodyPr/>
                    <a:lstStyle/>
                    <a:p>
                      <a:r>
                        <a:rPr lang="en-US" dirty="0" smtClean="0"/>
                        <a:t>4.</a:t>
                      </a:r>
                      <a:endParaRPr lang="en-US" dirty="0"/>
                    </a:p>
                  </a:txBody>
                  <a:tcPr/>
                </a:tc>
                <a:tc>
                  <a:txBody>
                    <a:bodyPr/>
                    <a:lstStyle/>
                    <a:p>
                      <a:r>
                        <a:rPr lang="en-US" dirty="0" smtClean="0"/>
                        <a:t>Controller</a:t>
                      </a:r>
                      <a:endParaRPr lang="en-US" dirty="0"/>
                    </a:p>
                  </a:txBody>
                  <a:tcPr/>
                </a:tc>
                <a:tc>
                  <a:txBody>
                    <a:bodyPr/>
                    <a:lstStyle/>
                    <a:p>
                      <a:r>
                        <a:rPr lang="en-US" dirty="0" smtClean="0"/>
                        <a:t>Servlet</a:t>
                      </a:r>
                      <a:endParaRPr lang="en-US" dirty="0"/>
                    </a:p>
                  </a:txBody>
                  <a:tcPr/>
                </a:tc>
                <a:tc>
                  <a:txBody>
                    <a:bodyPr/>
                    <a:lstStyle/>
                    <a:p>
                      <a:r>
                        <a:rPr lang="en-US" dirty="0" smtClean="0"/>
                        <a:t>Dynamic Web Module</a:t>
                      </a:r>
                      <a:r>
                        <a:rPr lang="en-US" baseline="0" dirty="0" smtClean="0"/>
                        <a:t> 3.0</a:t>
                      </a:r>
                      <a:endParaRPr lang="en-US" dirty="0"/>
                    </a:p>
                  </a:txBody>
                  <a:tcPr/>
                </a:tc>
              </a:tr>
              <a:tr h="370840">
                <a:tc>
                  <a:txBody>
                    <a:bodyPr/>
                    <a:lstStyle/>
                    <a:p>
                      <a:r>
                        <a:rPr lang="en-US" dirty="0" smtClean="0"/>
                        <a:t>5.</a:t>
                      </a:r>
                      <a:endParaRPr lang="en-US" dirty="0"/>
                    </a:p>
                  </a:txBody>
                  <a:tcPr/>
                </a:tc>
                <a:tc>
                  <a:txBody>
                    <a:bodyPr/>
                    <a:lstStyle/>
                    <a:p>
                      <a:r>
                        <a:rPr lang="en-US" dirty="0" smtClean="0"/>
                        <a:t>View</a:t>
                      </a:r>
                      <a:endParaRPr lang="en-US" dirty="0"/>
                    </a:p>
                  </a:txBody>
                  <a:tcPr/>
                </a:tc>
                <a:tc>
                  <a:txBody>
                    <a:bodyPr/>
                    <a:lstStyle/>
                    <a:p>
                      <a:r>
                        <a:rPr lang="en-US" dirty="0" smtClean="0"/>
                        <a:t>JSP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Dynamic Web Module</a:t>
                      </a:r>
                      <a:r>
                        <a:rPr lang="en-US" baseline="0" dirty="0" smtClean="0"/>
                        <a:t> 3.0</a:t>
                      </a:r>
                      <a:endParaRPr lang="en-US" dirty="0"/>
                    </a:p>
                  </a:txBody>
                  <a:tcPr/>
                </a:tc>
              </a:tr>
              <a:tr h="370840">
                <a:tc>
                  <a:txBody>
                    <a:bodyPr/>
                    <a:lstStyle/>
                    <a:p>
                      <a:r>
                        <a:rPr lang="en-US" dirty="0" smtClean="0"/>
                        <a:t>6.</a:t>
                      </a:r>
                      <a:endParaRPr lang="en-US" dirty="0"/>
                    </a:p>
                  </a:txBody>
                  <a:tcPr/>
                </a:tc>
                <a:tc>
                  <a:txBody>
                    <a:bodyPr/>
                    <a:lstStyle/>
                    <a:p>
                      <a:r>
                        <a:rPr lang="en-US" dirty="0" smtClean="0"/>
                        <a:t>View</a:t>
                      </a:r>
                      <a:endParaRPr lang="en-US" dirty="0"/>
                    </a:p>
                  </a:txBody>
                  <a:tcPr/>
                </a:tc>
                <a:tc>
                  <a:txBody>
                    <a:bodyPr/>
                    <a:lstStyle/>
                    <a:p>
                      <a:r>
                        <a:rPr lang="en-US" dirty="0" smtClean="0"/>
                        <a:t>Ajax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jQuery 1.11.1</a:t>
                      </a:r>
                      <a:endParaRPr lang="en-US" dirty="0"/>
                    </a:p>
                  </a:txBody>
                  <a:tcPr/>
                </a:tc>
              </a:tr>
              <a:tr h="370840">
                <a:tc>
                  <a:txBody>
                    <a:bodyPr/>
                    <a:lstStyle/>
                    <a:p>
                      <a:r>
                        <a:rPr lang="en-US" dirty="0" smtClean="0"/>
                        <a:t>7.</a:t>
                      </a:r>
                      <a:endParaRPr lang="en-US" dirty="0"/>
                    </a:p>
                  </a:txBody>
                  <a:tcPr/>
                </a:tc>
                <a:tc>
                  <a:txBody>
                    <a:bodyPr/>
                    <a:lstStyle/>
                    <a:p>
                      <a:r>
                        <a:rPr lang="en-US" dirty="0" smtClean="0"/>
                        <a:t>Server</a:t>
                      </a:r>
                      <a:endParaRPr lang="en-US" dirty="0"/>
                    </a:p>
                  </a:txBody>
                  <a:tcPr/>
                </a:tc>
                <a:tc>
                  <a:txBody>
                    <a:bodyPr/>
                    <a:lstStyle/>
                    <a:p>
                      <a:r>
                        <a:rPr lang="en-US" dirty="0" smtClean="0"/>
                        <a:t>Apache Tomcat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Version 7.0.56</a:t>
                      </a:r>
                      <a:endParaRPr lang="en-US" dirty="0"/>
                    </a:p>
                  </a:txBody>
                  <a:tcPr/>
                </a:tc>
              </a:tr>
              <a:tr h="370840">
                <a:tc>
                  <a:txBody>
                    <a:bodyPr/>
                    <a:lstStyle/>
                    <a:p>
                      <a:r>
                        <a:rPr lang="en-US" dirty="0" smtClean="0"/>
                        <a:t>8.</a:t>
                      </a:r>
                      <a:endParaRPr lang="en-US" dirty="0"/>
                    </a:p>
                  </a:txBody>
                  <a:tcPr/>
                </a:tc>
                <a:tc>
                  <a:txBody>
                    <a:bodyPr/>
                    <a:lstStyle/>
                    <a:p>
                      <a:r>
                        <a:rPr lang="en-US" dirty="0" smtClean="0"/>
                        <a:t>Front</a:t>
                      </a:r>
                      <a:r>
                        <a:rPr lang="en-US" baseline="0" dirty="0" smtClean="0"/>
                        <a:t>end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Bootstrap(</a:t>
                      </a:r>
                      <a:r>
                        <a:rPr lang="en-US" dirty="0" err="1" smtClean="0"/>
                        <a:t>css</a:t>
                      </a:r>
                      <a:r>
                        <a:rPr lang="en-US" baseline="0" dirty="0" smtClean="0"/>
                        <a:t> plug 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spTree>
    <p:extLst>
      <p:ext uri="{BB962C8B-B14F-4D97-AF65-F5344CB8AC3E}">
        <p14:creationId xmlns:p14="http://schemas.microsoft.com/office/powerpoint/2010/main" val="3801639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 Case Diagram</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9064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63" y="88135"/>
            <a:ext cx="10101549" cy="627962"/>
          </a:xfrm>
        </p:spPr>
        <p:txBody>
          <a:bodyPr>
            <a:normAutofit fontScale="90000"/>
          </a:bodyPr>
          <a:lstStyle/>
          <a:p>
            <a:pPr algn="ctr"/>
            <a:r>
              <a:rPr lang="en-US" b="1" dirty="0" smtClean="0"/>
              <a:t>Class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92" y="716097"/>
            <a:ext cx="11905412" cy="6044598"/>
          </a:xfrm>
          <a:effectLst>
            <a:innerShdw blurRad="114300">
              <a:prstClr val="black"/>
            </a:innerShdw>
          </a:effectLst>
        </p:spPr>
      </p:pic>
    </p:spTree>
    <p:extLst>
      <p:ext uri="{BB962C8B-B14F-4D97-AF65-F5344CB8AC3E}">
        <p14:creationId xmlns:p14="http://schemas.microsoft.com/office/powerpoint/2010/main" val="69207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452</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Calibri</vt:lpstr>
      <vt:lpstr>Calibri Light</vt:lpstr>
      <vt:lpstr>Office Theme</vt:lpstr>
      <vt:lpstr>Learning Management System</vt:lpstr>
      <vt:lpstr>What is LMS?</vt:lpstr>
      <vt:lpstr>Problem Statement</vt:lpstr>
      <vt:lpstr>Proposed solution</vt:lpstr>
      <vt:lpstr>Architecture</vt:lpstr>
      <vt:lpstr>Architecture (contd..)</vt:lpstr>
      <vt:lpstr>Architecture (contd..)</vt:lpstr>
      <vt:lpstr>Use Case Diagram</vt:lpstr>
      <vt:lpstr>Class Diagram</vt:lpstr>
      <vt:lpstr>Scope of Improvement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Management System</dc:title>
  <dc:creator>vikas sangwan</dc:creator>
  <cp:lastModifiedBy>Lijo Daniel</cp:lastModifiedBy>
  <cp:revision>33</cp:revision>
  <dcterms:created xsi:type="dcterms:W3CDTF">2014-12-11T21:03:49Z</dcterms:created>
  <dcterms:modified xsi:type="dcterms:W3CDTF">2014-12-11T22:37:53Z</dcterms:modified>
</cp:coreProperties>
</file>