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6" r:id="rId6"/>
    <p:sldId id="277" r:id="rId7"/>
    <p:sldId id="278" r:id="rId8"/>
    <p:sldId id="290" r:id="rId9"/>
    <p:sldId id="289" r:id="rId10"/>
    <p:sldId id="288" r:id="rId11"/>
    <p:sldId id="293" r:id="rId12"/>
    <p:sldId id="291" r:id="rId13"/>
    <p:sldId id="292" r:id="rId14"/>
    <p:sldId id="279" r:id="rId15"/>
    <p:sldId id="295" r:id="rId16"/>
    <p:sldId id="280"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52" autoAdjust="0"/>
  </p:normalViewPr>
  <p:slideViewPr>
    <p:cSldViewPr snapToGrid="0" showGuides="1">
      <p:cViewPr varScale="1">
        <p:scale>
          <a:sx n="71" d="100"/>
          <a:sy n="71" d="100"/>
        </p:scale>
        <p:origin x="488" y="2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4/14/2023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90988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94870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05197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65435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69608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3024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83318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4/14/2023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4/14/2023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lijoj@mail.smu.edu"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918829"/>
            <a:ext cx="9144000" cy="2492990"/>
          </a:xfrm>
        </p:spPr>
        <p:txBody>
          <a:bodyPr lIns="0" tIns="0" rIns="0" bIns="0" anchor="t">
            <a:spAutoFit/>
          </a:bodyPr>
          <a:lstStyle/>
          <a:p>
            <a:r>
              <a:rPr lang="en-US" b="1" dirty="0">
                <a:solidFill>
                  <a:schemeClr val="bg1"/>
                </a:solidFill>
              </a:rPr>
              <a:t>Case Study 2: Employee Data Analysis</a:t>
            </a:r>
            <a:br>
              <a:rPr lang="en-US" dirty="0">
                <a:solidFill>
                  <a:schemeClr val="bg1"/>
                </a:solidFill>
              </a:rPr>
            </a:br>
            <a:r>
              <a:rPr lang="en-US" sz="4000" dirty="0">
                <a:solidFill>
                  <a:schemeClr val="accent4"/>
                </a:solidFill>
              </a:rPr>
              <a:t>Lijo Jacob</a:t>
            </a:r>
            <a:br>
              <a:rPr lang="en-US" sz="4000" dirty="0">
                <a:solidFill>
                  <a:schemeClr val="accent4"/>
                </a:solidFill>
              </a:rPr>
            </a:br>
            <a:r>
              <a:rPr lang="en-US" sz="1400" dirty="0">
                <a:solidFill>
                  <a:schemeClr val="accent4"/>
                </a:solidFill>
              </a:rPr>
              <a:t>Apr 07, 2023</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32792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2FED8842-CB2E-6E7E-A8DF-9141CF972115}"/>
              </a:ext>
            </a:extLst>
          </p:cNvPr>
          <p:cNvPicPr>
            <a:picLocks noChangeAspect="1"/>
          </p:cNvPicPr>
          <p:nvPr/>
        </p:nvPicPr>
        <p:blipFill>
          <a:blip r:embed="rId3"/>
          <a:stretch>
            <a:fillRect/>
          </a:stretch>
        </p:blipFill>
        <p:spPr>
          <a:xfrm>
            <a:off x="434799" y="6419104"/>
            <a:ext cx="1299754" cy="174901"/>
          </a:xfrm>
          <a:prstGeom prst="rect">
            <a:avLst/>
          </a:prstGeom>
        </p:spPr>
      </p:pic>
      <p:sp>
        <p:nvSpPr>
          <p:cNvPr id="11" name="TextBox 10">
            <a:extLst>
              <a:ext uri="{FF2B5EF4-FFF2-40B4-BE49-F238E27FC236}">
                <a16:creationId xmlns:a16="http://schemas.microsoft.com/office/drawing/2014/main" id="{5881A8F3-CC75-79E0-2BBD-2E7C4B357FFE}"/>
              </a:ext>
            </a:extLst>
          </p:cNvPr>
          <p:cNvSpPr txBox="1"/>
          <p:nvPr/>
        </p:nvSpPr>
        <p:spPr>
          <a:xfrm>
            <a:off x="10010273" y="6368054"/>
            <a:ext cx="1646669" cy="27699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1200" b="1" dirty="0">
                <a:ln/>
                <a:solidFill>
                  <a:schemeClr val="accent3"/>
                </a:solidFill>
                <a:latin typeface="Helvetica" panose="020B0604020202020204" pitchFamily="34" charset="0"/>
                <a:ea typeface="Times New Roman" panose="02020603050405020304" pitchFamily="18" charset="0"/>
                <a:cs typeface="Times New Roman" panose="02020603050405020304" pitchFamily="18" charset="0"/>
              </a:rPr>
              <a:t>DDS Analytics</a:t>
            </a:r>
            <a:endParaRPr lang="en-US" sz="1200" b="1" dirty="0">
              <a:ln/>
              <a:solidFill>
                <a:schemeClr val="accent3"/>
              </a:solidFill>
            </a:endParaRPr>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mc:Choice xmlns:p14="http://schemas.microsoft.com/office/powerpoint/2010/main" Requires="p14">
      <p:transition spd="slow" p14:dur="2000" advTm="18360"/>
    </mc:Choice>
    <mc:Fallback>
      <p:transition spd="slow" advTm="183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14263" y="522898"/>
            <a:ext cx="257773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749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Monthly Income: Model &amp; Classification </a:t>
            </a:r>
            <a:endParaRPr lang="en-US" sz="1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4290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1482E618-0843-2E99-582E-B218D10AFE9D}"/>
              </a:ext>
            </a:extLst>
          </p:cNvPr>
          <p:cNvGraphicFramePr>
            <a:graphicFrameLocks noGrp="1"/>
          </p:cNvGraphicFramePr>
          <p:nvPr>
            <p:extLst>
              <p:ext uri="{D42A27DB-BD31-4B8C-83A1-F6EECF244321}">
                <p14:modId xmlns:p14="http://schemas.microsoft.com/office/powerpoint/2010/main" val="590155179"/>
              </p:ext>
            </p:extLst>
          </p:nvPr>
        </p:nvGraphicFramePr>
        <p:xfrm>
          <a:off x="1551361" y="2272509"/>
          <a:ext cx="9417422" cy="2194560"/>
        </p:xfrm>
        <a:graphic>
          <a:graphicData uri="http://schemas.openxmlformats.org/drawingml/2006/table">
            <a:tbl>
              <a:tblPr firstCol="1">
                <a:tableStyleId>{775DCB02-9BB8-47FD-8907-85C794F793BA}</a:tableStyleId>
              </a:tblPr>
              <a:tblGrid>
                <a:gridCol w="1849852">
                  <a:extLst>
                    <a:ext uri="{9D8B030D-6E8A-4147-A177-3AD203B41FA5}">
                      <a16:colId xmlns:a16="http://schemas.microsoft.com/office/drawing/2014/main" val="433963917"/>
                    </a:ext>
                  </a:extLst>
                </a:gridCol>
                <a:gridCol w="7567570">
                  <a:extLst>
                    <a:ext uri="{9D8B030D-6E8A-4147-A177-3AD203B41FA5}">
                      <a16:colId xmlns:a16="http://schemas.microsoft.com/office/drawing/2014/main" val="4228920695"/>
                    </a:ext>
                  </a:extLst>
                </a:gridCol>
              </a:tblGrid>
              <a:tr h="548640">
                <a:tc>
                  <a:txBody>
                    <a:bodyPr/>
                    <a:lstStyle/>
                    <a:p>
                      <a:pPr algn="ctr" fontAlgn="b"/>
                      <a:r>
                        <a:rPr lang="en-US" sz="2400" b="0" u="none" strike="noStrike" dirty="0">
                          <a:solidFill>
                            <a:srgbClr val="000000"/>
                          </a:solidFill>
                          <a:effectLst/>
                          <a:latin typeface="Century Gothic" panose="020B0502020202020204" pitchFamily="34" charset="0"/>
                        </a:rPr>
                        <a:t>Predictors</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Job Level, Job Role, Total Working Years</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712994364"/>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Response</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Monthly Income</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2166820962"/>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Model</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Linear Regression Model </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93681790"/>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RMSE</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$1056.00</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53824973"/>
                  </a:ext>
                </a:extLst>
              </a:tr>
            </a:tbl>
          </a:graphicData>
        </a:graphic>
      </p:graphicFrame>
    </p:spTree>
    <p:extLst>
      <p:ext uri="{BB962C8B-B14F-4D97-AF65-F5344CB8AC3E}">
        <p14:creationId xmlns:p14="http://schemas.microsoft.com/office/powerpoint/2010/main" val="169454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Job Role Trends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418B44B-F98F-BDCE-77B3-96394E473E94}"/>
              </a:ext>
            </a:extLst>
          </p:cNvPr>
          <p:cNvPicPr>
            <a:picLocks noChangeAspect="1"/>
          </p:cNvPicPr>
          <p:nvPr/>
        </p:nvPicPr>
        <p:blipFill>
          <a:blip r:embed="rId3"/>
          <a:stretch>
            <a:fillRect/>
          </a:stretch>
        </p:blipFill>
        <p:spPr>
          <a:xfrm>
            <a:off x="1564341" y="1762141"/>
            <a:ext cx="9457764" cy="4905359"/>
          </a:xfrm>
          <a:prstGeom prst="rect">
            <a:avLst/>
          </a:prstGeom>
        </p:spPr>
      </p:pic>
      <p:sp>
        <p:nvSpPr>
          <p:cNvPr id="7" name="TextBox 6">
            <a:extLst>
              <a:ext uri="{FF2B5EF4-FFF2-40B4-BE49-F238E27FC236}">
                <a16:creationId xmlns:a16="http://schemas.microsoft.com/office/drawing/2014/main" id="{47D1AD68-CFA9-37E1-BF79-EB11E10D86AD}"/>
              </a:ext>
            </a:extLst>
          </p:cNvPr>
          <p:cNvSpPr txBox="1"/>
          <p:nvPr/>
        </p:nvSpPr>
        <p:spPr>
          <a:xfrm>
            <a:off x="1564341" y="701528"/>
            <a:ext cx="8857198" cy="923330"/>
          </a:xfrm>
          <a:prstGeom prst="rect">
            <a:avLst/>
          </a:prstGeom>
          <a:noFill/>
        </p:spPr>
        <p:txBody>
          <a:bodyPr wrap="square" rtlCol="0">
            <a:spAutoFit/>
          </a:bodyPr>
          <a:lstStyle/>
          <a:p>
            <a:r>
              <a:rPr lang="en-US" dirty="0">
                <a:latin typeface="+mj-lt"/>
              </a:rPr>
              <a:t>For various Job Roles as shown below data suggests that most of the employees are leaving the company within first 10 years with exceptions to the Job Roles such as  ‘Manager’ and ‘Research Director’ </a:t>
            </a:r>
          </a:p>
        </p:txBody>
      </p:sp>
    </p:spTree>
    <p:extLst>
      <p:ext uri="{BB962C8B-B14F-4D97-AF65-F5344CB8AC3E}">
        <p14:creationId xmlns:p14="http://schemas.microsoft.com/office/powerpoint/2010/main" val="121214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70376" y="518416"/>
            <a:ext cx="49216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52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Other Trends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4894729" cy="5422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7D1AD68-CFA9-37E1-BF79-EB11E10D86AD}"/>
              </a:ext>
            </a:extLst>
          </p:cNvPr>
          <p:cNvSpPr txBox="1"/>
          <p:nvPr/>
        </p:nvSpPr>
        <p:spPr>
          <a:xfrm>
            <a:off x="416859" y="1153076"/>
            <a:ext cx="3330388" cy="4801314"/>
          </a:xfrm>
          <a:prstGeom prst="rect">
            <a:avLst/>
          </a:prstGeom>
          <a:noFill/>
        </p:spPr>
        <p:txBody>
          <a:bodyPr wrap="square" rtlCol="0">
            <a:spAutoFit/>
          </a:bodyPr>
          <a:lstStyle/>
          <a:p>
            <a:r>
              <a:rPr lang="en-US" dirty="0">
                <a:latin typeface="+mj-lt"/>
              </a:rPr>
              <a:t>Evidence suggests that</a:t>
            </a:r>
          </a:p>
          <a:p>
            <a:pPr marL="285750" indent="-285750">
              <a:buFont typeface="Arial" panose="020B0604020202020204" pitchFamily="34" charset="0"/>
              <a:buChar char="•"/>
            </a:pPr>
            <a:r>
              <a:rPr lang="en-US" dirty="0">
                <a:latin typeface="+mj-lt"/>
              </a:rPr>
              <a:t>Employees who travel frequently as part of their job are likely to leave the company more often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Employees who have no stock options tend to  leave the company more often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Other factors such as low job satisfaction and low work life balance force employees to leave the company</a:t>
            </a:r>
          </a:p>
          <a:p>
            <a:endParaRPr lang="en-US" dirty="0">
              <a:latin typeface="+mj-lt"/>
            </a:endParaRPr>
          </a:p>
        </p:txBody>
      </p:sp>
      <p:pic>
        <p:nvPicPr>
          <p:cNvPr id="16" name="Picture 15" descr="Chart, bar chart&#10;&#10;Description automatically generated">
            <a:extLst>
              <a:ext uri="{FF2B5EF4-FFF2-40B4-BE49-F238E27FC236}">
                <a16:creationId xmlns:a16="http://schemas.microsoft.com/office/drawing/2014/main" id="{D6A05FC3-AD45-F766-055F-77F0CFCE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887" y="1153077"/>
            <a:ext cx="7701254" cy="4247317"/>
          </a:xfrm>
          <a:prstGeom prst="rect">
            <a:avLst/>
          </a:prstGeom>
        </p:spPr>
      </p:pic>
    </p:spTree>
    <p:extLst>
      <p:ext uri="{BB962C8B-B14F-4D97-AF65-F5344CB8AC3E}">
        <p14:creationId xmlns:p14="http://schemas.microsoft.com/office/powerpoint/2010/main" val="109379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829031" y="522898"/>
            <a:ext cx="436296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743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35985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6967657" y="390555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8377452" y="390555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9787248" y="390555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7672554" y="5110674"/>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9082350" y="5110674"/>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10492145" y="5110674"/>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37" y="910696"/>
            <a:ext cx="9607925" cy="1684500"/>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latin typeface="+mj-lt"/>
                <a:cs typeface="Segoe UI" panose="020B0502040204020203" pitchFamily="34" charset="0"/>
              </a:rPr>
              <a:t>To retain employees, Company should</a:t>
            </a:r>
          </a:p>
          <a:p>
            <a:pPr>
              <a:lnSpc>
                <a:spcPts val="1900"/>
              </a:lnSpc>
            </a:pPr>
            <a:endParaRPr lang="en-US" sz="1400" dirty="0">
              <a:solidFill>
                <a:schemeClr val="tx1">
                  <a:lumMod val="75000"/>
                  <a:lumOff val="25000"/>
                </a:schemeClr>
              </a:solidFill>
              <a:latin typeface="+mj-lt"/>
              <a:cs typeface="Segoe UI" panose="020B0502040204020203" pitchFamily="34" charset="0"/>
            </a:endParaRPr>
          </a:p>
          <a:p>
            <a:pPr marL="285750" indent="-285750">
              <a:lnSpc>
                <a:spcPts val="1900"/>
              </a:lnSpc>
              <a:buFont typeface="Arial" panose="020B0604020202020204" pitchFamily="34" charset="0"/>
              <a:buChar char="•"/>
            </a:pPr>
            <a:r>
              <a:rPr lang="en-US" sz="1400" dirty="0">
                <a:solidFill>
                  <a:schemeClr val="tx1">
                    <a:lumMod val="75000"/>
                    <a:lumOff val="25000"/>
                  </a:schemeClr>
                </a:solidFill>
                <a:latin typeface="+mj-lt"/>
                <a:cs typeface="Segoe UI" panose="020B0502040204020203" pitchFamily="34" charset="0"/>
              </a:rPr>
              <a:t>Provide required compensation to employees who do over time or travel frequently.</a:t>
            </a:r>
          </a:p>
          <a:p>
            <a:pPr marL="285750" indent="-285750">
              <a:lnSpc>
                <a:spcPts val="1900"/>
              </a:lnSpc>
              <a:buFont typeface="Arial" panose="020B0604020202020204" pitchFamily="34" charset="0"/>
              <a:buChar char="•"/>
            </a:pPr>
            <a:r>
              <a:rPr lang="en-US" sz="1400" dirty="0">
                <a:solidFill>
                  <a:schemeClr val="tx1">
                    <a:lumMod val="75000"/>
                    <a:lumOff val="25000"/>
                  </a:schemeClr>
                </a:solidFill>
                <a:latin typeface="+mj-lt"/>
                <a:cs typeface="Segoe UI" panose="020B0502040204020203" pitchFamily="34" charset="0"/>
              </a:rPr>
              <a:t>Provide basic stock option (1)</a:t>
            </a:r>
          </a:p>
          <a:p>
            <a:pPr marL="285750" indent="-285750">
              <a:lnSpc>
                <a:spcPts val="1900"/>
              </a:lnSpc>
              <a:buFont typeface="Arial" panose="020B0604020202020204" pitchFamily="34" charset="0"/>
              <a:buChar char="•"/>
            </a:pPr>
            <a:r>
              <a:rPr lang="en-US" sz="1400" dirty="0">
                <a:solidFill>
                  <a:schemeClr val="tx1">
                    <a:lumMod val="75000"/>
                    <a:lumOff val="25000"/>
                  </a:schemeClr>
                </a:solidFill>
                <a:latin typeface="+mj-lt"/>
                <a:cs typeface="Segoe UI" panose="020B0502040204020203" pitchFamily="34" charset="0"/>
              </a:rPr>
              <a:t>Newly joined(&lt; 1 year) employees should be provided with perks, recognition and rewards</a:t>
            </a:r>
          </a:p>
          <a:p>
            <a:pPr marL="285750" indent="-285750">
              <a:lnSpc>
                <a:spcPts val="1900"/>
              </a:lnSpc>
              <a:buFont typeface="Arial" panose="020B0604020202020204" pitchFamily="34" charset="0"/>
              <a:buChar char="•"/>
            </a:pPr>
            <a:r>
              <a:rPr lang="en-US" sz="1400" dirty="0">
                <a:solidFill>
                  <a:schemeClr val="tx1">
                    <a:lumMod val="75000"/>
                    <a:lumOff val="25000"/>
                  </a:schemeClr>
                </a:solidFill>
                <a:latin typeface="+mj-lt"/>
                <a:cs typeface="Segoe UI" panose="020B0502040204020203" pitchFamily="34" charset="0"/>
              </a:rPr>
              <a:t>Figure out the more common issues related to low job involvement and low work life balance and find solutions</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7575475" y="4512972"/>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9002175" y="4511262"/>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10394010" y="4512318"/>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8335310" y="5717436"/>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9688056" y="5717436"/>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11097851" y="5716380"/>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8F7872F1-F53F-E5DC-A06F-D58328EBD73F}"/>
              </a:ext>
            </a:extLst>
          </p:cNvPr>
          <p:cNvSpPr txBox="1"/>
          <p:nvPr/>
        </p:nvSpPr>
        <p:spPr>
          <a:xfrm>
            <a:off x="711702" y="3907972"/>
            <a:ext cx="6131290"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mj-lt"/>
              </a:rPr>
              <a:t>Frito Lay to consider and implement one or more of the recommendations</a:t>
            </a:r>
          </a:p>
        </p:txBody>
      </p:sp>
      <p:cxnSp>
        <p:nvCxnSpPr>
          <p:cNvPr id="9" name="Straight Connector 8">
            <a:extLst>
              <a:ext uri="{FF2B5EF4-FFF2-40B4-BE49-F238E27FC236}">
                <a16:creationId xmlns:a16="http://schemas.microsoft.com/office/drawing/2014/main" id="{D4F4282B-E6F7-77A7-CC6E-E055533B533C}"/>
              </a:ext>
              <a:ext uri="{C183D7F6-B498-43B3-948B-1728B52AA6E4}">
                <adec:decorative xmlns:adec="http://schemas.microsoft.com/office/drawing/2017/decorative" val="1"/>
              </a:ext>
            </a:extLst>
          </p:cNvPr>
          <p:cNvCxnSpPr>
            <a:cxnSpLocks/>
          </p:cNvCxnSpPr>
          <p:nvPr/>
        </p:nvCxnSpPr>
        <p:spPr>
          <a:xfrm>
            <a:off x="7051853" y="3007098"/>
            <a:ext cx="51718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A10D8A6-5EE8-0630-DFED-9F470D34ED1E}"/>
              </a:ext>
            </a:extLst>
          </p:cNvPr>
          <p:cNvSpPr txBox="1">
            <a:spLocks/>
          </p:cNvSpPr>
          <p:nvPr/>
        </p:nvSpPr>
        <p:spPr>
          <a:xfrm>
            <a:off x="260299" y="281163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Summary</a:t>
            </a:r>
            <a:endParaRPr lang="en-US" sz="2800"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676D76F2-26C1-4970-4FD7-313471B03014}"/>
              </a:ext>
              <a:ext uri="{C183D7F6-B498-43B3-948B-1728B52AA6E4}">
                <adec:decorative xmlns:adec="http://schemas.microsoft.com/office/drawing/2017/decorative" val="1"/>
              </a:ext>
            </a:extLst>
          </p:cNvPr>
          <p:cNvCxnSpPr>
            <a:cxnSpLocks/>
          </p:cNvCxnSpPr>
          <p:nvPr/>
        </p:nvCxnSpPr>
        <p:spPr>
          <a:xfrm>
            <a:off x="31699" y="3007098"/>
            <a:ext cx="51547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57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3" name="TextBox 2">
            <a:extLst>
              <a:ext uri="{FF2B5EF4-FFF2-40B4-BE49-F238E27FC236}">
                <a16:creationId xmlns:a16="http://schemas.microsoft.com/office/drawing/2014/main" id="{209E2B43-F586-0E3A-EC04-9A41D2D4E88E}"/>
              </a:ext>
            </a:extLst>
          </p:cNvPr>
          <p:cNvSpPr txBox="1"/>
          <p:nvPr/>
        </p:nvSpPr>
        <p:spPr>
          <a:xfrm>
            <a:off x="3047391" y="5523578"/>
            <a:ext cx="6097218" cy="369332"/>
          </a:xfrm>
          <a:prstGeom prst="rect">
            <a:avLst/>
          </a:prstGeom>
          <a:noFill/>
        </p:spPr>
        <p:txBody>
          <a:bodyPr wrap="square">
            <a:spAutoFit/>
          </a:bodyPr>
          <a:lstStyle/>
          <a:p>
            <a:pPr algn="ctr"/>
            <a:r>
              <a:rPr lang="en-US" dirty="0">
                <a:solidFill>
                  <a:schemeClr val="bg1"/>
                </a:solidFill>
              </a:rPr>
              <a:t>Lijo Jacob – </a:t>
            </a:r>
            <a:r>
              <a:rPr lang="en-US" dirty="0">
                <a:hlinkClick r:id="rId3"/>
              </a:rPr>
              <a:t>lijoj@mail.smu.edu</a:t>
            </a:r>
            <a:endParaRPr lang="en-US" dirty="0"/>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2879628" y="92648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t>OVERVIEW</a:t>
            </a:r>
            <a:endParaRPr lang="en-US" sz="1600" b="1"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2768503" y="82707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4943907" y="312946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t>MODELS &amp; PREDICTIONS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4673418" y="303005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13288" y="54191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t>RECOMMENDATIONS &amp; SUMMARY</a:t>
            </a:r>
            <a:endParaRPr lang="en-US" sz="1600" b="1"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663170" y="53197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892982" y="196364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t>TOP FACTORS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770216" y="187764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066277" y="2173702"/>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3065524" y="1124100"/>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5010312" y="332612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Rectangle: Rounded Corners 1">
            <a:extLst>
              <a:ext uri="{FF2B5EF4-FFF2-40B4-BE49-F238E27FC236}">
                <a16:creationId xmlns:a16="http://schemas.microsoft.com/office/drawing/2014/main" id="{9FAE6BB0-1E98-84CA-D221-971E93E1E26D}"/>
              </a:ext>
              <a:ext uri="{C183D7F6-B498-43B3-948B-1728B52AA6E4}">
                <adec:decorative xmlns:adec="http://schemas.microsoft.com/office/drawing/2017/decorative" val="1"/>
              </a:ext>
            </a:extLst>
          </p:cNvPr>
          <p:cNvSpPr/>
          <p:nvPr/>
        </p:nvSpPr>
        <p:spPr>
          <a:xfrm>
            <a:off x="5846136" y="425961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t>JOB ROLE &amp; OTHER TRENDS</a:t>
            </a:r>
          </a:p>
        </p:txBody>
      </p:sp>
      <p:sp>
        <p:nvSpPr>
          <p:cNvPr id="3" name="Oval 2">
            <a:extLst>
              <a:ext uri="{FF2B5EF4-FFF2-40B4-BE49-F238E27FC236}">
                <a16:creationId xmlns:a16="http://schemas.microsoft.com/office/drawing/2014/main" id="{4BCB9D16-928E-9A2D-8B74-E023C41042CE}"/>
              </a:ext>
              <a:ext uri="{C183D7F6-B498-43B3-948B-1728B52AA6E4}">
                <adec:decorative xmlns:adec="http://schemas.microsoft.com/office/drawing/2017/decorative" val="1"/>
              </a:ext>
            </a:extLst>
          </p:cNvPr>
          <p:cNvSpPr/>
          <p:nvPr/>
        </p:nvSpPr>
        <p:spPr>
          <a:xfrm>
            <a:off x="5723370" y="417361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Statistics with solid fill">
            <a:extLst>
              <a:ext uri="{FF2B5EF4-FFF2-40B4-BE49-F238E27FC236}">
                <a16:creationId xmlns:a16="http://schemas.microsoft.com/office/drawing/2014/main" id="{43E39BD0-93AB-B017-E8E3-2F1303FAEC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4670" y="4401516"/>
            <a:ext cx="457200" cy="457200"/>
          </a:xfrm>
          <a:prstGeom prst="rect">
            <a:avLst/>
          </a:prstGeom>
        </p:spPr>
      </p:pic>
      <p:pic>
        <p:nvPicPr>
          <p:cNvPr id="17" name="Graphic 16" descr="Blueprint with solid fill">
            <a:extLst>
              <a:ext uri="{FF2B5EF4-FFF2-40B4-BE49-F238E27FC236}">
                <a16:creationId xmlns:a16="http://schemas.microsoft.com/office/drawing/2014/main" id="{D0C8AF82-12FC-BD99-ECC5-220652142B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4888" y="5541494"/>
            <a:ext cx="496364" cy="49636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rapezoid 16">
            <a:extLst>
              <a:ext uri="{FF2B5EF4-FFF2-40B4-BE49-F238E27FC236}">
                <a16:creationId xmlns:a16="http://schemas.microsoft.com/office/drawing/2014/main" id="{FD06B51F-458C-2857-FD7E-AE942A215F31}"/>
              </a:ext>
              <a:ext uri="{C183D7F6-B498-43B3-948B-1728B52AA6E4}">
                <adec:decorative xmlns:adec="http://schemas.microsoft.com/office/drawing/2017/decorative" val="1"/>
              </a:ext>
            </a:extLst>
          </p:cNvPr>
          <p:cNvSpPr/>
          <p:nvPr/>
        </p:nvSpPr>
        <p:spPr>
          <a:xfrm rot="5400000">
            <a:off x="-321279" y="1786711"/>
            <a:ext cx="5490204" cy="357910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apezoid 17">
            <a:extLst>
              <a:ext uri="{FF2B5EF4-FFF2-40B4-BE49-F238E27FC236}">
                <a16:creationId xmlns:a16="http://schemas.microsoft.com/office/drawing/2014/main" id="{001AF4C1-C401-C0B3-AD62-3A6A692DD35C}"/>
              </a:ext>
              <a:ext uri="{C183D7F6-B498-43B3-948B-1728B52AA6E4}">
                <adec:decorative xmlns:adec="http://schemas.microsoft.com/office/drawing/2017/decorative" val="1"/>
              </a:ext>
            </a:extLst>
          </p:cNvPr>
          <p:cNvSpPr/>
          <p:nvPr/>
        </p:nvSpPr>
        <p:spPr>
          <a:xfrm rot="5400000">
            <a:off x="3301078" y="1810845"/>
            <a:ext cx="5490201" cy="357910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579086" y="2796935"/>
            <a:ext cx="1591810" cy="246221"/>
          </a:xfrm>
          <a:prstGeom prst="rect">
            <a:avLst/>
          </a:prstGeom>
        </p:spPr>
        <p:txBody>
          <a:bodyPr wrap="square" lIns="0" tIns="0" rIns="0" bIns="0">
            <a:spAutoFit/>
          </a:bodyPr>
          <a:lstStyle/>
          <a:p>
            <a:pPr algn="ctr"/>
            <a:r>
              <a:rPr lang="en-US" sz="1600" b="1" dirty="0">
                <a:solidFill>
                  <a:schemeClr val="bg1"/>
                </a:solidFill>
              </a:rPr>
              <a:t>EMPLOYEE DATA</a:t>
            </a:r>
          </a:p>
        </p:txBody>
      </p:sp>
      <p:sp>
        <p:nvSpPr>
          <p:cNvPr id="47" name="Rectangle 46">
            <a:extLst>
              <a:ext uri="{FF2B5EF4-FFF2-40B4-BE49-F238E27FC236}">
                <a16:creationId xmlns:a16="http://schemas.microsoft.com/office/drawing/2014/main" id="{1751D31D-3535-411D-8BAC-95CCC90AB185}"/>
              </a:ext>
            </a:extLst>
          </p:cNvPr>
          <p:cNvSpPr/>
          <p:nvPr/>
        </p:nvSpPr>
        <p:spPr>
          <a:xfrm>
            <a:off x="5137488" y="2188066"/>
            <a:ext cx="1591810" cy="492443"/>
          </a:xfrm>
          <a:prstGeom prst="rect">
            <a:avLst/>
          </a:prstGeom>
        </p:spPr>
        <p:txBody>
          <a:bodyPr wrap="square" lIns="0" tIns="0" rIns="0" bIns="0">
            <a:spAutoFit/>
          </a:bodyPr>
          <a:lstStyle/>
          <a:p>
            <a:pPr algn="ctr"/>
            <a:r>
              <a:rPr lang="en-US" sz="1600" b="1" dirty="0">
                <a:solidFill>
                  <a:schemeClr val="bg1"/>
                </a:solidFill>
              </a:rPr>
              <a:t>ATTRITION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775939" y="3146054"/>
            <a:ext cx="3095186" cy="95198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870 observations</a:t>
            </a:r>
          </a:p>
          <a:p>
            <a:pPr algn="ctr">
              <a:lnSpc>
                <a:spcPts val="1900"/>
              </a:lnSpc>
            </a:pPr>
            <a:r>
              <a:rPr lang="en-US" sz="1400" dirty="0">
                <a:solidFill>
                  <a:schemeClr val="bg1"/>
                </a:solidFill>
                <a:cs typeface="Segoe UI" panose="020B0502040204020203" pitchFamily="34" charset="0"/>
              </a:rPr>
              <a:t>36 features</a:t>
            </a:r>
          </a:p>
          <a:p>
            <a:pPr algn="ctr">
              <a:lnSpc>
                <a:spcPts val="1900"/>
              </a:lnSpc>
            </a:pPr>
            <a:r>
              <a:rPr lang="en-US" sz="1400" dirty="0">
                <a:solidFill>
                  <a:schemeClr val="bg1"/>
                </a:solidFill>
                <a:cs typeface="Segoe UI" panose="020B0502040204020203" pitchFamily="34" charset="0"/>
              </a:rPr>
              <a:t>No Missing data</a:t>
            </a:r>
          </a:p>
          <a:p>
            <a:pPr algn="ctr">
              <a:lnSpc>
                <a:spcPts val="1900"/>
              </a:lnSpc>
            </a:pPr>
            <a:r>
              <a:rPr lang="en-US" sz="1400" dirty="0">
                <a:solidFill>
                  <a:schemeClr val="bg1"/>
                </a:solidFill>
                <a:cs typeface="Segoe UI" panose="020B0502040204020203" pitchFamily="34" charset="0"/>
              </a:rPr>
              <a:t>Data includes factors and integers</a:t>
            </a:r>
          </a:p>
        </p:txBody>
      </p:sp>
      <p:sp>
        <p:nvSpPr>
          <p:cNvPr id="52" name="Rectangle 51">
            <a:extLst>
              <a:ext uri="{FF2B5EF4-FFF2-40B4-BE49-F238E27FC236}">
                <a16:creationId xmlns:a16="http://schemas.microsoft.com/office/drawing/2014/main" id="{A8534162-B6E2-4579-9DAD-AD8DE07459BC}"/>
              </a:ext>
            </a:extLst>
          </p:cNvPr>
          <p:cNvSpPr/>
          <p:nvPr/>
        </p:nvSpPr>
        <p:spPr>
          <a:xfrm>
            <a:off x="4376220" y="2708161"/>
            <a:ext cx="3269423"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Features considered are Work Life Balance, Job Involvement, Job Satisfaction, Over Time, Job Level, Environment Satisfaction, Number of Companies Worked, Total Working Years &amp; Marital Status</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Method used for Top Feature Selection: Linear Regression &amp; t-test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5636289" y="1601848"/>
            <a:ext cx="434041" cy="373062"/>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3" name="Graphic 12" descr="Table outline">
            <a:extLst>
              <a:ext uri="{FF2B5EF4-FFF2-40B4-BE49-F238E27FC236}">
                <a16:creationId xmlns:a16="http://schemas.microsoft.com/office/drawing/2014/main" id="{667B05B2-DDAA-C102-2B8D-FC7EEC171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077" y="2155380"/>
            <a:ext cx="792989" cy="792989"/>
          </a:xfrm>
          <a:prstGeom prst="rect">
            <a:avLst/>
          </a:prstGeom>
        </p:spPr>
      </p:pic>
      <p:sp>
        <p:nvSpPr>
          <p:cNvPr id="19" name="Trapezoid 18">
            <a:extLst>
              <a:ext uri="{FF2B5EF4-FFF2-40B4-BE49-F238E27FC236}">
                <a16:creationId xmlns:a16="http://schemas.microsoft.com/office/drawing/2014/main" id="{0387B1EC-AE66-058F-BC9C-8A93505BB207}"/>
              </a:ext>
              <a:ext uri="{C183D7F6-B498-43B3-948B-1728B52AA6E4}">
                <adec:decorative xmlns:adec="http://schemas.microsoft.com/office/drawing/2017/decorative" val="1"/>
              </a:ext>
            </a:extLst>
          </p:cNvPr>
          <p:cNvSpPr/>
          <p:nvPr/>
        </p:nvSpPr>
        <p:spPr>
          <a:xfrm rot="5400000">
            <a:off x="6913278" y="1857182"/>
            <a:ext cx="5490201" cy="357910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C9BA842-E83F-5155-1B08-AB93FAF52216}"/>
              </a:ext>
            </a:extLst>
          </p:cNvPr>
          <p:cNvSpPr/>
          <p:nvPr/>
        </p:nvSpPr>
        <p:spPr>
          <a:xfrm>
            <a:off x="8018932" y="2669553"/>
            <a:ext cx="3135073"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Features considered are Department, Job Role, Job Level, Total Working Years, Age, Education, Years At Company, Years In Current Role, Years With Current Manager</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Method used for Top Feature Selection: Correlation Matrix using </a:t>
            </a:r>
            <a:r>
              <a:rPr lang="en-US" sz="1400" dirty="0" err="1">
                <a:solidFill>
                  <a:schemeClr val="bg1"/>
                </a:solidFill>
                <a:cs typeface="Segoe UI" panose="020B0502040204020203" pitchFamily="34" charset="0"/>
              </a:rPr>
              <a:t>ggcorrplot</a:t>
            </a:r>
            <a:r>
              <a:rPr lang="en-US" sz="1400" dirty="0">
                <a:solidFill>
                  <a:schemeClr val="bg1"/>
                </a:solidFill>
                <a:cs typeface="Segoe UI" panose="020B0502040204020203" pitchFamily="34" charset="0"/>
              </a:rPr>
              <a:t>, Linear Regression &amp; t-test </a:t>
            </a:r>
          </a:p>
        </p:txBody>
      </p:sp>
      <p:sp>
        <p:nvSpPr>
          <p:cNvPr id="32" name="Rectangle 31">
            <a:extLst>
              <a:ext uri="{FF2B5EF4-FFF2-40B4-BE49-F238E27FC236}">
                <a16:creationId xmlns:a16="http://schemas.microsoft.com/office/drawing/2014/main" id="{9316788D-40F5-F31B-8790-AC4AD31314CF}"/>
              </a:ext>
            </a:extLst>
          </p:cNvPr>
          <p:cNvSpPr/>
          <p:nvPr/>
        </p:nvSpPr>
        <p:spPr>
          <a:xfrm>
            <a:off x="8412935" y="2088488"/>
            <a:ext cx="2242574" cy="491214"/>
          </a:xfrm>
          <a:prstGeom prst="rect">
            <a:avLst/>
          </a:prstGeom>
        </p:spPr>
        <p:txBody>
          <a:bodyPr wrap="square" lIns="0" tIns="0" rIns="0" bIns="0">
            <a:spAutoFit/>
          </a:bodyPr>
          <a:lstStyle/>
          <a:p>
            <a:pPr algn="ctr"/>
            <a:r>
              <a:rPr lang="en-US" sz="1600" b="1" dirty="0">
                <a:solidFill>
                  <a:schemeClr val="bg1"/>
                </a:solidFill>
              </a:rPr>
              <a:t>MONTHLY INCOME ANALYSIS</a:t>
            </a:r>
          </a:p>
        </p:txBody>
      </p:sp>
      <p:sp>
        <p:nvSpPr>
          <p:cNvPr id="33" name="Freeform 4344" descr="Icon of wrench. ">
            <a:extLst>
              <a:ext uri="{FF2B5EF4-FFF2-40B4-BE49-F238E27FC236}">
                <a16:creationId xmlns:a16="http://schemas.microsoft.com/office/drawing/2014/main" id="{BF452F7A-F251-16FE-AF10-AA6CE5C40FB7}"/>
              </a:ext>
            </a:extLst>
          </p:cNvPr>
          <p:cNvSpPr>
            <a:spLocks/>
          </p:cNvSpPr>
          <p:nvPr/>
        </p:nvSpPr>
        <p:spPr bwMode="auto">
          <a:xfrm>
            <a:off x="9292178" y="1502270"/>
            <a:ext cx="434041" cy="373062"/>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749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a:t>
            </a:r>
            <a:endParaRPr lang="en-US" sz="1600" dirty="0">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EBD4B02D-CB30-A022-891F-3C8EB4D3866A}"/>
              </a:ext>
            </a:extLst>
          </p:cNvPr>
          <p:cNvSpPr/>
          <p:nvPr/>
        </p:nvSpPr>
        <p:spPr>
          <a:xfrm>
            <a:off x="8934913" y="3724587"/>
            <a:ext cx="2239690" cy="4057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Total Working Years</a:t>
            </a:r>
          </a:p>
        </p:txBody>
      </p:sp>
      <p:sp>
        <p:nvSpPr>
          <p:cNvPr id="38" name="Rectangle: Rounded Corners 37">
            <a:extLst>
              <a:ext uri="{FF2B5EF4-FFF2-40B4-BE49-F238E27FC236}">
                <a16:creationId xmlns:a16="http://schemas.microsoft.com/office/drawing/2014/main" id="{E09678C7-1496-1C86-A05D-2A3060A556E0}"/>
              </a:ext>
            </a:extLst>
          </p:cNvPr>
          <p:cNvSpPr/>
          <p:nvPr/>
        </p:nvSpPr>
        <p:spPr>
          <a:xfrm>
            <a:off x="954643" y="3731213"/>
            <a:ext cx="2239690" cy="4057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Over Time</a:t>
            </a:r>
          </a:p>
        </p:txBody>
      </p:sp>
      <p:sp>
        <p:nvSpPr>
          <p:cNvPr id="39" name="Rectangle: Rounded Corners 38">
            <a:extLst>
              <a:ext uri="{FF2B5EF4-FFF2-40B4-BE49-F238E27FC236}">
                <a16:creationId xmlns:a16="http://schemas.microsoft.com/office/drawing/2014/main" id="{0C2A588C-E6D6-CF5E-696E-A7B58EEDE28F}"/>
              </a:ext>
            </a:extLst>
          </p:cNvPr>
          <p:cNvSpPr/>
          <p:nvPr/>
        </p:nvSpPr>
        <p:spPr>
          <a:xfrm>
            <a:off x="4944778" y="3734298"/>
            <a:ext cx="2239690" cy="40579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Job Involvement</a:t>
            </a:r>
          </a:p>
        </p:txBody>
      </p:sp>
      <p:cxnSp>
        <p:nvCxnSpPr>
          <p:cNvPr id="48" name="Straight Connector 47">
            <a:extLst>
              <a:ext uri="{FF2B5EF4-FFF2-40B4-BE49-F238E27FC236}">
                <a16:creationId xmlns:a16="http://schemas.microsoft.com/office/drawing/2014/main" id="{088C2715-7566-8D9E-ED43-965517454D82}"/>
              </a:ext>
              <a:ext uri="{C183D7F6-B498-43B3-948B-1728B52AA6E4}">
                <adec:decorative xmlns:adec="http://schemas.microsoft.com/office/drawing/2017/decorative" val="1"/>
              </a:ext>
            </a:extLst>
          </p:cNvPr>
          <p:cNvCxnSpPr>
            <a:cxnSpLocks/>
          </p:cNvCxnSpPr>
          <p:nvPr/>
        </p:nvCxnSpPr>
        <p:spPr>
          <a:xfrm>
            <a:off x="8105775" y="500487"/>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E63B83-FB9E-4347-39A0-F206B88545EC}"/>
              </a:ext>
              <a:ext uri="{C183D7F6-B498-43B3-948B-1728B52AA6E4}">
                <adec:decorative xmlns:adec="http://schemas.microsoft.com/office/drawing/2017/decorative" val="1"/>
              </a:ext>
            </a:extLst>
          </p:cNvPr>
          <p:cNvCxnSpPr>
            <a:cxnSpLocks/>
          </p:cNvCxnSpPr>
          <p:nvPr/>
        </p:nvCxnSpPr>
        <p:spPr>
          <a:xfrm>
            <a:off x="0" y="500487"/>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D10C4138-EF15-33FC-F494-2E74915BADD0}"/>
              </a:ext>
            </a:extLst>
          </p:cNvPr>
          <p:cNvSpPr txBox="1">
            <a:spLocks/>
          </p:cNvSpPr>
          <p:nvPr/>
        </p:nvSpPr>
        <p:spPr>
          <a:xfrm>
            <a:off x="228600" y="325115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Top 3 Factors</a:t>
            </a:r>
            <a:endParaRPr lang="en-US" sz="1600" dirty="0">
              <a:solidFill>
                <a:schemeClr val="tx1">
                  <a:lumMod val="75000"/>
                  <a:lumOff val="25000"/>
                </a:schemeClr>
              </a:solidFill>
            </a:endParaRPr>
          </a:p>
        </p:txBody>
      </p:sp>
      <p:cxnSp>
        <p:nvCxnSpPr>
          <p:cNvPr id="51" name="Straight Connector 50">
            <a:extLst>
              <a:ext uri="{FF2B5EF4-FFF2-40B4-BE49-F238E27FC236}">
                <a16:creationId xmlns:a16="http://schemas.microsoft.com/office/drawing/2014/main" id="{DA499EEB-04B5-23A4-7452-91B9D542C123}"/>
              </a:ext>
              <a:ext uri="{C183D7F6-B498-43B3-948B-1728B52AA6E4}">
                <adec:decorative xmlns:adec="http://schemas.microsoft.com/office/drawing/2017/decorative" val="1"/>
              </a:ext>
            </a:extLst>
          </p:cNvPr>
          <p:cNvCxnSpPr>
            <a:cxnSpLocks/>
          </p:cNvCxnSpPr>
          <p:nvPr/>
        </p:nvCxnSpPr>
        <p:spPr>
          <a:xfrm>
            <a:off x="8105775" y="343414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9A4ACB1-1518-025A-5F7C-41D0CE9DD955}"/>
              </a:ext>
              <a:ext uri="{C183D7F6-B498-43B3-948B-1728B52AA6E4}">
                <adec:decorative xmlns:adec="http://schemas.microsoft.com/office/drawing/2017/decorative" val="1"/>
              </a:ext>
            </a:extLst>
          </p:cNvPr>
          <p:cNvCxnSpPr>
            <a:cxnSpLocks/>
          </p:cNvCxnSpPr>
          <p:nvPr/>
        </p:nvCxnSpPr>
        <p:spPr>
          <a:xfrm>
            <a:off x="0" y="343414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6" name="Picture 55" descr="A picture containing graphical user interface&#10;&#10;Description automatically generated">
            <a:extLst>
              <a:ext uri="{FF2B5EF4-FFF2-40B4-BE49-F238E27FC236}">
                <a16:creationId xmlns:a16="http://schemas.microsoft.com/office/drawing/2014/main" id="{A7164436-54DA-5680-6C94-57FFC04CD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62" y="790796"/>
            <a:ext cx="10201275" cy="2286000"/>
          </a:xfrm>
          <a:prstGeom prst="rect">
            <a:avLst/>
          </a:prstGeom>
        </p:spPr>
      </p:pic>
      <p:pic>
        <p:nvPicPr>
          <p:cNvPr id="60" name="Picture 59" descr="Bar chart&#10;&#10;Description automatically generated with low confidence">
            <a:extLst>
              <a:ext uri="{FF2B5EF4-FFF2-40B4-BE49-F238E27FC236}">
                <a16:creationId xmlns:a16="http://schemas.microsoft.com/office/drawing/2014/main" id="{29D6FD71-125F-21D6-FD38-8035ADE96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362" y="4379259"/>
            <a:ext cx="10201275" cy="2286000"/>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50" name="Title 1">
            <a:extLst>
              <a:ext uri="{FF2B5EF4-FFF2-40B4-BE49-F238E27FC236}">
                <a16:creationId xmlns:a16="http://schemas.microsoft.com/office/drawing/2014/main" id="{D10C4138-EF15-33FC-F494-2E74915BADD0}"/>
              </a:ext>
            </a:extLst>
          </p:cNvPr>
          <p:cNvSpPr txBox="1">
            <a:spLocks/>
          </p:cNvSpPr>
          <p:nvPr/>
        </p:nvSpPr>
        <p:spPr>
          <a:xfrm>
            <a:off x="228600" y="19418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Top 3 Factors</a:t>
            </a:r>
            <a:r>
              <a:rPr lang="en-US" sz="1800" b="1" dirty="0"/>
              <a:t>(C</a:t>
            </a:r>
            <a:r>
              <a:rPr lang="en-US" sz="1800" b="1" i="0" dirty="0">
                <a:effectLst/>
              </a:rPr>
              <a:t>ontinued</a:t>
            </a:r>
            <a:r>
              <a:rPr lang="en-US" sz="1800" b="1" dirty="0"/>
              <a:t>)</a:t>
            </a:r>
          </a:p>
        </p:txBody>
      </p:sp>
      <p:cxnSp>
        <p:nvCxnSpPr>
          <p:cNvPr id="51" name="Straight Connector 50">
            <a:extLst>
              <a:ext uri="{FF2B5EF4-FFF2-40B4-BE49-F238E27FC236}">
                <a16:creationId xmlns:a16="http://schemas.microsoft.com/office/drawing/2014/main" id="{DA499EEB-04B5-23A4-7452-91B9D542C123}"/>
              </a:ext>
              <a:ext uri="{C183D7F6-B498-43B3-948B-1728B52AA6E4}">
                <adec:decorative xmlns:adec="http://schemas.microsoft.com/office/drawing/2017/decorative" val="1"/>
              </a:ext>
            </a:extLst>
          </p:cNvPr>
          <p:cNvCxnSpPr>
            <a:cxnSpLocks/>
          </p:cNvCxnSpPr>
          <p:nvPr/>
        </p:nvCxnSpPr>
        <p:spPr>
          <a:xfrm>
            <a:off x="8105775" y="37716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9A4ACB1-1518-025A-5F7C-41D0CE9DD955}"/>
              </a:ext>
              <a:ext uri="{C183D7F6-B498-43B3-948B-1728B52AA6E4}">
                <adec:decorative xmlns:adec="http://schemas.microsoft.com/office/drawing/2017/decorative" val="1"/>
              </a:ext>
            </a:extLst>
          </p:cNvPr>
          <p:cNvCxnSpPr>
            <a:cxnSpLocks/>
          </p:cNvCxnSpPr>
          <p:nvPr/>
        </p:nvCxnSpPr>
        <p:spPr>
          <a:xfrm>
            <a:off x="0" y="37716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C992B2B3-2D83-8E7C-C7EA-18DDDB66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97" y="1110504"/>
            <a:ext cx="5484428" cy="3730438"/>
          </a:xfrm>
          <a:prstGeom prst="rect">
            <a:avLst/>
          </a:prstGeom>
        </p:spPr>
      </p:pic>
      <p:pic>
        <p:nvPicPr>
          <p:cNvPr id="10" name="Picture 9" descr="Chart, bar chart&#10;&#10;Description automatically generated">
            <a:extLst>
              <a:ext uri="{FF2B5EF4-FFF2-40B4-BE49-F238E27FC236}">
                <a16:creationId xmlns:a16="http://schemas.microsoft.com/office/drawing/2014/main" id="{7C8D2303-E050-B68F-A64F-708A0F18C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875" y="1110504"/>
            <a:ext cx="6105525" cy="5353050"/>
          </a:xfrm>
          <a:prstGeom prst="rect">
            <a:avLst/>
          </a:prstGeom>
        </p:spPr>
      </p:pic>
    </p:spTree>
    <p:extLst>
      <p:ext uri="{BB962C8B-B14F-4D97-AF65-F5344CB8AC3E}">
        <p14:creationId xmlns:p14="http://schemas.microsoft.com/office/powerpoint/2010/main" val="10795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69188" y="522898"/>
            <a:ext cx="322281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749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 Model &amp; Classification </a:t>
            </a:r>
            <a:endParaRPr lang="en-US" sz="1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6902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1482E618-0843-2E99-582E-B218D10AFE9D}"/>
              </a:ext>
            </a:extLst>
          </p:cNvPr>
          <p:cNvGraphicFramePr>
            <a:graphicFrameLocks noGrp="1"/>
          </p:cNvGraphicFramePr>
          <p:nvPr>
            <p:extLst>
              <p:ext uri="{D42A27DB-BD31-4B8C-83A1-F6EECF244321}">
                <p14:modId xmlns:p14="http://schemas.microsoft.com/office/powerpoint/2010/main" val="4239092672"/>
              </p:ext>
            </p:extLst>
          </p:nvPr>
        </p:nvGraphicFramePr>
        <p:xfrm>
          <a:off x="1573307" y="1292272"/>
          <a:ext cx="9417422" cy="3850005"/>
        </p:xfrm>
        <a:graphic>
          <a:graphicData uri="http://schemas.openxmlformats.org/drawingml/2006/table">
            <a:tbl>
              <a:tblPr firstCol="1">
                <a:tableStyleId>{775DCB02-9BB8-47FD-8907-85C794F793BA}</a:tableStyleId>
              </a:tblPr>
              <a:tblGrid>
                <a:gridCol w="1849852">
                  <a:extLst>
                    <a:ext uri="{9D8B030D-6E8A-4147-A177-3AD203B41FA5}">
                      <a16:colId xmlns:a16="http://schemas.microsoft.com/office/drawing/2014/main" val="433963917"/>
                    </a:ext>
                  </a:extLst>
                </a:gridCol>
                <a:gridCol w="7567570">
                  <a:extLst>
                    <a:ext uri="{9D8B030D-6E8A-4147-A177-3AD203B41FA5}">
                      <a16:colId xmlns:a16="http://schemas.microsoft.com/office/drawing/2014/main" val="4228920695"/>
                    </a:ext>
                  </a:extLst>
                </a:gridCol>
              </a:tblGrid>
              <a:tr h="548640">
                <a:tc>
                  <a:txBody>
                    <a:bodyPr/>
                    <a:lstStyle/>
                    <a:p>
                      <a:pPr algn="ctr" fontAlgn="b"/>
                      <a:r>
                        <a:rPr lang="en-US" sz="2400" b="0" u="none" strike="noStrike" dirty="0">
                          <a:solidFill>
                            <a:srgbClr val="000000"/>
                          </a:solidFill>
                          <a:effectLst/>
                          <a:latin typeface="Century Gothic" panose="020B0502020202020204" pitchFamily="34" charset="0"/>
                        </a:rPr>
                        <a:t>Predictors</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Over Time, Job Involvement, Total Working Years</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712994364"/>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Response</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Attrition</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2166820962"/>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Best Model</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K-Nearest Neighbor(KNN) Model </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93681790"/>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Mean Accuracy</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75%</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53824973"/>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Mean Sensitivity</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81%</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3514889197"/>
                  </a:ext>
                </a:extLst>
              </a:tr>
              <a:tr h="548640">
                <a:tc>
                  <a:txBody>
                    <a:bodyPr/>
                    <a:lstStyle/>
                    <a:p>
                      <a:pPr algn="ctr" fontAlgn="b"/>
                      <a:r>
                        <a:rPr lang="en-US" sz="2400" b="0" u="none" strike="noStrike" dirty="0">
                          <a:solidFill>
                            <a:srgbClr val="000000"/>
                          </a:solidFill>
                          <a:effectLst/>
                          <a:latin typeface="Century Gothic" panose="020B0502020202020204" pitchFamily="34" charset="0"/>
                        </a:rPr>
                        <a:t>Mean Specificity</a:t>
                      </a:r>
                      <a:endParaRPr lang="en-US" sz="2400" b="0"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tc>
                  <a:txBody>
                    <a:bodyPr/>
                    <a:lstStyle/>
                    <a:p>
                      <a:pPr algn="ctr" fontAlgn="b"/>
                      <a:r>
                        <a:rPr lang="en-US" sz="2400" b="1" u="none" strike="noStrike" dirty="0">
                          <a:solidFill>
                            <a:srgbClr val="000000"/>
                          </a:solidFill>
                          <a:effectLst/>
                          <a:latin typeface="Century Gothic" panose="020B0502020202020204" pitchFamily="34" charset="0"/>
                        </a:rPr>
                        <a:t>71%</a:t>
                      </a:r>
                      <a:endParaRPr lang="en-US" sz="2400" b="1" i="0" u="none" strike="noStrike" dirty="0">
                        <a:solidFill>
                          <a:srgbClr val="000000"/>
                        </a:solidFill>
                        <a:effectLst/>
                        <a:latin typeface="Century Gothic" panose="020B0502020202020204" pitchFamily="34" charset="0"/>
                      </a:endParaRPr>
                    </a:p>
                  </a:txBody>
                  <a:tcPr marL="3175" marR="3175" marT="3175" marB="0" anchor="b">
                    <a:solidFill>
                      <a:schemeClr val="accent4">
                        <a:lumMod val="40000"/>
                        <a:lumOff val="60000"/>
                      </a:schemeClr>
                    </a:solidFill>
                  </a:tcPr>
                </a:tc>
                <a:extLst>
                  <a:ext uri="{0D108BD9-81ED-4DB2-BD59-A6C34878D82A}">
                    <a16:rowId xmlns:a16="http://schemas.microsoft.com/office/drawing/2014/main" val="1037081673"/>
                  </a:ext>
                </a:extLst>
              </a:tr>
            </a:tbl>
          </a:graphicData>
        </a:graphic>
      </p:graphicFrame>
    </p:spTree>
    <p:extLst>
      <p:ext uri="{BB962C8B-B14F-4D97-AF65-F5344CB8AC3E}">
        <p14:creationId xmlns:p14="http://schemas.microsoft.com/office/powerpoint/2010/main" val="42316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479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Monthly Income </a:t>
            </a:r>
            <a:endParaRPr lang="en-US" sz="1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3586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BFFE3FA3-E510-042F-B5C6-021D51AEBC76}"/>
              </a:ext>
            </a:extLst>
          </p:cNvPr>
          <p:cNvGraphicFramePr>
            <a:graphicFrameLocks noGrp="1"/>
          </p:cNvGraphicFramePr>
          <p:nvPr>
            <p:extLst>
              <p:ext uri="{D42A27DB-BD31-4B8C-83A1-F6EECF244321}">
                <p14:modId xmlns:p14="http://schemas.microsoft.com/office/powerpoint/2010/main" val="985553711"/>
              </p:ext>
            </p:extLst>
          </p:nvPr>
        </p:nvGraphicFramePr>
        <p:xfrm>
          <a:off x="1499445" y="1006998"/>
          <a:ext cx="3424126" cy="2286000"/>
        </p:xfrm>
        <a:graphic>
          <a:graphicData uri="http://schemas.openxmlformats.org/drawingml/2006/table">
            <a:tbl>
              <a:tblPr>
                <a:tableStyleId>{69C7853C-536D-4A76-A0AE-DD22124D55A5}</a:tableStyleId>
              </a:tblPr>
              <a:tblGrid>
                <a:gridCol w="1663338">
                  <a:extLst>
                    <a:ext uri="{9D8B030D-6E8A-4147-A177-3AD203B41FA5}">
                      <a16:colId xmlns:a16="http://schemas.microsoft.com/office/drawing/2014/main" val="849716542"/>
                    </a:ext>
                  </a:extLst>
                </a:gridCol>
                <a:gridCol w="1760788">
                  <a:extLst>
                    <a:ext uri="{9D8B030D-6E8A-4147-A177-3AD203B41FA5}">
                      <a16:colId xmlns:a16="http://schemas.microsoft.com/office/drawing/2014/main" val="643962683"/>
                    </a:ext>
                  </a:extLst>
                </a:gridCol>
              </a:tblGrid>
              <a:tr h="457200">
                <a:tc>
                  <a:txBody>
                    <a:bodyPr/>
                    <a:lstStyle/>
                    <a:p>
                      <a:pPr algn="ctr" fontAlgn="b"/>
                      <a:endParaRPr lang="en-US" sz="1400" b="0" i="0" u="none" strike="noStrike" dirty="0">
                        <a:solidFill>
                          <a:srgbClr val="000000"/>
                        </a:solidFill>
                        <a:effectLst/>
                        <a:latin typeface="Century Gothic" panose="020B0502020202020204" pitchFamily="34" charset="0"/>
                      </a:endParaRPr>
                    </a:p>
                  </a:txBody>
                  <a:tcPr marL="3175" marR="3175" marT="317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dirty="0">
                          <a:solidFill>
                            <a:srgbClr val="000000"/>
                          </a:solidFill>
                          <a:effectLst/>
                          <a:latin typeface="Century Gothic" panose="020B0502020202020204" pitchFamily="34" charset="0"/>
                        </a:rPr>
                        <a:t>Monthly Income</a:t>
                      </a:r>
                      <a:endParaRPr lang="en-US" sz="1400" b="0" i="0" u="none" strike="noStrike" dirty="0">
                        <a:solidFill>
                          <a:srgbClr val="000000"/>
                        </a:solidFill>
                        <a:effectLst/>
                        <a:latin typeface="Century Gothic" panose="020B0502020202020204" pitchFamily="34" charset="0"/>
                      </a:endParaRPr>
                    </a:p>
                  </a:txBody>
                  <a:tcPr marL="3175" marR="3175" marT="3175" marB="0" anchor="b"/>
                </a:tc>
                <a:extLst>
                  <a:ext uri="{0D108BD9-81ED-4DB2-BD59-A6C34878D82A}">
                    <a16:rowId xmlns:a16="http://schemas.microsoft.com/office/drawing/2014/main" val="1542782085"/>
                  </a:ext>
                </a:extLst>
              </a:tr>
              <a:tr h="457200">
                <a:tc>
                  <a:txBody>
                    <a:bodyPr/>
                    <a:lstStyle/>
                    <a:p>
                      <a:pPr algn="ctr" fontAlgn="b"/>
                      <a:r>
                        <a:rPr lang="en-US" sz="1400" b="0" u="none" strike="noStrike">
                          <a:solidFill>
                            <a:srgbClr val="000000"/>
                          </a:solidFill>
                          <a:effectLst/>
                          <a:latin typeface="Century Gothic" panose="020B0502020202020204" pitchFamily="34" charset="0"/>
                        </a:rPr>
                        <a:t>Min</a:t>
                      </a:r>
                      <a:endParaRPr lang="en-US" sz="1400" b="0" i="0" u="none" strike="noStrike">
                        <a:solidFill>
                          <a:srgbClr val="000000"/>
                        </a:solidFill>
                        <a:effectLst/>
                        <a:latin typeface="Century Gothic" panose="020B0502020202020204" pitchFamily="34" charset="0"/>
                      </a:endParaRPr>
                    </a:p>
                  </a:txBody>
                  <a:tcPr marL="3175" marR="3175" marT="3175" marB="0" anchor="b"/>
                </a:tc>
                <a:tc>
                  <a:txBody>
                    <a:bodyPr/>
                    <a:lstStyle/>
                    <a:p>
                      <a:pPr algn="ctr" fontAlgn="b"/>
                      <a:r>
                        <a:rPr lang="en-US" sz="1400" b="1" u="none" strike="noStrike" dirty="0">
                          <a:solidFill>
                            <a:srgbClr val="000000"/>
                          </a:solidFill>
                          <a:effectLst/>
                          <a:latin typeface="Century Gothic" panose="020B0502020202020204" pitchFamily="34" charset="0"/>
                        </a:rPr>
                        <a:t>$1,081 </a:t>
                      </a:r>
                      <a:endParaRPr lang="en-US" sz="1400" b="1" i="0" u="none" strike="noStrike" dirty="0">
                        <a:solidFill>
                          <a:srgbClr val="000000"/>
                        </a:solidFill>
                        <a:effectLst/>
                        <a:latin typeface="Century Gothic" panose="020B0502020202020204" pitchFamily="34" charset="0"/>
                      </a:endParaRPr>
                    </a:p>
                  </a:txBody>
                  <a:tcPr marL="3175" marR="3175" marT="3175" marB="0" anchor="b"/>
                </a:tc>
                <a:extLst>
                  <a:ext uri="{0D108BD9-81ED-4DB2-BD59-A6C34878D82A}">
                    <a16:rowId xmlns:a16="http://schemas.microsoft.com/office/drawing/2014/main" val="1480227033"/>
                  </a:ext>
                </a:extLst>
              </a:tr>
              <a:tr h="457200">
                <a:tc>
                  <a:txBody>
                    <a:bodyPr/>
                    <a:lstStyle/>
                    <a:p>
                      <a:pPr algn="ctr" fontAlgn="b"/>
                      <a:r>
                        <a:rPr lang="en-US" sz="1400" b="0" u="none" strike="noStrike">
                          <a:solidFill>
                            <a:srgbClr val="000000"/>
                          </a:solidFill>
                          <a:effectLst/>
                          <a:latin typeface="Century Gothic" panose="020B0502020202020204" pitchFamily="34" charset="0"/>
                        </a:rPr>
                        <a:t>Median</a:t>
                      </a:r>
                      <a:endParaRPr lang="en-US" sz="1400" b="0" i="0" u="none" strike="noStrike">
                        <a:solidFill>
                          <a:srgbClr val="000000"/>
                        </a:solidFill>
                        <a:effectLst/>
                        <a:latin typeface="Century Gothic" panose="020B0502020202020204" pitchFamily="34" charset="0"/>
                      </a:endParaRPr>
                    </a:p>
                  </a:txBody>
                  <a:tcPr marL="3175" marR="3175" marT="3175" marB="0" anchor="b"/>
                </a:tc>
                <a:tc>
                  <a:txBody>
                    <a:bodyPr/>
                    <a:lstStyle/>
                    <a:p>
                      <a:pPr algn="ctr" fontAlgn="b"/>
                      <a:r>
                        <a:rPr lang="en-US" sz="1400" b="1" u="none" strike="noStrike" dirty="0">
                          <a:solidFill>
                            <a:srgbClr val="000000"/>
                          </a:solidFill>
                          <a:effectLst/>
                          <a:latin typeface="Century Gothic" panose="020B0502020202020204" pitchFamily="34" charset="0"/>
                        </a:rPr>
                        <a:t>$4,945 </a:t>
                      </a:r>
                      <a:endParaRPr lang="en-US" sz="1400" b="1" i="0" u="none" strike="noStrike" dirty="0">
                        <a:solidFill>
                          <a:srgbClr val="000000"/>
                        </a:solidFill>
                        <a:effectLst/>
                        <a:latin typeface="Century Gothic" panose="020B0502020202020204" pitchFamily="34" charset="0"/>
                      </a:endParaRPr>
                    </a:p>
                  </a:txBody>
                  <a:tcPr marL="3175" marR="3175" marT="3175" marB="0" anchor="b"/>
                </a:tc>
                <a:extLst>
                  <a:ext uri="{0D108BD9-81ED-4DB2-BD59-A6C34878D82A}">
                    <a16:rowId xmlns:a16="http://schemas.microsoft.com/office/drawing/2014/main" val="3141125048"/>
                  </a:ext>
                </a:extLst>
              </a:tr>
              <a:tr h="457200">
                <a:tc>
                  <a:txBody>
                    <a:bodyPr/>
                    <a:lstStyle/>
                    <a:p>
                      <a:pPr algn="ctr" fontAlgn="b"/>
                      <a:r>
                        <a:rPr lang="en-US" sz="1400" b="0" u="none" strike="noStrike">
                          <a:solidFill>
                            <a:srgbClr val="000000"/>
                          </a:solidFill>
                          <a:effectLst/>
                          <a:latin typeface="Century Gothic" panose="020B0502020202020204" pitchFamily="34" charset="0"/>
                        </a:rPr>
                        <a:t>Mean</a:t>
                      </a:r>
                      <a:endParaRPr lang="en-US" sz="1400" b="0" i="0" u="none" strike="noStrike">
                        <a:solidFill>
                          <a:srgbClr val="000000"/>
                        </a:solidFill>
                        <a:effectLst/>
                        <a:latin typeface="Century Gothic" panose="020B0502020202020204" pitchFamily="34" charset="0"/>
                      </a:endParaRPr>
                    </a:p>
                  </a:txBody>
                  <a:tcPr marL="3175" marR="3175" marT="3175" marB="0" anchor="b"/>
                </a:tc>
                <a:tc>
                  <a:txBody>
                    <a:bodyPr/>
                    <a:lstStyle/>
                    <a:p>
                      <a:pPr algn="ctr" fontAlgn="b"/>
                      <a:r>
                        <a:rPr lang="en-US" sz="1400" b="1" u="none" strike="noStrike" dirty="0">
                          <a:solidFill>
                            <a:srgbClr val="000000"/>
                          </a:solidFill>
                          <a:effectLst/>
                          <a:latin typeface="Century Gothic" panose="020B0502020202020204" pitchFamily="34" charset="0"/>
                        </a:rPr>
                        <a:t>$6,390 </a:t>
                      </a:r>
                      <a:endParaRPr lang="en-US" sz="1400" b="1" i="0" u="none" strike="noStrike" dirty="0">
                        <a:solidFill>
                          <a:srgbClr val="000000"/>
                        </a:solidFill>
                        <a:effectLst/>
                        <a:latin typeface="Century Gothic" panose="020B0502020202020204" pitchFamily="34" charset="0"/>
                      </a:endParaRPr>
                    </a:p>
                  </a:txBody>
                  <a:tcPr marL="3175" marR="3175" marT="3175" marB="0" anchor="b"/>
                </a:tc>
                <a:extLst>
                  <a:ext uri="{0D108BD9-81ED-4DB2-BD59-A6C34878D82A}">
                    <a16:rowId xmlns:a16="http://schemas.microsoft.com/office/drawing/2014/main" val="2791850411"/>
                  </a:ext>
                </a:extLst>
              </a:tr>
              <a:tr h="457200">
                <a:tc>
                  <a:txBody>
                    <a:bodyPr/>
                    <a:lstStyle/>
                    <a:p>
                      <a:pPr algn="ctr" fontAlgn="b"/>
                      <a:r>
                        <a:rPr lang="en-US" sz="1400" b="0" u="none" strike="noStrike">
                          <a:solidFill>
                            <a:srgbClr val="000000"/>
                          </a:solidFill>
                          <a:effectLst/>
                          <a:latin typeface="Century Gothic" panose="020B0502020202020204" pitchFamily="34" charset="0"/>
                        </a:rPr>
                        <a:t>Max</a:t>
                      </a:r>
                      <a:endParaRPr lang="en-US" sz="1400" b="0" i="0" u="none" strike="noStrike">
                        <a:solidFill>
                          <a:srgbClr val="000000"/>
                        </a:solidFill>
                        <a:effectLst/>
                        <a:latin typeface="Century Gothic" panose="020B0502020202020204" pitchFamily="34" charset="0"/>
                      </a:endParaRPr>
                    </a:p>
                  </a:txBody>
                  <a:tcPr marL="3175" marR="3175" marT="3175" marB="0" anchor="b"/>
                </a:tc>
                <a:tc>
                  <a:txBody>
                    <a:bodyPr/>
                    <a:lstStyle/>
                    <a:p>
                      <a:pPr algn="ctr" fontAlgn="b"/>
                      <a:r>
                        <a:rPr lang="en-US" sz="1400" b="1" u="none" strike="noStrike" dirty="0">
                          <a:solidFill>
                            <a:srgbClr val="000000"/>
                          </a:solidFill>
                          <a:effectLst/>
                          <a:latin typeface="Century Gothic" panose="020B0502020202020204" pitchFamily="34" charset="0"/>
                        </a:rPr>
                        <a:t>$19,999 </a:t>
                      </a:r>
                      <a:endParaRPr lang="en-US" sz="1400" b="1" i="0" u="none" strike="noStrike" dirty="0">
                        <a:solidFill>
                          <a:srgbClr val="000000"/>
                        </a:solidFill>
                        <a:effectLst/>
                        <a:latin typeface="Century Gothic" panose="020B0502020202020204" pitchFamily="34" charset="0"/>
                      </a:endParaRPr>
                    </a:p>
                  </a:txBody>
                  <a:tcPr marL="3175" marR="3175" marT="3175" marB="0" anchor="b"/>
                </a:tc>
                <a:extLst>
                  <a:ext uri="{0D108BD9-81ED-4DB2-BD59-A6C34878D82A}">
                    <a16:rowId xmlns:a16="http://schemas.microsoft.com/office/drawing/2014/main" val="3533804516"/>
                  </a:ext>
                </a:extLst>
              </a:tr>
            </a:tbl>
          </a:graphicData>
        </a:graphic>
      </p:graphicFrame>
      <p:pic>
        <p:nvPicPr>
          <p:cNvPr id="37" name="Picture 36" descr="Chart, bar chart, histogram&#10;&#10;Description automatically generated">
            <a:extLst>
              <a:ext uri="{FF2B5EF4-FFF2-40B4-BE49-F238E27FC236}">
                <a16:creationId xmlns:a16="http://schemas.microsoft.com/office/drawing/2014/main" id="{B593F028-9484-E0E2-ADE3-EAC4186FE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883" y="1006998"/>
            <a:ext cx="4850633" cy="4575933"/>
          </a:xfrm>
          <a:prstGeom prst="rect">
            <a:avLst/>
          </a:prstGeom>
        </p:spPr>
      </p:pic>
      <p:sp>
        <p:nvSpPr>
          <p:cNvPr id="2" name="TextBox 1">
            <a:extLst>
              <a:ext uri="{FF2B5EF4-FFF2-40B4-BE49-F238E27FC236}">
                <a16:creationId xmlns:a16="http://schemas.microsoft.com/office/drawing/2014/main" id="{B79DDC1D-1443-A99A-F71F-EC043C3882E2}"/>
              </a:ext>
            </a:extLst>
          </p:cNvPr>
          <p:cNvSpPr txBox="1"/>
          <p:nvPr/>
        </p:nvSpPr>
        <p:spPr>
          <a:xfrm>
            <a:off x="1448410" y="4182466"/>
            <a:ext cx="4037990" cy="646331"/>
          </a:xfrm>
          <a:prstGeom prst="rect">
            <a:avLst/>
          </a:prstGeom>
          <a:noFill/>
        </p:spPr>
        <p:txBody>
          <a:bodyPr wrap="square" rtlCol="0">
            <a:spAutoFit/>
          </a:bodyPr>
          <a:lstStyle/>
          <a:p>
            <a:r>
              <a:rPr lang="en-US" dirty="0"/>
              <a:t>Most of the Employees are in the income categories ‘Low’ and ‘Very Low’</a:t>
            </a:r>
          </a:p>
        </p:txBody>
      </p:sp>
    </p:spTree>
    <p:extLst>
      <p:ext uri="{BB962C8B-B14F-4D97-AF65-F5344CB8AC3E}">
        <p14:creationId xmlns:p14="http://schemas.microsoft.com/office/powerpoint/2010/main" val="26826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479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Top 3 Factors </a:t>
            </a:r>
            <a:endParaRPr lang="en-US" sz="1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3586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BD4B02D-CB30-A022-891F-3C8EB4D3866A}"/>
              </a:ext>
            </a:extLst>
          </p:cNvPr>
          <p:cNvSpPr/>
          <p:nvPr/>
        </p:nvSpPr>
        <p:spPr>
          <a:xfrm>
            <a:off x="2265236" y="1916635"/>
            <a:ext cx="2141259" cy="4057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Total Working Years</a:t>
            </a:r>
          </a:p>
        </p:txBody>
      </p:sp>
      <p:sp>
        <p:nvSpPr>
          <p:cNvPr id="38" name="Rectangle: Rounded Corners 37">
            <a:extLst>
              <a:ext uri="{FF2B5EF4-FFF2-40B4-BE49-F238E27FC236}">
                <a16:creationId xmlns:a16="http://schemas.microsoft.com/office/drawing/2014/main" id="{E09678C7-1496-1C86-A05D-2A3060A556E0}"/>
              </a:ext>
            </a:extLst>
          </p:cNvPr>
          <p:cNvSpPr/>
          <p:nvPr/>
        </p:nvSpPr>
        <p:spPr>
          <a:xfrm>
            <a:off x="2265236" y="822231"/>
            <a:ext cx="2141259" cy="4057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Job Level</a:t>
            </a:r>
          </a:p>
        </p:txBody>
      </p:sp>
      <p:sp>
        <p:nvSpPr>
          <p:cNvPr id="39" name="Rectangle: Rounded Corners 38">
            <a:extLst>
              <a:ext uri="{FF2B5EF4-FFF2-40B4-BE49-F238E27FC236}">
                <a16:creationId xmlns:a16="http://schemas.microsoft.com/office/drawing/2014/main" id="{0C2A588C-E6D6-CF5E-696E-A7B58EEDE28F}"/>
              </a:ext>
            </a:extLst>
          </p:cNvPr>
          <p:cNvSpPr/>
          <p:nvPr/>
        </p:nvSpPr>
        <p:spPr>
          <a:xfrm>
            <a:off x="2265236" y="1369433"/>
            <a:ext cx="2141259" cy="40579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Job Role</a:t>
            </a:r>
          </a:p>
        </p:txBody>
      </p:sp>
      <p:pic>
        <p:nvPicPr>
          <p:cNvPr id="33" name="Picture 32" descr="Chart, bar chart, histogram&#10;&#10;Description automatically generated">
            <a:extLst>
              <a:ext uri="{FF2B5EF4-FFF2-40B4-BE49-F238E27FC236}">
                <a16:creationId xmlns:a16="http://schemas.microsoft.com/office/drawing/2014/main" id="{48FC647E-4231-2E4E-2B01-DAC0EB08B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79" y="2469046"/>
            <a:ext cx="5210175" cy="4057650"/>
          </a:xfrm>
          <a:prstGeom prst="rect">
            <a:avLst/>
          </a:prstGeom>
        </p:spPr>
      </p:pic>
      <p:pic>
        <p:nvPicPr>
          <p:cNvPr id="2" name="Picture 1" descr="Chart, bar chart&#10;&#10;Description automatically generated">
            <a:extLst>
              <a:ext uri="{FF2B5EF4-FFF2-40B4-BE49-F238E27FC236}">
                <a16:creationId xmlns:a16="http://schemas.microsoft.com/office/drawing/2014/main" id="{6F1F4920-2AB4-0C9F-CB5F-37B5BD8B5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8667" y="822230"/>
            <a:ext cx="5118697" cy="5704465"/>
          </a:xfrm>
          <a:prstGeom prst="rect">
            <a:avLst/>
          </a:prstGeom>
        </p:spPr>
      </p:pic>
    </p:spTree>
    <p:extLst>
      <p:ext uri="{BB962C8B-B14F-4D97-AF65-F5344CB8AC3E}">
        <p14:creationId xmlns:p14="http://schemas.microsoft.com/office/powerpoint/2010/main" val="118909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479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Top 3 Factors</a:t>
            </a:r>
            <a:r>
              <a:rPr lang="en-US" sz="1800" b="1" dirty="0"/>
              <a:t>(C</a:t>
            </a:r>
            <a:r>
              <a:rPr lang="en-US" sz="1800" b="1" i="0" dirty="0">
                <a:effectLst/>
              </a:rPr>
              <a:t>ontinued</a:t>
            </a:r>
            <a:r>
              <a:rPr lang="en-US" sz="1800" b="1" dirty="0"/>
              <a: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3586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descr="Chart, bar chart, histogram&#10;&#10;Description automatically generated">
            <a:extLst>
              <a:ext uri="{FF2B5EF4-FFF2-40B4-BE49-F238E27FC236}">
                <a16:creationId xmlns:a16="http://schemas.microsoft.com/office/drawing/2014/main" id="{E0F0FAC9-A693-5808-99E0-BC87E29E9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50" y="741000"/>
            <a:ext cx="9486900" cy="6029325"/>
          </a:xfrm>
          <a:prstGeom prst="rect">
            <a:avLst/>
          </a:prstGeom>
        </p:spPr>
      </p:pic>
    </p:spTree>
    <p:extLst>
      <p:ext uri="{BB962C8B-B14F-4D97-AF65-F5344CB8AC3E}">
        <p14:creationId xmlns:p14="http://schemas.microsoft.com/office/powerpoint/2010/main" val="61955377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3214</TotalTime>
  <Words>519</Words>
  <Application>Microsoft Office PowerPoint</Application>
  <PresentationFormat>Widescreen</PresentationFormat>
  <Paragraphs>112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Helvetica</vt:lpstr>
      <vt:lpstr>Segoe UI Light</vt:lpstr>
      <vt:lpstr>Office Theme</vt:lpstr>
      <vt:lpstr>Case Study 2: Employee Data Analysis Lijo Jacob Apr 07, 2023</vt:lpstr>
      <vt:lpstr>Project analysis slide 2</vt:lpstr>
      <vt:lpstr>Project analysis slide 3</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5</vt:lpstr>
      <vt:lpstr>Project analysis slide 5</vt:lpstr>
      <vt:lpstr>Project analysis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 Employee Data Analysis Lijo Jacob – Apr 07, 2023</dc:title>
  <dc:creator>Lijo Jacob</dc:creator>
  <cp:lastModifiedBy>Lijo Jacob</cp:lastModifiedBy>
  <cp:revision>10</cp:revision>
  <dcterms:created xsi:type="dcterms:W3CDTF">2023-04-07T13:56:14Z</dcterms:created>
  <dcterms:modified xsi:type="dcterms:W3CDTF">2023-04-15T04:35:07Z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