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409" r:id="rId3"/>
    <p:sldId id="410" r:id="rId4"/>
    <p:sldId id="424" r:id="rId6"/>
    <p:sldId id="425" r:id="rId7"/>
    <p:sldId id="411" r:id="rId8"/>
    <p:sldId id="419" r:id="rId9"/>
    <p:sldId id="426" r:id="rId10"/>
    <p:sldId id="414" r:id="rId11"/>
    <p:sldId id="439" r:id="rId12"/>
    <p:sldId id="442" r:id="rId13"/>
    <p:sldId id="441" r:id="rId14"/>
    <p:sldId id="422" r:id="rId15"/>
    <p:sldId id="423" r:id="rId16"/>
    <p:sldId id="416" r:id="rId17"/>
    <p:sldId id="417" r:id="rId18"/>
    <p:sldId id="443" r:id="rId19"/>
    <p:sldId id="444" r:id="rId20"/>
    <p:sldId id="418" r:id="rId21"/>
    <p:sldId id="445" r:id="rId22"/>
    <p:sldId id="455" r:id="rId23"/>
    <p:sldId id="453" r:id="rId24"/>
    <p:sldId id="454" r:id="rId25"/>
    <p:sldId id="456" r:id="rId26"/>
    <p:sldId id="457" r:id="rId27"/>
    <p:sldId id="44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1.10088e-10	6.09224e-12	-3.09742	0.066932</a:t>
            </a:r>
            <a:endParaRPr lang="zh-CN" altLang="en-US"/>
          </a:p>
          <a:p>
            <a:r>
              <a:rPr lang="zh-CN" altLang="en-US"/>
              <a:t>1.20986e-10	6.91054e-12	-3.14129	0.0665214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1.10088e-10	6.09224e-12	-3.09742	0.066932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337.55 *  60.90861 *        11 * 1.1117071 *         0 * 0.0010000 * 5.5360076 *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522E016-0C22-4088-8C76-5F8D58B43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Double_t nhitEdges_NfiltE[bin+1] ={1.0,1.2,1.4,1.6,1.8,2,2.2,2.4,2.6,100};</a:t>
            </a:r>
            <a:endParaRPr lang="zh-CN" altLang="en-US"/>
          </a:p>
          <a:p>
            <a:r>
              <a:rPr lang="zh-CN" altLang="en-US"/>
              <a:t>Double_t EST[bin] ={-2.2,-2.5,-2.6,-2.8,-2.6,-2.5,-2.5,-2.6,-2.4};</a:t>
            </a:r>
            <a:endParaRPr lang="zh-CN" altLang="en-US"/>
          </a:p>
          <a:p>
            <a:r>
              <a:rPr lang="zh-CN" altLang="en-US"/>
              <a:t>Double_t sw[bin] ={1.47 , 1.28 , 1.15,  1.14,  1.09,  1.07, 1.07,  1.07 , 1.07};</a:t>
            </a:r>
            <a:endParaRPr lang="zh-CN" altLang="en-US"/>
          </a:p>
          <a:p>
            <a:r>
              <a:rPr lang="zh-CN" altLang="en-US"/>
              <a:t>Double_t newNon[bin] ={9912,1298,173,55,16,5,3,2,1+0};</a:t>
            </a:r>
            <a:endParaRPr lang="zh-CN" altLang="en-US"/>
          </a:p>
          <a:p>
            <a:r>
              <a:rPr lang="zh-CN" altLang="en-US"/>
              <a:t>Double_t newNoff[bin] ={9727.89,1149.21,111.358,13.4689,2.98231,1.04504,0.334757,0.0700654,0.133252+0};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Double_t sw[bin] ={1.23,  1.00,  0.82,  0.82 , 0.75, 0.71, 0.71, 0.71 ,0.71};</a:t>
            </a:r>
            <a:endParaRPr lang="zh-CN" altLang="en-US"/>
          </a:p>
          <a:p>
            <a:r>
              <a:rPr lang="zh-CN" altLang="en-US"/>
              <a:t>Double_t newNon[bin] ={7010,826,115,41,12,5,1,1,1+0};</a:t>
            </a:r>
            <a:endParaRPr lang="zh-CN" altLang="en-US"/>
          </a:p>
          <a:p>
            <a:r>
              <a:rPr lang="zh-CN" altLang="en-US"/>
              <a:t>Double_t newNoff[bin] ={6843.1,699.974,57.1241,6.94404,1.45707,0.452082,0.12851,0.0214169,0.0858367+0};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ext0.3</a:t>
            </a:r>
            <a:r>
              <a:rPr lang="zh-CN" altLang="en-US"/>
              <a:t>：4.57754e-11	5.03656e-12	-3.00517	0.119968</a:t>
            </a:r>
            <a:endParaRPr lang="zh-CN" altLang="en-US"/>
          </a:p>
          <a:p>
            <a:r>
              <a:rPr lang="en-US" altLang="zh-CN"/>
              <a:t>ext0.5</a:t>
            </a:r>
            <a:r>
              <a:rPr lang="zh-CN" altLang="en-US"/>
              <a:t>：3.68769e-11	4.29754e-12	-2.91534	0.119682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alpha:7.34219e-12	(+-)1.17662e-12</a:t>
            </a:r>
            <a:endParaRPr lang="zh-CN" altLang="en-US"/>
          </a:p>
          <a:p>
            <a:r>
              <a:rPr lang="zh-CN" altLang="en-US"/>
              <a:t>beta:-2.4221	(+-)0.441972</a:t>
            </a:r>
            <a:endParaRPr lang="zh-CN" altLang="en-US"/>
          </a:p>
          <a:p>
            <a:r>
              <a:rPr lang="zh-CN" altLang="en-US"/>
              <a:t>beta2:-0.765967	(+-)0.508886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E: 6.60693 flux_hawc:2.72767e-13(+-)1.36834e-13</a:t>
            </a:r>
            <a:endParaRPr lang="zh-CN" altLang="en-US"/>
          </a:p>
          <a:p>
            <a:r>
              <a:rPr lang="zh-CN" altLang="en-US"/>
              <a:t>E: 13.8038 flux_hawc:1.09456e-12(+-)2.49615e-13</a:t>
            </a:r>
            <a:endParaRPr lang="zh-CN" altLang="en-US"/>
          </a:p>
          <a:p>
            <a:r>
              <a:rPr lang="zh-CN" altLang="en-US"/>
              <a:t>E: 19.9526 flux_hawc:1.286e-12(+-)2.38283e-13</a:t>
            </a:r>
            <a:endParaRPr lang="zh-CN" altLang="en-US"/>
          </a:p>
          <a:p>
            <a:r>
              <a:rPr lang="zh-CN" altLang="en-US"/>
              <a:t>E: 34.6737 flux_hawc:1.90461e-12(+-)3.581e-13</a:t>
            </a:r>
            <a:endParaRPr lang="zh-CN" altLang="en-US"/>
          </a:p>
          <a:p>
            <a:r>
              <a:rPr lang="zh-CN" altLang="en-US"/>
              <a:t>E: 54.9541 flux_hawc:1.14818e-12(+-)3.77259e-13</a:t>
            </a:r>
            <a:endParaRPr lang="zh-CN" altLang="en-US"/>
          </a:p>
          <a:p>
            <a:r>
              <a:rPr lang="zh-CN" altLang="en-US"/>
              <a:t>E: 87.0964 flux_hawc:7.06474e-13(+-)3.47351e-13</a:t>
            </a:r>
            <a:endParaRPr lang="zh-CN" altLang="en-US"/>
          </a:p>
          <a:p>
            <a:r>
              <a:rPr lang="zh-CN" altLang="en-US"/>
              <a:t>E: 104.713 flux_hawc:3.53696e-13(+-)4.05852e-13</a:t>
            </a:r>
            <a:endParaRPr lang="zh-CN" altLang="en-US"/>
          </a:p>
          <a:p>
            <a:r>
              <a:rPr lang="zh-CN" altLang="en-US"/>
              <a:t>E: 165.959 flux_hawc:7.25345e-13(+-)7.41219e-13</a:t>
            </a:r>
            <a:endParaRPr lang="zh-CN" altLang="en-US"/>
          </a:p>
          <a:p>
            <a:r>
              <a:rPr lang="zh-CN" altLang="en-US"/>
              <a:t>E: 263.027 flux_hawc:7.30341e-13(+-)7.98918e-13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alpha:9.79295e-12	(+-)1.83269e-12</a:t>
            </a:r>
            <a:endParaRPr lang="zh-CN" altLang="en-US"/>
          </a:p>
          <a:p>
            <a:r>
              <a:rPr lang="zh-CN" altLang="en-US"/>
              <a:t>beta:-2.49585	(+-)0.396315</a:t>
            </a:r>
            <a:endParaRPr lang="zh-CN" altLang="en-US"/>
          </a:p>
          <a:p>
            <a:r>
              <a:rPr lang="zh-CN" altLang="en-US"/>
              <a:t>beta2:-0.483448	(+-)0.46493</a:t>
            </a:r>
            <a:endParaRPr lang="zh-CN" altLang="en-US"/>
          </a:p>
          <a:p>
            <a:r>
              <a:rPr lang="zh-CN" altLang="en-US"/>
              <a:t>E: 9.54993 flux_hawc:1.02174e-12(+-)5.52515e-13</a:t>
            </a:r>
            <a:endParaRPr lang="zh-CN" altLang="en-US"/>
          </a:p>
          <a:p>
            <a:r>
              <a:rPr lang="zh-CN" altLang="en-US"/>
              <a:t>E: 15.1356 flux_hawc:1.76857e-12(+-)4.28239e-13</a:t>
            </a:r>
            <a:endParaRPr lang="zh-CN" altLang="en-US"/>
          </a:p>
          <a:p>
            <a:r>
              <a:rPr lang="zh-CN" altLang="en-US"/>
              <a:t>E: 23.9883 flux_hawc:1.54274e-12(+-)3.29184e-13</a:t>
            </a:r>
            <a:endParaRPr lang="zh-CN" altLang="en-US"/>
          </a:p>
          <a:p>
            <a:r>
              <a:rPr lang="zh-CN" altLang="en-US"/>
              <a:t>E: 38.0189 flux_hawc:2.10719e-12(+-)3.7628e-13</a:t>
            </a:r>
            <a:endParaRPr lang="zh-CN" altLang="en-US"/>
          </a:p>
          <a:p>
            <a:r>
              <a:rPr lang="zh-CN" altLang="en-US"/>
              <a:t>E: 54.9541 flux_hawc:1.21519e-12(+-)3.73396e-13</a:t>
            </a:r>
            <a:endParaRPr lang="zh-CN" altLang="en-US"/>
          </a:p>
          <a:p>
            <a:r>
              <a:rPr lang="zh-CN" altLang="en-US"/>
              <a:t>E: 87.0964 flux_hawc:5.04526e-13(+-)2.85251e-13</a:t>
            </a:r>
            <a:endParaRPr lang="zh-CN" altLang="en-US"/>
          </a:p>
          <a:p>
            <a:r>
              <a:rPr lang="zh-CN" altLang="en-US"/>
              <a:t>E: 125.893 flux_hawc:5.75748e-13(+-)3.74159e-13</a:t>
            </a:r>
            <a:endParaRPr lang="zh-CN" altLang="en-US"/>
          </a:p>
          <a:p>
            <a:r>
              <a:rPr lang="zh-CN" altLang="en-US"/>
              <a:t>E: 199.526 flux_hawc:6.82575e-13(+-)5.00176e-13</a:t>
            </a:r>
            <a:endParaRPr lang="zh-CN" altLang="en-US"/>
          </a:p>
          <a:p>
            <a:r>
              <a:rPr lang="zh-CN" altLang="en-US"/>
              <a:t>E: 316.228 flux_hawc:2.8303e-13(+-)3.26542e-13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Double_t nhitEdges_NfiltE[bin+1] ={1.0,1.2,1.4,1.6,1.8,2,2.2,2.4,2.6,100};</a:t>
            </a:r>
            <a:endParaRPr lang="zh-CN" altLang="en-US"/>
          </a:p>
          <a:p>
            <a:r>
              <a:rPr lang="zh-CN" altLang="en-US"/>
              <a:t>Double_t EST[bin] ={-2.2,-2.5,-2.6,-2.8,-2.6,-2.5,-2.5,-2.6,-2.4};</a:t>
            </a:r>
            <a:endParaRPr lang="zh-CN" altLang="en-US"/>
          </a:p>
          <a:p>
            <a:r>
              <a:rPr lang="zh-CN" altLang="en-US"/>
              <a:t>Double_t sw[bin] ={1.47 , 1.28 , 1.15,  1.14,  1.09,  1.07, 1.07,  1.07 , 1.07};</a:t>
            </a:r>
            <a:endParaRPr lang="zh-CN" altLang="en-US"/>
          </a:p>
          <a:p>
            <a:r>
              <a:rPr lang="zh-CN" altLang="en-US"/>
              <a:t>Double_t newNon[bin] ={9912,1298,173,55,16,5,3,2,1+0};</a:t>
            </a:r>
            <a:endParaRPr lang="zh-CN" altLang="en-US"/>
          </a:p>
          <a:p>
            <a:r>
              <a:rPr lang="zh-CN" altLang="en-US"/>
              <a:t>Double_t newNoff[bin] ={9727.89,1149.21,111.358,13.4689,2.98231,1.04504,0.334757,0.0700654,0.133252+0};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Double_t sw[bin] ={1.23,  1.00,  0.82,  0.82 , 0.75, 0.71, 0.71, 0.71 ,0.71};</a:t>
            </a:r>
            <a:endParaRPr lang="zh-CN" altLang="en-US"/>
          </a:p>
          <a:p>
            <a:r>
              <a:rPr lang="zh-CN" altLang="en-US"/>
              <a:t>Double_t newNon[bin] ={7010,826,115,41,12,5,1,1,1+0};</a:t>
            </a:r>
            <a:endParaRPr lang="zh-CN" altLang="en-US"/>
          </a:p>
          <a:p>
            <a:r>
              <a:rPr lang="zh-CN" altLang="en-US"/>
              <a:t>Double_t newNoff[bin] ={6843.1,699.974,57.1241,6.94404,1.45707,0.452082,0.12851,0.0214169,0.0858367+0};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false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false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false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false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false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false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true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 hasCustomPrompt="true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false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fals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true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 sz="4800"/>
              <a:t>与</a:t>
            </a:r>
            <a:r>
              <a:rPr lang="zh-CN" altLang="en-US" sz="4800"/>
              <a:t>陈老师组能谱的</a:t>
            </a:r>
            <a:r>
              <a:rPr lang="en-US" altLang="zh-CN" sz="4800">
                <a:sym typeface="+mn-ea"/>
              </a:rPr>
              <a:t>second check</a:t>
            </a:r>
            <a:endParaRPr lang="zh-CN" altLang="en-US" sz="48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参与者：张瑞 郭莹莹 冯有亮 赵世平 张毅 袁强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陈老师组</a:t>
            </a:r>
            <a:r>
              <a:rPr lang="en-US" altLang="zh-CN" dirty="0" smtClean="0"/>
              <a:t> crab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433638" y="1462088"/>
            <a:ext cx="73247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对比结果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/>
              <a:t>我们组点源数据与全天区数据的能谱基本一致，点源最后一个</a:t>
            </a:r>
            <a:r>
              <a:rPr lang="en-US" altLang="zh-CN" sz="2000"/>
              <a:t>bin</a:t>
            </a:r>
            <a:r>
              <a:rPr sz="2000"/>
              <a:t>误差过大；</a:t>
            </a:r>
            <a:endParaRPr lang="zh-CN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/>
              <a:t>两组关于</a:t>
            </a:r>
            <a:r>
              <a:rPr lang="en-US" altLang="zh-CN" sz="2000"/>
              <a:t>crab</a:t>
            </a:r>
            <a:r>
              <a:rPr lang="zh-CN" altLang="en-US" sz="2000"/>
              <a:t>能谱幂律结果基本接近；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VER2227  NE&gt;44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919536" y="1425764"/>
            <a:ext cx="4608512" cy="257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598268" y="4005064"/>
                <a:ext cx="4572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/>
                  <a:t>0.1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0.1 grid: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337.2,60.8) </a:t>
                </a:r>
                <a:r>
                  <a:rPr lang="en-US" altLang="zh-CN" dirty="0" err="1" smtClean="0"/>
                  <a:t>sigmax</a:t>
                </a:r>
                <a:r>
                  <a:rPr lang="en-US" altLang="zh-CN" dirty="0" smtClean="0"/>
                  <a:t>=12.2482 </a:t>
                </a:r>
                <a:r>
                  <a:rPr lang="en-US" altLang="zh-CN" dirty="0" err="1"/>
                  <a:t>smmooth</a:t>
                </a:r>
                <a:r>
                  <a:rPr lang="en-US" altLang="zh-CN" dirty="0"/>
                  <a:t>: 0.625  </a:t>
                </a:r>
                <a:r>
                  <a:rPr lang="en-US" altLang="zh-CN" dirty="0" err="1"/>
                  <a:t>max_on</a:t>
                </a:r>
                <a:r>
                  <a:rPr lang="en-US" altLang="zh-CN" dirty="0"/>
                  <a:t>= 144  </a:t>
                </a:r>
                <a:r>
                  <a:rPr lang="en-US" altLang="zh-CN" dirty="0" err="1"/>
                  <a:t>max_off</a:t>
                </a:r>
                <a:r>
                  <a:rPr lang="en-US" altLang="zh-CN" dirty="0"/>
                  <a:t>= 42.1734 </a:t>
                </a:r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sigma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: 0.443+-0.080 </a:t>
                </a:r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ext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=0.351+-0.0822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 err="1" smtClean="0"/>
                  <a:t>ra</a:t>
                </a:r>
                <a:r>
                  <a:rPr lang="en-US" altLang="zh-CN" dirty="0"/>
                  <a:t>: 337.262+-0.189 </a:t>
                </a:r>
                <a:endParaRPr lang="en-US" altLang="zh-CN" dirty="0"/>
              </a:p>
              <a:p>
                <a:r>
                  <a:rPr lang="en-US" altLang="zh-CN" dirty="0" err="1" smtClean="0"/>
                  <a:t>dec</a:t>
                </a:r>
                <a:r>
                  <a:rPr lang="en-US" altLang="zh-CN" dirty="0"/>
                  <a:t>: 60.884+-</a:t>
                </a:r>
                <a:r>
                  <a:rPr lang="en-US" altLang="zh-CN" dirty="0" smtClean="0"/>
                  <a:t>0.090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定位一致，我们的</a:t>
                </a:r>
                <a:r>
                  <a:rPr lang="en-US" altLang="zh-CN" dirty="0" err="1" smtClean="0"/>
                  <a:t>ext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更宽但不到</a:t>
                </a:r>
                <a:r>
                  <a:rPr lang="en-US" altLang="zh-CN" dirty="0" smtClean="0"/>
                  <a:t>1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/>
                      </a:rPr>
                      <m:t>𝛿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598268" y="4005064"/>
                <a:ext cx="4572000" cy="2308324"/>
              </a:xfrm>
              <a:prstGeom prst="rect">
                <a:avLst/>
              </a:prstGeom>
              <a:blipFill rotWithShape="true">
                <a:blip r:embed="rId2"/>
                <a:stretch>
                  <a:fillRect l="-5" t="-5" r="5" b="-8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true" noChangeArrowheads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703512" y="4221077"/>
            <a:ext cx="3990976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680076" y="2204864"/>
            <a:ext cx="345638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0.05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sigma</a:t>
            </a:r>
            <a:r>
              <a:rPr lang="en-US" altLang="zh-CN" dirty="0"/>
              <a:t>: 0.445+-0.082   </a:t>
            </a:r>
            <a:endParaRPr lang="en-US" altLang="zh-CN" dirty="0" smtClean="0"/>
          </a:p>
          <a:p>
            <a:r>
              <a:rPr lang="en-US" altLang="zh-CN" dirty="0" err="1" smtClean="0"/>
              <a:t>ra</a:t>
            </a:r>
            <a:r>
              <a:rPr lang="en-US" altLang="zh-CN" dirty="0"/>
              <a:t>: 337.265+-0.192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dec</a:t>
            </a:r>
            <a:r>
              <a:rPr lang="en-US" altLang="zh-CN" dirty="0"/>
              <a:t>: 60.885+-</a:t>
            </a:r>
            <a:r>
              <a:rPr lang="en-US" altLang="zh-CN" dirty="0" smtClean="0"/>
              <a:t>0.091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0.1</a:t>
            </a:r>
            <a:r>
              <a:rPr lang="zh-CN" altLang="en-US" dirty="0" smtClean="0"/>
              <a:t>的格子结果一致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89700" y="1340105"/>
            <a:ext cx="2916665" cy="275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true"/>
          <p:nvPr/>
        </p:nvSpPr>
        <p:spPr>
          <a:xfrm>
            <a:off x="8148032" y="1340105"/>
            <a:ext cx="14583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Sig=5.5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VER227 </a:t>
            </a:r>
            <a:r>
              <a:rPr lang="zh-CN" altLang="en-US" dirty="0" smtClean="0"/>
              <a:t>位置变化</a:t>
            </a:r>
            <a:endParaRPr lang="zh-CN" altLang="en-US" dirty="0"/>
          </a:p>
        </p:txBody>
      </p:sp>
      <p:sp>
        <p:nvSpPr>
          <p:cNvPr id="3" name="TextBox 2"/>
          <p:cNvSpPr txBox="true"/>
          <p:nvPr/>
        </p:nvSpPr>
        <p:spPr>
          <a:xfrm>
            <a:off x="2351584" y="1484784"/>
            <a:ext cx="74168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25-100TeV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ra</a:t>
            </a:r>
            <a:r>
              <a:rPr lang="en-US" altLang="zh-CN" dirty="0" smtClean="0"/>
              <a:t>: 337.137+-0.276      </a:t>
            </a:r>
            <a:r>
              <a:rPr lang="en-US" altLang="zh-CN" dirty="0" err="1" smtClean="0"/>
              <a:t>dec</a:t>
            </a:r>
            <a:r>
              <a:rPr lang="en-US" altLang="zh-CN" dirty="0" smtClean="0"/>
              <a:t>: 60.902+-0.096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&gt;100TeV:</a:t>
            </a:r>
            <a:endParaRPr lang="en-US" altLang="zh-CN" dirty="0" smtClean="0"/>
          </a:p>
          <a:p>
            <a:r>
              <a:rPr lang="en-US" altLang="zh-CN" dirty="0" err="1" smtClean="0"/>
              <a:t>ra</a:t>
            </a:r>
            <a:r>
              <a:rPr lang="en-US" altLang="zh-CN" dirty="0"/>
              <a:t>: 337.622+-0.503      </a:t>
            </a:r>
            <a:r>
              <a:rPr lang="en-US" altLang="zh-CN" dirty="0" err="1"/>
              <a:t>dec</a:t>
            </a:r>
            <a:r>
              <a:rPr lang="en-US" altLang="zh-CN" dirty="0"/>
              <a:t>: 61.105+-0.204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413223" y="3645024"/>
            <a:ext cx="4139952" cy="230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J2227</a:t>
            </a:r>
            <a:r>
              <a:t>数据 </a:t>
            </a:r>
            <a:r>
              <a:rPr sz="2000"/>
              <a:t> </a:t>
            </a:r>
            <a:r>
              <a:rPr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false"/>
                </a:gradFill>
                <a:sym typeface="+mn-ea"/>
              </a:rPr>
              <a:t>蓝色</a:t>
            </a:r>
            <a:r>
              <a:rPr lang="en-US" altLang="zh-CN" sz="2000" b="0">
                <a:solidFill>
                  <a:schemeClr val="tx1"/>
                </a:solidFill>
                <a:sym typeface="+mn-ea"/>
              </a:rPr>
              <a:t>ext=0.3</a:t>
            </a:r>
            <a:r>
              <a:rPr sz="2000" b="0">
                <a:sym typeface="+mn-ea"/>
              </a:rPr>
              <a:t>，</a:t>
            </a:r>
            <a:r>
              <a:rPr sz="2000">
                <a:solidFill>
                  <a:srgbClr val="FF0000"/>
                </a:solidFill>
                <a:sym typeface="+mn-ea"/>
              </a:rPr>
              <a:t>红色</a:t>
            </a:r>
            <a:r>
              <a:rPr lang="en-US" altLang="zh-CN" sz="2000" b="0">
                <a:solidFill>
                  <a:schemeClr val="tx1"/>
                </a:solidFill>
                <a:sym typeface="+mn-ea"/>
              </a:rPr>
              <a:t>ext=0.5,</a:t>
            </a:r>
            <a:r>
              <a:rPr sz="2000" b="0">
                <a:solidFill>
                  <a:schemeClr val="tx1"/>
                </a:solidFill>
                <a:sym typeface="+mn-ea"/>
              </a:rPr>
              <a:t>均为全天区数据</a:t>
            </a:r>
            <a:endParaRPr sz="2000" b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591820" y="2167255"/>
          <a:ext cx="10674985" cy="33953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932815"/>
                <a:gridCol w="1063625"/>
                <a:gridCol w="1049020"/>
                <a:gridCol w="1049655"/>
                <a:gridCol w="1610360"/>
                <a:gridCol w="1610360"/>
                <a:gridCol w="1120140"/>
                <a:gridCol w="1118870"/>
                <a:gridCol w="112014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bin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能标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Non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Noff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sw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est</a:t>
                      </a:r>
                      <a:endParaRPr lang="en-US" altLang="zh-CN"/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1-1.2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7010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9912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6843.1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9727.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9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1.23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1.47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-2.2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1.2-1.4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826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1298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699.97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1149.2</a:t>
                      </a:r>
                      <a:endParaRPr lang="zh-CN" altLang="en-US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1.00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1.28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1.4-1.6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115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173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57.12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111.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0.82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1.15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1.6-1.8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41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55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6.94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13.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0.82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1.14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-2.8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5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1.8-2.0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16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1.46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2.98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0.75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1.09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2.0-2.2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5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0.45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2.2-2.4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0.13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0.33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2.4-2.6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altLang="zh-CN" sz="1600" b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0.021</a:t>
                      </a:r>
                      <a:endParaRPr 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0.07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2.6-100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altLang="zh-CN" sz="1600" b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0.086</a:t>
                      </a:r>
                      <a:endParaRPr lang="en-US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0.13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-2.4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false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597535" y="1434465"/>
            <a:ext cx="3216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J2227_608ra=337.25;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J2227_608dec=60.80;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59130" y="5909310"/>
            <a:ext cx="548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sw</a:t>
            </a:r>
            <a:r>
              <a:rPr lang="zh-CN" altLang="en-US"/>
              <a:t>不是由</a:t>
            </a:r>
            <a:r>
              <a:rPr lang="en-US" altLang="zh-CN"/>
              <a:t>crab</a:t>
            </a:r>
            <a:r>
              <a:rPr lang="zh-CN" altLang="en-US"/>
              <a:t>的</a:t>
            </a:r>
            <a:r>
              <a:rPr lang="en-US" altLang="zh-CN"/>
              <a:t>psf</a:t>
            </a:r>
            <a:r>
              <a:rPr lang="zh-CN" altLang="en-US"/>
              <a:t>来的？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J2227</a:t>
            </a:r>
            <a:r>
              <a:t>单幂律能谱结果</a:t>
            </a: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J2227+608(zen:0-50.0 position:[337.25 60.80]),  CRs  2.315230e+06</a:t>
            </a:r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051685"/>
            <a:ext cx="5996940" cy="431355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7067550" y="2621280"/>
            <a:ext cx="4890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全天区数据</a:t>
            </a:r>
            <a:r>
              <a:rPr lang="en-US" altLang="zh-CN">
                <a:sym typeface="+mn-ea"/>
              </a:rPr>
              <a:t>ext0.3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alpha:4.57754e-11 (+-)5.03656e-12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beta:-3.00517	(+-)0.119968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chi2/ndf:9.09057/7=1.29865</a:t>
            </a:r>
            <a:endParaRPr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7067550" y="4625340"/>
            <a:ext cx="4803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全天区数据</a:t>
            </a:r>
            <a:r>
              <a:rPr lang="en-US" altLang="zh-CN">
                <a:sym typeface="+mn-ea"/>
              </a:rPr>
              <a:t>ext0.5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alpha:3.68769e-11 (+-)4.29754e-12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beta:-2.91534	(+-)0.119682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chi2/ndf:8.57083/7=1.2244</a:t>
            </a:r>
            <a:endParaRPr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7963535" y="1244600"/>
          <a:ext cx="281559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876300" imgH="228600" progId="Equation.KSEE3">
                  <p:embed/>
                </p:oleObj>
              </mc:Choice>
              <mc:Fallback>
                <p:oleObj name="" r:id="rId2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63535" y="1244600"/>
                        <a:ext cx="281559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单幂律模型结果</a:t>
            </a:r>
            <a:endParaRPr lang="zh-CN" altLang="en-US"/>
          </a:p>
        </p:txBody>
      </p:sp>
      <p:sp>
        <p:nvSpPr>
          <p:cNvPr id="4" name="文本框 3"/>
          <p:cNvSpPr txBox="true"/>
          <p:nvPr/>
        </p:nvSpPr>
        <p:spPr>
          <a:xfrm>
            <a:off x="494665" y="2849245"/>
            <a:ext cx="5904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E: 18.197 flux_hawc:1.43182e-12(+-)7.18276e-13</a:t>
            </a:r>
            <a:endParaRPr lang="zh-CN" altLang="en-US"/>
          </a:p>
          <a:p>
            <a:r>
              <a:rPr lang="zh-CN" altLang="en-US"/>
              <a:t>E: 23.9883 flux_hawc:1.86864e-12(+-)4.26143e-13</a:t>
            </a:r>
            <a:endParaRPr lang="zh-CN" altLang="en-US"/>
          </a:p>
          <a:p>
            <a:r>
              <a:rPr lang="zh-CN" altLang="en-US"/>
              <a:t>E: 38.0189 flux_hawc:1.31287e-12(+-)2.43262e-13</a:t>
            </a:r>
            <a:endParaRPr lang="zh-CN" altLang="en-US"/>
          </a:p>
          <a:p>
            <a:r>
              <a:rPr lang="zh-CN" altLang="en-US"/>
              <a:t>E: 54.9541 flux_hawc:1.29331e-12(+-)2.43166e-13</a:t>
            </a:r>
            <a:endParaRPr lang="zh-CN" altLang="en-US"/>
          </a:p>
          <a:p>
            <a:r>
              <a:rPr lang="zh-CN" altLang="en-US"/>
              <a:t>E: 87.0964 flux_hawc:5.63067e-13(+-)1.85007e-13</a:t>
            </a:r>
            <a:endParaRPr lang="zh-CN" altLang="en-US"/>
          </a:p>
          <a:p>
            <a:r>
              <a:rPr lang="zh-CN" altLang="en-US"/>
              <a:t>E: 125.893 flux_hawc:3.10277e-13(+-)1.52554e-13</a:t>
            </a:r>
            <a:endParaRPr lang="zh-CN" altLang="en-US"/>
          </a:p>
          <a:p>
            <a:r>
              <a:rPr lang="zh-CN" altLang="en-US"/>
              <a:t>E: 181.97 flux_hawc:8.53542e-14(+-)9.79405e-14</a:t>
            </a:r>
            <a:endParaRPr lang="zh-CN" altLang="en-US"/>
          </a:p>
          <a:p>
            <a:r>
              <a:rPr lang="zh-CN" altLang="en-US"/>
              <a:t>E: 263.027 flux_hawc:1.58377e-13(+-)1.61843e-13</a:t>
            </a:r>
            <a:endParaRPr lang="zh-CN" altLang="en-US"/>
          </a:p>
          <a:p>
            <a:r>
              <a:rPr lang="zh-CN" altLang="en-US"/>
              <a:t>E: 346.737 flux_hawc:1.15995e-13(+-)1.26886e-13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6463030" y="2809875"/>
            <a:ext cx="6423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E: 18.197 flux_hawc:1.5092e-12(+-)8.16114e-13</a:t>
            </a:r>
            <a:endParaRPr lang="zh-CN" altLang="en-US"/>
          </a:p>
          <a:p>
            <a:r>
              <a:rPr lang="zh-CN" altLang="en-US">
                <a:sym typeface="+mn-ea"/>
              </a:rPr>
              <a:t>E: 26.3027 flux_hawc:1.91995e-12(+-)4.64894e-13</a:t>
            </a:r>
            <a:endParaRPr lang="zh-CN" altLang="en-US"/>
          </a:p>
          <a:p>
            <a:r>
              <a:rPr lang="zh-CN" altLang="en-US">
                <a:sym typeface="+mn-ea"/>
              </a:rPr>
              <a:t>E: 41.6869 flux_hawc:1.22035e-12(+-)2.60395e-13</a:t>
            </a:r>
            <a:endParaRPr lang="zh-CN" altLang="en-US"/>
          </a:p>
          <a:p>
            <a:r>
              <a:rPr lang="zh-CN" altLang="en-US">
                <a:sym typeface="+mn-ea"/>
              </a:rPr>
              <a:t>E: 54.9541 flux_hawc:1.53115e-12(+-)2.73418e-13</a:t>
            </a:r>
            <a:endParaRPr lang="zh-CN" altLang="en-US"/>
          </a:p>
          <a:p>
            <a:r>
              <a:rPr lang="zh-CN" altLang="en-US">
                <a:sym typeface="+mn-ea"/>
              </a:rPr>
              <a:t>E: 87.0964 flux_hawc:6.77576e-13(+-)2.08202e-13</a:t>
            </a:r>
            <a:endParaRPr lang="zh-CN" altLang="en-US"/>
          </a:p>
          <a:p>
            <a:r>
              <a:rPr lang="zh-CN" altLang="en-US">
                <a:sym typeface="+mn-ea"/>
              </a:rPr>
              <a:t>E: 125.893 flux_hawc:2.62647e-13(+-)1.48496e-13</a:t>
            </a:r>
            <a:endParaRPr lang="zh-CN" altLang="en-US"/>
          </a:p>
          <a:p>
            <a:r>
              <a:rPr lang="zh-CN" altLang="en-US">
                <a:sym typeface="+mn-ea"/>
              </a:rPr>
              <a:t>E: 181.97 flux_hawc:2.53653e-13(+-)1.6484e-13</a:t>
            </a:r>
            <a:endParaRPr lang="zh-CN" altLang="en-US"/>
          </a:p>
          <a:p>
            <a:r>
              <a:rPr lang="zh-CN" altLang="en-US">
                <a:sym typeface="+mn-ea"/>
              </a:rPr>
              <a:t>E: 263.027 flux_hawc:3.0402e-13(+-)2.2278e-13</a:t>
            </a:r>
            <a:endParaRPr lang="zh-CN" altLang="en-US"/>
          </a:p>
          <a:p>
            <a:r>
              <a:rPr lang="zh-CN" altLang="en-US">
                <a:sym typeface="+mn-ea"/>
              </a:rPr>
              <a:t>E: 602.56 flux_hawc:6.22727e-14(+-)7.18463e-14</a:t>
            </a:r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608330" y="1576705"/>
            <a:ext cx="3919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全天区数据能谱 </a:t>
            </a:r>
            <a:r>
              <a:rPr lang="en-US" altLang="zh-CN"/>
              <a:t>ext=0.3</a:t>
            </a:r>
            <a:endParaRPr lang="en-US" altLang="zh-CN"/>
          </a:p>
          <a:p>
            <a:r>
              <a:rPr lang="en-US" altLang="zh-CN">
                <a:sym typeface="+mn-ea"/>
              </a:rPr>
              <a:t>alpha</a:t>
            </a:r>
            <a:r>
              <a:rPr lang="zh-CN" altLang="en-US">
                <a:sym typeface="+mn-ea"/>
              </a:rPr>
              <a:t>：4.57754e-11 ±5.03656e-12	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beta</a:t>
            </a:r>
            <a:r>
              <a:rPr lang="zh-CN" altLang="en-US">
                <a:sym typeface="+mn-ea"/>
              </a:rPr>
              <a:t>：-3.00517	±0.119968</a:t>
            </a:r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6463030" y="1576705"/>
            <a:ext cx="4773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全天区数据能谱 </a:t>
            </a:r>
            <a:r>
              <a:rPr lang="en-US" altLang="zh-CN"/>
              <a:t>ext=0.5</a:t>
            </a:r>
            <a:endParaRPr lang="en-US" altLang="zh-CN"/>
          </a:p>
          <a:p>
            <a:r>
              <a:rPr lang="en-US" altLang="zh-CN">
                <a:sym typeface="+mn-ea"/>
              </a:rPr>
              <a:t>alpha</a:t>
            </a:r>
            <a:r>
              <a:rPr lang="zh-CN" altLang="en-US">
                <a:sym typeface="+mn-ea"/>
              </a:rPr>
              <a:t>：3.68769e-11 ±4.29754e-12	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beta</a:t>
            </a:r>
            <a:r>
              <a:rPr lang="zh-CN" altLang="en-US">
                <a:sym typeface="+mn-ea"/>
              </a:rPr>
              <a:t>：-2.91534	±0.119682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t>陈老师组 </a:t>
            </a:r>
            <a:r>
              <a:rPr lang="en-US" altLang="zh-CN"/>
              <a:t>J2227</a:t>
            </a:r>
            <a:endParaRPr lang="en-US" altLang="zh-CN"/>
          </a:p>
        </p:txBody>
      </p:sp>
      <p:pic>
        <p:nvPicPr>
          <p:cNvPr id="9" name="内容占位符 3" descr="微信图片_2020041300002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935" y="1490345"/>
            <a:ext cx="892683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J2227log</a:t>
            </a:r>
            <a:r>
              <a:t>抛物线能谱结果</a:t>
            </a:r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6511925" cy="475932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7120255" y="2465705"/>
            <a:ext cx="4779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全天区数据</a:t>
            </a:r>
            <a:r>
              <a:rPr lang="en-US" altLang="zh-CN">
                <a:sym typeface="+mn-ea"/>
              </a:rPr>
              <a:t>ext=0.3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alpha:7.34219e-12 (+-)1.17662e-12</a:t>
            </a:r>
            <a:endParaRPr lang="zh-CN" altLang="en-US"/>
          </a:p>
          <a:p>
            <a:r>
              <a:rPr lang="zh-CN" altLang="en-US">
                <a:sym typeface="+mn-ea"/>
              </a:rPr>
              <a:t>beta:-2.4221	(+-)0.441972</a:t>
            </a:r>
            <a:endParaRPr lang="zh-CN" altLang="en-US"/>
          </a:p>
          <a:p>
            <a:r>
              <a:rPr lang="zh-CN" altLang="en-US">
                <a:sym typeface="+mn-ea"/>
              </a:rPr>
              <a:t>beta2:-0.765967	(+-)0.508886</a:t>
            </a:r>
            <a:endParaRPr lang="zh-CN" altLang="en-US"/>
          </a:p>
          <a:p>
            <a:r>
              <a:rPr lang="zh-CN" altLang="en-US">
                <a:sym typeface="+mn-ea"/>
              </a:rPr>
              <a:t>chi2/ndf:2.60679/6=0.434464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全天区数据</a:t>
            </a:r>
            <a:r>
              <a:rPr lang="en-US" altLang="zh-CN"/>
              <a:t>ext=0.5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alpha:9.79295e-12 (+-)1.83269e-12</a:t>
            </a:r>
            <a:endParaRPr lang="zh-CN" altLang="en-US"/>
          </a:p>
          <a:p>
            <a:r>
              <a:rPr lang="zh-CN" altLang="en-US"/>
              <a:t>beta:-2.49585	(+-)0.396315</a:t>
            </a:r>
            <a:endParaRPr lang="zh-CN" altLang="en-US"/>
          </a:p>
          <a:p>
            <a:r>
              <a:rPr lang="zh-CN" altLang="en-US"/>
              <a:t>beta2:-0.483448	(+-)0.46493</a:t>
            </a:r>
            <a:endParaRPr lang="zh-CN" altLang="en-US"/>
          </a:p>
          <a:p>
            <a:r>
              <a:rPr lang="zh-CN" altLang="en-US"/>
              <a:t>chi2/ndf:5.0094/6=0.834901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7393305" y="1244600"/>
          <a:ext cx="395605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31265" imgH="228600" progId="Equation.KSEE3">
                  <p:embed/>
                </p:oleObj>
              </mc:Choice>
              <mc:Fallback>
                <p:oleObj name="" r:id="rId2" imgW="1231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3305" y="1244600"/>
                        <a:ext cx="395605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</a:t>
            </a:r>
            <a:r>
              <a:t>抛物线模型结果</a:t>
            </a:r>
          </a:p>
        </p:txBody>
      </p:sp>
      <p:sp>
        <p:nvSpPr>
          <p:cNvPr id="4" name="文本框 3"/>
          <p:cNvSpPr txBox="true"/>
          <p:nvPr/>
        </p:nvSpPr>
        <p:spPr>
          <a:xfrm>
            <a:off x="6046470" y="1854835"/>
            <a:ext cx="5850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ext0.5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alpha:9.79295e-12 (+-)1.83269e-12</a:t>
            </a:r>
            <a:endParaRPr lang="zh-CN" altLang="en-US"/>
          </a:p>
          <a:p>
            <a:r>
              <a:rPr lang="zh-CN" altLang="en-US">
                <a:sym typeface="+mn-ea"/>
              </a:rPr>
              <a:t>beta:-2.49585	(+-)0.396315</a:t>
            </a:r>
            <a:endParaRPr lang="zh-CN" altLang="en-US"/>
          </a:p>
          <a:p>
            <a:r>
              <a:rPr lang="zh-CN" altLang="en-US">
                <a:sym typeface="+mn-ea"/>
              </a:rPr>
              <a:t>beta2:-0.483448	(+-)0.46493</a:t>
            </a:r>
            <a:endParaRPr lang="zh-CN" altLang="en-US"/>
          </a:p>
          <a:p>
            <a:r>
              <a:rPr lang="zh-CN" altLang="en-US">
                <a:sym typeface="+mn-ea"/>
              </a:rPr>
              <a:t>chi2/ndf:5.0094/6=0.834901</a:t>
            </a:r>
            <a:endParaRPr lang="zh-CN" altLang="en-US"/>
          </a:p>
          <a:p>
            <a:r>
              <a:rPr lang="zh-CN" altLang="en-US">
                <a:sym typeface="+mn-ea"/>
              </a:rPr>
              <a:t>E: 9.54993 flux_hawc:1.02174e-12(+-)5.52515e-13</a:t>
            </a:r>
            <a:endParaRPr lang="zh-CN" altLang="en-US"/>
          </a:p>
          <a:p>
            <a:r>
              <a:rPr lang="zh-CN" altLang="en-US">
                <a:sym typeface="+mn-ea"/>
              </a:rPr>
              <a:t>E: 15.1356 flux_hawc:1.76857e-12(+-)4.28239e-13</a:t>
            </a:r>
            <a:endParaRPr lang="zh-CN" altLang="en-US"/>
          </a:p>
          <a:p>
            <a:r>
              <a:rPr lang="zh-CN" altLang="en-US">
                <a:sym typeface="+mn-ea"/>
              </a:rPr>
              <a:t>E: 23.9883 flux_hawc:1.54274e-12(+-)3.29184e-13</a:t>
            </a:r>
            <a:endParaRPr lang="zh-CN" altLang="en-US"/>
          </a:p>
          <a:p>
            <a:r>
              <a:rPr lang="zh-CN" altLang="en-US">
                <a:sym typeface="+mn-ea"/>
              </a:rPr>
              <a:t>E: 38.0189 flux_hawc:2.10719e-12(+-)3.7628e-13</a:t>
            </a:r>
            <a:endParaRPr lang="zh-CN" altLang="en-US"/>
          </a:p>
          <a:p>
            <a:r>
              <a:rPr lang="zh-CN" altLang="en-US">
                <a:sym typeface="+mn-ea"/>
              </a:rPr>
              <a:t>E: 54.9541 flux_hawc:1.21519e-12(+-)3.73396e-13</a:t>
            </a:r>
            <a:endParaRPr lang="zh-CN" altLang="en-US"/>
          </a:p>
          <a:p>
            <a:r>
              <a:rPr lang="zh-CN" altLang="en-US">
                <a:sym typeface="+mn-ea"/>
              </a:rPr>
              <a:t>E: 87.0964 flux_hawc:5.04526e-13(+-)2.85251e-13</a:t>
            </a:r>
            <a:endParaRPr lang="zh-CN" altLang="en-US"/>
          </a:p>
          <a:p>
            <a:r>
              <a:rPr lang="zh-CN" altLang="en-US">
                <a:sym typeface="+mn-ea"/>
              </a:rPr>
              <a:t>E: 125.893 flux_hawc:5.75748e-13(+-)3.74159e-13</a:t>
            </a:r>
            <a:endParaRPr lang="zh-CN" altLang="en-US"/>
          </a:p>
          <a:p>
            <a:r>
              <a:rPr lang="zh-CN" altLang="en-US">
                <a:sym typeface="+mn-ea"/>
              </a:rPr>
              <a:t>E: 199.526 flux_hawc:6.82575e-13(+-)5.00176e-13</a:t>
            </a:r>
            <a:endParaRPr lang="zh-CN" altLang="en-US"/>
          </a:p>
          <a:p>
            <a:r>
              <a:rPr lang="zh-CN" altLang="en-US">
                <a:sym typeface="+mn-ea"/>
              </a:rPr>
              <a:t>E: 316.228 flux_hawc:2.8303e-13(+-)3.26542e-13</a:t>
            </a:r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556260" y="1854835"/>
            <a:ext cx="56553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ext=0.3</a:t>
            </a:r>
            <a:endParaRPr lang="zh-CN" altLang="en-US"/>
          </a:p>
          <a:p>
            <a:r>
              <a:rPr lang="zh-CN" altLang="en-US"/>
              <a:t>alpha:7.34219e-12	(+-)1.17662e-12</a:t>
            </a:r>
            <a:endParaRPr lang="zh-CN" altLang="en-US"/>
          </a:p>
          <a:p>
            <a:r>
              <a:rPr lang="zh-CN" altLang="en-US"/>
              <a:t>beta:-2.4221	(+-)0.441972</a:t>
            </a:r>
            <a:endParaRPr lang="zh-CN" altLang="en-US"/>
          </a:p>
          <a:p>
            <a:r>
              <a:rPr lang="zh-CN" altLang="en-US"/>
              <a:t>beta2:-0.765967	(+-)0.508886</a:t>
            </a:r>
            <a:endParaRPr lang="zh-CN" altLang="en-US"/>
          </a:p>
          <a:p>
            <a:r>
              <a:rPr lang="zh-CN" altLang="en-US"/>
              <a:t>chi2/ndf:2.60679/6=0.434464</a:t>
            </a:r>
            <a:endParaRPr lang="zh-CN" altLang="en-US"/>
          </a:p>
          <a:p>
            <a:r>
              <a:rPr lang="zh-CN" altLang="en-US"/>
              <a:t>E: 6.60693 flux_hawc:2.72767e-13(+-)1.36834e-13</a:t>
            </a:r>
            <a:endParaRPr lang="zh-CN" altLang="en-US"/>
          </a:p>
          <a:p>
            <a:r>
              <a:rPr lang="zh-CN" altLang="en-US"/>
              <a:t>E: 13.8038 flux_hawc:1.09456e-12(+-)2.49615e-13</a:t>
            </a:r>
            <a:endParaRPr lang="zh-CN" altLang="en-US"/>
          </a:p>
          <a:p>
            <a:r>
              <a:rPr lang="zh-CN" altLang="en-US"/>
              <a:t>E: 19.9526 flux_hawc:1.286e-12(+-)2.38283e-13</a:t>
            </a:r>
            <a:endParaRPr lang="zh-CN" altLang="en-US"/>
          </a:p>
          <a:p>
            <a:r>
              <a:rPr lang="zh-CN" altLang="en-US"/>
              <a:t>E: 34.6737 flux_hawc:1.90461e-12(+-)3.581e-13</a:t>
            </a:r>
            <a:endParaRPr lang="zh-CN" altLang="en-US"/>
          </a:p>
          <a:p>
            <a:r>
              <a:rPr lang="zh-CN" altLang="en-US"/>
              <a:t>E: 54.9541 flux_hawc:1.14818e-12(+-)3.77259e-13</a:t>
            </a:r>
            <a:endParaRPr lang="zh-CN" altLang="en-US"/>
          </a:p>
          <a:p>
            <a:r>
              <a:rPr lang="zh-CN" altLang="en-US"/>
              <a:t>E: 87.0964 flux_hawc:7.06474e-13(+-)3.47351e-13</a:t>
            </a:r>
            <a:endParaRPr lang="zh-CN" altLang="en-US"/>
          </a:p>
          <a:p>
            <a:r>
              <a:rPr lang="zh-CN" altLang="en-US"/>
              <a:t>E: 104.713 flux_hawc:3.53696e-13(+-)4.05852e-13</a:t>
            </a:r>
            <a:endParaRPr lang="zh-CN" altLang="en-US"/>
          </a:p>
          <a:p>
            <a:r>
              <a:rPr lang="zh-CN" altLang="en-US"/>
              <a:t>E: 165.959 flux_hawc:7.25345e-13(+-)7.41219e-13</a:t>
            </a:r>
            <a:endParaRPr lang="zh-CN" altLang="en-US"/>
          </a:p>
          <a:p>
            <a:r>
              <a:rPr lang="zh-CN" altLang="en-US"/>
              <a:t>E: 263.027 flux_hawc:7.30341e-13(+-)7.98918e-13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我们能谱的做法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33170" y="1498600"/>
            <a:ext cx="233934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gamma</a:t>
            </a:r>
            <a:r>
              <a:rPr lang="zh-CN" altLang="en-US"/>
              <a:t>模拟数据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8710" y="3505200"/>
            <a:ext cx="2588895" cy="603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点源轨道修正</a:t>
            </a:r>
            <a:endParaRPr lang="zh-CN" altLang="en-US"/>
          </a:p>
          <a:p>
            <a:pPr algn="ctr"/>
            <a:r>
              <a:rPr lang="en-US" altLang="zh-CN"/>
              <a:t>&gt;&gt;</a:t>
            </a:r>
            <a:r>
              <a:rPr lang="zh-CN" altLang="en-US"/>
              <a:t>点源模拟数据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9670" y="2543810"/>
            <a:ext cx="2468245" cy="475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实验数据统计活时间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93775" y="4652010"/>
            <a:ext cx="2818765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点源实验数据能谱拟合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341755" y="5758815"/>
            <a:ext cx="2115820" cy="4464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单个能量点流强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5" idx="2"/>
            <a:endCxn id="10" idx="0"/>
          </p:cNvCxnSpPr>
          <p:nvPr/>
        </p:nvCxnSpPr>
        <p:spPr>
          <a:xfrm flipH="true">
            <a:off x="2403475" y="3019425"/>
            <a:ext cx="63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5" idx="0"/>
          </p:cNvCxnSpPr>
          <p:nvPr/>
        </p:nvCxnSpPr>
        <p:spPr>
          <a:xfrm>
            <a:off x="2402840" y="2053590"/>
            <a:ext cx="127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8" idx="0"/>
          </p:cNvCxnSpPr>
          <p:nvPr/>
        </p:nvCxnSpPr>
        <p:spPr>
          <a:xfrm>
            <a:off x="2403475" y="4108450"/>
            <a:ext cx="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2"/>
            <a:endCxn id="20" idx="0"/>
          </p:cNvCxnSpPr>
          <p:nvPr/>
        </p:nvCxnSpPr>
        <p:spPr>
          <a:xfrm flipH="true">
            <a:off x="2399665" y="5148580"/>
            <a:ext cx="3810" cy="6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4360545" y="1306195"/>
            <a:ext cx="65366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000" b="1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、统计</a:t>
            </a:r>
            <a:r>
              <a:rPr lang="zh-CN" sz="2000" b="1">
                <a:solidFill>
                  <a:srgbClr val="0070C0"/>
                </a:solidFill>
                <a:sym typeface="+mn-ea"/>
              </a:rPr>
              <a:t>点源</a:t>
            </a:r>
            <a:r>
              <a:rPr sz="2000" b="1">
                <a:solidFill>
                  <a:srgbClr val="0070C0"/>
                </a:solidFill>
                <a:sym typeface="+mn-ea"/>
              </a:rPr>
              <a:t>活时间</a:t>
            </a:r>
            <a:endParaRPr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实验数据范围：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2019-</a:t>
            </a:r>
            <a:r>
              <a:rPr lang="en-US" sz="2000">
                <a:solidFill>
                  <a:srgbClr val="FF0000"/>
                </a:solidFill>
                <a:sym typeface="+mn-ea"/>
              </a:rPr>
              <a:t>1227——2020-0408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cross check: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使用陈老师组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filelist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None/>
            </a:pPr>
            <a:endParaRPr lang="zh-CN" altLang="en-US" sz="200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000" b="1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、点源轨迹产生点源模拟数据</a:t>
            </a:r>
            <a:endParaRPr lang="zh-CN" altLang="en-US" sz="2000" b="1">
              <a:solidFill>
                <a:srgbClr val="0070C0"/>
              </a:solidFill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sz="2000">
                <a:solidFill>
                  <a:schemeClr val="tx1"/>
                </a:solidFill>
                <a:sym typeface="+mn-ea"/>
              </a:rPr>
              <a:t>消去</a:t>
            </a:r>
            <a:r>
              <a:rPr sz="2000">
                <a:solidFill>
                  <a:srgbClr val="FF0000"/>
                </a:solidFill>
                <a:sym typeface="+mn-ea"/>
              </a:rPr>
              <a:t>立体角</a:t>
            </a:r>
            <a:r>
              <a:rPr sz="2000">
                <a:solidFill>
                  <a:schemeClr val="tx1"/>
                </a:solidFill>
                <a:sym typeface="+mn-ea"/>
              </a:rPr>
              <a:t>影响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sz="2000">
                <a:solidFill>
                  <a:schemeClr val="tx1"/>
                </a:solidFill>
                <a:sym typeface="+mn-ea"/>
              </a:rPr>
              <a:t>事例乘以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crab</a:t>
            </a:r>
            <a:r>
              <a:rPr sz="2000">
                <a:solidFill>
                  <a:schemeClr val="tx1"/>
                </a:solidFill>
                <a:sym typeface="+mn-ea"/>
              </a:rPr>
              <a:t>在天顶角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θ</a:t>
            </a:r>
            <a:r>
              <a:rPr sz="2000">
                <a:solidFill>
                  <a:schemeClr val="tx1"/>
                </a:solidFill>
                <a:sym typeface="+mn-ea"/>
              </a:rPr>
              <a:t>上</a:t>
            </a:r>
            <a:r>
              <a:rPr lang="zh-CN" sz="2000">
                <a:solidFill>
                  <a:schemeClr val="tx1"/>
                </a:solidFill>
                <a:sym typeface="+mn-ea"/>
              </a:rPr>
              <a:t>活</a:t>
            </a:r>
            <a:r>
              <a:rPr sz="2000">
                <a:solidFill>
                  <a:schemeClr val="tx1"/>
                </a:solidFill>
                <a:sym typeface="+mn-ea"/>
              </a:rPr>
              <a:t>时间作为权重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sz="2000">
                <a:solidFill>
                  <a:schemeClr val="tx1"/>
                </a:solidFill>
                <a:sym typeface="+mn-ea"/>
              </a:rPr>
              <a:t>归算流强到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gamma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模拟数据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4448810" y="5246370"/>
          <a:ext cx="406019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565400" imgH="584200" progId="Equation.KSEE3">
                  <p:embed/>
                </p:oleObj>
              </mc:Choice>
              <mc:Fallback>
                <p:oleObj name="" r:id="rId3" imgW="2565400" imgH="584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8810" y="5246370"/>
                        <a:ext cx="406019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J2227</a:t>
            </a:r>
            <a:r>
              <a:t>数据 </a:t>
            </a:r>
            <a:r>
              <a:rPr sz="2000"/>
              <a:t> </a:t>
            </a:r>
            <a:r>
              <a:rPr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false"/>
                </a:gradFill>
                <a:sym typeface="+mn-ea"/>
              </a:rPr>
              <a:t>蓝色</a:t>
            </a:r>
            <a:r>
              <a:rPr lang="en-US" altLang="zh-CN" sz="2000" b="0">
                <a:solidFill>
                  <a:schemeClr val="tx1"/>
                </a:solidFill>
                <a:sym typeface="+mn-ea"/>
              </a:rPr>
              <a:t>ext=0.3</a:t>
            </a:r>
            <a:r>
              <a:rPr sz="2000" b="0">
                <a:sym typeface="+mn-ea"/>
              </a:rPr>
              <a:t>，</a:t>
            </a:r>
            <a:r>
              <a:rPr sz="2000">
                <a:solidFill>
                  <a:srgbClr val="FF0000"/>
                </a:solidFill>
                <a:sym typeface="+mn-ea"/>
              </a:rPr>
              <a:t>红色</a:t>
            </a:r>
            <a:r>
              <a:rPr lang="en-US" altLang="zh-CN" sz="2000" b="0">
                <a:solidFill>
                  <a:schemeClr val="tx1"/>
                </a:solidFill>
                <a:sym typeface="+mn-ea"/>
              </a:rPr>
              <a:t>ext=0.5,</a:t>
            </a:r>
            <a:r>
              <a:rPr sz="2000" b="0">
                <a:solidFill>
                  <a:schemeClr val="tx1"/>
                </a:solidFill>
                <a:sym typeface="+mn-ea"/>
              </a:rPr>
              <a:t>均为全天区数据</a:t>
            </a:r>
            <a:endParaRPr sz="2000" b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591820" y="2167255"/>
          <a:ext cx="10674985" cy="33953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932815"/>
                <a:gridCol w="1063625"/>
                <a:gridCol w="1049020"/>
                <a:gridCol w="1049655"/>
                <a:gridCol w="1610360"/>
                <a:gridCol w="1610360"/>
                <a:gridCol w="1120140"/>
                <a:gridCol w="1118870"/>
                <a:gridCol w="112014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bin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能标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Non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Noff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sw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est</a:t>
                      </a:r>
                      <a:endParaRPr lang="en-US" altLang="zh-CN"/>
                    </a:p>
                  </a:txBody>
                  <a:tcPr anchor="ctr" anchorCtr="false"/>
                </a:tc>
              </a:tr>
              <a:tr h="673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1-1.4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7010+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微软雅黑" panose="020B0503020204020204" pitchFamily="34" charset="-122"/>
                        </a:rPr>
                        <a:t>826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9912+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微软雅黑" panose="020B0503020204020204" pitchFamily="34" charset="-122"/>
                        </a:rPr>
                        <a:t>1298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6843.1+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微软雅黑" panose="020B0503020204020204" pitchFamily="34" charset="-122"/>
                        </a:rPr>
                        <a:t>699.97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9727.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9+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微软雅黑" panose="020B0503020204020204" pitchFamily="34" charset="-122"/>
                        </a:rPr>
                        <a:t>1149.2</a:t>
                      </a:r>
                      <a:endParaRPr lang="zh-CN" altLang="en-US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1.23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1.47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-2.2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1.4-1.6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115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173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57.12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111.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0.82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1.15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1.6-1.8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41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55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6.94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sym typeface="+mn-ea"/>
                        </a:rPr>
                        <a:t>13.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0.82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1.14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-2.8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35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1.8-2.0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12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16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1.46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2.98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0.75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1.09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1346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2.0-100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5+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微软雅黑" panose="020B0503020204020204" pitchFamily="34" charset="-122"/>
                        </a:rPr>
                        <a:t>1+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</a:rPr>
                        <a:t>1+</a:t>
                      </a:r>
                      <a:endParaRPr lang="en-US" altLang="zh-CN" sz="1600" b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altLang="zh-CN" sz="1600" b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5+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微软雅黑" panose="020B0503020204020204" pitchFamily="34" charset="-122"/>
                        </a:rPr>
                        <a:t>3+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2+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0.45+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微软雅黑" panose="020B0503020204020204" pitchFamily="34" charset="-122"/>
                        </a:rPr>
                        <a:t>0.13+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微软雅黑" panose="020B0503020204020204" pitchFamily="34" charset="-122"/>
                        </a:rPr>
                        <a:t>0.021+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600" b="0">
                          <a:solidFill>
                            <a:srgbClr val="0070C0"/>
                          </a:solidFill>
                          <a:sym typeface="微软雅黑" panose="020B0503020204020204" pitchFamily="34" charset="-122"/>
                        </a:rPr>
                        <a:t>0.086</a:t>
                      </a:r>
                      <a:endParaRPr lang="en-US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1.05+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微软雅黑" panose="020B0503020204020204" pitchFamily="34" charset="-122"/>
                        </a:rPr>
                        <a:t>0.33+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微软雅黑" panose="020B0503020204020204" pitchFamily="34" charset="-122"/>
                        </a:rPr>
                        <a:t>0.07+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微软雅黑" panose="020B0503020204020204" pitchFamily="34" charset="-122"/>
                        </a:rPr>
                        <a:t>0.13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0.71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1.07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false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597535" y="1434465"/>
            <a:ext cx="3216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J2227_608ra=337.25;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J2227_608dec=60.80;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调整</a:t>
            </a:r>
            <a:r>
              <a:rPr lang="en-US" altLang="zh-CN"/>
              <a:t>bin </a:t>
            </a:r>
            <a:r>
              <a:t>单幂律</a:t>
            </a:r>
            <a:r>
              <a:rPr lang="en-US" altLang="zh-CN"/>
              <a:t>ext0.5</a:t>
            </a:r>
            <a:endParaRPr lang="en-US" altLang="zh-CN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1551940"/>
            <a:ext cx="6602730" cy="46767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7259320" y="982980"/>
            <a:ext cx="56838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trueobsNon= {11210.0, 173.0, 55.0, 16.0, 11.0 };</a:t>
            </a:r>
            <a:endParaRPr lang="zh-CN" altLang="en-US" sz="1600"/>
          </a:p>
          <a:p>
            <a:r>
              <a:rPr lang="zh-CN" altLang="en-US" sz="1600"/>
              <a:t>trueobsNoff= {10877.1, 111.4, 13.5, 3.0, 1.6 };</a:t>
            </a:r>
            <a:endParaRPr lang="zh-CN" altLang="en-US" sz="1600"/>
          </a:p>
          <a:p>
            <a:r>
              <a:rPr lang="zh-CN" altLang="en-US" sz="1600"/>
              <a:t>trueNs_ob= {332.9, 61.6, 41.5, 13.0, 9.4 };</a:t>
            </a:r>
            <a:endParaRPr lang="zh-CN" altLang="en-US" sz="1600"/>
          </a:p>
          <a:p>
            <a:r>
              <a:rPr lang="zh-CN" altLang="en-US" sz="1600"/>
              <a:t>trueNs_err= {105.9, 13.2, 7.4, 4.0, 3.3 };</a:t>
            </a:r>
            <a:endParaRPr lang="zh-CN" altLang="en-US" sz="1600"/>
          </a:p>
          <a:p>
            <a:r>
              <a:rPr lang="zh-CN" altLang="en-US" sz="1600"/>
              <a:t>trueNs_ob/err= {3.1, 4.7, 5.6, 3.3, 2.8 };</a:t>
            </a:r>
            <a:endParaRPr lang="zh-CN" altLang="en-US" sz="1600"/>
          </a:p>
        </p:txBody>
      </p:sp>
      <p:sp>
        <p:nvSpPr>
          <p:cNvPr id="6" name="文本框 5"/>
          <p:cNvSpPr txBox="true"/>
          <p:nvPr/>
        </p:nvSpPr>
        <p:spPr>
          <a:xfrm>
            <a:off x="7305040" y="4293870"/>
            <a:ext cx="56534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E: 18.197 flux_hawc:1.85234e-12(+-)5.89128e-13</a:t>
            </a:r>
            <a:endParaRPr lang="zh-CN" altLang="en-US" sz="1600"/>
          </a:p>
          <a:p>
            <a:r>
              <a:rPr lang="zh-CN" altLang="en-US" sz="1600"/>
              <a:t>E: 41.6869 flux_hawc:1.21866e-12(+-)2.60033e-13</a:t>
            </a:r>
            <a:endParaRPr lang="zh-CN" altLang="en-US" sz="1600"/>
          </a:p>
          <a:p>
            <a:r>
              <a:rPr lang="zh-CN" altLang="en-US" sz="1600"/>
              <a:t>E: 54.9541 flux_hawc:1.52415e-12(+-)2.72167e-13</a:t>
            </a:r>
            <a:endParaRPr lang="zh-CN" altLang="en-US" sz="1600"/>
          </a:p>
          <a:p>
            <a:r>
              <a:rPr lang="zh-CN" altLang="en-US" sz="1600"/>
              <a:t>E: 87.0964 flux_hawc:6.75356e-13(+-)2.0752e-13</a:t>
            </a:r>
            <a:endParaRPr lang="zh-CN" altLang="en-US" sz="1600"/>
          </a:p>
          <a:p>
            <a:r>
              <a:rPr lang="zh-CN" altLang="en-US" sz="1600"/>
              <a:t>E: 138.038 flux_hawc:2.92402e-13(+-)1.02984e-13</a:t>
            </a:r>
            <a:endParaRPr lang="zh-CN" altLang="en-US" sz="1600"/>
          </a:p>
        </p:txBody>
      </p:sp>
      <p:sp>
        <p:nvSpPr>
          <p:cNvPr id="7" name="文本框 6"/>
          <p:cNvSpPr txBox="true"/>
          <p:nvPr/>
        </p:nvSpPr>
        <p:spPr>
          <a:xfrm>
            <a:off x="7259320" y="3025775"/>
            <a:ext cx="493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alpha:3.28592e-11 (+-)4.18492e-12</a:t>
            </a:r>
            <a:endParaRPr lang="zh-CN" altLang="en-US"/>
          </a:p>
          <a:p>
            <a:r>
              <a:rPr lang="zh-CN" altLang="en-US"/>
              <a:t>beta:-2.89052	(+-)0.126828</a:t>
            </a:r>
            <a:endParaRPr lang="zh-CN" altLang="en-US"/>
          </a:p>
          <a:p>
            <a:r>
              <a:rPr lang="zh-CN" altLang="en-US"/>
              <a:t>chi2/ndf:7.31521/3=2.4384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7349490" y="2305050"/>
          <a:ext cx="281559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876300" imgH="228600" progId="Equation.KSEE3">
                  <p:embed/>
                </p:oleObj>
              </mc:Choice>
              <mc:Fallback>
                <p:oleObj name="" r:id="rId2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9490" y="2305050"/>
                        <a:ext cx="281559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调整</a:t>
            </a:r>
            <a:r>
              <a:rPr lang="en-US" altLang="zh-CN">
                <a:sym typeface="+mn-ea"/>
              </a:rPr>
              <a:t>bin log</a:t>
            </a:r>
            <a:r>
              <a:rPr>
                <a:sym typeface="+mn-ea"/>
              </a:rPr>
              <a:t>抛物线</a:t>
            </a:r>
            <a:r>
              <a:rPr lang="en-US" altLang="zh-CN">
                <a:sym typeface="+mn-ea"/>
              </a:rPr>
              <a:t>ext0.5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605" y="1391285"/>
            <a:ext cx="6566535" cy="475932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7393305" y="2099945"/>
            <a:ext cx="46926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alpha:3.32857e-12	(+-)5.64443e-13</a:t>
            </a:r>
            <a:endParaRPr lang="zh-CN" altLang="en-US" sz="1600"/>
          </a:p>
          <a:p>
            <a:r>
              <a:rPr lang="zh-CN" altLang="en-US" sz="1600"/>
              <a:t>beta:-2.20269	(+-)0.570955</a:t>
            </a:r>
            <a:endParaRPr lang="zh-CN" altLang="en-US" sz="1600"/>
          </a:p>
          <a:p>
            <a:r>
              <a:rPr lang="zh-CN" altLang="en-US" sz="1600"/>
              <a:t>beta2:-0.685221	(+-)0.510208</a:t>
            </a:r>
            <a:endParaRPr lang="zh-CN" altLang="en-US" sz="1600"/>
          </a:p>
          <a:p>
            <a:r>
              <a:rPr lang="zh-CN" altLang="en-US" sz="1600"/>
              <a:t>chi2/ndf:1.96975/2=0.984873</a:t>
            </a:r>
            <a:endParaRPr lang="zh-CN" altLang="en-US" sz="16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7393305" y="1244600"/>
          <a:ext cx="395605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31265" imgH="228600" progId="Equation.KSEE3">
                  <p:embed/>
                </p:oleObj>
              </mc:Choice>
              <mc:Fallback>
                <p:oleObj name="" r:id="rId2" imgW="1231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3305" y="1244600"/>
                        <a:ext cx="395605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true"/>
          <p:nvPr/>
        </p:nvSpPr>
        <p:spPr>
          <a:xfrm>
            <a:off x="7089140" y="3799840"/>
            <a:ext cx="48787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E: 9.54993 flux_hawc:5.76989e-13(+-)1.83509e-13</a:t>
            </a:r>
            <a:endParaRPr lang="zh-CN" altLang="en-US" sz="1600"/>
          </a:p>
          <a:p>
            <a:r>
              <a:rPr lang="zh-CN" altLang="en-US" sz="1600"/>
              <a:t>E: 19.9526 flux_hawc:1.12341e-12(+-)2.39709e-13</a:t>
            </a:r>
            <a:endParaRPr lang="zh-CN" altLang="en-US" sz="1600"/>
          </a:p>
          <a:p>
            <a:r>
              <a:rPr lang="zh-CN" altLang="en-US" sz="1600"/>
              <a:t>E: 34.6737 flux_hawc:1.96716e-12(+-)3.51276e-13</a:t>
            </a:r>
            <a:endParaRPr lang="zh-CN" altLang="en-US" sz="1600"/>
          </a:p>
          <a:p>
            <a:r>
              <a:rPr lang="zh-CN" altLang="en-US" sz="1600"/>
              <a:t>E: 54.9541 flux_hawc:1.20947e-12(+-)3.71639e-13</a:t>
            </a:r>
            <a:endParaRPr lang="zh-CN" altLang="en-US" sz="1600"/>
          </a:p>
          <a:p>
            <a:r>
              <a:rPr lang="zh-CN" altLang="en-US" sz="1600"/>
              <a:t>E: 87.0964 flux_hawc:8.93158e-13(+-)3.1457e-13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调整</a:t>
            </a:r>
            <a:r>
              <a:rPr lang="en-US" altLang="zh-CN">
                <a:sym typeface="+mn-ea"/>
              </a:rPr>
              <a:t>bin </a:t>
            </a:r>
            <a:r>
              <a:rPr>
                <a:sym typeface="+mn-ea"/>
              </a:rPr>
              <a:t>单幂律</a:t>
            </a:r>
            <a:r>
              <a:rPr lang="en-US" altLang="zh-CN">
                <a:sym typeface="+mn-ea"/>
              </a:rPr>
              <a:t>ext0.3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6640830" cy="475932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7217410" y="759460"/>
            <a:ext cx="48488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trueobsNon= {7836.0, 115.0, 41.0, 12.0, 8.0 };</a:t>
            </a:r>
            <a:endParaRPr lang="zh-CN" altLang="en-US" sz="1600"/>
          </a:p>
          <a:p>
            <a:r>
              <a:rPr lang="zh-CN" altLang="en-US" sz="1600"/>
              <a:t>trueobsNoff= {7543.1, 57.1, 6.9, 1.5, 0.7 };</a:t>
            </a:r>
            <a:endParaRPr lang="zh-CN" altLang="en-US" sz="1600"/>
          </a:p>
          <a:p>
            <a:r>
              <a:rPr lang="zh-CN" altLang="en-US" sz="1600"/>
              <a:t>trueNs_ob= {292.9, 57.9, 34.1, 10.5, 7.3 };</a:t>
            </a:r>
            <a:endParaRPr lang="zh-CN" altLang="en-US" sz="1600"/>
          </a:p>
          <a:p>
            <a:r>
              <a:rPr lang="zh-CN" altLang="en-US" sz="1600"/>
              <a:t>trueNs_err= {88.5, 10.7, 6.4, 3.5, 2.8 };</a:t>
            </a:r>
            <a:endParaRPr lang="zh-CN" altLang="en-US" sz="1600"/>
          </a:p>
          <a:p>
            <a:r>
              <a:rPr lang="zh-CN" altLang="en-US" sz="1600"/>
              <a:t>trueNs_ob/err= {3.3, 5.4, 5.3, 3.0, 2.6 };</a:t>
            </a:r>
            <a:endParaRPr lang="zh-CN" altLang="en-US" sz="1600"/>
          </a:p>
        </p:txBody>
      </p:sp>
      <p:sp>
        <p:nvSpPr>
          <p:cNvPr id="6" name="文本框 5"/>
          <p:cNvSpPr txBox="true"/>
          <p:nvPr/>
        </p:nvSpPr>
        <p:spPr>
          <a:xfrm>
            <a:off x="7311390" y="3192145"/>
            <a:ext cx="475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alpha:3.60287e-11	(+-)4.34916e-12</a:t>
            </a:r>
            <a:endParaRPr lang="zh-CN" altLang="en-US" sz="1600"/>
          </a:p>
          <a:p>
            <a:r>
              <a:rPr lang="zh-CN" altLang="en-US" sz="1600"/>
              <a:t>beta:-2.94468	(+-)0.126232</a:t>
            </a:r>
            <a:endParaRPr lang="zh-CN" altLang="en-US" sz="1600"/>
          </a:p>
          <a:p>
            <a:r>
              <a:rPr lang="zh-CN" altLang="en-US" sz="1600"/>
              <a:t>chi2/ndf:6.9168/3=2.3056</a:t>
            </a:r>
            <a:endParaRPr lang="zh-CN" altLang="en-US" sz="1600"/>
          </a:p>
        </p:txBody>
      </p:sp>
      <p:sp>
        <p:nvSpPr>
          <p:cNvPr id="7" name="文本框 6"/>
          <p:cNvSpPr txBox="true"/>
          <p:nvPr/>
        </p:nvSpPr>
        <p:spPr>
          <a:xfrm>
            <a:off x="7311390" y="4179570"/>
            <a:ext cx="4796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E: 18.197 flux_hawc:1.70519e-12(+-)5.15303e-13</a:t>
            </a:r>
            <a:endParaRPr lang="zh-CN" altLang="en-US" sz="1600"/>
          </a:p>
          <a:p>
            <a:r>
              <a:rPr lang="zh-CN" altLang="en-US" sz="1600"/>
              <a:t>E: 41.6869 flux_hawc:1.19472e-12(+-)2.21369e-13</a:t>
            </a:r>
            <a:endParaRPr lang="zh-CN" altLang="en-US" sz="1600"/>
          </a:p>
          <a:p>
            <a:r>
              <a:rPr lang="zh-CN" altLang="en-US" sz="1600"/>
              <a:t>E: 54.9541 flux_hawc:1.28088e-12(+-)2.40827e-13</a:t>
            </a:r>
            <a:endParaRPr lang="zh-CN" altLang="en-US" sz="1600"/>
          </a:p>
          <a:p>
            <a:r>
              <a:rPr lang="zh-CN" altLang="en-US" sz="1600"/>
              <a:t>E: 87.0964 flux_hawc:5.59451e-13(+-)1.83819e-13</a:t>
            </a:r>
            <a:endParaRPr lang="zh-CN" altLang="en-US" sz="1600"/>
          </a:p>
          <a:p>
            <a:r>
              <a:rPr lang="zh-CN" altLang="en-US" sz="1600"/>
              <a:t>E: 138.038 flux_hawc:2.35207e-13(+-)9.09808e-14</a:t>
            </a:r>
            <a:endParaRPr lang="zh-CN" altLang="en-US" sz="16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7311390" y="2457450"/>
          <a:ext cx="281559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876300" imgH="228600" progId="Equation.KSEE3">
                  <p:embed/>
                </p:oleObj>
              </mc:Choice>
              <mc:Fallback>
                <p:oleObj name="" r:id="rId2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11390" y="2457450"/>
                        <a:ext cx="281559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6553200" cy="4759325"/>
          </a:xfrm>
          <a:prstGeom prst="rect">
            <a:avLst/>
          </a:prstGeom>
        </p:spPr>
      </p:pic>
      <p:sp>
        <p:nvSpPr>
          <p:cNvPr id="5" name="标题 1"/>
          <p:cNvSpPr>
            <a:spLocks noGrp="true"/>
          </p:cNvSpPr>
          <p:nvPr/>
        </p:nvSpPr>
        <p:spPr>
          <a:xfrm>
            <a:off x="608400" y="5391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false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调整</a:t>
            </a:r>
            <a:r>
              <a:rPr lang="en-US" altLang="zh-CN">
                <a:sym typeface="+mn-ea"/>
              </a:rPr>
              <a:t>bin log</a:t>
            </a:r>
            <a:r>
              <a:rPr>
                <a:sym typeface="+mn-ea"/>
              </a:rPr>
              <a:t>抛物线</a:t>
            </a:r>
            <a:r>
              <a:rPr lang="en-US" altLang="zh-CN">
                <a:sym typeface="+mn-ea"/>
              </a:rPr>
              <a:t>ext0.3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7393305" y="1244600"/>
          <a:ext cx="395605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31265" imgH="228600" progId="Equation.KSEE3">
                  <p:embed/>
                </p:oleObj>
              </mc:Choice>
              <mc:Fallback>
                <p:oleObj name="" r:id="rId2" imgW="1231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3305" y="1244600"/>
                        <a:ext cx="395605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true"/>
          <p:nvPr/>
        </p:nvSpPr>
        <p:spPr>
          <a:xfrm>
            <a:off x="7435850" y="2230120"/>
            <a:ext cx="46304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alpha:5.25993e-12	(+-)8.70472e-13</a:t>
            </a:r>
            <a:endParaRPr lang="zh-CN" altLang="en-US" sz="1600"/>
          </a:p>
          <a:p>
            <a:r>
              <a:rPr lang="zh-CN" altLang="en-US" sz="1600"/>
              <a:t>beta:-2.34566	(+-)0.481049</a:t>
            </a:r>
            <a:endParaRPr lang="zh-CN" altLang="en-US" sz="1600"/>
          </a:p>
          <a:p>
            <a:r>
              <a:rPr lang="zh-CN" altLang="en-US" sz="1600"/>
              <a:t>beta2:-0.695601	(+-)0.485934</a:t>
            </a:r>
            <a:endParaRPr lang="zh-CN" altLang="en-US" sz="1600"/>
          </a:p>
          <a:p>
            <a:r>
              <a:rPr lang="zh-CN" altLang="en-US" sz="1600"/>
              <a:t>chi2/ndf:1.05527/2=0.527634</a:t>
            </a:r>
            <a:endParaRPr lang="zh-CN" altLang="en-US" sz="1600"/>
          </a:p>
        </p:txBody>
      </p:sp>
      <p:sp>
        <p:nvSpPr>
          <p:cNvPr id="8" name="文本框 7"/>
          <p:cNvSpPr txBox="true"/>
          <p:nvPr/>
        </p:nvSpPr>
        <p:spPr>
          <a:xfrm>
            <a:off x="7228840" y="3669665"/>
            <a:ext cx="48571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E: 9.54993 flux_hawc:6.08708e-13(+-)1.83949e-13</a:t>
            </a:r>
            <a:endParaRPr lang="zh-CN" altLang="en-US" sz="1600"/>
          </a:p>
          <a:p>
            <a:r>
              <a:rPr lang="zh-CN" altLang="en-US" sz="1600"/>
              <a:t>E: 19.9526 flux_hawc:1.23325e-12(+-)2.28508e-13</a:t>
            </a:r>
            <a:endParaRPr lang="zh-CN" altLang="en-US" sz="1600"/>
          </a:p>
          <a:p>
            <a:r>
              <a:rPr lang="zh-CN" altLang="en-US" sz="1600"/>
              <a:t>E: 34.6737 flux_hawc:1.78372e-12(+-)3.35371e-13</a:t>
            </a:r>
            <a:endParaRPr lang="zh-CN" altLang="en-US" sz="1600"/>
          </a:p>
          <a:p>
            <a:r>
              <a:rPr lang="zh-CN" altLang="en-US" sz="1600"/>
              <a:t>E: 54.9541 flux_hawc:1.06427e-12(+-)3.49689e-13</a:t>
            </a:r>
            <a:endParaRPr lang="zh-CN" altLang="en-US" sz="1600"/>
          </a:p>
          <a:p>
            <a:r>
              <a:rPr lang="zh-CN" altLang="en-US" sz="1600"/>
              <a:t>E: 87.0964 flux_hawc:7.56642e-13(+-)2.92678e-13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955" y="1490345"/>
            <a:ext cx="83324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检验能谱绝对流强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操作步骤解释</a:t>
            </a:r>
            <a:endParaRPr>
              <a:sym typeface="+mn-ea"/>
            </a:endParaRPr>
          </a:p>
        </p:txBody>
      </p:sp>
      <p:pic>
        <p:nvPicPr>
          <p:cNvPr id="4" name="内容占位符 3" descr="微信图片_20200402025737"/>
          <p:cNvPicPr>
            <a:picLocks noChangeAspect="true"/>
          </p:cNvPicPr>
          <p:nvPr>
            <p:ph idx="1"/>
          </p:nvPr>
        </p:nvPicPr>
        <p:blipFill>
          <a:blip r:embed="rId1"/>
          <a:srcRect t="4559"/>
          <a:stretch>
            <a:fillRect/>
          </a:stretch>
        </p:blipFill>
        <p:spPr>
          <a:xfrm>
            <a:off x="1087755" y="1259840"/>
            <a:ext cx="4501515" cy="5410200"/>
          </a:xfrm>
          <a:prstGeom prst="rect">
            <a:avLst/>
          </a:prstGeom>
        </p:spPr>
      </p:pic>
      <p:pic>
        <p:nvPicPr>
          <p:cNvPr id="5" name="图片 4" descr="微信图片_2020040202573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95" y="1259840"/>
            <a:ext cx="4679315" cy="5511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我们能谱的做法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33170" y="1498600"/>
            <a:ext cx="233934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gamma</a:t>
            </a:r>
            <a:r>
              <a:rPr lang="zh-CN" altLang="en-US"/>
              <a:t>模拟数据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8710" y="3505200"/>
            <a:ext cx="2588895" cy="603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点源轨道修正</a:t>
            </a:r>
            <a:endParaRPr lang="zh-CN" altLang="en-US"/>
          </a:p>
          <a:p>
            <a:pPr algn="ctr"/>
            <a:r>
              <a:rPr lang="en-US" altLang="zh-CN"/>
              <a:t>&gt;&gt;</a:t>
            </a:r>
            <a:r>
              <a:rPr lang="zh-CN" altLang="en-US"/>
              <a:t>点源模拟数据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69670" y="2543810"/>
            <a:ext cx="2468245" cy="475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实验数据统计活时间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93775" y="4652010"/>
            <a:ext cx="2818765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点源实验数据能谱拟合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341755" y="5758815"/>
            <a:ext cx="2115820" cy="4464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单个能量点流强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5" idx="2"/>
            <a:endCxn id="10" idx="0"/>
          </p:cNvCxnSpPr>
          <p:nvPr/>
        </p:nvCxnSpPr>
        <p:spPr>
          <a:xfrm flipH="true">
            <a:off x="2403475" y="3019425"/>
            <a:ext cx="63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5" idx="0"/>
          </p:cNvCxnSpPr>
          <p:nvPr/>
        </p:nvCxnSpPr>
        <p:spPr>
          <a:xfrm>
            <a:off x="2402840" y="2053590"/>
            <a:ext cx="127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8" idx="0"/>
          </p:cNvCxnSpPr>
          <p:nvPr/>
        </p:nvCxnSpPr>
        <p:spPr>
          <a:xfrm>
            <a:off x="2403475" y="4108450"/>
            <a:ext cx="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2"/>
            <a:endCxn id="20" idx="0"/>
          </p:cNvCxnSpPr>
          <p:nvPr/>
        </p:nvCxnSpPr>
        <p:spPr>
          <a:xfrm flipH="true">
            <a:off x="2399665" y="5148580"/>
            <a:ext cx="3810" cy="61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4360545" y="1306195"/>
            <a:ext cx="76066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000" b="1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、</a:t>
            </a:r>
            <a:r>
              <a:rPr lang="zh-CN" sz="2000" b="1">
                <a:solidFill>
                  <a:srgbClr val="0070C0"/>
                </a:solidFill>
                <a:sym typeface="+mn-ea"/>
              </a:rPr>
              <a:t>点源实验数据能谱拟合</a:t>
            </a:r>
            <a:endParaRPr lang="zh-CN" sz="2000" b="1">
              <a:solidFill>
                <a:srgbClr val="0070C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确定能标参数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N=f(NfiltE)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，并分段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实验在能标参数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的某个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bin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内的观测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gamma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事例数为为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Ns_ob[bin]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，模拟在该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bin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内的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gamma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事例数为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Ns_fit[bin];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>
                <a:sym typeface="+mn-ea"/>
              </a:rPr>
              <a:t>能谱模型包括单幂律，双幂律，</a:t>
            </a:r>
            <a:r>
              <a:rPr lang="en-US" altLang="zh-CN">
                <a:sym typeface="+mn-ea"/>
              </a:rPr>
              <a:t>log</a:t>
            </a:r>
            <a:r>
              <a:rPr lang="zh-CN" altLang="en-US">
                <a:sym typeface="+mn-ea"/>
              </a:rPr>
              <a:t>抛物线等；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sym typeface="+mn-ea"/>
              </a:rPr>
              <a:t>不断迭代模拟模型的幂律参数使各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bin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的实验与模拟事例数的联合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chi2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最小，得到该点源的能谱结果；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00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000" b="1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、单个能量点流强（</a:t>
            </a:r>
            <a:r>
              <a:rPr lang="en-US" altLang="zh-CN" sz="2000" b="1">
                <a:solidFill>
                  <a:srgbClr val="0070C0"/>
                </a:solidFill>
                <a:sym typeface="+mn-ea"/>
              </a:rPr>
              <a:t>like hawc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）</a:t>
            </a:r>
            <a:endParaRPr lang="zh-CN" altLang="en-US" sz="2000" b="1">
              <a:solidFill>
                <a:srgbClr val="0070C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Ns_ob[bin]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相对拟合出的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Ns_fit[bin]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点出流强（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like hawc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）；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能量点取该能标参数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某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bin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内的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最可几能量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/log-mean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能量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1"/>
          <p:cNvPicPr>
            <a:picLocks noChangeAspect="true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9740" y="417830"/>
            <a:ext cx="11272520" cy="503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7621270" y="2211705"/>
            <a:ext cx="1668780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能标参数</a:t>
            </a:r>
            <a:r>
              <a:rPr lang="en-US" altLang="zh-CN" sz="2000"/>
              <a:t>N</a:t>
            </a:r>
            <a:endParaRPr lang="en-US" altLang="zh-CN" sz="2000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 flipH="true">
            <a:off x="6530975" y="2610485"/>
            <a:ext cx="1924685" cy="61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点源位置确定：</a:t>
            </a:r>
            <a:r>
              <a:rPr lang="en-US" altLang="zh-CN" dirty="0" smtClean="0"/>
              <a:t>Crab  </a:t>
            </a:r>
            <a:r>
              <a:rPr lang="en-US" altLang="zh-CN" dirty="0"/>
              <a:t>NE&gt;44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279576" y="1412775"/>
            <a:ext cx="4080880" cy="240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703512" y="4005064"/>
            <a:ext cx="5374792" cy="245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true"/>
          <p:nvPr/>
        </p:nvSpPr>
        <p:spPr>
          <a:xfrm>
            <a:off x="7248128" y="4491536"/>
            <a:ext cx="341987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平滑</a:t>
            </a:r>
            <a:r>
              <a:rPr lang="en-US" altLang="zh-CN" dirty="0" err="1" smtClean="0"/>
              <a:t>Sig_max</a:t>
            </a:r>
            <a:r>
              <a:rPr lang="en-US" altLang="zh-CN" dirty="0" smtClean="0"/>
              <a:t>=23.6</a:t>
            </a:r>
            <a:endParaRPr lang="en-US" altLang="zh-CN" dirty="0" smtClean="0"/>
          </a:p>
          <a:p>
            <a:r>
              <a:rPr lang="en-US" altLang="zh-CN" dirty="0" smtClean="0"/>
              <a:t>Fitted sig=25.377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sigma: 0.271+-0.019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ra</a:t>
            </a:r>
            <a:r>
              <a:rPr lang="en-US" altLang="zh-CN" dirty="0"/>
              <a:t>: 83.641+-0.031 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dec</a:t>
            </a:r>
            <a:r>
              <a:rPr lang="en-US" altLang="zh-CN" dirty="0"/>
              <a:t>: 22.027+-</a:t>
            </a:r>
            <a:r>
              <a:rPr lang="en-US" altLang="zh-CN" dirty="0" smtClean="0"/>
              <a:t>0.029</a:t>
            </a:r>
            <a:endParaRPr lang="en-US" altLang="zh-CN" dirty="0" smtClean="0"/>
          </a:p>
          <a:p>
            <a:r>
              <a:rPr lang="zh-CN" altLang="en-US" dirty="0"/>
              <a:t>角</a:t>
            </a:r>
            <a:r>
              <a:rPr lang="zh-CN" altLang="en-US" dirty="0" smtClean="0"/>
              <a:t>分辨和定位差不多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395356" y="1790997"/>
            <a:ext cx="3271838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true"/>
          <p:nvPr/>
        </p:nvSpPr>
        <p:spPr>
          <a:xfrm>
            <a:off x="6888088" y="3284984"/>
            <a:ext cx="2160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Sig=8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Fitted sig=8.46476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crab</a:t>
            </a:r>
            <a:r>
              <a:rPr lang="zh-CN" altLang="en-US"/>
              <a:t>数据 </a:t>
            </a:r>
            <a:r>
              <a:rPr lang="zh-C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false"/>
                </a:gradFill>
              </a:rPr>
              <a:t>蓝色</a:t>
            </a:r>
            <a:r>
              <a:rPr lang="zh-CN" altLang="en-US" sz="2000" b="0"/>
              <a:t>全天区数据，</a:t>
            </a:r>
            <a:r>
              <a:rPr lang="zh-CN" altLang="en-US" sz="2000">
                <a:solidFill>
                  <a:srgbClr val="FF0000"/>
                </a:solidFill>
              </a:rPr>
              <a:t>红色</a:t>
            </a:r>
            <a:r>
              <a:rPr lang="zh-CN" altLang="en-US" sz="2000" b="0"/>
              <a:t>点源数据</a:t>
            </a:r>
            <a:endParaRPr lang="zh-CN" altLang="en-US" sz="2000" b="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591820" y="2167255"/>
          <a:ext cx="11096625" cy="3291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905030"/>
                <a:gridCol w="1032518"/>
                <a:gridCol w="1018158"/>
                <a:gridCol w="1018160"/>
                <a:gridCol w="1562916"/>
                <a:gridCol w="1562916"/>
                <a:gridCol w="911992"/>
                <a:gridCol w="911992"/>
                <a:gridCol w="1086472"/>
                <a:gridCol w="1086471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bin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能标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Non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Noff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sig</a:t>
                      </a:r>
                      <a:endParaRPr lang="en-US" altLang="zh-CN"/>
                    </a:p>
                  </a:txBody>
                  <a:tcPr anchor="ctr" anchorCtr="false"/>
                </a:tc>
                <a:tc hMerge="true"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sw</a:t>
                      </a:r>
                      <a:endParaRPr lang="en-US" altLang="zh-CN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est</a:t>
                      </a:r>
                      <a:endParaRPr lang="en-US" altLang="zh-CN"/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1-1.2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12697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11990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11507.8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10845.8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10.4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1.075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-2.2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1.2-1.4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751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715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430.1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405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13.2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0.525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1.4-1.6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184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173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42.</a:t>
                      </a: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1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37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15.0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0.475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1.6-1.8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89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85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8.</a:t>
                      </a: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7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7.75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14.3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0.625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-2.8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1.8-2.0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22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20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1.1</a:t>
                      </a:r>
                      <a:r>
                        <a:rPr lang="en-US" altLang="zh-CN" sz="1600" b="0">
                          <a:solidFill>
                            <a:srgbClr val="0070C0"/>
                          </a:solidFill>
                          <a:sym typeface="+mn-ea"/>
                        </a:rPr>
                        <a:t>6</a:t>
                      </a:r>
                      <a:endParaRPr lang="en-US" altLang="zh-CN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0.92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8.0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0.475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2.0-2.2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9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8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0.53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0.42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4.95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0.525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2.2-2.4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4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0.065</a:t>
                      </a:r>
                      <a:endParaRPr lang="zh-CN" alt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0.325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2.4-100</a:t>
                      </a:r>
                      <a:endParaRPr lang="en-US" altLang="zh-CN" sz="1600"/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altLang="zh-CN" sz="1600" b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rgbClr val="0070C0"/>
                          </a:solidFill>
                          <a:sym typeface="+mn-ea"/>
                        </a:rPr>
                        <a:t>0.34</a:t>
                      </a:r>
                      <a:endParaRPr lang="en-US" sz="1600" b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 sz="16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600" b="0">
                        <a:solidFill>
                          <a:srgbClr val="FF0000"/>
                        </a:solidFill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0.275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-2.6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false"/>
                </a:tc>
              </a:tr>
            </a:tbl>
          </a:graphicData>
        </a:graphic>
      </p:graphicFrame>
      <p:sp>
        <p:nvSpPr>
          <p:cNvPr id="5" name="文本框 4"/>
          <p:cNvSpPr txBox="true"/>
          <p:nvPr/>
        </p:nvSpPr>
        <p:spPr>
          <a:xfrm>
            <a:off x="597535" y="1434465"/>
            <a:ext cx="3216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crab</a:t>
            </a:r>
            <a:r>
              <a:rPr lang="zh-CN" altLang="en-US">
                <a:sym typeface="+mn-ea"/>
              </a:rPr>
              <a:t>ra=83.65;</a:t>
            </a:r>
            <a:endParaRPr lang="zh-CN" altLang="en-US"/>
          </a:p>
          <a:p>
            <a:r>
              <a:rPr lang="en-US" altLang="zh-CN">
                <a:sym typeface="+mn-ea"/>
              </a:rPr>
              <a:t>crab</a:t>
            </a:r>
            <a:r>
              <a:rPr lang="zh-CN" altLang="en-US">
                <a:sym typeface="+mn-ea"/>
              </a:rPr>
              <a:t>dec=22.00;</a:t>
            </a:r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597535" y="5527040"/>
            <a:ext cx="389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全天区的显著性是多少？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crab</a:t>
            </a:r>
            <a:r>
              <a:t>能谱验证</a:t>
            </a:r>
            <a:r>
              <a:rPr lang="en-US" altLang="zh-CN"/>
              <a:t>——</a:t>
            </a:r>
            <a:r>
              <a:t>单幂律能谱结果</a:t>
            </a: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crab(zen:0-50.0 position:[83.65 22.00]),  CRs  2.247980e+06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7407275" y="2515870"/>
            <a:ext cx="3919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全天区数据能谱</a:t>
            </a:r>
            <a:endParaRPr lang="en-US" altLang="zh-CN"/>
          </a:p>
          <a:p>
            <a:r>
              <a:rPr lang="en-US" altLang="zh-CN"/>
              <a:t>alpha</a:t>
            </a:r>
            <a:r>
              <a:rPr lang="zh-CN" altLang="en-US"/>
              <a:t>：1.10e-10 ±6.</a:t>
            </a:r>
            <a:r>
              <a:rPr lang="en-US" altLang="zh-CN"/>
              <a:t>09</a:t>
            </a:r>
            <a:r>
              <a:rPr lang="zh-CN" altLang="en-US"/>
              <a:t>e-12	</a:t>
            </a:r>
            <a:endParaRPr lang="zh-CN" altLang="en-US"/>
          </a:p>
          <a:p>
            <a:r>
              <a:rPr lang="en-US" altLang="zh-CN"/>
              <a:t>beta</a:t>
            </a:r>
            <a:r>
              <a:rPr lang="zh-CN" altLang="en-US"/>
              <a:t>：-3.097	±0.06</a:t>
            </a:r>
            <a:r>
              <a:rPr lang="en-US" altLang="zh-CN"/>
              <a:t>7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7407275" y="3821430"/>
            <a:ext cx="4773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点源数据能谱</a:t>
            </a:r>
            <a:endParaRPr lang="en-US" altLang="zh-CN"/>
          </a:p>
          <a:p>
            <a:r>
              <a:rPr lang="en-US" altLang="zh-CN"/>
              <a:t>alpha</a:t>
            </a:r>
            <a:r>
              <a:rPr lang="zh-CN" altLang="en-US"/>
              <a:t>：1.21e-10 ±6.9</a:t>
            </a:r>
            <a:r>
              <a:rPr lang="en-US" altLang="zh-CN"/>
              <a:t>1</a:t>
            </a:r>
            <a:r>
              <a:rPr lang="zh-CN" altLang="en-US"/>
              <a:t>e-12	</a:t>
            </a:r>
            <a:endParaRPr lang="zh-CN" altLang="en-US"/>
          </a:p>
          <a:p>
            <a:r>
              <a:rPr lang="en-US" altLang="zh-CN"/>
              <a:t>beta</a:t>
            </a:r>
            <a:r>
              <a:rPr lang="zh-CN" altLang="en-US"/>
              <a:t>：-3.14	±0.06</a:t>
            </a:r>
            <a:r>
              <a:rPr lang="en-US" altLang="zh-CN"/>
              <a:t>7</a:t>
            </a:r>
            <a:endParaRPr lang="en-US" altLang="zh-CN"/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941195"/>
            <a:ext cx="6260465" cy="4525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t>具体结果</a:t>
            </a:r>
          </a:p>
        </p:txBody>
      </p:sp>
      <p:sp>
        <p:nvSpPr>
          <p:cNvPr id="5" name="文本框 4"/>
          <p:cNvSpPr txBox="true"/>
          <p:nvPr/>
        </p:nvSpPr>
        <p:spPr>
          <a:xfrm>
            <a:off x="608330" y="1576705"/>
            <a:ext cx="3919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全天区数据能谱</a:t>
            </a:r>
            <a:endParaRPr lang="en-US" altLang="zh-CN"/>
          </a:p>
          <a:p>
            <a:r>
              <a:rPr lang="en-US" altLang="zh-CN"/>
              <a:t>alpha</a:t>
            </a:r>
            <a:r>
              <a:rPr lang="zh-CN" altLang="en-US"/>
              <a:t>：1.10e-10 ±6.</a:t>
            </a:r>
            <a:r>
              <a:rPr lang="en-US" altLang="zh-CN"/>
              <a:t>09</a:t>
            </a:r>
            <a:r>
              <a:rPr lang="zh-CN" altLang="en-US"/>
              <a:t>e-12	</a:t>
            </a:r>
            <a:endParaRPr lang="zh-CN" altLang="en-US"/>
          </a:p>
          <a:p>
            <a:r>
              <a:rPr lang="en-US" altLang="zh-CN"/>
              <a:t>beta</a:t>
            </a:r>
            <a:r>
              <a:rPr lang="zh-CN" altLang="en-US"/>
              <a:t>：-3.097	±0.06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608330" y="2840990"/>
            <a:ext cx="58439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E: 11.4815 flux_hawc:7.43368e-12(+-)7.04368e-13</a:t>
            </a:r>
            <a:endParaRPr lang="zh-CN" altLang="en-US" sz="1400"/>
          </a:p>
          <a:p>
            <a:r>
              <a:rPr lang="zh-CN" altLang="en-US" sz="1400"/>
              <a:t>E: 18.197 flux_hawc:4.34297e-12(+-)3.70901e-13</a:t>
            </a:r>
            <a:endParaRPr lang="zh-CN" altLang="en-US" sz="1400"/>
          </a:p>
          <a:p>
            <a:r>
              <a:rPr lang="zh-CN" altLang="en-US" sz="1400"/>
              <a:t>E: 28.8403 flux_hawc:2.86149e-12(+-)2.73468e-13</a:t>
            </a:r>
            <a:endParaRPr lang="zh-CN" altLang="en-US" sz="1400"/>
          </a:p>
          <a:p>
            <a:r>
              <a:rPr lang="zh-CN" altLang="en-US" sz="1400"/>
              <a:t>E: 45.7088 flux_hawc:2.23087e-12(+-)2.61992e-13</a:t>
            </a:r>
            <a:endParaRPr lang="zh-CN" altLang="en-US" sz="1400"/>
          </a:p>
          <a:p>
            <a:r>
              <a:rPr lang="zh-CN" altLang="en-US" sz="1400"/>
              <a:t>E: 66.0693 flux_hawc:9.68802e-13(+-)2.18012e-13</a:t>
            </a:r>
            <a:endParaRPr lang="zh-CN" altLang="en-US" sz="1400"/>
          </a:p>
          <a:p>
            <a:r>
              <a:rPr lang="zh-CN" altLang="en-US" sz="1400"/>
              <a:t>E: 104.713 flux_hawc:4.86194e-13(+-)1.72291e-13</a:t>
            </a:r>
            <a:endParaRPr lang="zh-CN" altLang="en-US" sz="1400"/>
          </a:p>
          <a:p>
            <a:r>
              <a:rPr lang="zh-CN" altLang="en-US" sz="1400"/>
              <a:t>E: 165.959 flux_hawc:3.51344e-13(+-)1.78583e-13</a:t>
            </a:r>
            <a:endParaRPr lang="zh-CN" altLang="en-US" sz="1400"/>
          </a:p>
          <a:p>
            <a:r>
              <a:rPr lang="zh-CN" altLang="en-US" sz="1400"/>
              <a:t>E: 263.027 flux_hawc:1.85566e-13(+-)1.33654e-13</a:t>
            </a:r>
            <a:endParaRPr lang="zh-CN" altLang="en-US" sz="1400"/>
          </a:p>
        </p:txBody>
      </p:sp>
      <p:sp>
        <p:nvSpPr>
          <p:cNvPr id="4" name="文本框 3"/>
          <p:cNvSpPr txBox="true"/>
          <p:nvPr/>
        </p:nvSpPr>
        <p:spPr>
          <a:xfrm>
            <a:off x="6463030" y="1576705"/>
            <a:ext cx="4773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点源数据能谱</a:t>
            </a:r>
            <a:endParaRPr lang="en-US" altLang="zh-CN"/>
          </a:p>
          <a:p>
            <a:r>
              <a:rPr lang="en-US" altLang="zh-CN"/>
              <a:t>alpha</a:t>
            </a:r>
            <a:r>
              <a:rPr lang="zh-CN" altLang="en-US"/>
              <a:t>：1.21e-10 ±6.9</a:t>
            </a:r>
            <a:r>
              <a:rPr lang="en-US" altLang="zh-CN"/>
              <a:t>1</a:t>
            </a:r>
            <a:r>
              <a:rPr lang="zh-CN" altLang="en-US"/>
              <a:t>e-12	</a:t>
            </a:r>
            <a:endParaRPr lang="zh-CN" altLang="en-US"/>
          </a:p>
          <a:p>
            <a:r>
              <a:rPr lang="en-US" altLang="zh-CN"/>
              <a:t>beta</a:t>
            </a:r>
            <a:r>
              <a:rPr lang="zh-CN" altLang="en-US"/>
              <a:t>：-3.14	±0.06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6463030" y="2840990"/>
            <a:ext cx="50311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E: 11.4815 flux_hawc:7.17523e-12(+-)7.12073e-13</a:t>
            </a:r>
            <a:endParaRPr lang="zh-CN" altLang="en-US" sz="1400"/>
          </a:p>
          <a:p>
            <a:r>
              <a:rPr lang="zh-CN" altLang="en-US" sz="1400"/>
              <a:t>E: 18.197 flux_hawc:4.21386e-12(+-)3.71952e-13</a:t>
            </a:r>
            <a:endParaRPr lang="zh-CN" altLang="en-US" sz="1400"/>
          </a:p>
          <a:p>
            <a:r>
              <a:rPr lang="zh-CN" altLang="en-US" sz="1400"/>
              <a:t>E: 28.8403 flux_hawc:2.75422e-12(+-)2.68731e-13</a:t>
            </a:r>
            <a:endParaRPr lang="zh-CN" altLang="en-US" sz="1400"/>
          </a:p>
          <a:p>
            <a:r>
              <a:rPr lang="zh-CN" altLang="en-US" sz="1400"/>
              <a:t>E: 45.7088 flux_hawc:2.1545e-12(+-)2.58108e-13</a:t>
            </a:r>
            <a:endParaRPr lang="zh-CN" altLang="en-US" sz="1400"/>
          </a:p>
          <a:p>
            <a:r>
              <a:rPr lang="zh-CN" altLang="en-US" sz="1400"/>
              <a:t>E: 66.0693 flux_hawc:8.93531e-13(+-)2.09797e-13</a:t>
            </a:r>
            <a:endParaRPr lang="zh-CN" altLang="en-US" sz="1400"/>
          </a:p>
          <a:p>
            <a:r>
              <a:rPr lang="zh-CN" altLang="en-US" sz="1400"/>
              <a:t>E: 104.713 flux_hawc:4.38422e-13(+-)1.63877e-13</a:t>
            </a:r>
            <a:endParaRPr lang="zh-CN" altLang="en-US" sz="1400"/>
          </a:p>
          <a:p>
            <a:r>
              <a:rPr lang="zh-CN" altLang="en-US" sz="1400"/>
              <a:t>E: 165.959 flux_hawc:3.5888e-13(+-)1.7944e-13</a:t>
            </a:r>
            <a:endParaRPr lang="zh-CN" altLang="en-US" sz="1400"/>
          </a:p>
          <a:p>
            <a:r>
              <a:rPr lang="zh-CN" altLang="en-US" sz="1400"/>
              <a:t>E: 263.027 flux_hawc:9.59708e-14(+-)9.59708e-14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REFSHAPE" val="378786244"/>
  <p:tag name="KSO_WM_UNIT_PLACING_PICTURE_USER_VIEWPORT" val="{&quot;height&quot;:7079,&quot;width&quot;:158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c26be4f6-2cd4-414e-b226-8bdc5bd18996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TABLE_BEAUTIFY" val="smartTable{c26be4f6-2cd4-414e-b226-8bdc5bd18996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TABLE_BEAUTIFY" val="smartTable{c26be4f6-2cd4-414e-b226-8bdc5bd18996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7749</Words>
  <Application>WPS 演示</Application>
  <PresentationFormat>宽屏</PresentationFormat>
  <Paragraphs>782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DejaVu Sans</vt:lpstr>
      <vt:lpstr>微软雅黑</vt:lpstr>
      <vt:lpstr>Noto Sans CJK SC</vt:lpstr>
      <vt:lpstr>D050000L</vt:lpstr>
      <vt:lpstr>Cambria Math</vt:lpstr>
      <vt:lpstr>DejaVu Math TeX Gyre</vt:lpstr>
      <vt:lpstr>宋体</vt:lpstr>
      <vt:lpstr>Arial Unicode MS</vt:lpstr>
      <vt:lpstr>微软雅黑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与陈老师组能谱的second check</vt:lpstr>
      <vt:lpstr>我们能谱的做法</vt:lpstr>
      <vt:lpstr>检验能谱绝对流强-操作步骤解释</vt:lpstr>
      <vt:lpstr>我们能谱的做法</vt:lpstr>
      <vt:lpstr>PowerPoint 演示文稿</vt:lpstr>
      <vt:lpstr>点源位置确定：Crab  NE&gt;44</vt:lpstr>
      <vt:lpstr>crab数据 蓝色全天区数据，红色点源数据</vt:lpstr>
      <vt:lpstr>crab能谱验证——单幂律能谱结果</vt:lpstr>
      <vt:lpstr>具体结果</vt:lpstr>
      <vt:lpstr>陈老师组 crab</vt:lpstr>
      <vt:lpstr>对比结果</vt:lpstr>
      <vt:lpstr>VER2227  NE&gt;44</vt:lpstr>
      <vt:lpstr>VER227 位置变化</vt:lpstr>
      <vt:lpstr>J2227数据  蓝色ext=0.3，红色ext=0.5,均为全天区数据</vt:lpstr>
      <vt:lpstr>J2227单幂律能谱结果</vt:lpstr>
      <vt:lpstr>单幂律模型结果</vt:lpstr>
      <vt:lpstr>陈老师组 J2227</vt:lpstr>
      <vt:lpstr>J2227log抛物线能谱结果</vt:lpstr>
      <vt:lpstr>log抛物线模型结果</vt:lpstr>
      <vt:lpstr>J2227数据  蓝色ext=0.3，红色ext=0.5,均为全天区数据</vt:lpstr>
      <vt:lpstr>调整bin 单幂律ext0.5</vt:lpstr>
      <vt:lpstr>调整bin log抛物线ext0.5</vt:lpstr>
      <vt:lpstr>调整bin 单幂律ext0.3</vt:lpstr>
      <vt:lpstr>PowerPoint 演示文稿</vt:lpstr>
      <vt:lpstr>差异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lijun</cp:lastModifiedBy>
  <cp:revision>251</cp:revision>
  <dcterms:created xsi:type="dcterms:W3CDTF">2021-03-30T08:02:36Z</dcterms:created>
  <dcterms:modified xsi:type="dcterms:W3CDTF">2021-03-30T08:02:36Z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  <property fmtid="{D5CDD505-2E9C-101B-9397-08002B2CF9AE}" pid="3" name="ICV">
    <vt:lpwstr>AD968EDD0F434605971716EEDB1F42C9</vt:lpwstr>
  </property>
</Properties>
</file>