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97" r:id="rId5"/>
    <p:sldId id="299" r:id="rId6"/>
    <p:sldId id="304" r:id="rId7"/>
    <p:sldId id="325" r:id="rId8"/>
    <p:sldId id="326" r:id="rId9"/>
    <p:sldId id="336" r:id="rId10"/>
    <p:sldId id="327" r:id="rId11"/>
    <p:sldId id="337" r:id="rId12"/>
    <p:sldId id="335" r:id="rId13"/>
    <p:sldId id="338" r:id="rId14"/>
    <p:sldId id="328" r:id="rId15"/>
    <p:sldId id="329" r:id="rId16"/>
    <p:sldId id="339" r:id="rId17"/>
    <p:sldId id="340" r:id="rId18"/>
    <p:sldId id="341" r:id="rId19"/>
    <p:sldId id="342" r:id="rId20"/>
    <p:sldId id="343" r:id="rId21"/>
    <p:sldId id="344" r:id="rId22"/>
    <p:sldId id="354" r:id="rId23"/>
    <p:sldId id="355" r:id="rId24"/>
    <p:sldId id="356" r:id="rId25"/>
    <p:sldId id="357" r:id="rId26"/>
    <p:sldId id="358" r:id="rId27"/>
    <p:sldId id="365" r:id="rId28"/>
    <p:sldId id="364" r:id="rId29"/>
    <p:sldId id="366" r:id="rId30"/>
    <p:sldId id="367" r:id="rId31"/>
    <p:sldId id="368" r:id="rId32"/>
    <p:sldId id="369" r:id="rId33"/>
    <p:sldId id="376" r:id="rId34"/>
    <p:sldId id="377" r:id="rId35"/>
    <p:sldId id="378" r:id="rId36"/>
    <p:sldId id="300" r:id="rId37"/>
    <p:sldId id="308" r:id="rId38"/>
    <p:sldId id="301" r:id="rId39"/>
    <p:sldId id="322" r:id="rId40"/>
    <p:sldId id="302" r:id="rId41"/>
  </p:sldIdLst>
  <p:sldSz cx="12192000" cy="6858000"/>
  <p:notesSz cx="6858000" cy="9144000"/>
  <p:custDataLst>
    <p:tags r:id="rId4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  <p:cmAuthor id="2" name="作者" initials="A" lastIdx="0" clrIdx="1"/>
  <p:cmAuthor id="3" name="Lion" initials="L" lastIdx="14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6" Type="http://schemas.openxmlformats.org/officeDocument/2006/relationships/tags" Target="tags/tag2.xml"/><Relationship Id="rId45" Type="http://schemas.openxmlformats.org/officeDocument/2006/relationships/commentAuthors" Target="commentAuthors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2-06-23T15:21:00.676" idx="1">
    <p:pos x="5846" y="1135"/>
    <p:text>虚拟场景</p:tex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2-06-28T18:50:41.234" idx="14">
    <p:pos x="1674" y="3734"/>
    <p:text>奔跑动画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2-06-23T15:46:41.882" idx="4">
    <p:pos x="4860" y="1820"/>
    <p:text>世界坐标系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2-06-23T15:42:00.366" idx="3">
    <p:pos x="5175" y="1851"/>
    <p:text>相机坐标系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2-06-28T14:17:38.582" idx="5">
    <p:pos x="3348" y="1890"/>
    <p:text>相机变换</p:text>
  </p:cm>
  <p:cm authorId="3" dt="2022-06-24T14:21:17.385" idx="9">
    <p:pos x="3596" y="1200"/>
    <p:text>旋转模拟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2-06-24T14:14:19.956" idx="6">
    <p:pos x="6862" y="1291"/>
    <p:text/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2-06-24T15:30:36.058" idx="10">
    <p:pos x="4858" y="2314"/>
    <p:text>材质映射</p:tex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2-06-27T18:58:12.218" idx="11">
    <p:pos x="3330" y="1107"/>
    <p:text>聚光灯</p:tex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2-06-28T16:09:51.606" idx="12">
    <p:pos x="6077" y="1690"/>
    <p:text>蒙皮动画</p:tex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2-06-28T16:09:51.606" idx="12">
    <p:pos x="6077" y="1690"/>
    <p:text>蒙皮动画</p:tex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6E16D-4159-42A4-956E-6C768F751F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9DCF2-D74C-4300-BF96-BB03F623C9F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17AB-125E-4706-BB8A-4EBC08CAA3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8DEC-C739-48B4-B23E-44E025F9AD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17AB-125E-4706-BB8A-4EBC08CAA3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8DEC-C739-48B4-B23E-44E025F9AD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17AB-125E-4706-BB8A-4EBC08CAA3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8DEC-C739-48B4-B23E-44E025F9AD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17AB-125E-4706-BB8A-4EBC08CAA3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8DEC-C739-48B4-B23E-44E025F9AD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17AB-125E-4706-BB8A-4EBC08CAA3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8DEC-C739-48B4-B23E-44E025F9AD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17AB-125E-4706-BB8A-4EBC08CAA3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8DEC-C739-48B4-B23E-44E025F9AD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17AB-125E-4706-BB8A-4EBC08CAA3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8DEC-C739-48B4-B23E-44E025F9AD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17AB-125E-4706-BB8A-4EBC08CAA3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8DEC-C739-48B4-B23E-44E025F9AD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17AB-125E-4706-BB8A-4EBC08CAA3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8DEC-C739-48B4-B23E-44E025F9AD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17AB-125E-4706-BB8A-4EBC08CAA3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8DEC-C739-48B4-B23E-44E025F9AD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17AB-125E-4706-BB8A-4EBC08CAA3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8DEC-C739-48B4-B23E-44E025F9AD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117AB-125E-4706-BB8A-4EBC08CAA3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68DEC-C739-48B4-B23E-44E025F9AD3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comments" Target="../comments/comment4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comments" Target="../comments/comment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9.png"/><Relationship Id="rId2" Type="http://schemas.openxmlformats.org/officeDocument/2006/relationships/tags" Target="../tags/tag1.xml"/><Relationship Id="rId1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2.w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comments" Target="../comments/comment8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comments" Target="../comments/comment9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comments" Target="../comments/comment10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comments" Target="../comments/comment1.xml"/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comments" Target="../comments/comment2.xml"/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人, 室内, 用, 女人&#10;&#10;描述已自动生成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96"/>
          <a:stretch>
            <a:fillRect/>
          </a:stretch>
        </p:blipFill>
        <p:spPr>
          <a:xfrm>
            <a:off x="5781390" y="0"/>
            <a:ext cx="6410609" cy="6858000"/>
          </a:xfrm>
          <a:prstGeom prst="rect">
            <a:avLst/>
          </a:prstGeom>
        </p:spPr>
      </p:pic>
      <p:sp>
        <p:nvSpPr>
          <p:cNvPr id="33" name="平行四边形 32"/>
          <p:cNvSpPr/>
          <p:nvPr/>
        </p:nvSpPr>
        <p:spPr>
          <a:xfrm>
            <a:off x="517101" y="2488557"/>
            <a:ext cx="1809539" cy="258357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62262" y="2729657"/>
            <a:ext cx="5578998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spc="600" dirty="0">
                <a:cs typeface="+mn-ea"/>
                <a:sym typeface="+mn-lt"/>
              </a:rPr>
              <a:t>3D</a:t>
            </a:r>
            <a:r>
              <a:rPr lang="zh-CN" altLang="en-US" sz="6000" spc="600" dirty="0">
                <a:cs typeface="+mn-ea"/>
                <a:sym typeface="+mn-lt"/>
              </a:rPr>
              <a:t>游戏引擎</a:t>
            </a:r>
            <a:endParaRPr lang="zh-CN" altLang="en-US" sz="6000" spc="600" dirty="0">
              <a:cs typeface="+mn-ea"/>
              <a:sym typeface="+mn-lt"/>
            </a:endParaRPr>
          </a:p>
        </p:txBody>
      </p:sp>
      <p:sp>
        <p:nvSpPr>
          <p:cNvPr id="34" name="平行四边形 33"/>
          <p:cNvSpPr/>
          <p:nvPr/>
        </p:nvSpPr>
        <p:spPr>
          <a:xfrm>
            <a:off x="4638676" y="3703320"/>
            <a:ext cx="727710" cy="71119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552820" y="4633589"/>
            <a:ext cx="202106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主讲人：李军</a:t>
            </a:r>
            <a:endParaRPr lang="zh-CN" altLang="en-US" sz="2400" dirty="0">
              <a:cs typeface="+mn-ea"/>
              <a:sym typeface="+mn-lt"/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421190" y="3868579"/>
            <a:ext cx="491911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任意多边形: 形状 12"/>
          <p:cNvSpPr/>
          <p:nvPr/>
        </p:nvSpPr>
        <p:spPr>
          <a:xfrm>
            <a:off x="663575" y="2035810"/>
            <a:ext cx="1664970" cy="680720"/>
          </a:xfrm>
          <a:custGeom>
            <a:avLst/>
            <a:gdLst>
              <a:gd name="connsiteX0" fmla="*/ 1059514 w 1664797"/>
              <a:gd name="connsiteY0" fmla="*/ 627321 h 680989"/>
              <a:gd name="connsiteX1" fmla="*/ 934050 w 1664797"/>
              <a:gd name="connsiteY1" fmla="*/ 501501 h 680989"/>
              <a:gd name="connsiteX2" fmla="*/ 1059514 w 1664797"/>
              <a:gd name="connsiteY2" fmla="*/ 375681 h 680989"/>
              <a:gd name="connsiteX3" fmla="*/ 1145526 w 1664797"/>
              <a:gd name="connsiteY3" fmla="*/ 409802 h 680989"/>
              <a:gd name="connsiteX4" fmla="*/ 1172893 w 1664797"/>
              <a:gd name="connsiteY4" fmla="*/ 378525 h 680989"/>
              <a:gd name="connsiteX5" fmla="*/ 1058803 w 1664797"/>
              <a:gd name="connsiteY5" fmla="*/ 333386 h 680989"/>
              <a:gd name="connsiteX6" fmla="*/ 902417 w 1664797"/>
              <a:gd name="connsiteY6" fmla="*/ 442145 h 680989"/>
              <a:gd name="connsiteX7" fmla="*/ 746031 w 1664797"/>
              <a:gd name="connsiteY7" fmla="*/ 333386 h 680989"/>
              <a:gd name="connsiteX8" fmla="*/ 578983 w 1664797"/>
              <a:gd name="connsiteY8" fmla="*/ 500790 h 680989"/>
              <a:gd name="connsiteX9" fmla="*/ 746031 w 1664797"/>
              <a:gd name="connsiteY9" fmla="*/ 668194 h 680989"/>
              <a:gd name="connsiteX10" fmla="*/ 902417 w 1664797"/>
              <a:gd name="connsiteY10" fmla="*/ 559435 h 680989"/>
              <a:gd name="connsiteX11" fmla="*/ 1058803 w 1664797"/>
              <a:gd name="connsiteY11" fmla="*/ 668194 h 680989"/>
              <a:gd name="connsiteX12" fmla="*/ 1173960 w 1664797"/>
              <a:gd name="connsiteY12" fmla="*/ 621989 h 680989"/>
              <a:gd name="connsiteX13" fmla="*/ 1146237 w 1664797"/>
              <a:gd name="connsiteY13" fmla="*/ 592134 h 680989"/>
              <a:gd name="connsiteX14" fmla="*/ 1059514 w 1664797"/>
              <a:gd name="connsiteY14" fmla="*/ 627321 h 680989"/>
              <a:gd name="connsiteX15" fmla="*/ 746031 w 1664797"/>
              <a:gd name="connsiteY15" fmla="*/ 627321 h 680989"/>
              <a:gd name="connsiteX16" fmla="*/ 620923 w 1664797"/>
              <a:gd name="connsiteY16" fmla="*/ 501856 h 680989"/>
              <a:gd name="connsiteX17" fmla="*/ 746031 w 1664797"/>
              <a:gd name="connsiteY17" fmla="*/ 376392 h 680989"/>
              <a:gd name="connsiteX18" fmla="*/ 871140 w 1664797"/>
              <a:gd name="connsiteY18" fmla="*/ 501856 h 680989"/>
              <a:gd name="connsiteX19" fmla="*/ 746031 w 1664797"/>
              <a:gd name="connsiteY19" fmla="*/ 627321 h 680989"/>
              <a:gd name="connsiteX20" fmla="*/ 1503436 w 1664797"/>
              <a:gd name="connsiteY20" fmla="*/ 447477 h 680989"/>
              <a:gd name="connsiteX21" fmla="*/ 1503436 w 1664797"/>
              <a:gd name="connsiteY21" fmla="*/ 480886 h 680989"/>
              <a:gd name="connsiteX22" fmla="*/ 1503436 w 1664797"/>
              <a:gd name="connsiteY22" fmla="*/ 480886 h 680989"/>
              <a:gd name="connsiteX23" fmla="*/ 1503436 w 1664797"/>
              <a:gd name="connsiteY23" fmla="*/ 668905 h 680989"/>
              <a:gd name="connsiteX24" fmla="*/ 1538623 w 1664797"/>
              <a:gd name="connsiteY24" fmla="*/ 667839 h 680989"/>
              <a:gd name="connsiteX25" fmla="*/ 1538623 w 1664797"/>
              <a:gd name="connsiteY25" fmla="*/ 479465 h 680989"/>
              <a:gd name="connsiteX26" fmla="*/ 1540400 w 1664797"/>
              <a:gd name="connsiteY26" fmla="*/ 479465 h 680989"/>
              <a:gd name="connsiteX27" fmla="*/ 1664798 w 1664797"/>
              <a:gd name="connsiteY27" fmla="*/ 363597 h 680989"/>
              <a:gd name="connsiteX28" fmla="*/ 1664798 w 1664797"/>
              <a:gd name="connsiteY28" fmla="*/ 322013 h 680989"/>
              <a:gd name="connsiteX29" fmla="*/ 1503436 w 1664797"/>
              <a:gd name="connsiteY29" fmla="*/ 447477 h 680989"/>
              <a:gd name="connsiteX30" fmla="*/ 1443014 w 1664797"/>
              <a:gd name="connsiteY30" fmla="*/ 479465 h 680989"/>
              <a:gd name="connsiteX31" fmla="*/ 1382237 w 1664797"/>
              <a:gd name="connsiteY31" fmla="*/ 610616 h 680989"/>
              <a:gd name="connsiteX32" fmla="*/ 1211634 w 1664797"/>
              <a:gd name="connsiteY32" fmla="*/ 565477 h 680989"/>
              <a:gd name="connsiteX33" fmla="*/ 1448701 w 1664797"/>
              <a:gd name="connsiteY33" fmla="*/ 428284 h 680989"/>
              <a:gd name="connsiteX34" fmla="*/ 1448701 w 1664797"/>
              <a:gd name="connsiteY34" fmla="*/ 428284 h 680989"/>
              <a:gd name="connsiteX35" fmla="*/ 1464695 w 1664797"/>
              <a:gd name="connsiteY35" fmla="*/ 419043 h 680989"/>
              <a:gd name="connsiteX36" fmla="*/ 1463984 w 1664797"/>
              <a:gd name="connsiteY36" fmla="*/ 417621 h 680989"/>
              <a:gd name="connsiteX37" fmla="*/ 1235803 w 1664797"/>
              <a:gd name="connsiteY37" fmla="*/ 356489 h 680989"/>
              <a:gd name="connsiteX38" fmla="*/ 1174671 w 1664797"/>
              <a:gd name="connsiteY38" fmla="*/ 585025 h 680989"/>
              <a:gd name="connsiteX39" fmla="*/ 1402852 w 1664797"/>
              <a:gd name="connsiteY39" fmla="*/ 646158 h 680989"/>
              <a:gd name="connsiteX40" fmla="*/ 1483888 w 1664797"/>
              <a:gd name="connsiteY40" fmla="*/ 472356 h 680989"/>
              <a:gd name="connsiteX41" fmla="*/ 1443014 w 1664797"/>
              <a:gd name="connsiteY41" fmla="*/ 479465 h 680989"/>
              <a:gd name="connsiteX42" fmla="*/ 1195996 w 1664797"/>
              <a:gd name="connsiteY42" fmla="*/ 520338 h 680989"/>
              <a:gd name="connsiteX43" fmla="*/ 1257129 w 1664797"/>
              <a:gd name="connsiteY43" fmla="*/ 393097 h 680989"/>
              <a:gd name="connsiteX44" fmla="*/ 1397876 w 1664797"/>
              <a:gd name="connsiteY44" fmla="*/ 403760 h 680989"/>
              <a:gd name="connsiteX45" fmla="*/ 1195996 w 1664797"/>
              <a:gd name="connsiteY45" fmla="*/ 520338 h 680989"/>
              <a:gd name="connsiteX46" fmla="*/ 240265 w 1664797"/>
              <a:gd name="connsiteY46" fmla="*/ 0 h 680989"/>
              <a:gd name="connsiteX47" fmla="*/ 227115 w 1664797"/>
              <a:gd name="connsiteY47" fmla="*/ 355 h 680989"/>
              <a:gd name="connsiteX48" fmla="*/ 227115 w 1664797"/>
              <a:gd name="connsiteY48" fmla="*/ 0 h 680989"/>
              <a:gd name="connsiteX49" fmla="*/ 0 w 1664797"/>
              <a:gd name="connsiteY49" fmla="*/ 0 h 680989"/>
              <a:gd name="connsiteX50" fmla="*/ 0 w 1664797"/>
              <a:gd name="connsiteY50" fmla="*/ 680989 h 680989"/>
              <a:gd name="connsiteX51" fmla="*/ 227115 w 1664797"/>
              <a:gd name="connsiteY51" fmla="*/ 680989 h 680989"/>
              <a:gd name="connsiteX52" fmla="*/ 227115 w 1664797"/>
              <a:gd name="connsiteY52" fmla="*/ 680634 h 680989"/>
              <a:gd name="connsiteX53" fmla="*/ 238844 w 1664797"/>
              <a:gd name="connsiteY53" fmla="*/ 680989 h 680989"/>
              <a:gd name="connsiteX54" fmla="*/ 579694 w 1664797"/>
              <a:gd name="connsiteY54" fmla="*/ 338362 h 680989"/>
              <a:gd name="connsiteX55" fmla="*/ 240265 w 1664797"/>
              <a:gd name="connsiteY55" fmla="*/ 0 h 680989"/>
              <a:gd name="connsiteX56" fmla="*/ 196904 w 1664797"/>
              <a:gd name="connsiteY56" fmla="*/ 249507 h 680989"/>
              <a:gd name="connsiteX57" fmla="*/ 267633 w 1664797"/>
              <a:gd name="connsiteY57" fmla="*/ 70374 h 680989"/>
              <a:gd name="connsiteX58" fmla="*/ 315615 w 1664797"/>
              <a:gd name="connsiteY58" fmla="*/ 261235 h 680989"/>
              <a:gd name="connsiteX59" fmla="*/ 243109 w 1664797"/>
              <a:gd name="connsiteY59" fmla="*/ 442856 h 680989"/>
              <a:gd name="connsiteX60" fmla="*/ 196904 w 1664797"/>
              <a:gd name="connsiteY60" fmla="*/ 249507 h 680989"/>
              <a:gd name="connsiteX61" fmla="*/ 179133 w 1664797"/>
              <a:gd name="connsiteY61" fmla="*/ 605284 h 680989"/>
              <a:gd name="connsiteX62" fmla="*/ 89922 w 1664797"/>
              <a:gd name="connsiteY62" fmla="*/ 427573 h 680989"/>
              <a:gd name="connsiteX63" fmla="*/ 162428 w 1664797"/>
              <a:gd name="connsiteY63" fmla="*/ 213964 h 680989"/>
              <a:gd name="connsiteX64" fmla="*/ 208988 w 1664797"/>
              <a:gd name="connsiteY64" fmla="*/ 439658 h 680989"/>
              <a:gd name="connsiteX65" fmla="*/ 213253 w 1664797"/>
              <a:gd name="connsiteY65" fmla="*/ 511453 h 680989"/>
              <a:gd name="connsiteX66" fmla="*/ 179133 w 1664797"/>
              <a:gd name="connsiteY66" fmla="*/ 605284 h 680989"/>
              <a:gd name="connsiteX67" fmla="*/ 387055 w 1664797"/>
              <a:gd name="connsiteY67" fmla="*/ 509320 h 680989"/>
              <a:gd name="connsiteX68" fmla="*/ 213253 w 1664797"/>
              <a:gd name="connsiteY68" fmla="*/ 605284 h 680989"/>
              <a:gd name="connsiteX69" fmla="*/ 303175 w 1664797"/>
              <a:gd name="connsiteY69" fmla="*/ 428639 h 680989"/>
              <a:gd name="connsiteX70" fmla="*/ 472712 w 1664797"/>
              <a:gd name="connsiteY70" fmla="*/ 326278 h 680989"/>
              <a:gd name="connsiteX71" fmla="*/ 387055 w 1664797"/>
              <a:gd name="connsiteY71" fmla="*/ 509320 h 68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1664797" h="680989">
                <a:moveTo>
                  <a:pt x="1059514" y="627321"/>
                </a:moveTo>
                <a:cubicBezTo>
                  <a:pt x="990206" y="627321"/>
                  <a:pt x="934050" y="570808"/>
                  <a:pt x="934050" y="501501"/>
                </a:cubicBezTo>
                <a:cubicBezTo>
                  <a:pt x="934050" y="431838"/>
                  <a:pt x="990206" y="375681"/>
                  <a:pt x="1059514" y="375681"/>
                </a:cubicBezTo>
                <a:cubicBezTo>
                  <a:pt x="1092923" y="375681"/>
                  <a:pt x="1123134" y="388832"/>
                  <a:pt x="1145526" y="409802"/>
                </a:cubicBezTo>
                <a:lnTo>
                  <a:pt x="1172893" y="378525"/>
                </a:lnTo>
                <a:cubicBezTo>
                  <a:pt x="1143038" y="350446"/>
                  <a:pt x="1102875" y="333386"/>
                  <a:pt x="1058803" y="333386"/>
                </a:cubicBezTo>
                <a:cubicBezTo>
                  <a:pt x="987363" y="333386"/>
                  <a:pt x="926230" y="378525"/>
                  <a:pt x="902417" y="442145"/>
                </a:cubicBezTo>
                <a:cubicBezTo>
                  <a:pt x="878604" y="378880"/>
                  <a:pt x="817827" y="333386"/>
                  <a:pt x="746031" y="333386"/>
                </a:cubicBezTo>
                <a:cubicBezTo>
                  <a:pt x="653977" y="333386"/>
                  <a:pt x="578983" y="408380"/>
                  <a:pt x="578983" y="500790"/>
                </a:cubicBezTo>
                <a:cubicBezTo>
                  <a:pt x="578983" y="593200"/>
                  <a:pt x="653621" y="668194"/>
                  <a:pt x="746031" y="668194"/>
                </a:cubicBezTo>
                <a:cubicBezTo>
                  <a:pt x="817471" y="668194"/>
                  <a:pt x="878604" y="623055"/>
                  <a:pt x="902417" y="559435"/>
                </a:cubicBezTo>
                <a:cubicBezTo>
                  <a:pt x="926230" y="622700"/>
                  <a:pt x="987008" y="668194"/>
                  <a:pt x="1058803" y="668194"/>
                </a:cubicBezTo>
                <a:cubicBezTo>
                  <a:pt x="1103586" y="668194"/>
                  <a:pt x="1144104" y="650423"/>
                  <a:pt x="1173960" y="621989"/>
                </a:cubicBezTo>
                <a:lnTo>
                  <a:pt x="1146237" y="592134"/>
                </a:lnTo>
                <a:cubicBezTo>
                  <a:pt x="1124201" y="614170"/>
                  <a:pt x="1093279" y="627321"/>
                  <a:pt x="1059514" y="627321"/>
                </a:cubicBezTo>
                <a:close/>
                <a:moveTo>
                  <a:pt x="746031" y="627321"/>
                </a:moveTo>
                <a:cubicBezTo>
                  <a:pt x="676724" y="627321"/>
                  <a:pt x="620923" y="571164"/>
                  <a:pt x="620923" y="501856"/>
                </a:cubicBezTo>
                <a:cubicBezTo>
                  <a:pt x="620923" y="432549"/>
                  <a:pt x="677079" y="376392"/>
                  <a:pt x="746031" y="376392"/>
                </a:cubicBezTo>
                <a:cubicBezTo>
                  <a:pt x="815339" y="376392"/>
                  <a:pt x="871140" y="432549"/>
                  <a:pt x="871140" y="501856"/>
                </a:cubicBezTo>
                <a:cubicBezTo>
                  <a:pt x="871495" y="571164"/>
                  <a:pt x="815339" y="627321"/>
                  <a:pt x="746031" y="627321"/>
                </a:cubicBezTo>
                <a:close/>
                <a:moveTo>
                  <a:pt x="1503436" y="447477"/>
                </a:moveTo>
                <a:lnTo>
                  <a:pt x="1503436" y="480886"/>
                </a:lnTo>
                <a:lnTo>
                  <a:pt x="1503436" y="480886"/>
                </a:lnTo>
                <a:lnTo>
                  <a:pt x="1503436" y="668905"/>
                </a:lnTo>
                <a:lnTo>
                  <a:pt x="1538623" y="667839"/>
                </a:lnTo>
                <a:lnTo>
                  <a:pt x="1538623" y="479465"/>
                </a:lnTo>
                <a:lnTo>
                  <a:pt x="1540400" y="479465"/>
                </a:lnTo>
                <a:cubicBezTo>
                  <a:pt x="1546442" y="414778"/>
                  <a:pt x="1599400" y="365730"/>
                  <a:pt x="1664798" y="363597"/>
                </a:cubicBezTo>
                <a:lnTo>
                  <a:pt x="1664798" y="322013"/>
                </a:lnTo>
                <a:cubicBezTo>
                  <a:pt x="1586960" y="322013"/>
                  <a:pt x="1521918" y="375326"/>
                  <a:pt x="1503436" y="447477"/>
                </a:cubicBezTo>
                <a:close/>
                <a:moveTo>
                  <a:pt x="1443014" y="479465"/>
                </a:moveTo>
                <a:cubicBezTo>
                  <a:pt x="1452255" y="529935"/>
                  <a:pt x="1429508" y="583248"/>
                  <a:pt x="1382237" y="610616"/>
                </a:cubicBezTo>
                <a:cubicBezTo>
                  <a:pt x="1322526" y="645092"/>
                  <a:pt x="1246466" y="624833"/>
                  <a:pt x="1211634" y="565477"/>
                </a:cubicBezTo>
                <a:lnTo>
                  <a:pt x="1448701" y="428284"/>
                </a:lnTo>
                <a:lnTo>
                  <a:pt x="1448701" y="428284"/>
                </a:lnTo>
                <a:lnTo>
                  <a:pt x="1464695" y="419043"/>
                </a:lnTo>
                <a:cubicBezTo>
                  <a:pt x="1464340" y="418688"/>
                  <a:pt x="1464340" y="417977"/>
                  <a:pt x="1463984" y="417621"/>
                </a:cubicBezTo>
                <a:cubicBezTo>
                  <a:pt x="1417779" y="337651"/>
                  <a:pt x="1315773" y="310284"/>
                  <a:pt x="1235803" y="356489"/>
                </a:cubicBezTo>
                <a:cubicBezTo>
                  <a:pt x="1155833" y="402694"/>
                  <a:pt x="1128466" y="505055"/>
                  <a:pt x="1174671" y="585025"/>
                </a:cubicBezTo>
                <a:cubicBezTo>
                  <a:pt x="1220875" y="664995"/>
                  <a:pt x="1322882" y="692363"/>
                  <a:pt x="1402852" y="646158"/>
                </a:cubicBezTo>
                <a:cubicBezTo>
                  <a:pt x="1465406" y="609905"/>
                  <a:pt x="1495617" y="539531"/>
                  <a:pt x="1483888" y="472356"/>
                </a:cubicBezTo>
                <a:lnTo>
                  <a:pt x="1443014" y="479465"/>
                </a:lnTo>
                <a:close/>
                <a:moveTo>
                  <a:pt x="1195996" y="520338"/>
                </a:moveTo>
                <a:cubicBezTo>
                  <a:pt x="1188532" y="470935"/>
                  <a:pt x="1211279" y="419754"/>
                  <a:pt x="1257129" y="393097"/>
                </a:cubicBezTo>
                <a:cubicBezTo>
                  <a:pt x="1302978" y="366440"/>
                  <a:pt x="1358779" y="372483"/>
                  <a:pt x="1397876" y="403760"/>
                </a:cubicBezTo>
                <a:lnTo>
                  <a:pt x="1195996" y="520338"/>
                </a:lnTo>
                <a:close/>
                <a:moveTo>
                  <a:pt x="240265" y="0"/>
                </a:moveTo>
                <a:cubicBezTo>
                  <a:pt x="236000" y="0"/>
                  <a:pt x="231380" y="0"/>
                  <a:pt x="227115" y="355"/>
                </a:cubicBezTo>
                <a:lnTo>
                  <a:pt x="227115" y="0"/>
                </a:lnTo>
                <a:lnTo>
                  <a:pt x="0" y="0"/>
                </a:lnTo>
                <a:lnTo>
                  <a:pt x="0" y="680989"/>
                </a:lnTo>
                <a:lnTo>
                  <a:pt x="227115" y="680989"/>
                </a:lnTo>
                <a:lnTo>
                  <a:pt x="227115" y="680634"/>
                </a:lnTo>
                <a:cubicBezTo>
                  <a:pt x="231024" y="680634"/>
                  <a:pt x="234934" y="680989"/>
                  <a:pt x="238844" y="680989"/>
                </a:cubicBezTo>
                <a:cubicBezTo>
                  <a:pt x="426151" y="680989"/>
                  <a:pt x="579694" y="526381"/>
                  <a:pt x="579694" y="338362"/>
                </a:cubicBezTo>
                <a:cubicBezTo>
                  <a:pt x="580049" y="150699"/>
                  <a:pt x="427218" y="0"/>
                  <a:pt x="240265" y="0"/>
                </a:cubicBezTo>
                <a:close/>
                <a:moveTo>
                  <a:pt x="196904" y="249507"/>
                </a:moveTo>
                <a:cubicBezTo>
                  <a:pt x="205789" y="147145"/>
                  <a:pt x="267633" y="70374"/>
                  <a:pt x="267633" y="70374"/>
                </a:cubicBezTo>
                <a:cubicBezTo>
                  <a:pt x="267633" y="70374"/>
                  <a:pt x="327699" y="143591"/>
                  <a:pt x="315615" y="261235"/>
                </a:cubicBezTo>
                <a:cubicBezTo>
                  <a:pt x="303886" y="376037"/>
                  <a:pt x="243109" y="442856"/>
                  <a:pt x="243109" y="442856"/>
                </a:cubicBezTo>
                <a:cubicBezTo>
                  <a:pt x="243109" y="442856"/>
                  <a:pt x="187663" y="351868"/>
                  <a:pt x="196904" y="249507"/>
                </a:cubicBezTo>
                <a:close/>
                <a:moveTo>
                  <a:pt x="179133" y="605284"/>
                </a:moveTo>
                <a:cubicBezTo>
                  <a:pt x="179133" y="605284"/>
                  <a:pt x="97030" y="511097"/>
                  <a:pt x="89922" y="427573"/>
                </a:cubicBezTo>
                <a:cubicBezTo>
                  <a:pt x="80325" y="313838"/>
                  <a:pt x="162428" y="213964"/>
                  <a:pt x="162428" y="213964"/>
                </a:cubicBezTo>
                <a:cubicBezTo>
                  <a:pt x="157452" y="369995"/>
                  <a:pt x="208988" y="439658"/>
                  <a:pt x="208988" y="439658"/>
                </a:cubicBezTo>
                <a:cubicBezTo>
                  <a:pt x="208988" y="439658"/>
                  <a:pt x="221783" y="457429"/>
                  <a:pt x="213253" y="511453"/>
                </a:cubicBezTo>
                <a:cubicBezTo>
                  <a:pt x="204723" y="564411"/>
                  <a:pt x="179133" y="605284"/>
                  <a:pt x="179133" y="605284"/>
                </a:cubicBezTo>
                <a:close/>
                <a:moveTo>
                  <a:pt x="387055" y="509320"/>
                </a:moveTo>
                <a:cubicBezTo>
                  <a:pt x="312772" y="591423"/>
                  <a:pt x="213253" y="605284"/>
                  <a:pt x="213253" y="605284"/>
                </a:cubicBezTo>
                <a:cubicBezTo>
                  <a:pt x="213253" y="605284"/>
                  <a:pt x="216097" y="510387"/>
                  <a:pt x="303175" y="428639"/>
                </a:cubicBezTo>
                <a:cubicBezTo>
                  <a:pt x="389898" y="346892"/>
                  <a:pt x="472712" y="326278"/>
                  <a:pt x="472712" y="326278"/>
                </a:cubicBezTo>
                <a:cubicBezTo>
                  <a:pt x="472712" y="326278"/>
                  <a:pt x="461338" y="427218"/>
                  <a:pt x="387055" y="509320"/>
                </a:cubicBezTo>
                <a:close/>
              </a:path>
            </a:pathLst>
          </a:custGeom>
          <a:solidFill>
            <a:srgbClr val="5A5959"/>
          </a:solidFill>
          <a:ln w="354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4" grpId="0"/>
      <p:bldP spid="34" grpId="0" animBg="1"/>
      <p:bldP spid="4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907665" y="1381760"/>
            <a:ext cx="73145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c) </a:t>
            </a:r>
            <a:r>
              <a:rPr lang="zh-CN" altLang="en-US" sz="1400"/>
              <a:t>按照相机从世界坐标系原点变换到当前位姿的逆过程，将相机连同顶点逆过程变换，</a:t>
            </a:r>
            <a:r>
              <a:rPr lang="zh-CN" altLang="en-US" sz="1400"/>
              <a:t>指导</a:t>
            </a:r>
            <a:endParaRPr lang="zh-CN" altLang="en-US" sz="1400"/>
          </a:p>
          <a:p>
            <a:r>
              <a:rPr lang="en-US" altLang="zh-CN" sz="1400"/>
              <a:t>    </a:t>
            </a:r>
            <a:r>
              <a:rPr lang="zh-CN" altLang="en-US" sz="1400"/>
              <a:t>相机坐标与世界坐标系重合，此时的</a:t>
            </a:r>
            <a:r>
              <a:rPr lang="zh-CN" altLang="en-US" sz="1400"/>
              <a:t>顶点坐标为相机空间的</a:t>
            </a:r>
            <a:r>
              <a:rPr lang="zh-CN" altLang="en-US" sz="1400"/>
              <a:t>坐标</a:t>
            </a:r>
            <a:endParaRPr lang="zh-CN" altLang="en-US" sz="1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9915" y="2699385"/>
            <a:ext cx="3114675" cy="213487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9655" y="2700020"/>
            <a:ext cx="3063240" cy="2134235"/>
          </a:xfrm>
          <a:prstGeom prst="rect">
            <a:avLst/>
          </a:prstGeom>
        </p:spPr>
      </p:pic>
      <p:sp>
        <p:nvSpPr>
          <p:cNvPr id="22" name="右箭头 21"/>
          <p:cNvSpPr/>
          <p:nvPr/>
        </p:nvSpPr>
        <p:spPr>
          <a:xfrm>
            <a:off x="5212715" y="3615690"/>
            <a:ext cx="1979930" cy="685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逆</a:t>
            </a:r>
            <a:r>
              <a:rPr lang="zh-CN" altLang="en-US"/>
              <a:t>过程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116580" y="1903730"/>
            <a:ext cx="35712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此处的旋转指的是绕某个轴的</a:t>
            </a:r>
            <a:endParaRPr lang="zh-CN" altLang="en-US" sz="12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380" y="1903730"/>
            <a:ext cx="301625" cy="2755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3166110" y="1806575"/>
            <a:ext cx="35312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3) </a:t>
            </a:r>
            <a:r>
              <a:rPr lang="zh-CN" altLang="en-US" sz="1400"/>
              <a:t>相机坐标到视平面坐标的转换</a:t>
            </a:r>
            <a:r>
              <a:rPr lang="en-US" altLang="zh-CN" sz="1400"/>
              <a:t>(</a:t>
            </a:r>
            <a:r>
              <a:rPr lang="zh-CN" altLang="en-US" sz="1400"/>
              <a:t>透视投影</a:t>
            </a:r>
            <a:r>
              <a:rPr lang="en-US" altLang="zh-CN" sz="1400"/>
              <a:t>)</a:t>
            </a:r>
            <a:endParaRPr lang="en-US" altLang="zh-CN" sz="1400"/>
          </a:p>
        </p:txBody>
      </p:sp>
      <p:sp>
        <p:nvSpPr>
          <p:cNvPr id="12" name="文本框 11"/>
          <p:cNvSpPr txBox="1"/>
          <p:nvPr/>
        </p:nvSpPr>
        <p:spPr>
          <a:xfrm>
            <a:off x="3566795" y="2150745"/>
            <a:ext cx="63360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视平面</a:t>
            </a:r>
            <a:r>
              <a:rPr lang="en-US" altLang="zh-CN" sz="1400"/>
              <a:t>:</a:t>
            </a:r>
            <a:r>
              <a:rPr lang="zh-CN" altLang="en-US" sz="1400"/>
              <a:t>虚拟投影平面</a:t>
            </a:r>
            <a:r>
              <a:rPr lang="en-US" altLang="zh-CN" sz="1400"/>
              <a:t>(</a:t>
            </a:r>
            <a:r>
              <a:rPr lang="zh-CN" altLang="en-US" sz="1400"/>
              <a:t>虚拟显示器</a:t>
            </a:r>
            <a:r>
              <a:rPr lang="en-US" altLang="zh-CN" sz="1400"/>
              <a:t>)</a:t>
            </a:r>
            <a:r>
              <a:rPr lang="zh-CN" altLang="en-US" sz="1400"/>
              <a:t>，视平面坐标</a:t>
            </a:r>
            <a:r>
              <a:rPr lang="en-US" altLang="zh-CN" sz="1400"/>
              <a:t>(</a:t>
            </a:r>
            <a:r>
              <a:rPr lang="zh-CN" altLang="en-US" sz="1400"/>
              <a:t>投影坐标</a:t>
            </a:r>
            <a:r>
              <a:rPr lang="en-US" altLang="zh-CN" sz="1400"/>
              <a:t>)</a:t>
            </a:r>
            <a:r>
              <a:rPr lang="zh-CN" altLang="en-US" sz="1400"/>
              <a:t>属于相机空间的</a:t>
            </a:r>
            <a:r>
              <a:rPr lang="zh-CN" altLang="en-US" sz="1400"/>
              <a:t>坐标</a:t>
            </a:r>
            <a:endParaRPr lang="zh-CN" altLang="en-US" sz="1400"/>
          </a:p>
        </p:txBody>
      </p:sp>
      <p:sp>
        <p:nvSpPr>
          <p:cNvPr id="13" name="文本框 12"/>
          <p:cNvSpPr txBox="1"/>
          <p:nvPr/>
        </p:nvSpPr>
        <p:spPr>
          <a:xfrm>
            <a:off x="3298825" y="3543300"/>
            <a:ext cx="1160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透视投影</a:t>
            </a:r>
            <a:r>
              <a:rPr lang="en-US" altLang="zh-CN"/>
              <a:t>:</a:t>
            </a:r>
            <a:endParaRPr lang="en-US" altLang="zh-CN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4549140" y="3912235"/>
            <a:ext cx="29508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20" idx="2"/>
          </p:cNvCxnSpPr>
          <p:nvPr/>
        </p:nvCxnSpPr>
        <p:spPr>
          <a:xfrm flipH="1" flipV="1">
            <a:off x="6018530" y="2849880"/>
            <a:ext cx="6350" cy="2213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544435" y="3733165"/>
            <a:ext cx="335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5859145" y="2460625"/>
            <a:ext cx="335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Y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4549140" y="2849880"/>
            <a:ext cx="2950845" cy="221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6024880" y="390906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pic>
        <p:nvPicPr>
          <p:cNvPr id="23" name="图片 22" descr="QQ截图202206221742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66740" y="3203575"/>
            <a:ext cx="555625" cy="704215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5666740" y="5094605"/>
            <a:ext cx="7162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视</a:t>
            </a:r>
            <a:r>
              <a:rPr lang="zh-CN" altLang="en-US" sz="1400"/>
              <a:t>平面</a:t>
            </a:r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14" name="直接箭头连接符 13"/>
          <p:cNvCxnSpPr>
            <a:endCxn id="20" idx="3"/>
          </p:cNvCxnSpPr>
          <p:nvPr/>
        </p:nvCxnSpPr>
        <p:spPr>
          <a:xfrm flipV="1">
            <a:off x="3052445" y="3429000"/>
            <a:ext cx="748030" cy="10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20" idx="2"/>
            <a:endCxn id="20" idx="0"/>
          </p:cNvCxnSpPr>
          <p:nvPr/>
        </p:nvCxnSpPr>
        <p:spPr>
          <a:xfrm flipV="1">
            <a:off x="3426460" y="3083560"/>
            <a:ext cx="0" cy="690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052445" y="3083560"/>
            <a:ext cx="748030" cy="690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3" name="图片 22" descr="QQ截图202206221742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8990" y="3272155"/>
            <a:ext cx="123825" cy="163195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3052445" y="3773805"/>
            <a:ext cx="9620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视</a:t>
            </a:r>
            <a:r>
              <a:rPr lang="zh-CN" altLang="en-US" sz="1400"/>
              <a:t>平面</a:t>
            </a:r>
            <a:endParaRPr lang="zh-CN" altLang="en-US" sz="1400"/>
          </a:p>
        </p:txBody>
      </p:sp>
      <p:sp>
        <p:nvSpPr>
          <p:cNvPr id="8" name="文本框 7"/>
          <p:cNvSpPr txBox="1"/>
          <p:nvPr/>
        </p:nvSpPr>
        <p:spPr>
          <a:xfrm>
            <a:off x="2675255" y="1684020"/>
            <a:ext cx="247459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a)</a:t>
            </a:r>
            <a:r>
              <a:rPr lang="zh-CN" altLang="en-US" sz="1400"/>
              <a:t>视平面等比缩放填满显示器</a:t>
            </a:r>
            <a:endParaRPr lang="zh-CN" altLang="en-US" sz="1400"/>
          </a:p>
        </p:txBody>
      </p:sp>
      <p:sp>
        <p:nvSpPr>
          <p:cNvPr id="11" name="文本框 10"/>
          <p:cNvSpPr txBox="1"/>
          <p:nvPr/>
        </p:nvSpPr>
        <p:spPr>
          <a:xfrm>
            <a:off x="7324090" y="5213985"/>
            <a:ext cx="9620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显示器</a:t>
            </a:r>
            <a:endParaRPr lang="en-US" altLang="zh-CN" sz="1400"/>
          </a:p>
        </p:txBody>
      </p:sp>
      <p:sp>
        <p:nvSpPr>
          <p:cNvPr id="12" name="矩形 11"/>
          <p:cNvSpPr/>
          <p:nvPr/>
        </p:nvSpPr>
        <p:spPr>
          <a:xfrm>
            <a:off x="5913120" y="2088515"/>
            <a:ext cx="3658235" cy="3107055"/>
          </a:xfrm>
          <a:prstGeom prst="rect">
            <a:avLst/>
          </a:prstGeom>
          <a:noFill/>
          <a:ln w="28575" cmpd="sng">
            <a:solidFill>
              <a:schemeClr val="tx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6523990" y="5617210"/>
            <a:ext cx="27819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注</a:t>
            </a:r>
            <a:r>
              <a:rPr lang="en-US" altLang="zh-CN" sz="1400"/>
              <a:t>:</a:t>
            </a:r>
            <a:r>
              <a:rPr lang="zh-CN" altLang="en-US" sz="1400"/>
              <a:t>黑色线框</a:t>
            </a:r>
            <a:r>
              <a:rPr lang="zh-CN" altLang="en-US" sz="1400"/>
              <a:t>为缩放后的</a:t>
            </a:r>
            <a:r>
              <a:rPr lang="zh-CN" altLang="en-US" sz="1400"/>
              <a:t>视平面</a:t>
            </a:r>
            <a:endParaRPr lang="zh-CN" altLang="en-US" sz="1400"/>
          </a:p>
        </p:txBody>
      </p:sp>
      <p:sp>
        <p:nvSpPr>
          <p:cNvPr id="25" name="左箭头 24"/>
          <p:cNvSpPr/>
          <p:nvPr/>
        </p:nvSpPr>
        <p:spPr>
          <a:xfrm flipH="1">
            <a:off x="4218305" y="3154680"/>
            <a:ext cx="1124585" cy="548640"/>
          </a:xfrm>
          <a:prstGeom prst="lef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2">
                    <a:lumMod val="10000"/>
                  </a:schemeClr>
                </a:solidFill>
              </a:rPr>
              <a:t>缩放</a:t>
            </a:r>
            <a:endParaRPr lang="zh-CN" alt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213610" y="1132205"/>
            <a:ext cx="27019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4) </a:t>
            </a:r>
            <a:r>
              <a:rPr lang="zh-CN" altLang="en-US" sz="1400"/>
              <a:t>视平面坐标到</a:t>
            </a:r>
            <a:r>
              <a:rPr lang="zh-CN" altLang="en-US" sz="1400"/>
              <a:t>屏幕坐标的转换</a:t>
            </a:r>
            <a:endParaRPr lang="zh-CN" altLang="en-US" sz="1400"/>
          </a:p>
        </p:txBody>
      </p:sp>
      <p:sp>
        <p:nvSpPr>
          <p:cNvPr id="27" name="文本框 26"/>
          <p:cNvSpPr txBox="1"/>
          <p:nvPr/>
        </p:nvSpPr>
        <p:spPr>
          <a:xfrm>
            <a:off x="2675255" y="1377315"/>
            <a:ext cx="79082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本质为坐标的缩放，视平面尺寸都很小，但是可以任意指定</a:t>
            </a:r>
            <a:r>
              <a:rPr lang="en-US" altLang="zh-CN" sz="1400"/>
              <a:t>(Opengl</a:t>
            </a:r>
            <a:r>
              <a:rPr lang="zh-CN" altLang="en-US" sz="1400"/>
              <a:t>中长宽等于</a:t>
            </a:r>
            <a:r>
              <a:rPr lang="en-US" altLang="zh-CN" sz="1400"/>
              <a:t>1</a:t>
            </a:r>
            <a:r>
              <a:rPr lang="zh-CN" altLang="en-US" sz="1400"/>
              <a:t>，为了归一化坐标</a:t>
            </a:r>
            <a:r>
              <a:rPr lang="en-US" altLang="zh-CN" sz="1400"/>
              <a:t>)</a:t>
            </a:r>
            <a:endParaRPr lang="en-US" altLang="zh-CN" sz="1400"/>
          </a:p>
        </p:txBody>
      </p:sp>
      <p:sp>
        <p:nvSpPr>
          <p:cNvPr id="33" name="文本框 32"/>
          <p:cNvSpPr txBox="1"/>
          <p:nvPr/>
        </p:nvSpPr>
        <p:spPr>
          <a:xfrm>
            <a:off x="2675255" y="6113145"/>
            <a:ext cx="194119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b)</a:t>
            </a:r>
            <a:r>
              <a:rPr lang="zh-CN" altLang="en-US" sz="1400"/>
              <a:t>坐标转换到屏幕</a:t>
            </a:r>
            <a:r>
              <a:rPr lang="zh-CN" altLang="en-US" sz="1400"/>
              <a:t>坐标</a:t>
            </a:r>
            <a:endParaRPr lang="zh-CN" altLang="en-US" sz="1400"/>
          </a:p>
        </p:txBody>
      </p:sp>
      <p:pic>
        <p:nvPicPr>
          <p:cNvPr id="16" name="图片 15" descr="微服务架构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2485" y="2593975"/>
            <a:ext cx="3658870" cy="2620010"/>
          </a:xfrm>
          <a:prstGeom prst="rect">
            <a:avLst/>
          </a:prstGeom>
        </p:spPr>
      </p:pic>
      <p:pic>
        <p:nvPicPr>
          <p:cNvPr id="19" name="图片 18" descr="QQ截图202206221742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00290" y="2935605"/>
            <a:ext cx="550545" cy="6743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122680" y="1103630"/>
            <a:ext cx="2621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en-US"/>
              <a:t>3d</a:t>
            </a:r>
            <a:r>
              <a:rPr lang="zh-CN" altLang="en-US"/>
              <a:t>引擎中的坐标</a:t>
            </a:r>
            <a:r>
              <a:rPr lang="zh-CN" altLang="en-US"/>
              <a:t>转换</a:t>
            </a:r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027555" y="1581150"/>
            <a:ext cx="24237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 sz="1400"/>
              <a:t>3d</a:t>
            </a:r>
            <a:r>
              <a:rPr lang="zh-CN" altLang="en-US" sz="1400"/>
              <a:t>坐标的齐次坐标</a:t>
            </a:r>
            <a:r>
              <a:rPr lang="zh-CN" altLang="en-US" sz="1400"/>
              <a:t>表示</a:t>
            </a:r>
            <a:endParaRPr lang="zh-CN" altLang="en-US" sz="1400"/>
          </a:p>
        </p:txBody>
      </p:sp>
      <p:sp>
        <p:nvSpPr>
          <p:cNvPr id="4" name="文本框 3"/>
          <p:cNvSpPr txBox="1"/>
          <p:nvPr/>
        </p:nvSpPr>
        <p:spPr>
          <a:xfrm>
            <a:off x="2027555" y="1997710"/>
            <a:ext cx="8401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(a, b, c)  </a:t>
            </a:r>
            <a:endParaRPr lang="en-US" altLang="zh-CN" sz="1400"/>
          </a:p>
        </p:txBody>
      </p:sp>
      <p:sp>
        <p:nvSpPr>
          <p:cNvPr id="5" name="右箭头 4"/>
          <p:cNvSpPr/>
          <p:nvPr/>
        </p:nvSpPr>
        <p:spPr>
          <a:xfrm>
            <a:off x="3007360" y="2051685"/>
            <a:ext cx="952500" cy="1987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200525" y="1997075"/>
            <a:ext cx="16967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(x, y, z, w)  </a:t>
            </a:r>
            <a:endParaRPr lang="en-US" altLang="zh-CN" sz="1400"/>
          </a:p>
        </p:txBody>
      </p:sp>
      <p:sp>
        <p:nvSpPr>
          <p:cNvPr id="11" name="文本框 10"/>
          <p:cNvSpPr txBox="1"/>
          <p:nvPr/>
        </p:nvSpPr>
        <p:spPr>
          <a:xfrm>
            <a:off x="6272530" y="1997710"/>
            <a:ext cx="16967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(x /w, y / w, z / w, 1)  </a:t>
            </a:r>
            <a:endParaRPr lang="en-US" altLang="zh-CN" sz="1400"/>
          </a:p>
        </p:txBody>
      </p:sp>
      <p:sp>
        <p:nvSpPr>
          <p:cNvPr id="12" name="右箭头 11"/>
          <p:cNvSpPr/>
          <p:nvPr/>
        </p:nvSpPr>
        <p:spPr>
          <a:xfrm>
            <a:off x="5201920" y="2051050"/>
            <a:ext cx="952500" cy="1987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158105" y="2459990"/>
            <a:ext cx="10401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 = x / w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5158105" y="2880360"/>
            <a:ext cx="10401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b = y / w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5158105" y="3324225"/>
            <a:ext cx="10274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 = z / w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2027555" y="3785235"/>
            <a:ext cx="78174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齐次坐标优点</a:t>
            </a:r>
            <a:r>
              <a:rPr lang="en-US" altLang="zh-CN" sz="1400"/>
              <a:t>:</a:t>
            </a:r>
            <a:r>
              <a:rPr lang="zh-CN" altLang="en-US" sz="1400"/>
              <a:t>通过将</a:t>
            </a:r>
            <a:r>
              <a:rPr lang="en-US" altLang="zh-CN" sz="1400"/>
              <a:t>w</a:t>
            </a:r>
            <a:r>
              <a:rPr lang="zh-CN" altLang="en-US" sz="1400"/>
              <a:t>设为小于</a:t>
            </a:r>
            <a:r>
              <a:rPr lang="en-US" altLang="zh-CN" sz="1400"/>
              <a:t>1</a:t>
            </a:r>
            <a:r>
              <a:rPr lang="zh-CN" altLang="en-US" sz="1400"/>
              <a:t>的正小数，以表示无穷远的坐标，</a:t>
            </a:r>
            <a:r>
              <a:rPr lang="en-US" altLang="zh-CN" sz="1400"/>
              <a:t>w</a:t>
            </a:r>
            <a:r>
              <a:rPr lang="zh-CN" altLang="en-US" sz="1400"/>
              <a:t>默认等于</a:t>
            </a:r>
            <a:r>
              <a:rPr lang="en-US" altLang="zh-CN" sz="1400"/>
              <a:t>1</a:t>
            </a:r>
            <a:endParaRPr lang="en-US" altLang="zh-CN" sz="1400"/>
          </a:p>
        </p:txBody>
      </p:sp>
      <p:sp>
        <p:nvSpPr>
          <p:cNvPr id="17" name="文本框 16"/>
          <p:cNvSpPr txBox="1"/>
          <p:nvPr/>
        </p:nvSpPr>
        <p:spPr>
          <a:xfrm>
            <a:off x="2027555" y="4217035"/>
            <a:ext cx="37509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 sz="1400"/>
              <a:t>3d</a:t>
            </a:r>
            <a:r>
              <a:rPr lang="zh-CN" altLang="en-US" sz="1400"/>
              <a:t>引擎中使用</a:t>
            </a:r>
            <a:r>
              <a:rPr lang="en-US" altLang="zh-CN" sz="1400"/>
              <a:t>4x4</a:t>
            </a:r>
            <a:r>
              <a:rPr lang="zh-CN" altLang="en-US" sz="1400"/>
              <a:t>矩阵</a:t>
            </a:r>
            <a:r>
              <a:rPr lang="en-US" altLang="zh-CN" sz="1400"/>
              <a:t>(</a:t>
            </a:r>
            <a:r>
              <a:rPr lang="zh-CN" altLang="en-US" sz="1400"/>
              <a:t>配合齐次坐标</a:t>
            </a:r>
            <a:r>
              <a:rPr lang="en-US" altLang="zh-CN" sz="1400"/>
              <a:t>)</a:t>
            </a:r>
            <a:endParaRPr lang="en-US" altLang="zh-CN" sz="1400"/>
          </a:p>
        </p:txBody>
      </p:sp>
      <p:sp>
        <p:nvSpPr>
          <p:cNvPr id="19" name="文本框 18"/>
          <p:cNvSpPr txBox="1"/>
          <p:nvPr/>
        </p:nvSpPr>
        <p:spPr>
          <a:xfrm>
            <a:off x="7908290" y="1997075"/>
            <a:ext cx="24237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=  (a</a:t>
            </a:r>
            <a:r>
              <a:rPr lang="zh-CN" altLang="en-US" sz="1400"/>
              <a:t>、</a:t>
            </a:r>
            <a:r>
              <a:rPr lang="en-US" altLang="zh-CN" sz="1400"/>
              <a:t>b</a:t>
            </a:r>
            <a:r>
              <a:rPr lang="zh-CN" altLang="en-US" sz="1400"/>
              <a:t>、</a:t>
            </a:r>
            <a:r>
              <a:rPr lang="en-US" altLang="zh-CN" sz="1400"/>
              <a:t>c)</a:t>
            </a:r>
            <a:endParaRPr lang="zh-CN" altLang="en-US" sz="1400"/>
          </a:p>
        </p:txBody>
      </p:sp>
      <p:sp>
        <p:nvSpPr>
          <p:cNvPr id="21" name="文本框 20"/>
          <p:cNvSpPr txBox="1"/>
          <p:nvPr/>
        </p:nvSpPr>
        <p:spPr>
          <a:xfrm>
            <a:off x="1914525" y="5230495"/>
            <a:ext cx="29260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1400"/>
              <a:t>1) </a:t>
            </a:r>
            <a:r>
              <a:rPr lang="zh-CN" altLang="en-US" sz="1400"/>
              <a:t>局部坐标到世界坐标变换</a:t>
            </a:r>
            <a:endParaRPr lang="zh-CN" altLang="en-US" sz="1400"/>
          </a:p>
        </p:txBody>
      </p:sp>
      <p:sp>
        <p:nvSpPr>
          <p:cNvPr id="25" name="文本框 24"/>
          <p:cNvSpPr txBox="1"/>
          <p:nvPr/>
        </p:nvSpPr>
        <p:spPr>
          <a:xfrm>
            <a:off x="1122680" y="6148070"/>
            <a:ext cx="61931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 sz="1400">
                <a:solidFill>
                  <a:srgbClr val="FF0000"/>
                </a:solidFill>
              </a:rPr>
              <a:t>注：单个顶点</a:t>
            </a:r>
            <a:r>
              <a:rPr lang="zh-CN" altLang="en-US" sz="1400">
                <a:solidFill>
                  <a:srgbClr val="FF0000"/>
                </a:solidFill>
              </a:rPr>
              <a:t>变换原理适应于模型上所有顶点</a:t>
            </a:r>
            <a:endParaRPr lang="zh-CN" altLang="en-US" sz="1400">
              <a:solidFill>
                <a:srgbClr val="FF0000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921510" y="5551805"/>
            <a:ext cx="83051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 sz="1400"/>
              <a:t>设顶点</a:t>
            </a:r>
            <a:r>
              <a:rPr lang="en-US" altLang="zh-CN" sz="1400"/>
              <a:t>(x, y, z, w),</a:t>
            </a:r>
            <a:r>
              <a:rPr lang="zh-CN" altLang="en-US" sz="1400"/>
              <a:t>移动到世界坐标</a:t>
            </a:r>
            <a:r>
              <a:rPr lang="en-US" altLang="zh-CN" sz="1400"/>
              <a:t>(wordX, wordY, wordZ)</a:t>
            </a:r>
            <a:r>
              <a:rPr lang="zh-CN" altLang="en-US" sz="1400"/>
              <a:t>，则矩阵如下</a:t>
            </a:r>
            <a:r>
              <a:rPr lang="en-US" altLang="zh-CN" sz="1400"/>
              <a:t>:</a:t>
            </a:r>
            <a:endParaRPr lang="en-US" altLang="zh-CN" sz="1400"/>
          </a:p>
        </p:txBody>
      </p:sp>
      <p:sp>
        <p:nvSpPr>
          <p:cNvPr id="31" name="文本框 30"/>
          <p:cNvSpPr txBox="1"/>
          <p:nvPr/>
        </p:nvSpPr>
        <p:spPr>
          <a:xfrm>
            <a:off x="2146300" y="4766945"/>
            <a:ext cx="46488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 sz="1400"/>
              <a:t>矩阵优点：通过矩阵连乘，直接将模型坐标变换到</a:t>
            </a:r>
            <a:r>
              <a:rPr lang="zh-CN" altLang="en-US" sz="1400"/>
              <a:t>屏幕</a:t>
            </a:r>
            <a:endParaRPr lang="zh-CN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5462905" y="1623060"/>
            <a:ext cx="278892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1            0             0                 0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0            1             0                 0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0            0             1                 0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wordX</a:t>
            </a:r>
            <a:r>
              <a:rPr lang="en-US" altLang="zh-CN" sz="1400">
                <a:sym typeface="+mn-ea"/>
              </a:rPr>
              <a:t>    </a:t>
            </a:r>
            <a:r>
              <a:rPr lang="en-US" altLang="zh-CN" sz="1400">
                <a:sym typeface="+mn-ea"/>
              </a:rPr>
              <a:t>wordY</a:t>
            </a:r>
            <a:r>
              <a:rPr lang="en-US" altLang="zh-CN" sz="1400">
                <a:sym typeface="+mn-ea"/>
              </a:rPr>
              <a:t>    </a:t>
            </a:r>
            <a:r>
              <a:rPr lang="en-US" altLang="zh-CN" sz="1400">
                <a:sym typeface="+mn-ea"/>
              </a:rPr>
              <a:t>wordZ</a:t>
            </a:r>
            <a:r>
              <a:rPr lang="en-US" altLang="zh-CN" sz="1400">
                <a:sym typeface="+mn-ea"/>
              </a:rPr>
              <a:t>          1</a:t>
            </a:r>
            <a:endParaRPr lang="en-US" altLang="zh-CN" sz="1400"/>
          </a:p>
          <a:p>
            <a:endParaRPr lang="en-US" altLang="zh-CN" sz="1400"/>
          </a:p>
        </p:txBody>
      </p:sp>
      <p:sp>
        <p:nvSpPr>
          <p:cNvPr id="2" name="文本框 1"/>
          <p:cNvSpPr txBox="1"/>
          <p:nvPr/>
        </p:nvSpPr>
        <p:spPr>
          <a:xfrm>
            <a:off x="3521075" y="2149475"/>
            <a:ext cx="1776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solidFill>
                  <a:srgbClr val="FF0000"/>
                </a:solidFill>
                <a:sym typeface="+mn-ea"/>
              </a:rPr>
              <a:t>Model</a:t>
            </a:r>
            <a:r>
              <a:rPr lang="en-US" altLang="zh-CN" b="1">
                <a:solidFill>
                  <a:srgbClr val="FF0000"/>
                </a:solidFill>
              </a:rPr>
              <a:t>Matrix</a:t>
            </a:r>
            <a:r>
              <a:rPr lang="en-US" altLang="zh-CN"/>
              <a:t> = 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1411605" y="4236720"/>
            <a:ext cx="1184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(x, y, z, 1)         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2917825" y="4236720"/>
            <a:ext cx="434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*         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3674745" y="3598545"/>
            <a:ext cx="278892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1            0             0                 0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0            1             0                 0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0            0             1                 0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wordX</a:t>
            </a:r>
            <a:r>
              <a:rPr lang="en-US" altLang="zh-CN" sz="1400">
                <a:sym typeface="+mn-ea"/>
              </a:rPr>
              <a:t>    </a:t>
            </a:r>
            <a:r>
              <a:rPr lang="en-US" altLang="zh-CN" sz="1400">
                <a:sym typeface="+mn-ea"/>
              </a:rPr>
              <a:t>wordY</a:t>
            </a:r>
            <a:r>
              <a:rPr lang="en-US" altLang="zh-CN" sz="1400">
                <a:sym typeface="+mn-ea"/>
              </a:rPr>
              <a:t>    </a:t>
            </a:r>
            <a:r>
              <a:rPr lang="en-US" altLang="zh-CN" sz="1400">
                <a:sym typeface="+mn-ea"/>
              </a:rPr>
              <a:t>wordZ</a:t>
            </a:r>
            <a:r>
              <a:rPr lang="en-US" altLang="zh-CN" sz="1400">
                <a:sym typeface="+mn-ea"/>
              </a:rPr>
              <a:t>          1</a:t>
            </a:r>
            <a:endParaRPr lang="en-US" altLang="zh-CN" sz="1400"/>
          </a:p>
          <a:p>
            <a:endParaRPr lang="en-US" altLang="zh-CN" sz="1400"/>
          </a:p>
        </p:txBody>
      </p:sp>
      <p:sp>
        <p:nvSpPr>
          <p:cNvPr id="20" name="文本框 19"/>
          <p:cNvSpPr txBox="1"/>
          <p:nvPr/>
        </p:nvSpPr>
        <p:spPr>
          <a:xfrm>
            <a:off x="6591935" y="4236720"/>
            <a:ext cx="347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=         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6939915" y="4236720"/>
            <a:ext cx="3937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(x + </a:t>
            </a:r>
            <a:r>
              <a:rPr lang="en-US" altLang="zh-CN">
                <a:sym typeface="+mn-ea"/>
              </a:rPr>
              <a:t>wordX</a:t>
            </a:r>
            <a:r>
              <a:rPr lang="en-US" altLang="zh-CN"/>
              <a:t>, y + </a:t>
            </a:r>
            <a:r>
              <a:rPr lang="en-US" altLang="zh-CN">
                <a:sym typeface="+mn-ea"/>
              </a:rPr>
              <a:t>wordX</a:t>
            </a:r>
            <a:r>
              <a:rPr lang="en-US" altLang="zh-CN"/>
              <a:t>, z + </a:t>
            </a:r>
            <a:r>
              <a:rPr lang="en-US" altLang="zh-CN">
                <a:sym typeface="+mn-ea"/>
              </a:rPr>
              <a:t>wordX</a:t>
            </a:r>
            <a:r>
              <a:rPr lang="en-US" altLang="zh-CN"/>
              <a:t>, 1)         </a:t>
            </a:r>
            <a:endParaRPr lang="en-US"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2195195" y="2149475"/>
            <a:ext cx="1160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模型</a:t>
            </a:r>
            <a:r>
              <a:rPr lang="zh-CN" altLang="en-US"/>
              <a:t>矩阵</a:t>
            </a:r>
            <a:r>
              <a:rPr lang="en-US" altLang="zh-CN"/>
              <a:t>: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" name="文本框 20"/>
          <p:cNvSpPr txBox="1"/>
          <p:nvPr/>
        </p:nvSpPr>
        <p:spPr>
          <a:xfrm>
            <a:off x="1636395" y="1240790"/>
            <a:ext cx="25946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1400"/>
              <a:t>2) </a:t>
            </a:r>
            <a:r>
              <a:rPr lang="zh-CN" altLang="en-US" sz="1400"/>
              <a:t>世界坐标到相机坐标</a:t>
            </a:r>
            <a:r>
              <a:rPr lang="zh-CN" altLang="en-US" sz="1400"/>
              <a:t>变换</a:t>
            </a:r>
            <a:endParaRPr lang="zh-CN" altLang="en-US" sz="1400"/>
          </a:p>
        </p:txBody>
      </p:sp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679575" y="1637030"/>
            <a:ext cx="27228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1400"/>
              <a:t>a</a:t>
            </a:r>
            <a:r>
              <a:rPr lang="zh-CN" altLang="en-US" sz="1400"/>
              <a:t>、相机自身到世界坐标的</a:t>
            </a:r>
            <a:r>
              <a:rPr lang="zh-CN" altLang="en-US" sz="1400"/>
              <a:t>变换</a:t>
            </a:r>
            <a:endParaRPr lang="zh-CN" altLang="en-US" sz="1400"/>
          </a:p>
        </p:txBody>
      </p:sp>
      <p:sp>
        <p:nvSpPr>
          <p:cNvPr id="5" name="文本框 4"/>
          <p:cNvSpPr txBox="1"/>
          <p:nvPr/>
        </p:nvSpPr>
        <p:spPr>
          <a:xfrm>
            <a:off x="1679575" y="2033270"/>
            <a:ext cx="91986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 sz="1400"/>
              <a:t>绕世界坐标系旋转</a:t>
            </a:r>
            <a:r>
              <a:rPr lang="en-US" altLang="zh-CN" sz="1400"/>
              <a:t>:</a:t>
            </a:r>
            <a:r>
              <a:rPr lang="zh-CN" altLang="en-US" sz="1400"/>
              <a:t>绕</a:t>
            </a:r>
            <a:r>
              <a:rPr lang="en-US" altLang="zh-CN" sz="1400"/>
              <a:t>X</a:t>
            </a:r>
            <a:r>
              <a:rPr lang="zh-CN" altLang="en-US" sz="1400"/>
              <a:t>轴旋转</a:t>
            </a:r>
            <a:r>
              <a:rPr lang="en-US" altLang="zh-CN" sz="1400"/>
              <a:t>-&gt;</a:t>
            </a:r>
            <a:r>
              <a:rPr lang="zh-CN" altLang="en-US" sz="1400">
                <a:sym typeface="+mn-ea"/>
              </a:rPr>
              <a:t>绕</a:t>
            </a:r>
            <a:r>
              <a:rPr lang="en-US" altLang="zh-CN" sz="1400">
                <a:sym typeface="+mn-ea"/>
              </a:rPr>
              <a:t>Y</a:t>
            </a:r>
            <a:r>
              <a:rPr lang="zh-CN" altLang="en-US" sz="1400">
                <a:sym typeface="+mn-ea"/>
              </a:rPr>
              <a:t>轴旋转</a:t>
            </a:r>
            <a:r>
              <a:rPr lang="en-US" altLang="zh-CN" sz="1400">
                <a:sym typeface="+mn-ea"/>
              </a:rPr>
              <a:t>-&gt;</a:t>
            </a:r>
            <a:r>
              <a:rPr lang="zh-CN" altLang="en-US" sz="1400">
                <a:sym typeface="+mn-ea"/>
              </a:rPr>
              <a:t>绕</a:t>
            </a:r>
            <a:r>
              <a:rPr lang="en-US" altLang="zh-CN" sz="1400">
                <a:sym typeface="+mn-ea"/>
              </a:rPr>
              <a:t>Z</a:t>
            </a:r>
            <a:r>
              <a:rPr lang="zh-CN" altLang="en-US" sz="1400">
                <a:sym typeface="+mn-ea"/>
              </a:rPr>
              <a:t>轴旋转</a:t>
            </a:r>
            <a:r>
              <a:rPr lang="en-US" altLang="zh-CN" sz="1400">
                <a:sym typeface="+mn-ea"/>
              </a:rPr>
              <a:t>-&gt;</a:t>
            </a:r>
            <a:r>
              <a:rPr lang="zh-CN" altLang="en-US" sz="1400">
                <a:sym typeface="+mn-ea"/>
              </a:rPr>
              <a:t>视点偏移到指定世界坐标</a:t>
            </a:r>
            <a:endParaRPr lang="en-US" altLang="zh-CN" sz="1400"/>
          </a:p>
          <a:p>
            <a:pPr indent="0">
              <a:buFont typeface="Wingdings" panose="05000000000000000000" charset="0"/>
              <a:buNone/>
            </a:pPr>
            <a:endParaRPr lang="en-US" altLang="zh-CN" sz="140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38755" y="3397885"/>
            <a:ext cx="2788920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1           0              0                 0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0           </a:t>
            </a:r>
            <a:r>
              <a:rPr lang="en-US" altLang="zh-CN" sz="1400">
                <a:sym typeface="+mn-ea"/>
              </a:rPr>
              <a:t>cos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/>
              <a:t>         </a:t>
            </a:r>
            <a:r>
              <a:rPr lang="en-US" altLang="zh-CN" sz="1400">
                <a:sym typeface="+mn-ea"/>
              </a:rPr>
              <a:t>sin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/>
              <a:t>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-</a:t>
            </a:r>
            <a:r>
              <a:rPr lang="en-US" altLang="zh-CN" sz="1400">
                <a:sym typeface="+mn-ea"/>
              </a:rPr>
              <a:t>sin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>
                <a:sym typeface="+mn-ea"/>
              </a:rPr>
              <a:t>        </a:t>
            </a:r>
            <a:r>
              <a:rPr lang="en-US" altLang="zh-CN" sz="1400">
                <a:sym typeface="+mn-ea"/>
              </a:rPr>
              <a:t>cos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>
                <a:sym typeface="+mn-ea"/>
              </a:rPr>
              <a:t>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0            0             0                 1</a:t>
            </a:r>
            <a:endParaRPr lang="en-US" altLang="zh-CN" sz="1400"/>
          </a:p>
        </p:txBody>
      </p:sp>
      <p:sp>
        <p:nvSpPr>
          <p:cNvPr id="7" name="文本框 6"/>
          <p:cNvSpPr txBox="1"/>
          <p:nvPr/>
        </p:nvSpPr>
        <p:spPr>
          <a:xfrm>
            <a:off x="1273175" y="2956560"/>
            <a:ext cx="27228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400"/>
              <a:t>相机绕</a:t>
            </a:r>
            <a:r>
              <a:rPr lang="en-US" altLang="zh-CN" sz="1400"/>
              <a:t>X</a:t>
            </a:r>
            <a:r>
              <a:rPr lang="zh-CN" altLang="en-US" sz="1400"/>
              <a:t>轴旋转</a:t>
            </a:r>
            <a:r>
              <a:rPr lang="zh-CN" altLang="en-US" sz="1400"/>
              <a:t>矩阵：</a:t>
            </a:r>
            <a:endParaRPr lang="zh-CN" altLang="en-US" sz="1400"/>
          </a:p>
        </p:txBody>
      </p:sp>
      <p:sp>
        <p:nvSpPr>
          <p:cNvPr id="8" name="文本框 7"/>
          <p:cNvSpPr txBox="1"/>
          <p:nvPr/>
        </p:nvSpPr>
        <p:spPr>
          <a:xfrm>
            <a:off x="1636395" y="2383790"/>
            <a:ext cx="91986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 sz="1400"/>
              <a:t>旋转顺序可以自定义，以坐标轴逆向观察，逆时针旋转为正</a:t>
            </a:r>
            <a:r>
              <a:rPr lang="zh-CN" altLang="en-US" sz="1400"/>
              <a:t>角度。</a:t>
            </a:r>
            <a:endParaRPr lang="zh-CN" altLang="en-US" sz="1400"/>
          </a:p>
        </p:txBody>
      </p:sp>
      <p:sp>
        <p:nvSpPr>
          <p:cNvPr id="11" name="文本框 10"/>
          <p:cNvSpPr txBox="1"/>
          <p:nvPr/>
        </p:nvSpPr>
        <p:spPr>
          <a:xfrm>
            <a:off x="1293495" y="5300345"/>
            <a:ext cx="91986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 sz="1400"/>
              <a:t>推导过程</a:t>
            </a:r>
            <a:r>
              <a:rPr lang="en-US" altLang="zh-CN" sz="1400"/>
              <a:t>,</a:t>
            </a:r>
            <a:r>
              <a:rPr lang="zh-CN" altLang="en-US" sz="1400"/>
              <a:t>以</a:t>
            </a:r>
            <a:r>
              <a:rPr lang="en-US" altLang="zh-CN" sz="1400"/>
              <a:t>yz</a:t>
            </a:r>
            <a:r>
              <a:rPr lang="zh-CN" altLang="en-US" sz="1400"/>
              <a:t>平面为</a:t>
            </a:r>
            <a:r>
              <a:rPr lang="en-US" altLang="zh-CN" sz="1400"/>
              <a:t>2d</a:t>
            </a:r>
            <a:r>
              <a:rPr lang="zh-CN" altLang="en-US" sz="1400"/>
              <a:t>坐标系，通过三角函数算出最终旋转后的</a:t>
            </a:r>
            <a:r>
              <a:rPr lang="zh-CN" altLang="en-US" sz="1400"/>
              <a:t>坐标。</a:t>
            </a:r>
            <a:endParaRPr lang="zh-CN" altLang="en-US" sz="1400"/>
          </a:p>
        </p:txBody>
      </p:sp>
      <p:sp>
        <p:nvSpPr>
          <p:cNvPr id="19" name="右箭头 18"/>
          <p:cNvSpPr/>
          <p:nvPr/>
        </p:nvSpPr>
        <p:spPr>
          <a:xfrm>
            <a:off x="5907405" y="3895725"/>
            <a:ext cx="1363345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逆</a:t>
            </a:r>
            <a:r>
              <a:rPr lang="zh-CN" altLang="en-US"/>
              <a:t>矩阵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5926455" y="4544695"/>
            <a:ext cx="1162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角度取</a:t>
            </a:r>
            <a:r>
              <a:rPr lang="zh-CN" altLang="en-US"/>
              <a:t>负</a:t>
            </a:r>
            <a:endParaRPr lang="zh-CN" altLang="en-US"/>
          </a:p>
        </p:txBody>
      </p:sp>
      <p:sp>
        <p:nvSpPr>
          <p:cNvPr id="32" name="右箭头 31"/>
          <p:cNvSpPr/>
          <p:nvPr/>
        </p:nvSpPr>
        <p:spPr>
          <a:xfrm>
            <a:off x="5907405" y="3895725"/>
            <a:ext cx="1363345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逆</a:t>
            </a:r>
            <a:r>
              <a:rPr lang="zh-CN" altLang="en-US"/>
              <a:t>矩阵</a:t>
            </a:r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5926455" y="4544695"/>
            <a:ext cx="1162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角度取</a:t>
            </a:r>
            <a:r>
              <a:rPr lang="zh-CN" altLang="en-US"/>
              <a:t>负</a:t>
            </a:r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7703185" y="3469640"/>
            <a:ext cx="278892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1           0              0                 0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0           </a:t>
            </a:r>
            <a:r>
              <a:rPr lang="en-US" altLang="zh-CN" sz="1400">
                <a:sym typeface="+mn-ea"/>
              </a:rPr>
              <a:t>cos-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/>
              <a:t>        </a:t>
            </a:r>
            <a:r>
              <a:rPr lang="en-US" altLang="zh-CN" sz="1400">
                <a:sym typeface="+mn-ea"/>
              </a:rPr>
              <a:t>sin-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/>
              <a:t>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-</a:t>
            </a:r>
            <a:r>
              <a:rPr lang="en-US" altLang="zh-CN" sz="1400">
                <a:sym typeface="+mn-ea"/>
              </a:rPr>
              <a:t>sin-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>
                <a:sym typeface="+mn-ea"/>
              </a:rPr>
              <a:t>       cos-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>
                <a:sym typeface="+mn-ea"/>
              </a:rPr>
              <a:t>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0            0              0                1</a:t>
            </a:r>
            <a:endParaRPr lang="en-US" altLang="zh-CN" sz="1400"/>
          </a:p>
          <a:p>
            <a:endParaRPr lang="en-US" altLang="zh-CN" sz="1400"/>
          </a:p>
        </p:txBody>
      </p:sp>
      <p:sp>
        <p:nvSpPr>
          <p:cNvPr id="37" name="文本框 36"/>
          <p:cNvSpPr txBox="1"/>
          <p:nvPr/>
        </p:nvSpPr>
        <p:spPr>
          <a:xfrm>
            <a:off x="911225" y="4013200"/>
            <a:ext cx="19164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MatrixRotateX </a:t>
            </a:r>
            <a:r>
              <a:rPr lang="en-US" altLang="zh-CN" b="1"/>
              <a:t>=</a:t>
            </a:r>
            <a:endParaRPr lang="en-US" altLang="zh-CN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1487805" y="1204595"/>
            <a:ext cx="27228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400"/>
              <a:t>相机绕</a:t>
            </a:r>
            <a:r>
              <a:rPr lang="en-US" altLang="zh-CN" sz="1400"/>
              <a:t>Y</a:t>
            </a:r>
            <a:r>
              <a:rPr lang="zh-CN" altLang="en-US" sz="1400"/>
              <a:t>轴旋转</a:t>
            </a:r>
            <a:r>
              <a:rPr lang="zh-CN" altLang="en-US" sz="1400"/>
              <a:t>矩阵：</a:t>
            </a:r>
            <a:endParaRPr lang="zh-CN" altLang="en-US" sz="1400"/>
          </a:p>
        </p:txBody>
      </p:sp>
      <p:sp>
        <p:nvSpPr>
          <p:cNvPr id="20" name="文本框 19"/>
          <p:cNvSpPr txBox="1"/>
          <p:nvPr/>
        </p:nvSpPr>
        <p:spPr>
          <a:xfrm>
            <a:off x="3006725" y="1702435"/>
            <a:ext cx="278892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cos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altLang="zh-CN" sz="1400"/>
              <a:t>       0            </a:t>
            </a:r>
            <a:r>
              <a:rPr lang="en-US" altLang="zh-CN" sz="1400">
                <a:sym typeface="+mn-ea"/>
              </a:rPr>
              <a:t>- sin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/>
              <a:t>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0            1              0                 0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 sin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>
                <a:sym typeface="+mn-ea"/>
              </a:rPr>
              <a:t>       0             </a:t>
            </a:r>
            <a:r>
              <a:rPr lang="en-US" altLang="zh-CN" sz="1400">
                <a:sym typeface="+mn-ea"/>
              </a:rPr>
              <a:t>cos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>
                <a:sym typeface="+mn-ea"/>
              </a:rPr>
              <a:t>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0            0             0                  1</a:t>
            </a:r>
            <a:endParaRPr lang="en-US" altLang="zh-CN" sz="1400"/>
          </a:p>
          <a:p>
            <a:endParaRPr lang="en-US" altLang="zh-CN" sz="1400"/>
          </a:p>
        </p:txBody>
      </p:sp>
      <p:sp>
        <p:nvSpPr>
          <p:cNvPr id="23" name="右箭头 22"/>
          <p:cNvSpPr/>
          <p:nvPr/>
        </p:nvSpPr>
        <p:spPr>
          <a:xfrm>
            <a:off x="6015355" y="2236470"/>
            <a:ext cx="1363345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逆</a:t>
            </a:r>
            <a:r>
              <a:rPr lang="zh-CN" altLang="en-US"/>
              <a:t>矩阵</a:t>
            </a:r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7891145" y="1783715"/>
            <a:ext cx="278892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cos-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altLang="zh-CN" sz="1400"/>
              <a:t>     - sin-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/>
              <a:t>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0            1              0                 0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 sin-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>
                <a:sym typeface="+mn-ea"/>
              </a:rPr>
              <a:t>       0            cos-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>
                <a:sym typeface="+mn-ea"/>
              </a:rPr>
              <a:t>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0            0             0                  1</a:t>
            </a:r>
            <a:endParaRPr lang="en-US" altLang="zh-CN" sz="1400"/>
          </a:p>
          <a:p>
            <a:endParaRPr lang="en-US" altLang="zh-CN" sz="1400"/>
          </a:p>
        </p:txBody>
      </p:sp>
      <p:sp>
        <p:nvSpPr>
          <p:cNvPr id="27" name="文本框 26"/>
          <p:cNvSpPr txBox="1"/>
          <p:nvPr/>
        </p:nvSpPr>
        <p:spPr>
          <a:xfrm>
            <a:off x="1466215" y="3707765"/>
            <a:ext cx="27228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400"/>
              <a:t>相机绕</a:t>
            </a:r>
            <a:r>
              <a:rPr lang="en-US" altLang="zh-CN" sz="1400"/>
              <a:t>Z</a:t>
            </a:r>
            <a:r>
              <a:rPr lang="zh-CN" altLang="en-US" sz="1400"/>
              <a:t>轴旋转</a:t>
            </a:r>
            <a:r>
              <a:rPr lang="zh-CN" altLang="en-US" sz="1400"/>
              <a:t>矩阵：</a:t>
            </a:r>
            <a:endParaRPr lang="zh-CN" altLang="en-US" sz="1400"/>
          </a:p>
        </p:txBody>
      </p:sp>
      <p:sp>
        <p:nvSpPr>
          <p:cNvPr id="33" name="文本框 32"/>
          <p:cNvSpPr txBox="1"/>
          <p:nvPr/>
        </p:nvSpPr>
        <p:spPr>
          <a:xfrm>
            <a:off x="7941945" y="4175125"/>
            <a:ext cx="300228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cos-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altLang="zh-CN" sz="1400"/>
              <a:t>      sin-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/>
              <a:t>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-</a:t>
            </a:r>
            <a:r>
              <a:rPr lang="en-US" altLang="zh-CN" sz="1400">
                <a:sym typeface="+mn-ea"/>
              </a:rPr>
              <a:t>sin-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/>
              <a:t>     </a:t>
            </a:r>
            <a:r>
              <a:rPr lang="en-US" altLang="zh-CN" sz="1400">
                <a:sym typeface="+mn-ea"/>
              </a:rPr>
              <a:t>cos-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/>
              <a:t>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0            0               1                  0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0            0               0                  1</a:t>
            </a:r>
            <a:endParaRPr lang="en-US" altLang="zh-CN" sz="1400"/>
          </a:p>
          <a:p>
            <a:endParaRPr lang="en-US" altLang="zh-CN" sz="1400"/>
          </a:p>
        </p:txBody>
      </p:sp>
      <p:sp>
        <p:nvSpPr>
          <p:cNvPr id="35" name="文本框 34"/>
          <p:cNvSpPr txBox="1"/>
          <p:nvPr/>
        </p:nvSpPr>
        <p:spPr>
          <a:xfrm>
            <a:off x="2998470" y="4131945"/>
            <a:ext cx="278892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cos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altLang="zh-CN" sz="1400"/>
              <a:t>      sin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/>
              <a:t>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-</a:t>
            </a:r>
            <a:r>
              <a:rPr lang="en-US" altLang="zh-CN" sz="1400">
                <a:sym typeface="+mn-ea"/>
              </a:rPr>
              <a:t>sin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/>
              <a:t>     </a:t>
            </a:r>
            <a:r>
              <a:rPr lang="en-US" altLang="zh-CN" sz="1400">
                <a:sym typeface="+mn-ea"/>
              </a:rPr>
              <a:t>cos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/>
              <a:t>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0            0             1                 0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0            0             0                 1</a:t>
            </a:r>
            <a:endParaRPr lang="en-US" altLang="zh-CN" sz="1400"/>
          </a:p>
          <a:p>
            <a:endParaRPr lang="en-US" altLang="zh-CN" sz="1400"/>
          </a:p>
        </p:txBody>
      </p:sp>
      <p:sp>
        <p:nvSpPr>
          <p:cNvPr id="37" name="右箭头 36"/>
          <p:cNvSpPr/>
          <p:nvPr/>
        </p:nvSpPr>
        <p:spPr>
          <a:xfrm>
            <a:off x="6017895" y="4638675"/>
            <a:ext cx="1363345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逆</a:t>
            </a:r>
            <a:r>
              <a:rPr lang="zh-CN" altLang="en-US"/>
              <a:t>矩阵</a:t>
            </a:r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921385" y="2290445"/>
            <a:ext cx="18230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MatrixRotateY =</a:t>
            </a:r>
            <a:endParaRPr lang="en-US" altLang="zh-CN"/>
          </a:p>
        </p:txBody>
      </p:sp>
      <p:sp>
        <p:nvSpPr>
          <p:cNvPr id="42" name="文本框 41"/>
          <p:cNvSpPr txBox="1"/>
          <p:nvPr/>
        </p:nvSpPr>
        <p:spPr>
          <a:xfrm>
            <a:off x="944880" y="4697730"/>
            <a:ext cx="18148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MatrixRotateZ =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1487805" y="1204595"/>
            <a:ext cx="27228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400"/>
              <a:t>相机到世界坐标</a:t>
            </a:r>
            <a:r>
              <a:rPr lang="zh-CN" altLang="en-US" sz="1400"/>
              <a:t>的平移</a:t>
            </a:r>
            <a:r>
              <a:rPr lang="zh-CN" altLang="en-US" sz="1400"/>
              <a:t>矩阵：</a:t>
            </a:r>
            <a:endParaRPr lang="zh-CN" altLang="en-US" sz="1400"/>
          </a:p>
        </p:txBody>
      </p:sp>
      <p:sp>
        <p:nvSpPr>
          <p:cNvPr id="23" name="右箭头 22"/>
          <p:cNvSpPr/>
          <p:nvPr/>
        </p:nvSpPr>
        <p:spPr>
          <a:xfrm>
            <a:off x="6353810" y="2322195"/>
            <a:ext cx="1363345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逆</a:t>
            </a:r>
            <a:r>
              <a:rPr lang="zh-CN" altLang="en-US"/>
              <a:t>矩阵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052445" y="1869440"/>
            <a:ext cx="278892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1            0             0                 0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0            1             0                 0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0            0             1                 0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wordX</a:t>
            </a:r>
            <a:r>
              <a:rPr lang="en-US" altLang="zh-CN" sz="1400">
                <a:sym typeface="+mn-ea"/>
              </a:rPr>
              <a:t>    </a:t>
            </a:r>
            <a:r>
              <a:rPr lang="en-US" altLang="zh-CN" sz="1400">
                <a:sym typeface="+mn-ea"/>
              </a:rPr>
              <a:t>wordY</a:t>
            </a:r>
            <a:r>
              <a:rPr lang="en-US" altLang="zh-CN" sz="1400">
                <a:sym typeface="+mn-ea"/>
              </a:rPr>
              <a:t>    </a:t>
            </a:r>
            <a:r>
              <a:rPr lang="en-US" altLang="zh-CN" sz="1400">
                <a:sym typeface="+mn-ea"/>
              </a:rPr>
              <a:t>wordZ</a:t>
            </a:r>
            <a:r>
              <a:rPr lang="en-US" altLang="zh-CN" sz="1400">
                <a:sym typeface="+mn-ea"/>
              </a:rPr>
              <a:t>          1</a:t>
            </a:r>
            <a:endParaRPr lang="en-US" altLang="zh-CN" sz="1400"/>
          </a:p>
          <a:p>
            <a:endParaRPr lang="en-US" altLang="zh-CN" sz="1400"/>
          </a:p>
        </p:txBody>
      </p:sp>
      <p:sp>
        <p:nvSpPr>
          <p:cNvPr id="2" name="文本框 1"/>
          <p:cNvSpPr txBox="1"/>
          <p:nvPr/>
        </p:nvSpPr>
        <p:spPr>
          <a:xfrm>
            <a:off x="8158480" y="1869440"/>
            <a:ext cx="278892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1            0             0                 0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0            1             0                 0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0            0             1                 0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-wordX</a:t>
            </a:r>
            <a:r>
              <a:rPr lang="en-US" altLang="zh-CN" sz="1400">
                <a:sym typeface="+mn-ea"/>
              </a:rPr>
              <a:t>   - </a:t>
            </a:r>
            <a:r>
              <a:rPr lang="en-US" altLang="zh-CN" sz="1400">
                <a:sym typeface="+mn-ea"/>
              </a:rPr>
              <a:t>wordY</a:t>
            </a:r>
            <a:r>
              <a:rPr lang="en-US" altLang="zh-CN" sz="1400">
                <a:sym typeface="+mn-ea"/>
              </a:rPr>
              <a:t>    -</a:t>
            </a:r>
            <a:r>
              <a:rPr lang="en-US" altLang="zh-CN" sz="1400">
                <a:sym typeface="+mn-ea"/>
              </a:rPr>
              <a:t>wordZ</a:t>
            </a:r>
            <a:r>
              <a:rPr lang="en-US" altLang="zh-CN" sz="1400">
                <a:sym typeface="+mn-ea"/>
              </a:rPr>
              <a:t>      1</a:t>
            </a:r>
            <a:endParaRPr lang="en-US" altLang="zh-CN" sz="1400"/>
          </a:p>
          <a:p>
            <a:endParaRPr lang="en-US" altLang="zh-CN" sz="1400"/>
          </a:p>
        </p:txBody>
      </p:sp>
      <p:sp>
        <p:nvSpPr>
          <p:cNvPr id="3" name="文本框 2"/>
          <p:cNvSpPr txBox="1"/>
          <p:nvPr/>
        </p:nvSpPr>
        <p:spPr>
          <a:xfrm>
            <a:off x="6353810" y="2887980"/>
            <a:ext cx="1122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坐标取</a:t>
            </a:r>
            <a:r>
              <a:rPr lang="zh-CN" altLang="en-US"/>
              <a:t>负</a:t>
            </a:r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1363980" y="2380615"/>
            <a:ext cx="15773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MatrixTrans =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487805" y="3903345"/>
            <a:ext cx="45675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1400"/>
              <a:t>b</a:t>
            </a:r>
            <a:r>
              <a:rPr lang="zh-CN" altLang="en-US" sz="1400"/>
              <a:t>、顶点世界</a:t>
            </a:r>
            <a:r>
              <a:rPr lang="zh-CN" altLang="en-US" sz="1400"/>
              <a:t>坐标到相机坐标的变换</a:t>
            </a:r>
            <a:r>
              <a:rPr lang="en-US" altLang="zh-CN" sz="1400"/>
              <a:t>(</a:t>
            </a:r>
            <a:r>
              <a:rPr lang="zh-CN" altLang="en-US" sz="1400"/>
              <a:t>相机变换的逆过程</a:t>
            </a:r>
            <a:r>
              <a:rPr lang="en-US" altLang="zh-CN" sz="1400"/>
              <a:t>)</a:t>
            </a:r>
            <a:endParaRPr lang="en-US" altLang="zh-CN" sz="1400"/>
          </a:p>
        </p:txBody>
      </p:sp>
      <p:sp>
        <p:nvSpPr>
          <p:cNvPr id="6" name="文本框 5"/>
          <p:cNvSpPr txBox="1"/>
          <p:nvPr/>
        </p:nvSpPr>
        <p:spPr>
          <a:xfrm>
            <a:off x="1590040" y="4429125"/>
            <a:ext cx="21215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VertexWorldPos   </a:t>
            </a:r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3684270" y="4429125"/>
            <a:ext cx="78232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MatrixTrans</a:t>
            </a:r>
            <a:r>
              <a:rPr lang="en-US" altLang="zh-CN" baseline="30000"/>
              <a:t>-1</a:t>
            </a:r>
            <a:r>
              <a:rPr lang="en-US" altLang="zh-CN"/>
              <a:t> x </a:t>
            </a:r>
            <a:r>
              <a:rPr lang="en-US" altLang="zh-CN">
                <a:sym typeface="+mn-ea"/>
              </a:rPr>
              <a:t>MatrixRotateZ</a:t>
            </a:r>
            <a:r>
              <a:rPr lang="en-US" altLang="zh-CN" baseline="30000">
                <a:sym typeface="+mn-ea"/>
              </a:rPr>
              <a:t>-1</a:t>
            </a:r>
            <a:r>
              <a:rPr lang="en-US" altLang="zh-CN">
                <a:sym typeface="+mn-ea"/>
              </a:rPr>
              <a:t> x MatrixRotateY</a:t>
            </a:r>
            <a:r>
              <a:rPr lang="en-US" altLang="zh-CN" baseline="30000">
                <a:sym typeface="+mn-ea"/>
              </a:rPr>
              <a:t>-1  </a:t>
            </a:r>
            <a:r>
              <a:rPr lang="en-US" altLang="zh-CN">
                <a:sym typeface="+mn-ea"/>
              </a:rPr>
              <a:t>x MatrixRotateX</a:t>
            </a:r>
            <a:r>
              <a:rPr lang="en-US" altLang="zh-CN" baseline="30000">
                <a:sym typeface="+mn-ea"/>
              </a:rPr>
              <a:t>-1</a:t>
            </a:r>
            <a:r>
              <a:rPr lang="en-US" altLang="zh-CN">
                <a:sym typeface="+mn-ea"/>
              </a:rPr>
              <a:t>  </a:t>
            </a:r>
            <a:endParaRPr lang="en-US" altLang="zh-CN"/>
          </a:p>
          <a:p>
            <a:r>
              <a:rPr lang="en-US" altLang="zh-CN"/>
              <a:t>  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1590040" y="4930775"/>
            <a:ext cx="90735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1400"/>
              <a:t>-1</a:t>
            </a:r>
            <a:r>
              <a:rPr lang="zh-CN" altLang="en-US" sz="1400"/>
              <a:t>表示矩阵的逆，实际计算中，应将矩阵连乘的结果计算出来，最后再</a:t>
            </a:r>
            <a:r>
              <a:rPr lang="zh-CN" altLang="en-US" sz="1400"/>
              <a:t>乘坐标，减少显卡</a:t>
            </a:r>
            <a:r>
              <a:rPr lang="zh-CN" altLang="en-US" sz="1400"/>
              <a:t>计算量。</a:t>
            </a:r>
            <a:endParaRPr lang="zh-CN" altLang="en-US" sz="1400"/>
          </a:p>
        </p:txBody>
      </p:sp>
      <p:sp>
        <p:nvSpPr>
          <p:cNvPr id="13" name="文本框 12"/>
          <p:cNvSpPr txBox="1"/>
          <p:nvPr/>
        </p:nvSpPr>
        <p:spPr>
          <a:xfrm>
            <a:off x="4036695" y="5499735"/>
            <a:ext cx="72142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MatrixTrans</a:t>
            </a:r>
            <a:r>
              <a:rPr lang="en-US" altLang="zh-CN" baseline="30000"/>
              <a:t>-1</a:t>
            </a:r>
            <a:r>
              <a:rPr lang="en-US" altLang="zh-CN"/>
              <a:t> * </a:t>
            </a:r>
            <a:r>
              <a:rPr lang="en-US" altLang="zh-CN">
                <a:sym typeface="+mn-ea"/>
              </a:rPr>
              <a:t>MatrixRotateZ</a:t>
            </a:r>
            <a:r>
              <a:rPr lang="en-US" altLang="zh-CN" baseline="30000">
                <a:sym typeface="+mn-ea"/>
              </a:rPr>
              <a:t>-1</a:t>
            </a:r>
            <a:r>
              <a:rPr lang="en-US" altLang="zh-CN">
                <a:sym typeface="+mn-ea"/>
              </a:rPr>
              <a:t> * MatrixRotateY</a:t>
            </a:r>
            <a:r>
              <a:rPr lang="en-US" altLang="zh-CN" baseline="30000">
                <a:sym typeface="+mn-ea"/>
              </a:rPr>
              <a:t>-1  *</a:t>
            </a:r>
            <a:r>
              <a:rPr lang="en-US" altLang="zh-CN">
                <a:sym typeface="+mn-ea"/>
              </a:rPr>
              <a:t> MatrixRotateX</a:t>
            </a:r>
            <a:r>
              <a:rPr lang="en-US" altLang="zh-CN" baseline="30000">
                <a:sym typeface="+mn-ea"/>
              </a:rPr>
              <a:t>-1</a:t>
            </a:r>
            <a:r>
              <a:rPr lang="en-US" altLang="zh-CN">
                <a:sym typeface="+mn-ea"/>
              </a:rPr>
              <a:t>  </a:t>
            </a:r>
            <a:endParaRPr lang="en-US" altLang="zh-CN"/>
          </a:p>
          <a:p>
            <a:r>
              <a:rPr lang="en-US" altLang="zh-CN"/>
              <a:t>  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2517140" y="5542280"/>
            <a:ext cx="1628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FF0000"/>
                </a:solidFill>
              </a:rPr>
              <a:t>View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Matrix</a:t>
            </a:r>
            <a:r>
              <a:rPr lang="en-US" altLang="zh-CN"/>
              <a:t> =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1363980" y="5542280"/>
            <a:ext cx="1285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视图</a:t>
            </a:r>
            <a:r>
              <a:rPr lang="zh-CN" altLang="en-US"/>
              <a:t>矩阵</a:t>
            </a:r>
            <a:r>
              <a:rPr lang="en-US" altLang="zh-CN"/>
              <a:t>: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1636395" y="1240790"/>
            <a:ext cx="25946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1400"/>
              <a:t>3) </a:t>
            </a:r>
            <a:r>
              <a:rPr lang="zh-CN" altLang="en-US" sz="1400"/>
              <a:t>相机坐标到视平面投影</a:t>
            </a:r>
            <a:r>
              <a:rPr lang="zh-CN" altLang="en-US" sz="1400"/>
              <a:t>变换</a:t>
            </a:r>
            <a:endParaRPr lang="zh-CN" altLang="en-US" sz="1400"/>
          </a:p>
        </p:txBody>
      </p:sp>
      <p:sp>
        <p:nvSpPr>
          <p:cNvPr id="4" name="文本框 3"/>
          <p:cNvSpPr txBox="1"/>
          <p:nvPr/>
        </p:nvSpPr>
        <p:spPr>
          <a:xfrm>
            <a:off x="1840230" y="1613535"/>
            <a:ext cx="67468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本质为相似三角形坐标计算，下面以</a:t>
            </a:r>
            <a:r>
              <a:rPr lang="en-US" altLang="zh-CN" sz="1400"/>
              <a:t>x</a:t>
            </a:r>
            <a:r>
              <a:rPr lang="zh-CN" altLang="en-US" sz="1400"/>
              <a:t>轴坐标投影计算为例，其余坐标</a:t>
            </a:r>
            <a:r>
              <a:rPr lang="zh-CN" altLang="en-US" sz="1400"/>
              <a:t>同理。</a:t>
            </a:r>
            <a:endParaRPr lang="zh-CN" altLang="en-US" sz="1400"/>
          </a:p>
        </p:txBody>
      </p:sp>
      <p:cxnSp>
        <p:nvCxnSpPr>
          <p:cNvPr id="8" name="直接连接符 7"/>
          <p:cNvCxnSpPr/>
          <p:nvPr/>
        </p:nvCxnSpPr>
        <p:spPr>
          <a:xfrm>
            <a:off x="2060575" y="2261870"/>
            <a:ext cx="1209675" cy="2654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3281045" y="2257425"/>
            <a:ext cx="1169670" cy="2659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1247140" y="4916805"/>
            <a:ext cx="43783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2574290" y="3375660"/>
            <a:ext cx="1380490" cy="20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3272790" y="2165985"/>
            <a:ext cx="0" cy="3031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2724150" y="2625725"/>
            <a:ext cx="75565" cy="75565"/>
          </a:xfrm>
          <a:prstGeom prst="ellipse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6" name="直接连接符 25"/>
          <p:cNvCxnSpPr>
            <a:stCxn id="25" idx="4"/>
          </p:cNvCxnSpPr>
          <p:nvPr/>
        </p:nvCxnSpPr>
        <p:spPr>
          <a:xfrm>
            <a:off x="2762250" y="2701290"/>
            <a:ext cx="520065" cy="222059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5" idx="6"/>
          </p:cNvCxnSpPr>
          <p:nvPr/>
        </p:nvCxnSpPr>
        <p:spPr>
          <a:xfrm flipV="1">
            <a:off x="2799715" y="2657475"/>
            <a:ext cx="467995" cy="635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2351405" y="2374900"/>
            <a:ext cx="92964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(x,y,z,1)</a:t>
            </a:r>
            <a:endParaRPr lang="en-US" altLang="zh-CN" sz="1000"/>
          </a:p>
        </p:txBody>
      </p:sp>
      <p:sp>
        <p:nvSpPr>
          <p:cNvPr id="29" name="文本框 28"/>
          <p:cNvSpPr txBox="1"/>
          <p:nvPr/>
        </p:nvSpPr>
        <p:spPr>
          <a:xfrm>
            <a:off x="3124200" y="1797685"/>
            <a:ext cx="297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z</a:t>
            </a:r>
            <a:endParaRPr lang="en-US" altLang="zh-CN"/>
          </a:p>
        </p:txBody>
      </p:sp>
      <p:sp>
        <p:nvSpPr>
          <p:cNvPr id="31" name="文本框 30"/>
          <p:cNvSpPr txBox="1"/>
          <p:nvPr/>
        </p:nvSpPr>
        <p:spPr>
          <a:xfrm>
            <a:off x="5692140" y="4732655"/>
            <a:ext cx="297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32" name="文本框 31"/>
          <p:cNvSpPr txBox="1"/>
          <p:nvPr/>
        </p:nvSpPr>
        <p:spPr>
          <a:xfrm>
            <a:off x="4134485" y="3263265"/>
            <a:ext cx="123507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投影平面</a:t>
            </a:r>
            <a:r>
              <a:rPr lang="en-US" altLang="zh-CN" sz="1000"/>
              <a:t>(</a:t>
            </a:r>
            <a:r>
              <a:rPr lang="zh-CN" altLang="en-US" sz="1000"/>
              <a:t>视平面</a:t>
            </a:r>
            <a:r>
              <a:rPr lang="en-US" altLang="zh-CN" sz="1000"/>
              <a:t>)</a:t>
            </a:r>
            <a:endParaRPr lang="en-US" altLang="zh-CN" sz="1000"/>
          </a:p>
        </p:txBody>
      </p:sp>
      <p:sp>
        <p:nvSpPr>
          <p:cNvPr id="35" name="左大括号 34"/>
          <p:cNvSpPr/>
          <p:nvPr/>
        </p:nvSpPr>
        <p:spPr>
          <a:xfrm>
            <a:off x="2209800" y="3391535"/>
            <a:ext cx="334645" cy="1525270"/>
          </a:xfrm>
          <a:prstGeom prst="leftBrac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1674495" y="4031615"/>
            <a:ext cx="44132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视距</a:t>
            </a:r>
            <a:endParaRPr lang="en-US" altLang="zh-CN" sz="1000"/>
          </a:p>
        </p:txBody>
      </p:sp>
      <p:sp>
        <p:nvSpPr>
          <p:cNvPr id="39" name="文本框 38"/>
          <p:cNvSpPr txBox="1"/>
          <p:nvPr/>
        </p:nvSpPr>
        <p:spPr>
          <a:xfrm>
            <a:off x="1674495" y="5288915"/>
            <a:ext cx="674687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视平面到视点的距离成为视距，设为</a:t>
            </a:r>
            <a:r>
              <a:rPr lang="en-US" altLang="zh-CN" sz="1200"/>
              <a:t>d,</a:t>
            </a:r>
            <a:r>
              <a:rPr lang="zh-CN" altLang="en-US" sz="1200"/>
              <a:t>则</a:t>
            </a:r>
            <a:r>
              <a:rPr lang="en-US" altLang="zh-CN" sz="1200"/>
              <a:t>:</a:t>
            </a:r>
            <a:endParaRPr lang="zh-CN" altLang="en-US" sz="1200"/>
          </a:p>
          <a:p>
            <a:r>
              <a:rPr lang="zh-CN" altLang="en-US" sz="1200"/>
              <a:t>投影</a:t>
            </a:r>
            <a:r>
              <a:rPr lang="en-US" altLang="zh-CN" sz="1200"/>
              <a:t>X</a:t>
            </a:r>
            <a:r>
              <a:rPr lang="zh-CN" altLang="en-US" sz="1200"/>
              <a:t>坐标</a:t>
            </a:r>
            <a:r>
              <a:rPr lang="en-US" altLang="zh-CN" sz="1200"/>
              <a:t>:x * (d / z)</a:t>
            </a:r>
            <a:endParaRPr lang="en-US" altLang="zh-CN" sz="1200"/>
          </a:p>
          <a:p>
            <a:r>
              <a:rPr lang="zh-CN" altLang="en-US" sz="1200">
                <a:sym typeface="+mn-ea"/>
              </a:rPr>
              <a:t>投影</a:t>
            </a:r>
            <a:r>
              <a:rPr lang="en-US" altLang="zh-CN" sz="1200">
                <a:sym typeface="+mn-ea"/>
              </a:rPr>
              <a:t>X</a:t>
            </a:r>
            <a:r>
              <a:rPr lang="zh-CN" altLang="en-US" sz="1200">
                <a:sym typeface="+mn-ea"/>
              </a:rPr>
              <a:t>坐标</a:t>
            </a:r>
            <a:r>
              <a:rPr lang="en-US" altLang="zh-CN" sz="1200">
                <a:sym typeface="+mn-ea"/>
              </a:rPr>
              <a:t>:y * (d / z)</a:t>
            </a:r>
            <a:endParaRPr lang="en-US" altLang="zh-CN" sz="1200">
              <a:sym typeface="+mn-ea"/>
            </a:endParaRPr>
          </a:p>
          <a:p>
            <a:r>
              <a:rPr lang="en-US" altLang="zh-CN" sz="1200">
                <a:sym typeface="+mn-ea"/>
              </a:rPr>
              <a:t>Z</a:t>
            </a:r>
            <a:r>
              <a:rPr lang="zh-CN" altLang="en-US" sz="1200">
                <a:sym typeface="+mn-ea"/>
              </a:rPr>
              <a:t>坐标结果并不影响最终到屏幕坐标的结果。</a:t>
            </a:r>
            <a:endParaRPr lang="en-US" altLang="zh-CN" sz="1200">
              <a:sym typeface="+mn-ea"/>
            </a:endParaRPr>
          </a:p>
          <a:p>
            <a:r>
              <a:rPr lang="zh-CN" altLang="en-US" sz="1200"/>
              <a:t>实际设计引擎的时候，视平面只是用来投影的，最终，投影图像需要等比缩放当屏幕，因此视平面大小和视距可以设为任意，以方便计算，这里</a:t>
            </a:r>
            <a:r>
              <a:rPr lang="en-US" altLang="zh-CN" sz="1200"/>
              <a:t>d</a:t>
            </a:r>
            <a:r>
              <a:rPr lang="zh-CN" altLang="en-US" sz="1200"/>
              <a:t>设为</a:t>
            </a:r>
            <a:r>
              <a:rPr lang="en-US" altLang="zh-CN" sz="1200"/>
              <a:t>1</a:t>
            </a:r>
            <a:r>
              <a:rPr lang="zh-CN" altLang="en-US" sz="1200"/>
              <a:t>，视平面长宽相同，相机</a:t>
            </a:r>
            <a:r>
              <a:rPr lang="en-US" altLang="zh-CN" sz="1200"/>
              <a:t>FOV(</a:t>
            </a:r>
            <a:r>
              <a:rPr lang="zh-CN" altLang="en-US" sz="1200"/>
              <a:t>相机视野</a:t>
            </a:r>
            <a:r>
              <a:rPr lang="zh-CN" altLang="en-US" sz="1200"/>
              <a:t>的角度</a:t>
            </a:r>
            <a:r>
              <a:rPr lang="en-US" altLang="zh-CN" sz="1200"/>
              <a:t>)</a:t>
            </a:r>
            <a:r>
              <a:rPr lang="zh-CN" altLang="en-US" sz="1200"/>
              <a:t>影响最终屏幕看到的范围，根据场景可以自行设置，</a:t>
            </a:r>
            <a:r>
              <a:rPr lang="en-US" altLang="zh-CN" sz="1200"/>
              <a:t>FOV</a:t>
            </a:r>
            <a:r>
              <a:rPr lang="zh-CN" altLang="en-US" sz="1200"/>
              <a:t>并不影响坐标到投影</a:t>
            </a:r>
            <a:r>
              <a:rPr lang="zh-CN" altLang="en-US" sz="1200"/>
              <a:t>平面的结果。</a:t>
            </a:r>
            <a:endParaRPr lang="zh-CN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1523365" y="1315085"/>
            <a:ext cx="2157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透视投影矩阵</a:t>
            </a:r>
            <a:r>
              <a:rPr lang="en-US" altLang="zh-CN"/>
              <a:t>(d=1):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3570605" y="1861820"/>
            <a:ext cx="278892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1            0             0                 0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0            1             0                 0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0            0             1                 1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1            1             1                 1</a:t>
            </a:r>
            <a:endParaRPr lang="en-US" altLang="zh-CN" sz="1400"/>
          </a:p>
          <a:p>
            <a:endParaRPr lang="en-US" altLang="zh-CN" sz="1400"/>
          </a:p>
        </p:txBody>
      </p:sp>
      <p:sp>
        <p:nvSpPr>
          <p:cNvPr id="42" name="文本框 41"/>
          <p:cNvSpPr txBox="1"/>
          <p:nvPr/>
        </p:nvSpPr>
        <p:spPr>
          <a:xfrm>
            <a:off x="1882140" y="2372995"/>
            <a:ext cx="14973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MatrixProj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en-US" altLang="zh-CN"/>
              <a:t>=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1939925" y="4261485"/>
            <a:ext cx="11690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(x, y, z, 1)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4203700" y="3676650"/>
            <a:ext cx="278892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1            0             0                 0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0            1             0                 0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0            0             1                 1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1            1             1                 1</a:t>
            </a:r>
            <a:endParaRPr lang="en-US" altLang="zh-CN" sz="1400"/>
          </a:p>
          <a:p>
            <a:endParaRPr lang="en-US" altLang="zh-CN" sz="1400"/>
          </a:p>
        </p:txBody>
      </p:sp>
      <p:sp>
        <p:nvSpPr>
          <p:cNvPr id="4" name="文本框 3"/>
          <p:cNvSpPr txBox="1"/>
          <p:nvPr/>
        </p:nvSpPr>
        <p:spPr>
          <a:xfrm>
            <a:off x="3379470" y="4261485"/>
            <a:ext cx="375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 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7066915" y="4261485"/>
            <a:ext cx="375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= 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7517130" y="4261485"/>
            <a:ext cx="11563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(x, y, z, z)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1872615" y="5692140"/>
            <a:ext cx="2760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齐次坐标转换到标准坐标</a:t>
            </a:r>
            <a:r>
              <a:rPr lang="en-US" altLang="zh-CN"/>
              <a:t>: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4838700" y="5692140"/>
            <a:ext cx="11563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(x, y, z, z)</a:t>
            </a:r>
            <a:endParaRPr lang="en-US" altLang="zh-CN"/>
          </a:p>
        </p:txBody>
      </p:sp>
      <p:sp>
        <p:nvSpPr>
          <p:cNvPr id="13" name="右箭头 12"/>
          <p:cNvSpPr/>
          <p:nvPr/>
        </p:nvSpPr>
        <p:spPr>
          <a:xfrm>
            <a:off x="6200140" y="5692140"/>
            <a:ext cx="946150" cy="428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除以</a:t>
            </a:r>
            <a:r>
              <a:rPr lang="en-US" altLang="zh-CN" sz="1400"/>
              <a:t>z</a:t>
            </a:r>
            <a:endParaRPr lang="en-US" altLang="zh-CN" sz="1400"/>
          </a:p>
        </p:txBody>
      </p:sp>
      <p:sp>
        <p:nvSpPr>
          <p:cNvPr id="14" name="文本框 13"/>
          <p:cNvSpPr txBox="1"/>
          <p:nvPr/>
        </p:nvSpPr>
        <p:spPr>
          <a:xfrm>
            <a:off x="7507605" y="5692140"/>
            <a:ext cx="1960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(x / 2, y / 2,  1,  1)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户外, 建筑, 汽车, 充满&#10;&#10;描述已自动生成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10" r="6665"/>
          <a:stretch>
            <a:fillRect/>
          </a:stretch>
        </p:blipFill>
        <p:spPr>
          <a:xfrm>
            <a:off x="0" y="5715"/>
            <a:ext cx="5121341" cy="6852462"/>
          </a:xfrm>
          <a:prstGeom prst="rect">
            <a:avLst/>
          </a:prstGeom>
        </p:spPr>
      </p:pic>
      <p:sp>
        <p:nvSpPr>
          <p:cNvPr id="4" name="平行四边形 3"/>
          <p:cNvSpPr/>
          <p:nvPr/>
        </p:nvSpPr>
        <p:spPr>
          <a:xfrm>
            <a:off x="3692443" y="535618"/>
            <a:ext cx="4171980" cy="1241033"/>
          </a:xfrm>
          <a:prstGeom prst="parallelogram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平行四边形 32"/>
          <p:cNvSpPr/>
          <p:nvPr/>
        </p:nvSpPr>
        <p:spPr>
          <a:xfrm>
            <a:off x="4043106" y="571499"/>
            <a:ext cx="1078235" cy="158883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811519" y="572580"/>
            <a:ext cx="2624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pc="600" dirty="0">
                <a:cs typeface="+mn-ea"/>
                <a:sym typeface="+mn-lt"/>
              </a:rPr>
              <a:t>目录</a:t>
            </a:r>
            <a:endParaRPr lang="zh-CN" altLang="en-US" sz="5400" spc="600" dirty="0">
              <a:cs typeface="+mn-ea"/>
              <a:sym typeface="+mn-lt"/>
            </a:endParaRPr>
          </a:p>
        </p:txBody>
      </p:sp>
      <p:sp>
        <p:nvSpPr>
          <p:cNvPr id="34" name="平行四边形 33"/>
          <p:cNvSpPr/>
          <p:nvPr/>
        </p:nvSpPr>
        <p:spPr>
          <a:xfrm>
            <a:off x="5518352" y="1562005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平行四边形 8"/>
          <p:cNvSpPr/>
          <p:nvPr/>
        </p:nvSpPr>
        <p:spPr>
          <a:xfrm>
            <a:off x="5879169" y="2152891"/>
            <a:ext cx="775503" cy="575393"/>
          </a:xfrm>
          <a:prstGeom prst="parallelogram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pc="-150" dirty="0">
                <a:cs typeface="+mn-ea"/>
                <a:sym typeface="+mn-lt"/>
              </a:rPr>
              <a:t>01</a:t>
            </a:r>
            <a:endParaRPr lang="zh-CN" altLang="en-US" sz="2400" spc="-150" dirty="0">
              <a:cs typeface="+mn-ea"/>
              <a:sym typeface="+mn-lt"/>
            </a:endParaRPr>
          </a:p>
        </p:txBody>
      </p:sp>
      <p:sp>
        <p:nvSpPr>
          <p:cNvPr id="19" name="平行四边形 18"/>
          <p:cNvSpPr/>
          <p:nvPr/>
        </p:nvSpPr>
        <p:spPr>
          <a:xfrm>
            <a:off x="5879169" y="3105463"/>
            <a:ext cx="775503" cy="575393"/>
          </a:xfrm>
          <a:prstGeom prst="parallelogram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pc="-150" dirty="0">
                <a:cs typeface="+mn-ea"/>
                <a:sym typeface="+mn-lt"/>
              </a:rPr>
              <a:t>02</a:t>
            </a:r>
            <a:endParaRPr lang="zh-CN" altLang="en-US" sz="2400" spc="-150" dirty="0">
              <a:cs typeface="+mn-ea"/>
              <a:sym typeface="+mn-lt"/>
            </a:endParaRPr>
          </a:p>
        </p:txBody>
      </p:sp>
      <p:sp>
        <p:nvSpPr>
          <p:cNvPr id="20" name="平行四边形 19"/>
          <p:cNvSpPr/>
          <p:nvPr/>
        </p:nvSpPr>
        <p:spPr>
          <a:xfrm>
            <a:off x="5879169" y="4058035"/>
            <a:ext cx="775503" cy="575393"/>
          </a:xfrm>
          <a:prstGeom prst="parallelogram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pc="-150" dirty="0">
                <a:cs typeface="+mn-ea"/>
                <a:sym typeface="+mn-lt"/>
              </a:rPr>
              <a:t>03</a:t>
            </a:r>
            <a:endParaRPr lang="zh-CN" altLang="en-US" sz="2400" spc="-150" dirty="0">
              <a:cs typeface="+mn-ea"/>
              <a:sym typeface="+mn-lt"/>
            </a:endParaRPr>
          </a:p>
        </p:txBody>
      </p:sp>
      <p:sp>
        <p:nvSpPr>
          <p:cNvPr id="21" name="平行四边形 20"/>
          <p:cNvSpPr/>
          <p:nvPr/>
        </p:nvSpPr>
        <p:spPr>
          <a:xfrm>
            <a:off x="5879169" y="5010606"/>
            <a:ext cx="775503" cy="575393"/>
          </a:xfrm>
          <a:prstGeom prst="parallelogram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pc="-150" dirty="0">
                <a:cs typeface="+mn-ea"/>
                <a:sym typeface="+mn-lt"/>
              </a:rPr>
              <a:t>04</a:t>
            </a:r>
            <a:endParaRPr lang="zh-CN" altLang="en-US" sz="2400" spc="-150" dirty="0"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090330" y="2197702"/>
            <a:ext cx="429028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 dirty="0">
                <a:cs typeface="+mn-ea"/>
                <a:sym typeface="+mn-lt"/>
              </a:rPr>
              <a:t>基础理论</a:t>
            </a:r>
            <a:endParaRPr lang="zh-CN" altLang="en-US" sz="2800" spc="600" dirty="0"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090330" y="3122013"/>
            <a:ext cx="429028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 dirty="0">
                <a:cs typeface="+mn-ea"/>
                <a:sym typeface="+mn-lt"/>
              </a:rPr>
              <a:t>现代编程接口</a:t>
            </a:r>
            <a:endParaRPr lang="zh-CN" altLang="en-US" sz="2800" spc="600" dirty="0"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090330" y="4067279"/>
            <a:ext cx="429028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 dirty="0">
                <a:cs typeface="+mn-ea"/>
                <a:sym typeface="+mn-lt"/>
              </a:rPr>
              <a:t>引擎扩展</a:t>
            </a:r>
            <a:endParaRPr lang="zh-CN" altLang="en-US" sz="2800" spc="600" dirty="0"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118905" y="5012545"/>
            <a:ext cx="429028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 dirty="0">
                <a:cs typeface="+mn-ea"/>
                <a:sym typeface="+mn-lt"/>
              </a:rPr>
              <a:t>进阶学习</a:t>
            </a:r>
            <a:endParaRPr lang="zh-CN" altLang="en-US" sz="2800" spc="600" dirty="0">
              <a:cs typeface="+mn-ea"/>
              <a:sym typeface="+mn-lt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9525965" y="6315533"/>
            <a:ext cx="2237772" cy="0"/>
          </a:xfrm>
          <a:prstGeom prst="line">
            <a:avLst/>
          </a:prstGeom>
          <a:ln>
            <a:solidFill>
              <a:schemeClr val="dk1">
                <a:lumMod val="10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500"/>
                            </p:stCondLst>
                            <p:childTnLst>
                              <p:par>
                                <p:cTn id="5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000"/>
                            </p:stCondLst>
                            <p:childTnLst>
                              <p:par>
                                <p:cTn id="5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500"/>
                            </p:stCondLst>
                            <p:childTnLst>
                              <p:par>
                                <p:cTn id="6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4" grpId="0"/>
      <p:bldP spid="34" grpId="0" animBg="1"/>
      <p:bldP spid="9" grpId="0" animBg="1"/>
      <p:bldP spid="19" grpId="0" animBg="1"/>
      <p:bldP spid="20" grpId="0" animBg="1"/>
      <p:bldP spid="21" grpId="0" animBg="1"/>
      <p:bldP spid="25" grpId="0"/>
      <p:bldP spid="26" grpId="0"/>
      <p:bldP spid="27" grpId="0"/>
      <p:bldP spid="2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1636395" y="1240790"/>
            <a:ext cx="25946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1400"/>
              <a:t>4) </a:t>
            </a:r>
            <a:r>
              <a:rPr lang="zh-CN" altLang="en-US" sz="1400"/>
              <a:t>视平面坐标到屏幕</a:t>
            </a:r>
            <a:r>
              <a:rPr lang="zh-CN" altLang="en-US" sz="1400"/>
              <a:t>坐标</a:t>
            </a:r>
            <a:endParaRPr lang="zh-CN" altLang="en-US" sz="1400"/>
          </a:p>
        </p:txBody>
      </p:sp>
      <p:sp>
        <p:nvSpPr>
          <p:cNvPr id="7" name="文本框 6"/>
          <p:cNvSpPr txBox="1"/>
          <p:nvPr/>
        </p:nvSpPr>
        <p:spPr>
          <a:xfrm>
            <a:off x="1950720" y="1657350"/>
            <a:ext cx="74637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/>
              <a:t>视平面坐标以标准笛卡尔坐标系为准，原点为视平面中心位置，</a:t>
            </a:r>
            <a:r>
              <a:rPr lang="en-US" altLang="zh-CN" sz="1400"/>
              <a:t>X</a:t>
            </a:r>
            <a:r>
              <a:rPr lang="zh-CN" altLang="en-US" sz="1400"/>
              <a:t>轴朝右，</a:t>
            </a:r>
            <a:r>
              <a:rPr lang="en-US" altLang="zh-CN" sz="1400"/>
              <a:t>Y</a:t>
            </a:r>
            <a:r>
              <a:rPr lang="zh-CN" altLang="en-US" sz="1400"/>
              <a:t>轴朝上。</a:t>
            </a:r>
            <a:endParaRPr lang="zh-CN" altLang="en-US" sz="1400"/>
          </a:p>
          <a:p>
            <a:pPr algn="l"/>
            <a:r>
              <a:rPr lang="zh-CN" altLang="en-US" sz="1400"/>
              <a:t>屏幕坐标系以左上角为原点，</a:t>
            </a:r>
            <a:r>
              <a:rPr lang="en-US" altLang="zh-CN" sz="1400"/>
              <a:t>X</a:t>
            </a:r>
            <a:r>
              <a:rPr lang="zh-CN" altLang="en-US" sz="1400"/>
              <a:t>轴朝右，</a:t>
            </a:r>
            <a:r>
              <a:rPr lang="en-US" altLang="zh-CN" sz="1400"/>
              <a:t>Y</a:t>
            </a:r>
            <a:r>
              <a:rPr lang="zh-CN" altLang="en-US" sz="1400"/>
              <a:t>轴朝下。</a:t>
            </a:r>
            <a:endParaRPr lang="zh-CN" altLang="en-US" sz="1400"/>
          </a:p>
        </p:txBody>
      </p:sp>
      <p:sp>
        <p:nvSpPr>
          <p:cNvPr id="12" name="文本框 11"/>
          <p:cNvSpPr txBox="1"/>
          <p:nvPr/>
        </p:nvSpPr>
        <p:spPr>
          <a:xfrm>
            <a:off x="1950720" y="2117725"/>
            <a:ext cx="26822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/>
              <a:t>顶点在视平面上的坐标</a:t>
            </a:r>
            <a:r>
              <a:rPr lang="en-US" altLang="zh-CN" sz="1400"/>
              <a:t>:(x, y)</a:t>
            </a:r>
            <a:endParaRPr lang="en-US" altLang="zh-CN" sz="1400"/>
          </a:p>
        </p:txBody>
      </p:sp>
      <p:sp>
        <p:nvSpPr>
          <p:cNvPr id="15" name="文本框 14"/>
          <p:cNvSpPr txBox="1"/>
          <p:nvPr/>
        </p:nvSpPr>
        <p:spPr>
          <a:xfrm>
            <a:off x="1950720" y="2727325"/>
            <a:ext cx="52273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/>
              <a:t>视平面坐标到屏幕坐标转换，不需要考虑</a:t>
            </a:r>
            <a:r>
              <a:rPr lang="en-US" altLang="zh-CN" sz="1400"/>
              <a:t>Z</a:t>
            </a:r>
            <a:r>
              <a:rPr lang="zh-CN" altLang="en-US" sz="1400"/>
              <a:t>轴坐标。</a:t>
            </a:r>
            <a:endParaRPr lang="en-US" altLang="zh-CN" sz="1400"/>
          </a:p>
        </p:txBody>
      </p:sp>
      <p:sp>
        <p:nvSpPr>
          <p:cNvPr id="16" name="文本框 15"/>
          <p:cNvSpPr txBox="1"/>
          <p:nvPr/>
        </p:nvSpPr>
        <p:spPr>
          <a:xfrm>
            <a:off x="1950720" y="3088640"/>
            <a:ext cx="52273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/>
              <a:t>设屏幕大小为</a:t>
            </a:r>
            <a:r>
              <a:rPr lang="en-US" altLang="zh-CN" sz="1400"/>
              <a:t>:w * h</a:t>
            </a:r>
            <a:endParaRPr lang="en-US" altLang="zh-CN" sz="1400"/>
          </a:p>
        </p:txBody>
      </p:sp>
      <p:sp>
        <p:nvSpPr>
          <p:cNvPr id="17" name="文本框 16"/>
          <p:cNvSpPr txBox="1"/>
          <p:nvPr/>
        </p:nvSpPr>
        <p:spPr>
          <a:xfrm>
            <a:off x="1950720" y="3980815"/>
            <a:ext cx="52273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/>
              <a:t>则顶点的最终屏幕坐标为</a:t>
            </a:r>
            <a:r>
              <a:rPr lang="en-US" altLang="zh-CN" sz="1400"/>
              <a:t>:(x1 + w / 2,  h / 2 - y1)</a:t>
            </a:r>
            <a:endParaRPr lang="zh-CN" altLang="en-US" sz="1400"/>
          </a:p>
        </p:txBody>
      </p:sp>
      <p:sp>
        <p:nvSpPr>
          <p:cNvPr id="19" name="文本框 18"/>
          <p:cNvSpPr txBox="1"/>
          <p:nvPr/>
        </p:nvSpPr>
        <p:spPr>
          <a:xfrm>
            <a:off x="1950720" y="2424430"/>
            <a:ext cx="356171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/>
              <a:t>视平面长宽为</a:t>
            </a:r>
            <a:r>
              <a:rPr lang="en-US" altLang="zh-CN" sz="1400"/>
              <a:t>1</a:t>
            </a:r>
            <a:r>
              <a:rPr lang="zh-CN" altLang="en-US" sz="1400"/>
              <a:t>，则顶点坐标介于</a:t>
            </a:r>
            <a:r>
              <a:rPr lang="en-US" altLang="zh-CN" sz="1400"/>
              <a:t>-1</a:t>
            </a:r>
            <a:r>
              <a:rPr lang="zh-CN" altLang="en-US" sz="1400"/>
              <a:t>和</a:t>
            </a:r>
            <a:r>
              <a:rPr lang="en-US" altLang="zh-CN" sz="1400"/>
              <a:t>1</a:t>
            </a:r>
            <a:r>
              <a:rPr lang="zh-CN" altLang="en-US" sz="1400"/>
              <a:t>之间</a:t>
            </a:r>
            <a:endParaRPr lang="zh-CN" altLang="en-US" sz="1400"/>
          </a:p>
        </p:txBody>
      </p:sp>
      <p:sp>
        <p:nvSpPr>
          <p:cNvPr id="20" name="文本框 19"/>
          <p:cNvSpPr txBox="1"/>
          <p:nvPr/>
        </p:nvSpPr>
        <p:spPr>
          <a:xfrm>
            <a:off x="1950720" y="3442335"/>
            <a:ext cx="52273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/>
              <a:t>视平面缩放填充屏幕，按照常见屏幕宽大于高，视平面尺寸缩放</a:t>
            </a:r>
            <a:r>
              <a:rPr lang="en-US" altLang="zh-CN" sz="1400"/>
              <a:t>w</a:t>
            </a:r>
            <a:r>
              <a:rPr lang="zh-CN" altLang="en-US" sz="1400"/>
              <a:t>倍，则坐标变为</a:t>
            </a:r>
            <a:r>
              <a:rPr lang="en-US" altLang="zh-CN" sz="1400"/>
              <a:t>(x * w * 2, y * w * 2)</a:t>
            </a:r>
            <a:r>
              <a:rPr lang="zh-CN" altLang="en-US" sz="1400"/>
              <a:t>，记为</a:t>
            </a:r>
            <a:r>
              <a:rPr lang="en-US" altLang="zh-CN" sz="1400"/>
              <a:t>(x1, y1)</a:t>
            </a:r>
            <a:endParaRPr lang="en-US" altLang="zh-CN" sz="1400"/>
          </a:p>
        </p:txBody>
      </p:sp>
      <p:sp>
        <p:nvSpPr>
          <p:cNvPr id="22" name="文本框 21"/>
          <p:cNvSpPr txBox="1"/>
          <p:nvPr/>
        </p:nvSpPr>
        <p:spPr>
          <a:xfrm>
            <a:off x="1950720" y="4304665"/>
            <a:ext cx="53555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/>
              <a:t>相当于将视平面缩放后的坐标平移</a:t>
            </a:r>
            <a:r>
              <a:rPr lang="en-US" altLang="zh-CN" sz="1400"/>
              <a:t>(w / 2, -h / 2),</a:t>
            </a:r>
            <a:r>
              <a:rPr lang="zh-CN" altLang="en-US" sz="1400"/>
              <a:t>然后</a:t>
            </a:r>
            <a:r>
              <a:rPr lang="en-US" altLang="zh-CN" sz="1400"/>
              <a:t>Y</a:t>
            </a:r>
            <a:r>
              <a:rPr lang="zh-CN" altLang="en-US" sz="1400"/>
              <a:t>轴坐标取反。</a:t>
            </a:r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材质</a:t>
            </a:r>
            <a:r>
              <a:rPr lang="zh-CN" altLang="en-US" sz="2000" spc="600" dirty="0">
                <a:cs typeface="+mn-ea"/>
                <a:sym typeface="+mn-lt"/>
              </a:rPr>
              <a:t>映射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508760" y="1285875"/>
            <a:ext cx="14770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材质</a:t>
            </a:r>
            <a:r>
              <a:rPr lang="en-US" altLang="zh-CN" sz="1400"/>
              <a:t>:</a:t>
            </a:r>
            <a:r>
              <a:rPr lang="zh-CN" altLang="en-US" sz="1400"/>
              <a:t>普通的图片</a:t>
            </a:r>
            <a:endParaRPr lang="zh-CN" altLang="en-US" sz="1400"/>
          </a:p>
        </p:txBody>
      </p:sp>
      <p:sp>
        <p:nvSpPr>
          <p:cNvPr id="3" name="文本框 2"/>
          <p:cNvSpPr txBox="1"/>
          <p:nvPr/>
        </p:nvSpPr>
        <p:spPr>
          <a:xfrm>
            <a:off x="1508760" y="1743075"/>
            <a:ext cx="6228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材质映射的本质，是将模型顶点形成的每个面上的像素，按照材质上的像素值</a:t>
            </a:r>
            <a:endParaRPr lang="zh-CN" altLang="en-US" sz="1400"/>
          </a:p>
          <a:p>
            <a:r>
              <a:rPr lang="zh-CN" altLang="en-US" sz="1400"/>
              <a:t>进行线性</a:t>
            </a:r>
            <a:r>
              <a:rPr lang="zh-CN" altLang="en-US" sz="1400"/>
              <a:t>插值，以得出最终渲染的像素颜色。</a:t>
            </a:r>
            <a:endParaRPr lang="zh-CN" altLang="en-US" sz="1400"/>
          </a:p>
        </p:txBody>
      </p:sp>
      <p:sp>
        <p:nvSpPr>
          <p:cNvPr id="4" name="文本框 3"/>
          <p:cNvSpPr txBox="1"/>
          <p:nvPr/>
        </p:nvSpPr>
        <p:spPr>
          <a:xfrm>
            <a:off x="1972945" y="2717165"/>
            <a:ext cx="367347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材质坐标表示</a:t>
            </a:r>
            <a:r>
              <a:rPr lang="en-US" altLang="zh-CN" sz="1400"/>
              <a:t>:</a:t>
            </a:r>
            <a:endParaRPr lang="en-US" altLang="zh-CN" sz="1400"/>
          </a:p>
          <a:p>
            <a:r>
              <a:rPr lang="en-US" altLang="zh-CN" sz="1400"/>
              <a:t>	U:</a:t>
            </a:r>
            <a:r>
              <a:rPr lang="zh-CN" altLang="en-US" sz="1400"/>
              <a:t>水平坐标</a:t>
            </a:r>
            <a:endParaRPr lang="zh-CN" altLang="en-US" sz="1400"/>
          </a:p>
          <a:p>
            <a:r>
              <a:rPr lang="en-US" altLang="zh-CN" sz="1400"/>
              <a:t>	V:</a:t>
            </a:r>
            <a:r>
              <a:rPr lang="zh-CN" altLang="en-US" sz="1400"/>
              <a:t>垂直</a:t>
            </a:r>
            <a:r>
              <a:rPr lang="zh-CN" altLang="en-US" sz="1400"/>
              <a:t>坐标</a:t>
            </a:r>
            <a:endParaRPr lang="zh-CN" altLang="en-US" sz="1400"/>
          </a:p>
          <a:p>
            <a:r>
              <a:rPr lang="en-US" altLang="zh-CN" sz="1400"/>
              <a:t>	</a:t>
            </a:r>
            <a:r>
              <a:rPr lang="zh-CN" altLang="en-US" sz="1400"/>
              <a:t>原点</a:t>
            </a:r>
            <a:r>
              <a:rPr lang="en-US" altLang="zh-CN" sz="1400"/>
              <a:t>:</a:t>
            </a:r>
            <a:r>
              <a:rPr lang="zh-CN" altLang="en-US" sz="1400"/>
              <a:t>图片左上角</a:t>
            </a:r>
            <a:endParaRPr lang="zh-CN" altLang="en-US" sz="1400"/>
          </a:p>
        </p:txBody>
      </p:sp>
      <p:sp>
        <p:nvSpPr>
          <p:cNvPr id="6" name="文本框 5"/>
          <p:cNvSpPr txBox="1"/>
          <p:nvPr/>
        </p:nvSpPr>
        <p:spPr>
          <a:xfrm>
            <a:off x="1972945" y="2415540"/>
            <a:ext cx="63576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/>
              <a:t>材质坐标系使用</a:t>
            </a:r>
            <a:r>
              <a:rPr lang="en-US" altLang="zh-CN" sz="1400">
                <a:sym typeface="+mn-ea"/>
              </a:rPr>
              <a:t>2d</a:t>
            </a:r>
            <a:r>
              <a:rPr lang="zh-CN" altLang="en-US" sz="1400"/>
              <a:t>直角笛卡尔坐标系</a:t>
            </a:r>
            <a:r>
              <a:rPr lang="en-US" altLang="zh-CN" sz="1400"/>
              <a:t>,Y</a:t>
            </a:r>
            <a:r>
              <a:rPr lang="zh-CN" altLang="en-US" sz="1400"/>
              <a:t>轴朝下，</a:t>
            </a:r>
            <a:r>
              <a:rPr lang="en-US" altLang="zh-CN" sz="1400"/>
              <a:t>X</a:t>
            </a:r>
            <a:r>
              <a:rPr lang="zh-CN" altLang="en-US" sz="1400"/>
              <a:t>轴朝右，与屏幕坐标系</a:t>
            </a:r>
            <a:r>
              <a:rPr lang="zh-CN" altLang="en-US" sz="1400"/>
              <a:t>一致。</a:t>
            </a:r>
            <a:endParaRPr lang="en-US" altLang="zh-CN" sz="1400"/>
          </a:p>
        </p:txBody>
      </p:sp>
      <p:pic>
        <p:nvPicPr>
          <p:cNvPr id="10" name="图片 9" descr="QQ截图202206241449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38425" y="4158615"/>
            <a:ext cx="828040" cy="1047750"/>
          </a:xfrm>
          <a:prstGeom prst="rect">
            <a:avLst/>
          </a:prstGeom>
        </p:spPr>
      </p:pic>
      <p:cxnSp>
        <p:nvCxnSpPr>
          <p:cNvPr id="11" name="直接箭头连接符 10"/>
          <p:cNvCxnSpPr/>
          <p:nvPr/>
        </p:nvCxnSpPr>
        <p:spPr>
          <a:xfrm>
            <a:off x="2641600" y="3998595"/>
            <a:ext cx="8305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2466340" y="4143375"/>
            <a:ext cx="0" cy="10744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539490" y="3867785"/>
            <a:ext cx="2927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U</a:t>
            </a:r>
            <a:endParaRPr lang="en-US" altLang="zh-CN" sz="1200"/>
          </a:p>
        </p:txBody>
      </p:sp>
      <p:sp>
        <p:nvSpPr>
          <p:cNvPr id="23" name="文本框 22"/>
          <p:cNvSpPr txBox="1"/>
          <p:nvPr/>
        </p:nvSpPr>
        <p:spPr>
          <a:xfrm>
            <a:off x="2319655" y="5269865"/>
            <a:ext cx="284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V</a:t>
            </a:r>
            <a:endParaRPr lang="en-US" altLang="zh-CN" sz="1200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835" y="3856990"/>
            <a:ext cx="2609850" cy="1651635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1694815" y="5681345"/>
            <a:ext cx="41414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材质映射过程</a:t>
            </a:r>
            <a:r>
              <a:rPr lang="en-US" altLang="zh-CN" sz="1200"/>
              <a:t>:</a:t>
            </a:r>
            <a:endParaRPr lang="en-US" altLang="zh-CN" sz="1200"/>
          </a:p>
          <a:p>
            <a:r>
              <a:rPr lang="en-US" altLang="zh-CN" sz="1200"/>
              <a:t>a</a:t>
            </a:r>
            <a:r>
              <a:rPr lang="zh-CN" altLang="en-US" sz="1200"/>
              <a:t>、模型顶点设置图片上的</a:t>
            </a:r>
            <a:r>
              <a:rPr lang="en-US" altLang="zh-CN" sz="1200"/>
              <a:t>UV</a:t>
            </a:r>
            <a:r>
              <a:rPr lang="zh-CN" altLang="en-US" sz="1200"/>
              <a:t>坐标</a:t>
            </a:r>
            <a:endParaRPr lang="zh-CN" altLang="en-US" sz="1200"/>
          </a:p>
          <a:p>
            <a:r>
              <a:rPr lang="en-US" altLang="zh-CN" sz="1200"/>
              <a:t>b</a:t>
            </a:r>
            <a:r>
              <a:rPr lang="zh-CN" altLang="en-US" sz="1200"/>
              <a:t>、缩放顶点上</a:t>
            </a:r>
            <a:r>
              <a:rPr lang="en-US" altLang="zh-CN" sz="1200"/>
              <a:t>UV</a:t>
            </a:r>
            <a:r>
              <a:rPr lang="zh-CN" altLang="en-US" sz="1200"/>
              <a:t>坐标标记的图片范围，直至铺满整个</a:t>
            </a:r>
            <a:r>
              <a:rPr lang="zh-CN" altLang="en-US" sz="1200"/>
              <a:t>面</a:t>
            </a:r>
            <a:endParaRPr lang="zh-CN" altLang="en-US" sz="1200"/>
          </a:p>
        </p:txBody>
      </p:sp>
      <p:sp>
        <p:nvSpPr>
          <p:cNvPr id="26" name="文本框 25"/>
          <p:cNvSpPr txBox="1"/>
          <p:nvPr/>
        </p:nvSpPr>
        <p:spPr>
          <a:xfrm>
            <a:off x="5159375" y="4105275"/>
            <a:ext cx="6165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/>
                </a:solidFill>
              </a:rPr>
              <a:t>(0,0)</a:t>
            </a:r>
            <a:endParaRPr lang="en-US" altLang="zh-CN" sz="1000">
              <a:solidFill>
                <a:schemeClr val="bg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727065" y="4120515"/>
            <a:ext cx="6165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/>
                </a:solidFill>
              </a:rPr>
              <a:t>(1,0)</a:t>
            </a:r>
            <a:endParaRPr lang="en-US" altLang="zh-CN" sz="1000">
              <a:solidFill>
                <a:schemeClr val="bg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174615" y="5112385"/>
            <a:ext cx="4991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/>
                </a:solidFill>
              </a:rPr>
              <a:t>(0,1)</a:t>
            </a:r>
            <a:endParaRPr lang="en-US" altLang="zh-CN" sz="1000">
              <a:solidFill>
                <a:schemeClr val="bg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719445" y="5142865"/>
            <a:ext cx="4495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/>
                </a:solidFill>
              </a:rPr>
              <a:t>(1,1)</a:t>
            </a:r>
            <a:endParaRPr lang="en-US" altLang="zh-CN" sz="1000">
              <a:solidFill>
                <a:schemeClr val="bg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652260" y="4143375"/>
            <a:ext cx="5848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/>
                </a:solidFill>
              </a:rPr>
              <a:t>(0.5,0)</a:t>
            </a:r>
            <a:endParaRPr lang="en-US" altLang="zh-CN" sz="1000">
              <a:solidFill>
                <a:schemeClr val="bg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172200" y="5226685"/>
            <a:ext cx="44767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/>
                </a:solidFill>
              </a:rPr>
              <a:t>(0,1)</a:t>
            </a:r>
            <a:endParaRPr lang="en-US" altLang="zh-CN" sz="1000">
              <a:solidFill>
                <a:schemeClr val="bg1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863715" y="5272405"/>
            <a:ext cx="4616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/>
                </a:solidFill>
              </a:rPr>
              <a:t>(1,1)</a:t>
            </a:r>
            <a:endParaRPr lang="en-US" altLang="zh-CN" sz="1000">
              <a:solidFill>
                <a:schemeClr val="bg1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972945" y="3637915"/>
            <a:ext cx="24726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简单期间，</a:t>
            </a:r>
            <a:r>
              <a:rPr lang="en-US" altLang="zh-CN" sz="1200"/>
              <a:t>uv</a:t>
            </a:r>
            <a:r>
              <a:rPr lang="zh-CN" altLang="en-US" sz="1200"/>
              <a:t>分量范围设为</a:t>
            </a:r>
            <a:r>
              <a:rPr lang="en-US" altLang="zh-CN" sz="1200"/>
              <a:t>0</a:t>
            </a:r>
            <a:r>
              <a:rPr lang="zh-CN" altLang="en-US" sz="1200"/>
              <a:t>到</a:t>
            </a:r>
            <a:r>
              <a:rPr lang="en-US" altLang="zh-CN" sz="1200"/>
              <a:t>1</a:t>
            </a:r>
            <a:endParaRPr lang="en-US" altLang="zh-CN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材质映射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3841750" y="1702435"/>
            <a:ext cx="1524000" cy="1104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363980" y="1152525"/>
            <a:ext cx="29222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</a:t>
            </a:r>
            <a:r>
              <a:rPr lang="zh-CN" altLang="en-US" sz="1400"/>
              <a:t>、多边形上点的</a:t>
            </a:r>
            <a:r>
              <a:rPr lang="en-US" altLang="zh-CN" sz="1400"/>
              <a:t>UV</a:t>
            </a:r>
            <a:r>
              <a:rPr lang="zh-CN" altLang="en-US" sz="1400"/>
              <a:t>坐标计算</a:t>
            </a:r>
            <a:endParaRPr lang="en-US" altLang="zh-CN" sz="1400"/>
          </a:p>
        </p:txBody>
      </p:sp>
      <p:sp>
        <p:nvSpPr>
          <p:cNvPr id="15" name="椭圆 14"/>
          <p:cNvSpPr/>
          <p:nvPr/>
        </p:nvSpPr>
        <p:spPr>
          <a:xfrm>
            <a:off x="4358640" y="192341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469130" y="1838960"/>
            <a:ext cx="6591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目标点</a:t>
            </a:r>
            <a:endParaRPr lang="zh-CN" altLang="en-US" sz="1000"/>
          </a:p>
        </p:txBody>
      </p:sp>
      <p:sp>
        <p:nvSpPr>
          <p:cNvPr id="17" name="文本框 16"/>
          <p:cNvSpPr txBox="1"/>
          <p:nvPr/>
        </p:nvSpPr>
        <p:spPr>
          <a:xfrm>
            <a:off x="1645920" y="3034665"/>
            <a:ext cx="6846570" cy="855980"/>
          </a:xfrm>
          <a:prstGeom prst="rect">
            <a:avLst/>
          </a:prstGeom>
          <a:noFill/>
        </p:spPr>
        <p:txBody>
          <a:bodyPr wrap="square" bIns="71755" rtlCol="0">
            <a:spAutoFit/>
          </a:bodyPr>
          <a:p>
            <a:r>
              <a:rPr lang="en-US" altLang="zh-CN" sz="1200"/>
              <a:t>1)</a:t>
            </a:r>
            <a:r>
              <a:rPr lang="zh-CN" altLang="en-US" sz="1200"/>
              <a:t>设</a:t>
            </a:r>
            <a:r>
              <a:rPr lang="en-US" altLang="zh-CN" sz="1200"/>
              <a:t>4</a:t>
            </a:r>
            <a:r>
              <a:rPr lang="zh-CN" altLang="en-US" sz="1200"/>
              <a:t>个顶点到目标点的距离依次为</a:t>
            </a:r>
            <a:r>
              <a:rPr lang="en-US" altLang="zh-CN" sz="1200"/>
              <a:t>v1</a:t>
            </a:r>
            <a:r>
              <a:rPr lang="zh-CN" altLang="en-US" sz="1200"/>
              <a:t>、</a:t>
            </a:r>
            <a:r>
              <a:rPr lang="en-US" altLang="zh-CN" sz="1200"/>
              <a:t>v2</a:t>
            </a:r>
            <a:r>
              <a:rPr lang="zh-CN" altLang="en-US" sz="1200"/>
              <a:t>、</a:t>
            </a:r>
            <a:r>
              <a:rPr lang="en-US" altLang="zh-CN" sz="1200"/>
              <a:t>v3</a:t>
            </a:r>
            <a:r>
              <a:rPr lang="zh-CN" altLang="en-US" sz="1200"/>
              <a:t>、</a:t>
            </a:r>
            <a:r>
              <a:rPr lang="en-US" altLang="zh-CN" sz="1200"/>
              <a:t>v4</a:t>
            </a:r>
            <a:endParaRPr lang="en-US" altLang="zh-CN" sz="1200"/>
          </a:p>
          <a:p>
            <a:r>
              <a:rPr lang="en-US" altLang="zh-CN" sz="1200"/>
              <a:t>2)</a:t>
            </a:r>
            <a:r>
              <a:rPr lang="zh-CN" altLang="en-US" sz="1200"/>
              <a:t>每个顶点色值对目标点的</a:t>
            </a:r>
            <a:r>
              <a:rPr lang="zh-CN" altLang="en-US" sz="1200"/>
              <a:t>影响权重公式</a:t>
            </a:r>
            <a:r>
              <a:rPr lang="en-US" altLang="zh-CN" sz="1200"/>
              <a:t>weight=1 - v / (v1 + v2 + v3 + v4)</a:t>
            </a:r>
            <a:endParaRPr lang="en-US" altLang="zh-CN" sz="1200"/>
          </a:p>
          <a:p>
            <a:r>
              <a:rPr lang="en-US" altLang="zh-CN" sz="1200"/>
              <a:t>3)</a:t>
            </a:r>
            <a:r>
              <a:rPr lang="zh-CN" altLang="en-US" sz="1200"/>
              <a:t>目标点</a:t>
            </a:r>
            <a:r>
              <a:rPr lang="en-US" altLang="zh-CN" sz="1200"/>
              <a:t>uv</a:t>
            </a:r>
            <a:r>
              <a:rPr lang="zh-CN" altLang="en-US" sz="1200"/>
              <a:t>坐标为：</a:t>
            </a:r>
            <a:endParaRPr lang="zh-CN" altLang="en-US" sz="1200"/>
          </a:p>
          <a:p>
            <a:r>
              <a:rPr lang="en-US" altLang="zh-CN" sz="1200"/>
              <a:t>(u1, v1) * weight1 + </a:t>
            </a:r>
            <a:r>
              <a:rPr lang="en-US" altLang="zh-CN" sz="1200">
                <a:sym typeface="+mn-ea"/>
              </a:rPr>
              <a:t>(u2, v2) * weight2 + (u3, v3) * weight3  + (u4, v4) * weight4 </a:t>
            </a:r>
            <a:endParaRPr lang="en-US" altLang="zh-CN" sz="1200"/>
          </a:p>
        </p:txBody>
      </p:sp>
      <p:sp>
        <p:nvSpPr>
          <p:cNvPr id="20" name="文本框 19"/>
          <p:cNvSpPr txBox="1"/>
          <p:nvPr/>
        </p:nvSpPr>
        <p:spPr>
          <a:xfrm>
            <a:off x="3406775" y="1459230"/>
            <a:ext cx="6165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2">
                    <a:lumMod val="10000"/>
                  </a:schemeClr>
                </a:solidFill>
              </a:rPr>
              <a:t>(u1,v1)</a:t>
            </a:r>
            <a:endParaRPr lang="en-US" altLang="zh-CN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235575" y="1449705"/>
            <a:ext cx="6165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2">
                    <a:lumMod val="10000"/>
                  </a:schemeClr>
                </a:solidFill>
              </a:rPr>
              <a:t>(u2,v2)</a:t>
            </a:r>
            <a:endParaRPr lang="en-US" altLang="zh-CN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250815" y="2789555"/>
            <a:ext cx="6165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2">
                    <a:lumMod val="10000"/>
                  </a:schemeClr>
                </a:solidFill>
              </a:rPr>
              <a:t>(u3,v3)</a:t>
            </a:r>
            <a:endParaRPr lang="en-US" altLang="zh-CN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406775" y="2799715"/>
            <a:ext cx="6165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2">
                    <a:lumMod val="10000"/>
                  </a:schemeClr>
                </a:solidFill>
              </a:rPr>
              <a:t>(u4,v4)</a:t>
            </a:r>
            <a:endParaRPr lang="en-US" altLang="zh-CN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273175" y="3864610"/>
            <a:ext cx="34632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2</a:t>
            </a:r>
            <a:r>
              <a:rPr lang="zh-CN" altLang="en-US" sz="1400"/>
              <a:t>、根据</a:t>
            </a:r>
            <a:r>
              <a:rPr lang="en-US" altLang="zh-CN" sz="1400"/>
              <a:t>UV</a:t>
            </a:r>
            <a:r>
              <a:rPr lang="zh-CN" altLang="en-US" sz="1400"/>
              <a:t>坐标计算多边形</a:t>
            </a:r>
            <a:r>
              <a:rPr lang="zh-CN" altLang="en-US" sz="1400"/>
              <a:t>上点</a:t>
            </a:r>
            <a:r>
              <a:rPr lang="zh-CN" altLang="en-US" sz="1400"/>
              <a:t>的色值</a:t>
            </a:r>
            <a:endParaRPr lang="zh-CN" altLang="en-US" sz="1400"/>
          </a:p>
        </p:txBody>
      </p:sp>
      <p:cxnSp>
        <p:nvCxnSpPr>
          <p:cNvPr id="38" name="直接箭头连接符 37"/>
          <p:cNvCxnSpPr>
            <a:stCxn id="15" idx="3"/>
          </p:cNvCxnSpPr>
          <p:nvPr/>
        </p:nvCxnSpPr>
        <p:spPr>
          <a:xfrm flipH="1">
            <a:off x="3834130" y="1988185"/>
            <a:ext cx="535305" cy="822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5" idx="7"/>
          </p:cNvCxnSpPr>
          <p:nvPr/>
        </p:nvCxnSpPr>
        <p:spPr>
          <a:xfrm flipV="1">
            <a:off x="4423410" y="1705610"/>
            <a:ext cx="94234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5" idx="5"/>
          </p:cNvCxnSpPr>
          <p:nvPr/>
        </p:nvCxnSpPr>
        <p:spPr>
          <a:xfrm>
            <a:off x="4423410" y="1988185"/>
            <a:ext cx="930910" cy="811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5" idx="1"/>
          </p:cNvCxnSpPr>
          <p:nvPr/>
        </p:nvCxnSpPr>
        <p:spPr>
          <a:xfrm flipH="1" flipV="1">
            <a:off x="3834130" y="1690370"/>
            <a:ext cx="535305" cy="243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5469255" y="1934210"/>
            <a:ext cx="2468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顶点距离目标越远，顶点色值对其</a:t>
            </a:r>
            <a:endParaRPr lang="zh-CN" altLang="en-US" sz="1200"/>
          </a:p>
          <a:p>
            <a:r>
              <a:rPr lang="zh-CN" altLang="en-US" sz="1200"/>
              <a:t>影响越小</a:t>
            </a:r>
            <a:endParaRPr lang="zh-CN" altLang="en-US" sz="1200"/>
          </a:p>
        </p:txBody>
      </p:sp>
      <p:sp>
        <p:nvSpPr>
          <p:cNvPr id="44" name="文本框 43"/>
          <p:cNvSpPr txBox="1"/>
          <p:nvPr/>
        </p:nvSpPr>
        <p:spPr>
          <a:xfrm>
            <a:off x="1501140" y="4123690"/>
            <a:ext cx="29222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1) </a:t>
            </a:r>
            <a:r>
              <a:rPr lang="zh-CN" altLang="en-US" sz="1200"/>
              <a:t>根据</a:t>
            </a:r>
            <a:r>
              <a:rPr lang="en-US" altLang="zh-CN" sz="1200"/>
              <a:t>UV</a:t>
            </a:r>
            <a:r>
              <a:rPr lang="zh-CN" altLang="en-US" sz="1200"/>
              <a:t>坐标计算图片采样位置</a:t>
            </a:r>
            <a:endParaRPr lang="en-US" altLang="zh-CN" sz="1200"/>
          </a:p>
        </p:txBody>
      </p:sp>
      <p:sp>
        <p:nvSpPr>
          <p:cNvPr id="45" name="文本框 44"/>
          <p:cNvSpPr txBox="1"/>
          <p:nvPr/>
        </p:nvSpPr>
        <p:spPr>
          <a:xfrm>
            <a:off x="1645920" y="4382770"/>
            <a:ext cx="42221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设图片宽度和高度依次为</a:t>
            </a:r>
            <a:r>
              <a:rPr lang="en-US" altLang="zh-CN" sz="1200"/>
              <a:t>: w</a:t>
            </a:r>
            <a:r>
              <a:rPr lang="zh-CN" altLang="en-US" sz="1200"/>
              <a:t>、</a:t>
            </a:r>
            <a:r>
              <a:rPr lang="en-US" altLang="zh-CN" sz="1200"/>
              <a:t>h</a:t>
            </a:r>
            <a:r>
              <a:rPr lang="zh-CN" altLang="en-US" sz="1200"/>
              <a:t>，则采样位置为</a:t>
            </a:r>
            <a:r>
              <a:rPr lang="en-US" altLang="zh-CN" sz="1200"/>
              <a:t>(w * u, h * v)</a:t>
            </a:r>
            <a:endParaRPr lang="en-US" altLang="zh-CN" sz="1200"/>
          </a:p>
        </p:txBody>
      </p:sp>
      <p:sp>
        <p:nvSpPr>
          <p:cNvPr id="46" name="文本框 45"/>
          <p:cNvSpPr txBox="1"/>
          <p:nvPr/>
        </p:nvSpPr>
        <p:spPr>
          <a:xfrm>
            <a:off x="1501140" y="4647565"/>
            <a:ext cx="29222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2) </a:t>
            </a:r>
            <a:r>
              <a:rPr lang="zh-CN" altLang="en-US" sz="1200"/>
              <a:t>采样位置处的色值即为该点的</a:t>
            </a:r>
            <a:r>
              <a:rPr lang="zh-CN" altLang="en-US" sz="1200"/>
              <a:t>色值</a:t>
            </a:r>
            <a:endParaRPr lang="zh-CN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光照</a:t>
            </a:r>
            <a:r>
              <a:rPr lang="zh-CN" altLang="en-US" sz="2000" spc="600" dirty="0">
                <a:cs typeface="+mn-ea"/>
                <a:sym typeface="+mn-lt"/>
              </a:rPr>
              <a:t>模型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584960" y="1332230"/>
            <a:ext cx="11709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1</a:t>
            </a:r>
            <a:r>
              <a:rPr lang="zh-CN" altLang="en-US" sz="1400"/>
              <a:t>、颜色混合</a:t>
            </a:r>
            <a:endParaRPr lang="zh-CN" altLang="en-US" sz="1400"/>
          </a:p>
        </p:txBody>
      </p:sp>
      <p:sp>
        <p:nvSpPr>
          <p:cNvPr id="4" name="文本框 3"/>
          <p:cNvSpPr txBox="1"/>
          <p:nvPr/>
        </p:nvSpPr>
        <p:spPr>
          <a:xfrm>
            <a:off x="1684020" y="1638935"/>
            <a:ext cx="8314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颜色混合本质为</a:t>
            </a:r>
            <a:r>
              <a:rPr lang="en-US" altLang="zh-CN" sz="1200"/>
              <a:t>2</a:t>
            </a:r>
            <a:r>
              <a:rPr lang="zh-CN" altLang="en-US" sz="1200"/>
              <a:t>个色值</a:t>
            </a:r>
            <a:r>
              <a:rPr lang="en-US" altLang="zh-CN" sz="1200"/>
              <a:t>RGB</a:t>
            </a:r>
            <a:r>
              <a:rPr lang="zh-CN" altLang="en-US" sz="1200"/>
              <a:t>分量的融合，设色值</a:t>
            </a:r>
            <a:r>
              <a:rPr lang="en-US" altLang="zh-CN" sz="1200"/>
              <a:t>1</a:t>
            </a:r>
            <a:r>
              <a:rPr lang="zh-CN" altLang="en-US" sz="1200"/>
              <a:t>为</a:t>
            </a:r>
            <a:r>
              <a:rPr lang="en-US" altLang="zh-CN" sz="1200"/>
              <a:t>C1</a:t>
            </a:r>
            <a:r>
              <a:rPr lang="zh-CN" altLang="en-US" sz="1200"/>
              <a:t>，其</a:t>
            </a:r>
            <a:r>
              <a:rPr lang="en-US" altLang="zh-CN" sz="1200"/>
              <a:t>RGB</a:t>
            </a:r>
            <a:r>
              <a:rPr lang="zh-CN" altLang="en-US" sz="1200"/>
              <a:t>为</a:t>
            </a:r>
            <a:r>
              <a:rPr lang="en-US" altLang="zh-CN" sz="1200"/>
              <a:t>(r1</a:t>
            </a:r>
            <a:r>
              <a:rPr lang="zh-CN" altLang="en-US" sz="1200"/>
              <a:t>，</a:t>
            </a:r>
            <a:r>
              <a:rPr lang="en-US" altLang="zh-CN" sz="1200"/>
              <a:t>g1</a:t>
            </a:r>
            <a:r>
              <a:rPr lang="zh-CN" altLang="en-US" sz="1200"/>
              <a:t>，</a:t>
            </a:r>
            <a:r>
              <a:rPr lang="en-US" altLang="zh-CN" sz="1200"/>
              <a:t>b1),</a:t>
            </a:r>
            <a:r>
              <a:rPr lang="zh-CN" altLang="en-US" sz="1200"/>
              <a:t>色值</a:t>
            </a:r>
            <a:r>
              <a:rPr lang="en-US" altLang="zh-CN" sz="1200"/>
              <a:t>2</a:t>
            </a:r>
            <a:r>
              <a:rPr lang="zh-CN" altLang="en-US" sz="1200"/>
              <a:t>为</a:t>
            </a:r>
            <a:r>
              <a:rPr lang="en-US" altLang="zh-CN" sz="1200"/>
              <a:t>C2</a:t>
            </a:r>
            <a:r>
              <a:rPr lang="zh-CN" altLang="en-US" sz="1200"/>
              <a:t>，其</a:t>
            </a:r>
            <a:r>
              <a:rPr lang="en-US" altLang="zh-CN" sz="1200"/>
              <a:t>RGB</a:t>
            </a:r>
            <a:r>
              <a:rPr lang="zh-CN" altLang="en-US" sz="1200"/>
              <a:t>为</a:t>
            </a:r>
            <a:r>
              <a:rPr lang="en-US" altLang="zh-CN" sz="1200"/>
              <a:t>(r1, g1, b1)</a:t>
            </a:r>
            <a:r>
              <a:rPr lang="zh-CN" altLang="en-US" sz="1200"/>
              <a:t>。</a:t>
            </a:r>
            <a:endParaRPr lang="zh-CN" altLang="en-US" sz="1200"/>
          </a:p>
          <a:p>
            <a:r>
              <a:rPr lang="en-US" altLang="zh-CN" sz="1200"/>
              <a:t>C1</a:t>
            </a:r>
            <a:r>
              <a:rPr lang="zh-CN" altLang="en-US" sz="1200"/>
              <a:t>与</a:t>
            </a:r>
            <a:r>
              <a:rPr lang="en-US" altLang="zh-CN" sz="1200"/>
              <a:t>C2</a:t>
            </a:r>
            <a:r>
              <a:rPr lang="zh-CN" altLang="en-US" sz="1200"/>
              <a:t>融合可采用相加、相减或者相乘，根据具体场景可自行选择，常用</a:t>
            </a:r>
            <a:r>
              <a:rPr lang="zh-CN" altLang="en-US" sz="1200"/>
              <a:t>相加。</a:t>
            </a:r>
            <a:endParaRPr lang="zh-CN" altLang="en-US" sz="1200"/>
          </a:p>
        </p:txBody>
      </p:sp>
      <p:sp>
        <p:nvSpPr>
          <p:cNvPr id="6" name="文本框 5"/>
          <p:cNvSpPr txBox="1"/>
          <p:nvPr/>
        </p:nvSpPr>
        <p:spPr>
          <a:xfrm>
            <a:off x="1737360" y="2186940"/>
            <a:ext cx="83146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以</a:t>
            </a:r>
            <a:r>
              <a:rPr lang="zh-CN" altLang="en-US" sz="1200"/>
              <a:t>相加为例，</a:t>
            </a:r>
            <a:r>
              <a:rPr lang="en-US" altLang="zh-CN" sz="1200"/>
              <a:t>C1 + C2=(r1 + r2, g1 + g2, b1 + b2)</a:t>
            </a:r>
            <a:r>
              <a:rPr lang="zh-CN" altLang="en-US" sz="1200"/>
              <a:t>。</a:t>
            </a:r>
            <a:endParaRPr lang="zh-CN" altLang="en-US" sz="1200"/>
          </a:p>
          <a:p>
            <a:r>
              <a:rPr lang="zh-CN" altLang="en-US" sz="1200"/>
              <a:t>溢出部分，可等比缩放到</a:t>
            </a:r>
            <a:r>
              <a:rPr lang="en-US" altLang="zh-CN" sz="1200"/>
              <a:t>255</a:t>
            </a:r>
            <a:r>
              <a:rPr lang="zh-CN" altLang="en-US" sz="1200"/>
              <a:t>范围</a:t>
            </a:r>
            <a:r>
              <a:rPr lang="zh-CN" altLang="en-US" sz="1200"/>
              <a:t>内。</a:t>
            </a:r>
            <a:endParaRPr lang="zh-CN" altLang="en-US" sz="1200"/>
          </a:p>
          <a:p>
            <a:r>
              <a:rPr lang="zh-CN" altLang="en-US" sz="1200"/>
              <a:t>比如</a:t>
            </a:r>
            <a:r>
              <a:rPr lang="en-US" altLang="zh-CN" sz="1200"/>
              <a:t>C1(11, 233, 33) + C2(23, 44, 200) = C</a:t>
            </a:r>
            <a:r>
              <a:rPr lang="en-US" altLang="zh-CN" sz="1200">
                <a:sym typeface="+mn-ea"/>
              </a:rPr>
              <a:t>(34, 277, 233) </a:t>
            </a:r>
            <a:endParaRPr lang="zh-CN" altLang="en-US" sz="1200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11020" y="2970530"/>
            <a:ext cx="128270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1200">
                <a:sym typeface="+mn-ea"/>
              </a:rPr>
              <a:t>C</a:t>
            </a:r>
            <a:r>
              <a:rPr lang="en-US" altLang="zh-CN" sz="1200">
                <a:sym typeface="+mn-ea"/>
              </a:rPr>
              <a:t>(34, 277, 233) </a:t>
            </a:r>
            <a:endParaRPr lang="zh-CN" altLang="en-US" sz="1200"/>
          </a:p>
        </p:txBody>
      </p:sp>
      <p:sp>
        <p:nvSpPr>
          <p:cNvPr id="8" name="右箭头 7"/>
          <p:cNvSpPr/>
          <p:nvPr/>
        </p:nvSpPr>
        <p:spPr>
          <a:xfrm>
            <a:off x="3093720" y="2919730"/>
            <a:ext cx="746760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14140" y="2964815"/>
            <a:ext cx="371094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200">
                <a:sym typeface="+mn-ea"/>
              </a:rPr>
              <a:t>C(34 * 255 / 277,  277 * 255 / 277,  233 * 255 / 277) </a:t>
            </a:r>
            <a:endParaRPr lang="en-US" altLang="zh-CN" sz="1200"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561580" y="2964815"/>
            <a:ext cx="189230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200" b="1">
                <a:sym typeface="+mn-ea"/>
              </a:rPr>
              <a:t>= C(31, 255, 214) </a:t>
            </a:r>
            <a:endParaRPr lang="zh-CN" altLang="en-US" sz="1200" b="1"/>
          </a:p>
        </p:txBody>
      </p:sp>
      <p:pic>
        <p:nvPicPr>
          <p:cNvPr id="12" name="图片 11" descr="未标题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7360" y="3782695"/>
            <a:ext cx="1383030" cy="150749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37360" y="3304540"/>
            <a:ext cx="1783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如下，两张图混合：</a:t>
            </a:r>
            <a:endParaRPr lang="zh-CN" altLang="en-US" sz="1400"/>
          </a:p>
        </p:txBody>
      </p:sp>
      <p:pic>
        <p:nvPicPr>
          <p:cNvPr id="14" name="图片 13" descr="未标题-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230" y="3862705"/>
            <a:ext cx="1271905" cy="138557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3525520" y="4027805"/>
            <a:ext cx="62928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600"/>
              <a:t>+</a:t>
            </a:r>
            <a:endParaRPr lang="en-US" altLang="zh-CN" sz="6600"/>
          </a:p>
        </p:txBody>
      </p:sp>
      <p:sp>
        <p:nvSpPr>
          <p:cNvPr id="16" name="文本框 15"/>
          <p:cNvSpPr txBox="1"/>
          <p:nvPr/>
        </p:nvSpPr>
        <p:spPr>
          <a:xfrm>
            <a:off x="6248400" y="4058285"/>
            <a:ext cx="62928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600"/>
              <a:t>=</a:t>
            </a:r>
            <a:endParaRPr lang="en-US" altLang="zh-CN" sz="6600"/>
          </a:p>
        </p:txBody>
      </p:sp>
      <p:pic>
        <p:nvPicPr>
          <p:cNvPr id="20" name="图片 19" descr="1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1565" y="3863975"/>
            <a:ext cx="1309370" cy="142621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737360" y="1085215"/>
            <a:ext cx="83146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光照渲染的原理，是将顶点像素值与光照在顶点处投射的色值进行颜色</a:t>
            </a:r>
            <a:r>
              <a:rPr lang="zh-CN" altLang="en-US" sz="1200"/>
              <a:t>融合。</a:t>
            </a:r>
            <a:endParaRPr lang="zh-CN" altLang="en-US" sz="1200"/>
          </a:p>
        </p:txBody>
      </p:sp>
      <p:sp>
        <p:nvSpPr>
          <p:cNvPr id="22" name="文本框 21"/>
          <p:cNvSpPr txBox="1"/>
          <p:nvPr/>
        </p:nvSpPr>
        <p:spPr>
          <a:xfrm>
            <a:off x="1737360" y="5461635"/>
            <a:ext cx="83146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引擎中的水底物体渲染，物体的阴影在地面的渲染，等透明效果的渲染，其实都是使用颜色的混合。</a:t>
            </a:r>
            <a:endParaRPr lang="zh-CN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光照</a:t>
            </a:r>
            <a:r>
              <a:rPr lang="zh-CN" altLang="en-US" sz="2000" spc="600" dirty="0">
                <a:cs typeface="+mn-ea"/>
                <a:sym typeface="+mn-lt"/>
              </a:rPr>
              <a:t>模型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600200" y="1809750"/>
            <a:ext cx="38423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常见的光源类型</a:t>
            </a:r>
            <a:r>
              <a:rPr lang="en-US" altLang="zh-CN" sz="1200"/>
              <a:t>:</a:t>
            </a:r>
            <a:r>
              <a:rPr lang="zh-CN" altLang="en-US" sz="1200"/>
              <a:t>环境光、</a:t>
            </a:r>
            <a:r>
              <a:rPr lang="zh-CN" altLang="en-US" sz="1200"/>
              <a:t>平行光、点光源、</a:t>
            </a:r>
            <a:r>
              <a:rPr lang="zh-CN" altLang="en-US" sz="1200"/>
              <a:t>聚光灯</a:t>
            </a:r>
            <a:endParaRPr lang="zh-CN" altLang="en-US" sz="1200"/>
          </a:p>
        </p:txBody>
      </p:sp>
      <p:sp>
        <p:nvSpPr>
          <p:cNvPr id="5" name="文本框 4"/>
          <p:cNvSpPr txBox="1"/>
          <p:nvPr/>
        </p:nvSpPr>
        <p:spPr>
          <a:xfrm>
            <a:off x="1599565" y="1518920"/>
            <a:ext cx="96513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光源的属性组成：强度</a:t>
            </a:r>
            <a:r>
              <a:rPr lang="en-US" altLang="zh-CN" sz="1200"/>
              <a:t>(I)</a:t>
            </a:r>
            <a:r>
              <a:rPr lang="zh-CN" altLang="en-US" sz="1200"/>
              <a:t>、颜色</a:t>
            </a:r>
            <a:r>
              <a:rPr lang="en-US" altLang="zh-CN" sz="1200"/>
              <a:t>(C)</a:t>
            </a:r>
            <a:r>
              <a:rPr lang="zh-CN" altLang="en-US" sz="1200"/>
              <a:t>，强度为标量，采用浮点数表示，颜色由</a:t>
            </a:r>
            <a:r>
              <a:rPr lang="en-US" altLang="zh-CN" sz="1200"/>
              <a:t>RGB3</a:t>
            </a:r>
            <a:r>
              <a:rPr lang="zh-CN" altLang="en-US" sz="1200"/>
              <a:t>个分量组成</a:t>
            </a:r>
            <a:endParaRPr lang="en-US" altLang="zh-CN" sz="1200"/>
          </a:p>
        </p:txBody>
      </p:sp>
      <p:sp>
        <p:nvSpPr>
          <p:cNvPr id="19" name="文本框 18"/>
          <p:cNvSpPr txBox="1"/>
          <p:nvPr/>
        </p:nvSpPr>
        <p:spPr>
          <a:xfrm>
            <a:off x="1600200" y="2418080"/>
            <a:ext cx="56705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1) </a:t>
            </a:r>
            <a:r>
              <a:rPr lang="zh-CN" altLang="en-US" sz="1200"/>
              <a:t>环境</a:t>
            </a:r>
            <a:r>
              <a:rPr lang="zh-CN" altLang="en-US" sz="1200"/>
              <a:t>光</a:t>
            </a:r>
            <a:endParaRPr lang="zh-CN" altLang="en-US" sz="1200"/>
          </a:p>
          <a:p>
            <a:r>
              <a:rPr lang="zh-CN" altLang="en-US" sz="1200"/>
              <a:t>环境光来自四面八方的光，没有来源，</a:t>
            </a:r>
            <a:r>
              <a:rPr lang="en-US" altLang="zh-CN" sz="1200"/>
              <a:t>3d</a:t>
            </a:r>
            <a:r>
              <a:rPr lang="zh-CN" altLang="en-US" sz="1200"/>
              <a:t>引擎中，可以实现画面滤镜</a:t>
            </a:r>
            <a:r>
              <a:rPr lang="zh-CN" altLang="en-US" sz="1200"/>
              <a:t>效果。</a:t>
            </a:r>
            <a:endParaRPr lang="zh-CN" altLang="en-US" sz="1200"/>
          </a:p>
          <a:p>
            <a:r>
              <a:rPr lang="zh-CN" altLang="en-US" sz="1200"/>
              <a:t>设其强度为</a:t>
            </a:r>
            <a:r>
              <a:rPr lang="en-US" altLang="zh-CN" sz="1200"/>
              <a:t>I</a:t>
            </a:r>
            <a:r>
              <a:rPr lang="en-US" altLang="zh-CN" sz="1200" baseline="-25000"/>
              <a:t>ambient</a:t>
            </a:r>
            <a:r>
              <a:rPr lang="zh-CN" altLang="en-US" sz="1200"/>
              <a:t>，颜色为</a:t>
            </a:r>
            <a:r>
              <a:rPr lang="en-US" altLang="zh-CN" sz="1200"/>
              <a:t>C</a:t>
            </a:r>
            <a:r>
              <a:rPr lang="en-US" altLang="zh-CN" sz="1200" baseline="-25000"/>
              <a:t>ambient</a:t>
            </a:r>
            <a:endParaRPr lang="en-US" altLang="zh-CN" sz="1200" baseline="-25000"/>
          </a:p>
          <a:p>
            <a:r>
              <a:rPr lang="zh-CN" altLang="en-US" sz="1200"/>
              <a:t>则顶点处环境光投射的色值为</a:t>
            </a:r>
            <a:r>
              <a:rPr lang="en-US" altLang="zh-CN" sz="1200"/>
              <a:t>:</a:t>
            </a:r>
            <a:r>
              <a:rPr lang="en-US" altLang="zh-CN" sz="1200">
                <a:sym typeface="+mn-ea"/>
              </a:rPr>
              <a:t>I</a:t>
            </a:r>
            <a:r>
              <a:rPr lang="en-US" altLang="zh-CN" sz="1200" baseline="-25000">
                <a:sym typeface="+mn-ea"/>
              </a:rPr>
              <a:t>ambient</a:t>
            </a:r>
            <a:r>
              <a:rPr lang="en-US" altLang="zh-CN" sz="1200" baseline="-25000">
                <a:sym typeface="+mn-ea"/>
              </a:rPr>
              <a:t> * </a:t>
            </a:r>
            <a:r>
              <a:rPr lang="en-US" altLang="zh-CN" sz="1200">
                <a:sym typeface="+mn-ea"/>
              </a:rPr>
              <a:t>C</a:t>
            </a:r>
            <a:r>
              <a:rPr lang="en-US" altLang="zh-CN" sz="1200" baseline="-25000">
                <a:sym typeface="+mn-ea"/>
              </a:rPr>
              <a:t>ambient</a:t>
            </a:r>
            <a:endParaRPr lang="en-US" altLang="zh-CN" sz="1200">
              <a:sym typeface="+mn-ea"/>
            </a:endParaRPr>
          </a:p>
          <a:p>
            <a:r>
              <a:rPr lang="zh-CN" altLang="en-US" sz="1200">
                <a:sym typeface="+mn-ea"/>
              </a:rPr>
              <a:t>最终，顶点渲染颜色</a:t>
            </a:r>
            <a:r>
              <a:rPr lang="en-US" altLang="zh-CN" sz="1200">
                <a:sym typeface="+mn-ea"/>
              </a:rPr>
              <a:t>:</a:t>
            </a:r>
            <a:r>
              <a:rPr lang="en-US" altLang="zh-CN" sz="1200">
                <a:sym typeface="+mn-ea"/>
              </a:rPr>
              <a:t>C</a:t>
            </a:r>
            <a:r>
              <a:rPr lang="en-US" altLang="zh-CN" sz="1200" baseline="-25000">
                <a:sym typeface="+mn-ea"/>
              </a:rPr>
              <a:t>vertex</a:t>
            </a:r>
            <a:r>
              <a:rPr lang="en-US" altLang="zh-CN" sz="1200" baseline="-25000">
                <a:sym typeface="+mn-ea"/>
              </a:rPr>
              <a:t> </a:t>
            </a:r>
            <a:r>
              <a:rPr lang="en-US" altLang="zh-CN" sz="1200">
                <a:sym typeface="+mn-ea"/>
              </a:rPr>
              <a:t>+ </a:t>
            </a:r>
            <a:r>
              <a:rPr lang="en-US" altLang="zh-CN" sz="1200">
                <a:sym typeface="+mn-ea"/>
              </a:rPr>
              <a:t>I</a:t>
            </a:r>
            <a:r>
              <a:rPr lang="en-US" altLang="zh-CN" sz="1200" baseline="-25000">
                <a:sym typeface="+mn-ea"/>
              </a:rPr>
              <a:t>ambient</a:t>
            </a:r>
            <a:r>
              <a:rPr lang="en-US" altLang="zh-CN" sz="1200" baseline="-25000">
                <a:sym typeface="+mn-ea"/>
              </a:rPr>
              <a:t> * </a:t>
            </a:r>
            <a:r>
              <a:rPr lang="en-US" altLang="zh-CN" sz="1200">
                <a:sym typeface="+mn-ea"/>
              </a:rPr>
              <a:t>C</a:t>
            </a:r>
            <a:r>
              <a:rPr lang="en-US" altLang="zh-CN" sz="1200" baseline="-25000">
                <a:sym typeface="+mn-ea"/>
              </a:rPr>
              <a:t>ambient</a:t>
            </a:r>
            <a:endParaRPr lang="en-US" altLang="zh-CN" sz="1200"/>
          </a:p>
        </p:txBody>
      </p:sp>
      <p:sp>
        <p:nvSpPr>
          <p:cNvPr id="24" name="文本框 23"/>
          <p:cNvSpPr txBox="1"/>
          <p:nvPr/>
        </p:nvSpPr>
        <p:spPr>
          <a:xfrm>
            <a:off x="1600200" y="2085340"/>
            <a:ext cx="38423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设物体顶点本身的色值为</a:t>
            </a:r>
            <a:r>
              <a:rPr lang="en-US" altLang="zh-CN" sz="1200"/>
              <a:t>C</a:t>
            </a:r>
            <a:r>
              <a:rPr lang="en-US" altLang="zh-CN" sz="1200" baseline="-25000"/>
              <a:t>vertex</a:t>
            </a:r>
            <a:endParaRPr lang="en-US" altLang="zh-CN" sz="1200" baseline="-25000"/>
          </a:p>
        </p:txBody>
      </p:sp>
      <p:sp>
        <p:nvSpPr>
          <p:cNvPr id="3" name="文本框 2"/>
          <p:cNvSpPr txBox="1"/>
          <p:nvPr/>
        </p:nvSpPr>
        <p:spPr>
          <a:xfrm>
            <a:off x="1600200" y="3592195"/>
            <a:ext cx="5670550" cy="16884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2) </a:t>
            </a:r>
            <a:r>
              <a:rPr lang="zh-CN" altLang="en-US" sz="1200"/>
              <a:t>平行光</a:t>
            </a:r>
            <a:endParaRPr lang="zh-CN" altLang="en-US" sz="1200"/>
          </a:p>
          <a:p>
            <a:pPr algn="l">
              <a:buClrTx/>
              <a:buSzTx/>
              <a:buFontTx/>
            </a:pPr>
            <a:r>
              <a:rPr lang="zh-CN" altLang="en-US" sz="1200">
                <a:sym typeface="+mn-ea"/>
              </a:rPr>
              <a:t>平行光可以理解为来自遥远的空间位置，例如太阳光，没有具体位置，所有的光线方向一致，平行光的强度不会因为距离而衰减。</a:t>
            </a:r>
            <a:endParaRPr lang="zh-CN" altLang="en-US" sz="12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1200">
                <a:sym typeface="+mn-ea"/>
              </a:rPr>
              <a:t>设其强度为</a:t>
            </a:r>
            <a:r>
              <a:rPr lang="en-US" altLang="zh-CN" sz="1200">
                <a:sym typeface="+mn-ea"/>
              </a:rPr>
              <a:t>I</a:t>
            </a:r>
            <a:r>
              <a:rPr lang="en-US" altLang="zh-CN" sz="1200" baseline="-25000">
                <a:sym typeface="+mn-ea"/>
              </a:rPr>
              <a:t>dir</a:t>
            </a:r>
            <a:r>
              <a:rPr lang="zh-CN" altLang="en-US" sz="1200">
                <a:sym typeface="+mn-ea"/>
              </a:rPr>
              <a:t>，颜色为</a:t>
            </a:r>
            <a:r>
              <a:rPr lang="en-US" altLang="zh-CN" sz="1200">
                <a:sym typeface="+mn-ea"/>
              </a:rPr>
              <a:t>C</a:t>
            </a:r>
            <a:r>
              <a:rPr lang="en-US" altLang="zh-CN" sz="1200" baseline="-25000">
                <a:sym typeface="+mn-ea"/>
              </a:rPr>
              <a:t>dir</a:t>
            </a:r>
            <a:endParaRPr lang="en-US" altLang="zh-CN" sz="1200" baseline="-25000">
              <a:sym typeface="+mn-ea"/>
            </a:endParaRPr>
          </a:p>
          <a:p>
            <a:pPr algn="l">
              <a:buClrTx/>
              <a:buSzTx/>
              <a:buFontTx/>
            </a:pPr>
            <a:endParaRPr lang="en-US" altLang="zh-CN" sz="1200" baseline="-250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1200"/>
              <a:t>大量光线照射到平面</a:t>
            </a:r>
            <a:r>
              <a:rPr lang="zh-CN" altLang="en-US" sz="1200"/>
              <a:t>时时，分为两种方式被反射出去：散射、</a:t>
            </a:r>
            <a:r>
              <a:rPr lang="zh-CN" altLang="en-US" sz="1200"/>
              <a:t>镜面反射。</a:t>
            </a:r>
            <a:endParaRPr lang="zh-CN" altLang="en-US" sz="1200"/>
          </a:p>
          <a:p>
            <a:pPr algn="l">
              <a:buClrTx/>
              <a:buSzTx/>
              <a:buFontTx/>
            </a:pPr>
            <a:endParaRPr lang="zh-CN" altLang="en-US" sz="1200"/>
          </a:p>
          <a:p>
            <a:pPr algn="l">
              <a:buClrTx/>
              <a:buSzTx/>
              <a:buFontTx/>
            </a:pPr>
            <a:r>
              <a:rPr lang="zh-CN" altLang="en-US" sz="1200">
                <a:sym typeface="+mn-ea"/>
              </a:rPr>
              <a:t>散射：</a:t>
            </a:r>
            <a:r>
              <a:rPr lang="zh-CN" altLang="en-US" sz="1200"/>
              <a:t>平面向四面八方投射照射过来的光线，模拟现实中材质表面凹凸不平的特质。</a:t>
            </a:r>
            <a:endParaRPr lang="zh-CN" altLang="en-US" sz="1200"/>
          </a:p>
          <a:p>
            <a:pPr algn="l">
              <a:buClrTx/>
              <a:buSzTx/>
              <a:buFontTx/>
            </a:pPr>
            <a:r>
              <a:rPr lang="zh-CN" altLang="en-US" sz="1200"/>
              <a:t>散射出去的光强度，根据平面的法线与光线的点积来模拟。</a:t>
            </a:r>
            <a:endParaRPr lang="zh-CN" altLang="en-US" sz="1200"/>
          </a:p>
        </p:txBody>
      </p:sp>
      <p:sp>
        <p:nvSpPr>
          <p:cNvPr id="17" name="文本框 16"/>
          <p:cNvSpPr txBox="1"/>
          <p:nvPr/>
        </p:nvSpPr>
        <p:spPr>
          <a:xfrm>
            <a:off x="1600200" y="5242560"/>
            <a:ext cx="64744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 sz="1200"/>
              <a:t>随着平面法线与光线</a:t>
            </a:r>
            <a:r>
              <a:rPr lang="zh-CN" altLang="en-US" sz="1200"/>
              <a:t>反向量角度的增大，平面单位面积散射出去的光的强度会越来越小，</a:t>
            </a:r>
            <a:endParaRPr lang="zh-CN" altLang="en-US" sz="1200"/>
          </a:p>
          <a:p>
            <a:pPr algn="l">
              <a:buClrTx/>
              <a:buSzTx/>
              <a:buFontTx/>
            </a:pPr>
            <a:r>
              <a:rPr lang="zh-CN" altLang="en-US" sz="1200"/>
              <a:t>当平面与光线平行时，散射的光强度为</a:t>
            </a:r>
            <a:r>
              <a:rPr lang="en-US" altLang="zh-CN" sz="1200"/>
              <a:t>0</a:t>
            </a:r>
            <a:r>
              <a:rPr lang="zh-CN" altLang="en-US" sz="1200"/>
              <a:t>。</a:t>
            </a:r>
            <a:endParaRPr lang="zh-CN" altLang="en-US" sz="1200"/>
          </a:p>
          <a:p>
            <a:pPr algn="l">
              <a:buClrTx/>
              <a:buSzTx/>
              <a:buFontTx/>
            </a:pPr>
            <a:endParaRPr lang="zh-CN" altLang="en-US" sz="1200"/>
          </a:p>
          <a:p>
            <a:pPr algn="l">
              <a:buClrTx/>
              <a:buSzTx/>
              <a:buFontTx/>
            </a:pPr>
            <a:r>
              <a:rPr lang="zh-CN" altLang="en-US" sz="1200"/>
              <a:t>如</a:t>
            </a:r>
            <a:r>
              <a:rPr lang="zh-CN" altLang="en-US" sz="1200"/>
              <a:t>下图：</a:t>
            </a:r>
            <a:endParaRPr lang="zh-CN" altLang="en-US" sz="1200"/>
          </a:p>
        </p:txBody>
      </p:sp>
      <p:sp>
        <p:nvSpPr>
          <p:cNvPr id="20" name="文本框 19"/>
          <p:cNvSpPr txBox="1"/>
          <p:nvPr/>
        </p:nvSpPr>
        <p:spPr>
          <a:xfrm>
            <a:off x="1500505" y="1136650"/>
            <a:ext cx="1825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2</a:t>
            </a:r>
            <a:r>
              <a:rPr lang="zh-CN" altLang="en-US" sz="1400"/>
              <a:t>、顶点处光照</a:t>
            </a:r>
            <a:r>
              <a:rPr lang="zh-CN" altLang="en-US" sz="1400"/>
              <a:t>计算</a:t>
            </a:r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2010410" y="3909060"/>
                <a:ext cx="7479665" cy="875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>
                  <a:buClrTx/>
                  <a:buSzTx/>
                  <a:buFontTx/>
                </a:pPr>
                <a:r>
                  <a:rPr lang="zh-CN" altLang="en-US" sz="1200">
                    <a:sym typeface="+mn-ea"/>
                  </a:rPr>
                  <a:t>设面的法线为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e>
                    </m:acc>
                  </m:oMath>
                </a14:m>
                <a:r>
                  <a:rPr lang="zh-CN" altLang="en-US" sz="1200">
                    <a:sym typeface="+mn-ea"/>
                  </a:rPr>
                  <a:t>，平行光线的反向量为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𝑑𝑖𝑟</m:t>
                        </m:r>
                      </m:e>
                    </m:acc>
                  </m:oMath>
                </a14:m>
                <a:r>
                  <a:rPr lang="zh-CN" altLang="en-US" sz="1200">
                    <a:sym typeface="+mn-ea"/>
                  </a:rPr>
                  <a:t>，两者为单位向量</a:t>
                </a:r>
                <a:endParaRPr lang="zh-CN" altLang="en-US" sz="1200"/>
              </a:p>
              <a:p>
                <a:pPr algn="l">
                  <a:buClrTx/>
                  <a:buSzTx/>
                  <a:buFontTx/>
                </a:pPr>
                <a:r>
                  <a:rPr lang="zh-CN" altLang="en-US" sz="1200">
                    <a:sym typeface="+mn-ea"/>
                  </a:rPr>
                  <a:t>则顶点处受散射影响的色值为:</a:t>
                </a:r>
                <a:r>
                  <a:rPr lang="en-US" altLang="zh-CN" sz="1200">
                    <a:sym typeface="+mn-ea"/>
                  </a:rPr>
                  <a:t> I</a:t>
                </a:r>
                <a:r>
                  <a:rPr lang="en-US" altLang="zh-CN" sz="1200" baseline="-25000">
                    <a:sym typeface="+mn-ea"/>
                  </a:rPr>
                  <a:t>dir</a:t>
                </a:r>
                <a:r>
                  <a:rPr lang="zh-CN" altLang="en-US" sz="1200">
                    <a:sym typeface="+mn-ea"/>
                  </a:rPr>
                  <a:t> * Cp *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e>
                    </m:acc>
                  </m:oMath>
                </a14:m>
                <a:r>
                  <a:rPr lang="zh-CN" altLang="en-US" sz="1200">
                    <a:sym typeface="+mn-ea"/>
                  </a:rPr>
                  <a:t> ·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𝑑𝑖𝑟</m:t>
                        </m:r>
                      </m:e>
                    </m:acc>
                  </m:oMath>
                </a14:m>
                <a:r>
                  <a:rPr lang="zh-CN" altLang="en-US" sz="1200">
                    <a:sym typeface="+mn-ea"/>
                  </a:rPr>
                  <a:t>)</a:t>
                </a:r>
                <a:endParaRPr lang="zh-CN" altLang="en-US" sz="1200">
                  <a:sym typeface="+mn-ea"/>
                </a:endParaRPr>
              </a:p>
              <a:p>
                <a:pPr algn="l">
                  <a:buClrTx/>
                  <a:buSzTx/>
                  <a:buFontTx/>
                </a:pPr>
                <a:r>
                  <a:rPr lang="zh-CN" altLang="en-US" sz="1200">
                    <a:sym typeface="+mn-ea"/>
                  </a:rPr>
                  <a:t>最终，加上环境光的影响，顶点渲染的颜色为:</a:t>
                </a:r>
                <a:endParaRPr lang="zh-CN" altLang="en-US" sz="1200">
                  <a:sym typeface="+mn-ea"/>
                </a:endParaRPr>
              </a:p>
              <a:p>
                <a:pPr algn="l">
                  <a:buClrTx/>
                  <a:buSzTx/>
                  <a:buFontTx/>
                </a:pPr>
                <a:r>
                  <a:rPr lang="en-US" altLang="zh-CN" sz="1200">
                    <a:sym typeface="+mn-ea"/>
                  </a:rPr>
                  <a:t>	</a:t>
                </a:r>
                <a:r>
                  <a:rPr lang="en-US" altLang="zh-CN" sz="1200">
                    <a:sym typeface="+mn-ea"/>
                  </a:rPr>
                  <a:t>C</a:t>
                </a:r>
                <a:r>
                  <a:rPr lang="en-US" altLang="zh-CN" sz="1200" baseline="-25000">
                    <a:sym typeface="+mn-ea"/>
                  </a:rPr>
                  <a:t>vertex</a:t>
                </a:r>
                <a:r>
                  <a:rPr lang="zh-CN" altLang="en-US" sz="1200" baseline="-25000">
                    <a:sym typeface="+mn-ea"/>
                  </a:rPr>
                  <a:t> </a:t>
                </a:r>
                <a:r>
                  <a:rPr lang="zh-CN" altLang="en-US" sz="1200">
                    <a:sym typeface="+mn-ea"/>
                  </a:rPr>
                  <a:t>+ </a:t>
                </a:r>
                <a:r>
                  <a:rPr lang="en-US" altLang="zh-CN" sz="1200">
                    <a:sym typeface="+mn-ea"/>
                  </a:rPr>
                  <a:t> I</a:t>
                </a:r>
                <a:r>
                  <a:rPr lang="en-US" altLang="zh-CN" sz="1200" baseline="-25000">
                    <a:sym typeface="+mn-ea"/>
                  </a:rPr>
                  <a:t>ambient * </a:t>
                </a:r>
                <a:r>
                  <a:rPr lang="en-US" altLang="zh-CN" sz="1200">
                    <a:sym typeface="+mn-ea"/>
                  </a:rPr>
                  <a:t>C</a:t>
                </a:r>
                <a:r>
                  <a:rPr lang="en-US" altLang="zh-CN" sz="1200" baseline="-25000">
                    <a:sym typeface="+mn-ea"/>
                  </a:rPr>
                  <a:t>ambient</a:t>
                </a:r>
                <a:r>
                  <a:rPr lang="zh-CN" altLang="en-US" sz="1200">
                    <a:sym typeface="+mn-ea"/>
                  </a:rPr>
                  <a:t> +</a:t>
                </a:r>
                <a:r>
                  <a:rPr lang="en-US" altLang="zh-CN" sz="1200">
                    <a:sym typeface="+mn-ea"/>
                  </a:rPr>
                  <a:t> </a:t>
                </a:r>
                <a:r>
                  <a:rPr lang="en-US" altLang="zh-CN" sz="1200">
                    <a:sym typeface="+mn-ea"/>
                  </a:rPr>
                  <a:t>I</a:t>
                </a:r>
                <a:r>
                  <a:rPr lang="en-US" altLang="zh-CN" sz="1200" baseline="-25000">
                    <a:sym typeface="+mn-ea"/>
                  </a:rPr>
                  <a:t>dir</a:t>
                </a:r>
                <a:r>
                  <a:rPr lang="zh-CN" altLang="en-US" sz="1200">
                    <a:sym typeface="+mn-ea"/>
                  </a:rPr>
                  <a:t> * </a:t>
                </a:r>
                <a:r>
                  <a:rPr lang="en-US" altLang="zh-CN" sz="1200">
                    <a:sym typeface="+mn-ea"/>
                  </a:rPr>
                  <a:t>C</a:t>
                </a:r>
                <a:r>
                  <a:rPr lang="en-US" altLang="zh-CN" sz="1200" baseline="-25000">
                    <a:sym typeface="+mn-ea"/>
                  </a:rPr>
                  <a:t>dir</a:t>
                </a:r>
                <a:r>
                  <a:rPr lang="zh-CN" altLang="en-US" sz="1200">
                    <a:sym typeface="+mn-ea"/>
                  </a:rPr>
                  <a:t> *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e>
                    </m:acc>
                  </m:oMath>
                </a14:m>
                <a:r>
                  <a:rPr lang="zh-CN" altLang="en-US" sz="1200">
                    <a:sym typeface="+mn-ea"/>
                  </a:rPr>
                  <a:t> ·</a:t>
                </a:r>
                <a:r>
                  <a:rPr lang="en-US" altLang="zh-CN" sz="1200">
                    <a:sym typeface="+mn-ea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𝑑𝑖𝑟</m:t>
                        </m:r>
                      </m:e>
                    </m:acc>
                  </m:oMath>
                </a14:m>
                <a:r>
                  <a:rPr lang="zh-CN" altLang="en-US" sz="1200">
                    <a:sym typeface="+mn-ea"/>
                  </a:rPr>
                  <a:t>)</a:t>
                </a:r>
                <a:endParaRPr lang="zh-CN" altLang="en-US"/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0410" y="3909060"/>
                <a:ext cx="7479665" cy="87503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图片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280285" y="403860"/>
            <a:ext cx="4906645" cy="318516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光照</a:t>
            </a:r>
            <a:r>
              <a:rPr lang="zh-CN" altLang="en-US" sz="2000" spc="600" dirty="0">
                <a:cs typeface="+mn-ea"/>
                <a:sym typeface="+mn-lt"/>
              </a:rPr>
              <a:t>模型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666875" y="1057910"/>
            <a:ext cx="689546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>
                <a:sym typeface="+mn-ea"/>
              </a:rPr>
              <a:t>镜面反射</a:t>
            </a:r>
            <a:r>
              <a:rPr lang="en-US" altLang="zh-CN" sz="1200">
                <a:sym typeface="+mn-ea"/>
              </a:rPr>
              <a:t>:</a:t>
            </a:r>
            <a:r>
              <a:rPr lang="zh-CN" altLang="en-US" sz="1200">
                <a:sym typeface="+mn-ea"/>
              </a:rPr>
              <a:t>光线照射到平面上时，以平面法线为参照线，对称的将光反射</a:t>
            </a:r>
            <a:r>
              <a:rPr lang="zh-CN" altLang="en-US" sz="1200">
                <a:sym typeface="+mn-ea"/>
              </a:rPr>
              <a:t>出去。</a:t>
            </a:r>
            <a:endParaRPr lang="zh-CN" altLang="en-US" sz="1200">
              <a:sym typeface="+mn-ea"/>
            </a:endParaRPr>
          </a:p>
          <a:p>
            <a:r>
              <a:rPr lang="zh-CN" altLang="en-US" sz="1200">
                <a:sym typeface="+mn-ea"/>
              </a:rPr>
              <a:t>如图：</a:t>
            </a:r>
            <a:endParaRPr lang="zh-CN" altLang="en-US" sz="1200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04160" y="1524000"/>
            <a:ext cx="4620895" cy="278066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1666875" y="4448810"/>
                <a:ext cx="8206105" cy="2149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200"/>
                  <a:t>现实中，当反射的光线与人眼重合时，光线强度最大，随着人眼与反射的光线角度变小，光线强度急剧变</a:t>
                </a:r>
                <a:r>
                  <a:rPr lang="zh-CN" altLang="en-US" sz="1200"/>
                  <a:t>大，因此，这种变化非线性变化，引擎中计算这种特性时，引入镜面反射系数，设为</a:t>
                </a:r>
                <a:r>
                  <a:rPr lang="en-US" altLang="zh-CN" sz="1200"/>
                  <a:t>sp</a:t>
                </a:r>
                <a:r>
                  <a:rPr lang="zh-CN" altLang="en-US" sz="1200"/>
                  <a:t>。</a:t>
                </a:r>
                <a:endParaRPr lang="zh-CN" altLang="en-US" sz="1200"/>
              </a:p>
              <a:p>
                <a:r>
                  <a:rPr lang="zh-CN" altLang="en-US" sz="1200"/>
                  <a:t>设置光线的反射向量为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𝑑𝑖𝑟</m:t>
                        </m:r>
                      </m:e>
                    </m:acc>
                    <m:r>
                      <a:rPr lang="en-US" altLang="zh-CN" sz="1200" i="1" baseline="-25000">
                        <a:latin typeface="Cambria Math" panose="02040503050406030204" charset="0"/>
                        <a:cs typeface="Cambria Math" panose="02040503050406030204" charset="0"/>
                      </a:rPr>
                      <m:t>_</m:t>
                    </m:r>
                    <m:r>
                      <a:rPr lang="en-US" altLang="zh-CN" sz="1200" i="1" baseline="-25000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</m:oMath>
                </a14:m>
                <a:r>
                  <a:rPr lang="zh-CN" altLang="en-US" sz="1200"/>
                  <a:t>，顶点到人眼的观察向量为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𝑑𝑖𝑟</m:t>
                        </m:r>
                      </m:e>
                    </m:acc>
                  </m:oMath>
                </a14:m>
                <a:endParaRPr lang="zh-CN" altLang="en-US" sz="1200"/>
              </a:p>
              <a:p>
                <a:r>
                  <a:rPr lang="zh-CN" altLang="en-US" sz="1200">
                    <a:sym typeface="+mn-ea"/>
                  </a:rPr>
                  <a:t>则顶点处受镜面反射影响的色值为:</a:t>
                </a:r>
                <a:r>
                  <a:rPr lang="en-US" altLang="zh-CN" sz="1200">
                    <a:sym typeface="+mn-ea"/>
                  </a:rPr>
                  <a:t> I</a:t>
                </a:r>
                <a:r>
                  <a:rPr lang="en-US" altLang="zh-CN" sz="1200" baseline="-25000">
                    <a:sym typeface="+mn-ea"/>
                  </a:rPr>
                  <a:t>dir</a:t>
                </a:r>
                <a:r>
                  <a:rPr lang="zh-CN" altLang="en-US" sz="1200">
                    <a:sym typeface="+mn-ea"/>
                  </a:rPr>
                  <a:t> * </a:t>
                </a:r>
                <a:r>
                  <a:rPr lang="en-US" altLang="zh-CN" sz="1200">
                    <a:sym typeface="+mn-ea"/>
                  </a:rPr>
                  <a:t>C</a:t>
                </a:r>
                <a:r>
                  <a:rPr lang="en-US" altLang="zh-CN" sz="1200" baseline="-25000">
                    <a:sym typeface="+mn-ea"/>
                  </a:rPr>
                  <a:t>dir</a:t>
                </a:r>
                <a:r>
                  <a:rPr lang="zh-CN" altLang="en-US" sz="1200">
                    <a:sym typeface="+mn-ea"/>
                  </a:rPr>
                  <a:t> *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altLang="zh-CN" sz="1200">
                    <a:sym typeface="+mn-ea"/>
                  </a:rPr>
                  <a:t> *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</m:e>
                    </m:acc>
                    <m:r>
                      <a:rPr lang="en-US" altLang="zh-CN" sz="1200" i="1" baseline="-25000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</m:oMath>
                </a14:m>
                <a:r>
                  <a:rPr lang="zh-CN" altLang="en-US" sz="1200">
                    <a:sym typeface="+mn-ea"/>
                  </a:rPr>
                  <a:t>)</a:t>
                </a:r>
                <a:r>
                  <a:rPr lang="en-US" altLang="zh-CN" sz="1200" baseline="30000">
                    <a:sym typeface="+mn-ea"/>
                  </a:rPr>
                  <a:t>sp</a:t>
                </a:r>
                <a:r>
                  <a:rPr lang="zh-CN" altLang="en-US" sz="1200">
                    <a:sym typeface="+mn-ea"/>
                  </a:rPr>
                  <a:t>，</a:t>
                </a:r>
                <a:endParaRPr lang="zh-CN" altLang="en-US" sz="1200">
                  <a:sym typeface="+mn-ea"/>
                </a:endParaRPr>
              </a:p>
              <a:p>
                <a:r>
                  <a:rPr lang="zh-CN" altLang="en-US" sz="1200">
                    <a:sym typeface="+mn-ea"/>
                  </a:rPr>
                  <a:t>引入指数形式，是为了模拟光线强度急剧变化的效果，其实，只要</a:t>
                </a:r>
                <a:r>
                  <a:rPr lang="zh-CN" altLang="en-US" sz="1200">
                    <a:sym typeface="+mn-ea"/>
                  </a:rPr>
                  <a:t>上述函数的导数一直趋于变大，都可以起到这种效果。</a:t>
                </a:r>
                <a:endParaRPr lang="zh-CN" altLang="en-US" sz="1200">
                  <a:sym typeface="+mn-ea"/>
                </a:endParaRPr>
              </a:p>
              <a:p>
                <a:endParaRPr lang="en-US" altLang="zh-CN" sz="1200" baseline="30000">
                  <a:sym typeface="+mn-ea"/>
                </a:endParaRPr>
              </a:p>
              <a:p>
                <a:r>
                  <a:rPr lang="zh-CN" altLang="en-US" sz="1200">
                    <a:sym typeface="+mn-ea"/>
                  </a:rPr>
                  <a:t>最终，结合前面的光照模型，加入镜面</a:t>
                </a:r>
                <a:r>
                  <a:rPr lang="zh-CN" altLang="en-US" sz="1200">
                    <a:sym typeface="+mn-ea"/>
                  </a:rPr>
                  <a:t>发射，顶点渲染的颜色为:</a:t>
                </a:r>
                <a:endParaRPr lang="zh-CN" altLang="en-US" sz="1200">
                  <a:sym typeface="+mn-ea"/>
                </a:endParaRPr>
              </a:p>
              <a:p>
                <a:r>
                  <a:rPr lang="en-US" altLang="zh-CN" sz="1200">
                    <a:sym typeface="+mn-ea"/>
                  </a:rPr>
                  <a:t>	C</a:t>
                </a:r>
                <a:r>
                  <a:rPr lang="en-US" altLang="zh-CN" sz="1200" baseline="-25000">
                    <a:sym typeface="+mn-ea"/>
                  </a:rPr>
                  <a:t>vertex</a:t>
                </a:r>
                <a:r>
                  <a:rPr lang="zh-CN" altLang="en-US" sz="1200" baseline="-25000">
                    <a:sym typeface="+mn-ea"/>
                  </a:rPr>
                  <a:t> </a:t>
                </a:r>
                <a:r>
                  <a:rPr lang="zh-CN" altLang="en-US" sz="1200">
                    <a:sym typeface="+mn-ea"/>
                  </a:rPr>
                  <a:t>+ </a:t>
                </a:r>
                <a:r>
                  <a:rPr lang="en-US" altLang="zh-CN" sz="1200">
                    <a:sym typeface="+mn-ea"/>
                  </a:rPr>
                  <a:t>I</a:t>
                </a:r>
                <a:r>
                  <a:rPr lang="en-US" altLang="zh-CN" sz="1200" baseline="-25000">
                    <a:sym typeface="+mn-ea"/>
                  </a:rPr>
                  <a:t>ambient * </a:t>
                </a:r>
                <a:r>
                  <a:rPr lang="en-US" altLang="zh-CN" sz="1200">
                    <a:sym typeface="+mn-ea"/>
                  </a:rPr>
                  <a:t>C</a:t>
                </a:r>
                <a:r>
                  <a:rPr lang="en-US" altLang="zh-CN" sz="1200" baseline="-25000">
                    <a:sym typeface="+mn-ea"/>
                  </a:rPr>
                  <a:t>ambient</a:t>
                </a:r>
                <a:r>
                  <a:rPr lang="en-US" altLang="zh-CN" sz="1200">
                    <a:sym typeface="+mn-ea"/>
                  </a:rPr>
                  <a:t> </a:t>
                </a:r>
                <a:r>
                  <a:rPr lang="zh-CN" altLang="en-US" sz="1200">
                    <a:sym typeface="+mn-ea"/>
                  </a:rPr>
                  <a:t>+ </a:t>
                </a:r>
                <a:r>
                  <a:rPr lang="en-US" altLang="zh-CN" sz="1200">
                    <a:sym typeface="+mn-ea"/>
                  </a:rPr>
                  <a:t>I</a:t>
                </a:r>
                <a:r>
                  <a:rPr lang="en-US" altLang="zh-CN" sz="1200" baseline="-25000">
                    <a:sym typeface="+mn-ea"/>
                  </a:rPr>
                  <a:t>dir</a:t>
                </a:r>
                <a:r>
                  <a:rPr lang="zh-CN" altLang="en-US" sz="1200" baseline="-25000">
                    <a:sym typeface="+mn-ea"/>
                  </a:rPr>
                  <a:t> </a:t>
                </a:r>
                <a:r>
                  <a:rPr lang="zh-CN" altLang="en-US" sz="1200">
                    <a:sym typeface="+mn-ea"/>
                  </a:rPr>
                  <a:t>* </a:t>
                </a:r>
                <a:r>
                  <a:rPr lang="en-US" altLang="zh-CN" sz="1200">
                    <a:sym typeface="+mn-ea"/>
                  </a:rPr>
                  <a:t>C</a:t>
                </a:r>
                <a:r>
                  <a:rPr lang="en-US" altLang="zh-CN" sz="1200" baseline="-25000">
                    <a:sym typeface="+mn-ea"/>
                  </a:rPr>
                  <a:t>dir</a:t>
                </a:r>
                <a:r>
                  <a:rPr lang="en-US" altLang="zh-CN" sz="1200">
                    <a:sym typeface="+mn-ea"/>
                  </a:rPr>
                  <a:t> </a:t>
                </a:r>
                <a:r>
                  <a:rPr lang="zh-CN" altLang="en-US" sz="1200">
                    <a:sym typeface="+mn-ea"/>
                  </a:rPr>
                  <a:t>*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e>
                    </m:acc>
                  </m:oMath>
                </a14:m>
                <a:r>
                  <a:rPr lang="zh-CN" altLang="en-US" sz="1200">
                    <a:sym typeface="+mn-ea"/>
                  </a:rPr>
                  <a:t> ·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𝑑𝑖𝑟</m:t>
                        </m:r>
                      </m:e>
                    </m:acc>
                  </m:oMath>
                </a14:m>
                <a:r>
                  <a:rPr lang="zh-CN" altLang="en-US" sz="1200">
                    <a:sym typeface="+mn-ea"/>
                  </a:rPr>
                  <a:t>)</a:t>
                </a:r>
                <a:r>
                  <a:rPr lang="en-US" altLang="zh-CN" sz="1200">
                    <a:sym typeface="+mn-ea"/>
                  </a:rPr>
                  <a:t> + </a:t>
                </a:r>
                <a:r>
                  <a:rPr lang="zh-CN" altLang="en-US" sz="1200">
                    <a:sym typeface="+mn-ea"/>
                  </a:rPr>
                  <a:t> </a:t>
                </a:r>
                <a:r>
                  <a:rPr lang="en-US" altLang="zh-CN" sz="1200">
                    <a:sym typeface="+mn-ea"/>
                  </a:rPr>
                  <a:t>I</a:t>
                </a:r>
                <a:r>
                  <a:rPr lang="en-US" altLang="zh-CN" sz="1200" baseline="-25000">
                    <a:sym typeface="+mn-ea"/>
                  </a:rPr>
                  <a:t>dir</a:t>
                </a:r>
                <a:r>
                  <a:rPr lang="zh-CN" altLang="en-US" sz="1200" baseline="-25000">
                    <a:sym typeface="+mn-ea"/>
                  </a:rPr>
                  <a:t> </a:t>
                </a:r>
                <a:r>
                  <a:rPr lang="zh-CN" altLang="en-US" sz="1200">
                    <a:sym typeface="+mn-ea"/>
                  </a:rPr>
                  <a:t>* </a:t>
                </a:r>
                <a:r>
                  <a:rPr lang="en-US" altLang="zh-CN" sz="1200">
                    <a:sym typeface="+mn-ea"/>
                  </a:rPr>
                  <a:t>C</a:t>
                </a:r>
                <a:r>
                  <a:rPr lang="en-US" altLang="zh-CN" sz="1200" baseline="-25000">
                    <a:sym typeface="+mn-ea"/>
                  </a:rPr>
                  <a:t>dir</a:t>
                </a:r>
                <a:r>
                  <a:rPr lang="zh-CN" altLang="en-US" sz="1200" baseline="-25000">
                    <a:sym typeface="+mn-ea"/>
                  </a:rPr>
                  <a:t> </a:t>
                </a:r>
                <a:r>
                  <a:rPr lang="zh-CN" altLang="en-US" sz="1200">
                    <a:sym typeface="+mn-ea"/>
                  </a:rPr>
                  <a:t> *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𝑑𝑖𝑟</m:t>
                        </m:r>
                      </m:e>
                    </m:acc>
                  </m:oMath>
                </a14:m>
                <a:r>
                  <a:rPr lang="zh-CN" altLang="en-US" sz="1200">
                    <a:sym typeface="+mn-ea"/>
                  </a:rPr>
                  <a:t> ·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𝑑𝑖𝑟</m:t>
                        </m:r>
                      </m:e>
                    </m:acc>
                    <m:r>
                      <a:rPr lang="en-US" altLang="zh-CN" sz="1200" i="1" baseline="-25000">
                        <a:latin typeface="Cambria Math" panose="02040503050406030204" charset="0"/>
                        <a:cs typeface="Cambria Math" panose="02040503050406030204" charset="0"/>
                      </a:rPr>
                      <m:t>_</m:t>
                    </m:r>
                    <m:r>
                      <a:rPr lang="en-US" altLang="zh-CN" sz="1200" i="1" baseline="-25000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</m:oMath>
                </a14:m>
                <a:r>
                  <a:rPr lang="zh-CN" altLang="en-US" sz="1200">
                    <a:sym typeface="+mn-ea"/>
                  </a:rPr>
                  <a:t>)</a:t>
                </a:r>
                <a:r>
                  <a:rPr lang="en-US" altLang="zh-CN" sz="1200" baseline="30000">
                    <a:sym typeface="+mn-ea"/>
                  </a:rPr>
                  <a:t>sp</a:t>
                </a:r>
                <a:endParaRPr lang="en-US" altLang="zh-CN" sz="1200">
                  <a:sym typeface="+mn-ea"/>
                </a:endParaRPr>
              </a:p>
              <a:p>
                <a:r>
                  <a:rPr lang="zh-CN" altLang="en-US" sz="1200">
                    <a:sym typeface="+mn-ea"/>
                  </a:rPr>
                  <a:t>引擎中，可能会存在多个平行光，多个平行光影响下，顶点渲染的颜色为:</a:t>
                </a:r>
                <a:endParaRPr lang="zh-CN" altLang="en-US" sz="1200">
                  <a:sym typeface="+mn-ea"/>
                </a:endParaRPr>
              </a:p>
              <a:p>
                <a:r>
                  <a:rPr lang="en-US" altLang="zh-CN" sz="1200" b="1">
                    <a:solidFill>
                      <a:schemeClr val="tx1">
                        <a:lumMod val="50000"/>
                      </a:schemeClr>
                    </a:solidFill>
                    <a:sym typeface="+mn-ea"/>
                  </a:rPr>
                  <a:t>C</a:t>
                </a:r>
                <a:r>
                  <a:rPr lang="en-US" altLang="zh-CN" sz="1200" b="1" baseline="-25000">
                    <a:solidFill>
                      <a:schemeClr val="tx1">
                        <a:lumMod val="50000"/>
                      </a:schemeClr>
                    </a:solidFill>
                    <a:sym typeface="+mn-ea"/>
                  </a:rPr>
                  <a:t>vertex</a:t>
                </a:r>
                <a:r>
                  <a:rPr lang="zh-CN" altLang="en-US" sz="1200" b="1" baseline="-25000">
                    <a:solidFill>
                      <a:schemeClr val="tx1">
                        <a:lumMod val="50000"/>
                      </a:schemeClr>
                    </a:solidFill>
                    <a:sym typeface="+mn-ea"/>
                  </a:rPr>
                  <a:t> </a:t>
                </a:r>
                <a:r>
                  <a:rPr lang="zh-CN" altLang="en-US" sz="1200" b="1">
                    <a:solidFill>
                      <a:schemeClr val="tx1">
                        <a:lumMod val="50000"/>
                      </a:schemeClr>
                    </a:solidFill>
                    <a:sym typeface="+mn-ea"/>
                  </a:rPr>
                  <a:t>+ </a:t>
                </a:r>
                <a:r>
                  <a:rPr lang="en-US" altLang="zh-CN" sz="1200" b="1">
                    <a:solidFill>
                      <a:schemeClr val="tx1">
                        <a:lumMod val="50000"/>
                      </a:schemeClr>
                    </a:solidFill>
                    <a:sym typeface="+mn-ea"/>
                  </a:rPr>
                  <a:t>I</a:t>
                </a:r>
                <a:r>
                  <a:rPr lang="en-US" altLang="zh-CN" sz="1200" b="1" baseline="-25000">
                    <a:solidFill>
                      <a:schemeClr val="tx1">
                        <a:lumMod val="50000"/>
                      </a:schemeClr>
                    </a:solidFill>
                    <a:sym typeface="+mn-ea"/>
                  </a:rPr>
                  <a:t>ambient * </a:t>
                </a:r>
                <a:r>
                  <a:rPr lang="en-US" altLang="zh-CN" sz="1200" b="1">
                    <a:solidFill>
                      <a:schemeClr val="tx1">
                        <a:lumMod val="50000"/>
                      </a:schemeClr>
                    </a:solidFill>
                    <a:sym typeface="+mn-ea"/>
                  </a:rPr>
                  <a:t>C</a:t>
                </a:r>
                <a:r>
                  <a:rPr lang="en-US" altLang="zh-CN" sz="1200" b="1" baseline="-25000">
                    <a:solidFill>
                      <a:schemeClr val="tx1">
                        <a:lumMod val="50000"/>
                      </a:schemeClr>
                    </a:solidFill>
                    <a:sym typeface="+mn-ea"/>
                  </a:rPr>
                  <a:t>ambient</a:t>
                </a:r>
                <a:r>
                  <a:rPr lang="en-US" altLang="zh-CN" sz="1200" b="1">
                    <a:solidFill>
                      <a:schemeClr val="tx1">
                        <a:lumMod val="50000"/>
                      </a:schemeClr>
                    </a:solidFill>
                    <a:sym typeface="+mn-ea"/>
                  </a:rPr>
                  <a:t> </a:t>
                </a:r>
                <a:r>
                  <a:rPr lang="zh-CN" altLang="en-US" sz="1200" b="1">
                    <a:solidFill>
                      <a:schemeClr val="tx1">
                        <a:lumMod val="50000"/>
                      </a:schemeClr>
                    </a:solidFill>
                    <a:sym typeface="+mn-ea"/>
                  </a:rPr>
                  <a:t>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naryPr>
                      <m:sub>
                        <m: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𝒊</m:t>
                        </m:r>
                        <m: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𝟏</m:t>
                        </m:r>
                      </m:sub>
                      <m:sup>
                        <m: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𝒏</m:t>
                        </m:r>
                      </m:sup>
                      <m:e>
                        <m:r>
                          <a:rPr lang="en-US" altLang="zh-CN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𝐈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𝐝𝐢𝐫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𝐢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)</m:t>
                        </m:r>
                        <m:r>
                          <a:rPr lang="zh-CN" altLang="en-US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 </m:t>
                        </m:r>
                        <m:r>
                          <a:rPr lang="zh-CN" altLang="en-US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∗ </m:t>
                        </m:r>
                        <m:r>
                          <a:rPr lang="en-US" altLang="zh-CN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𝐂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𝐝𝐢𝐫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𝐢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)</m:t>
                        </m:r>
                        <m:r>
                          <a:rPr lang="en-US" altLang="zh-CN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 </m:t>
                        </m:r>
                        <m:r>
                          <a:rPr lang="zh-CN" altLang="en-US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∗ (</m:t>
                        </m:r>
                        <m: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𝑵</m:t>
                        </m:r>
                        <m:r>
                          <a:rPr lang="zh-CN" altLang="en-US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 · </m:t>
                        </m:r>
                        <m:acc>
                          <m:accPr>
                            <m:chr m:val="⃑"/>
                            <m:ctrlPr>
                              <a:rPr lang="en-US" altLang="zh-CN" sz="1200" b="1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sz="1200" b="1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𝑳</m:t>
                            </m:r>
                            <m:r>
                              <a:rPr lang="en-US" altLang="zh-CN" sz="1200" b="1" i="1" baseline="-2500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𝒅𝒊𝒓</m:t>
                            </m:r>
                            <m:r>
                              <a:rPr lang="en-US" altLang="zh-CN" sz="1200" b="1" i="1" baseline="-2500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altLang="zh-CN" sz="1200" b="1" i="1" baseline="-2500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𝒊</m:t>
                            </m:r>
                            <m:r>
                              <a:rPr lang="en-US" altLang="zh-CN" sz="1200" b="1" i="1" baseline="-2500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</m:e>
                        </m:acc>
                        <m:r>
                          <a:rPr lang="zh-CN" altLang="en-US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CN" sz="1200" b="1">
                    <a:solidFill>
                      <a:schemeClr val="tx1">
                        <a:lumMod val="50000"/>
                      </a:schemeClr>
                    </a:solidFill>
                    <a:sym typeface="+mn-ea"/>
                  </a:rPr>
                  <a:t> +</a:t>
                </a:r>
                <a:r>
                  <a:rPr lang="zh-CN" altLang="en-US" sz="1200" b="1">
                    <a:solidFill>
                      <a:schemeClr val="tx1">
                        <a:lumMod val="50000"/>
                      </a:schemeClr>
                    </a:solidFill>
                    <a:sym typeface="+mn-ea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naryPr>
                      <m:sub>
                        <m: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𝒊</m:t>
                        </m:r>
                        <m: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𝟏</m:t>
                        </m:r>
                      </m:sub>
                      <m:sup>
                        <m: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𝒏</m:t>
                        </m:r>
                      </m:sup>
                      <m:e>
                        <m:r>
                          <a:rPr lang="en-US" altLang="zh-CN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𝐈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𝐝𝐢𝐫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𝐢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)</m:t>
                        </m:r>
                        <m:r>
                          <a:rPr lang="zh-CN" altLang="en-US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 </m:t>
                        </m:r>
                        <m:r>
                          <a:rPr lang="zh-CN" altLang="en-US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∗ </m:t>
                        </m:r>
                        <m:r>
                          <a:rPr lang="en-US" altLang="zh-CN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𝐂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𝐝𝐢𝐫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𝐢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)</m:t>
                        </m:r>
                        <m:r>
                          <a:rPr lang="zh-CN" altLang="en-US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 </m:t>
                        </m:r>
                        <m:r>
                          <a:rPr lang="zh-CN" altLang="en-US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 ∗ (</m:t>
                        </m:r>
                        <m:acc>
                          <m:accPr>
                            <m:chr m:val="⃑"/>
                            <m:ctrlPr>
                              <a:rPr lang="en-US" altLang="zh-CN" sz="1200" b="1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sz="1200" b="1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𝑷</m:t>
                            </m:r>
                            <m:r>
                              <a:rPr lang="en-US" altLang="zh-CN" sz="1200" b="1" i="1" baseline="-2500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𝒅𝒊𝒓</m:t>
                            </m:r>
                            <m:r>
                              <a:rPr lang="en-US" altLang="zh-CN" sz="1200" b="1" i="1" baseline="-2500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altLang="zh-CN" sz="1200" b="1" i="1" baseline="-2500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𝒊</m:t>
                            </m:r>
                            <m:r>
                              <a:rPr lang="en-US" altLang="zh-CN" sz="1200" b="1" i="1" baseline="-2500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</m:e>
                        </m:acc>
                        <m:r>
                          <a:rPr lang="zh-CN" altLang="en-US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 ·</m:t>
                        </m:r>
                        <m:r>
                          <a:rPr lang="en-US" altLang="zh-CN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 </m:t>
                        </m:r>
                        <m:acc>
                          <m:accPr>
                            <m:chr m:val="⃑"/>
                            <m:ctrlPr>
                              <a:rPr lang="en-US" altLang="zh-CN" sz="1200" b="1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sz="1200" b="1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𝑳</m:t>
                            </m:r>
                            <m:r>
                              <a:rPr lang="en-US" altLang="zh-CN" sz="1200" b="1" i="1" baseline="-2500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𝒅𝒊𝒓</m:t>
                            </m:r>
                          </m:e>
                        </m:acc>
                        <m:r>
                          <a:rPr lang="en-US" altLang="zh-CN" sz="1200" b="1" i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_</m:t>
                        </m:r>
                        <m:r>
                          <a:rPr lang="en-US" altLang="zh-CN" sz="1200" b="1" i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𝒓</m:t>
                        </m:r>
                        <m:r>
                          <a:rPr lang="en-US" altLang="zh-CN" sz="1200" b="1" i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1200" b="1" i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𝒊</m:t>
                        </m:r>
                        <m:r>
                          <a:rPr lang="en-US" altLang="zh-CN" sz="1200" b="1" i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  <m:r>
                          <a:rPr lang="zh-CN" altLang="en-US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)</m:t>
                        </m:r>
                        <m:r>
                          <a:rPr lang="en-US" altLang="zh-CN" sz="1200" b="1" baseline="30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𝐬𝐩</m:t>
                        </m:r>
                        <m:r>
                          <a:rPr lang="zh-CN" altLang="en-US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 </m:t>
                        </m:r>
                      </m:e>
                    </m:nary>
                  </m:oMath>
                </a14:m>
                <a:r>
                  <a:rPr lang="en-US" altLang="zh-CN" sz="1200" i="1">
                    <a:solidFill>
                      <a:schemeClr val="tx1">
                        <a:lumMod val="50000"/>
                      </a:schemeClr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        </a:t>
                </a:r>
                <a:r>
                  <a:rPr lang="zh-CN" altLang="en-US" sz="1200">
                    <a:sym typeface="+mn-ea"/>
                  </a:rPr>
                  <a:t>(公式1)</a:t>
                </a:r>
                <a:endParaRPr lang="en-US" altLang="zh-CN" sz="1200" i="1">
                  <a:solidFill>
                    <a:schemeClr val="tx1">
                      <a:lumMod val="50000"/>
                    </a:schemeClr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r>
                  <a:rPr lang="zh-CN" altLang="en-US" sz="1200">
                    <a:sym typeface="+mn-ea"/>
                  </a:rPr>
                  <a:t>这个公式，是常见光源的最终计算公式。一般引擎中，环境光和平行光就可以完成大部分的光照效果。</a:t>
                </a:r>
                <a:endParaRPr lang="zh-CN" altLang="en-US" sz="1200">
                  <a:sym typeface="+mn-ea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75" y="4448810"/>
                <a:ext cx="8206105" cy="21494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914400" imgH="215900" progId="Equation.KSEE3">
                  <p:embed/>
                </p:oleObj>
              </mc:Choice>
              <mc:Fallback>
                <p:oleObj name="" r:id="rId3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光照</a:t>
            </a:r>
            <a:r>
              <a:rPr lang="zh-CN" altLang="en-US" sz="2000" spc="600" dirty="0">
                <a:cs typeface="+mn-ea"/>
                <a:sym typeface="+mn-lt"/>
              </a:rPr>
              <a:t>模型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1089660" y="1229995"/>
                <a:ext cx="9746615" cy="2162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1200"/>
                  <a:t>3)</a:t>
                </a:r>
                <a:r>
                  <a:rPr lang="zh-CN" altLang="en-US" sz="1200"/>
                  <a:t>点光源</a:t>
                </a:r>
                <a:r>
                  <a:rPr lang="en-US" sz="1200"/>
                  <a:t> </a:t>
                </a:r>
                <a:endParaRPr lang="en-US" sz="1200"/>
              </a:p>
              <a:p>
                <a:r>
                  <a:rPr lang="zh-CN" altLang="en-US" sz="1200"/>
                  <a:t>点光源存在于</a:t>
                </a:r>
                <a:r>
                  <a:rPr lang="en-US" altLang="zh-CN" sz="1200"/>
                  <a:t>3d</a:t>
                </a:r>
                <a:r>
                  <a:rPr lang="zh-CN" altLang="en-US" sz="1200"/>
                  <a:t>空间中某一个点，光线在该点向四面八方投射，光线的强度会随着点光源的位置与顶点之间的距离</a:t>
                </a:r>
                <a:r>
                  <a:rPr lang="zh-CN" altLang="en-US" sz="1200"/>
                  <a:t>变弱。</a:t>
                </a:r>
                <a:endParaRPr lang="zh-CN" altLang="en-US" sz="1200"/>
              </a:p>
              <a:p>
                <a:r>
                  <a:rPr lang="zh-CN" altLang="en-US" sz="1200"/>
                  <a:t>设点光源的强度为</a:t>
                </a:r>
                <a:r>
                  <a:rPr lang="en-US" altLang="zh-CN" sz="1200"/>
                  <a:t>I</a:t>
                </a:r>
                <a:r>
                  <a:rPr lang="en-US" altLang="zh-CN" sz="1200" baseline="-25000"/>
                  <a:t>point</a:t>
                </a:r>
                <a:r>
                  <a:rPr lang="zh-CN" altLang="en-US" sz="1200"/>
                  <a:t>，颜色为</a:t>
                </a:r>
                <a:r>
                  <a:rPr lang="en-US" altLang="zh-CN" sz="1200"/>
                  <a:t>C</a:t>
                </a:r>
                <a:r>
                  <a:rPr lang="en-US" altLang="zh-CN" sz="1200" baseline="-25000"/>
                  <a:t>point</a:t>
                </a:r>
                <a:r>
                  <a:rPr lang="zh-CN" altLang="en-US" sz="1200" baseline="-25000"/>
                  <a:t>，</a:t>
                </a:r>
                <a:r>
                  <a:rPr lang="zh-CN" altLang="en-US" sz="1200"/>
                  <a:t>顶点到视点的向量为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𝑝𝑜𝑖𝑛𝑡</m:t>
                        </m:r>
                      </m:e>
                    </m:acc>
                  </m:oMath>
                </a14:m>
                <a:endParaRPr lang="en-US" altLang="zh-CN" sz="1200" baseline="-25000"/>
              </a:p>
              <a:p>
                <a:r>
                  <a:rPr lang="zh-CN" altLang="en-US" sz="1200"/>
                  <a:t>则点光源对顶点色值的影响强度为</a:t>
                </a:r>
                <a:r>
                  <a:rPr lang="en-US" altLang="zh-CN" sz="1200"/>
                  <a:t>:I</a:t>
                </a:r>
                <a:r>
                  <a:rPr lang="en-US" altLang="zh-CN" sz="1200" baseline="-25000"/>
                  <a:t>point </a:t>
                </a:r>
                <a:r>
                  <a:rPr lang="en-US" altLang="zh-CN" sz="1200"/>
                  <a:t>/ d</a:t>
                </a:r>
                <a:endParaRPr lang="en-US" altLang="zh-CN" sz="1200"/>
              </a:p>
              <a:p>
                <a:r>
                  <a:rPr lang="zh-CN" altLang="en-US" sz="1200"/>
                  <a:t>除了环境光，平行光、点光源以及聚光灯，都遵循平面散射和镜面反射的影响，</a:t>
                </a:r>
                <a:r>
                  <a:rPr lang="zh-CN" altLang="en-US" sz="1200">
                    <a:sym typeface="+mn-ea"/>
                  </a:rPr>
                  <a:t>参照平行光的散射和镜面反射公式。</a:t>
                </a:r>
                <a:endParaRPr lang="zh-CN" altLang="en-US" sz="1200">
                  <a:sym typeface="+mn-ea"/>
                </a:endParaRPr>
              </a:p>
              <a:p>
                <a:r>
                  <a:rPr lang="zh-CN" altLang="en-US" sz="1200"/>
                  <a:t>点光源为顶点贡献</a:t>
                </a:r>
                <a:r>
                  <a:rPr lang="zh-CN" altLang="en-US" sz="1200"/>
                  <a:t>的散射色值为：</a:t>
                </a:r>
                <a:endParaRPr lang="zh-CN" altLang="en-US" sz="1200"/>
              </a:p>
              <a:p>
                <a:r>
                  <a:rPr lang="en-US" altLang="zh-CN" sz="1200">
                    <a:sym typeface="+mn-ea"/>
                  </a:rPr>
                  <a:t>	</a:t>
                </a:r>
                <a:r>
                  <a:rPr lang="en-US" altLang="zh-CN" sz="1200">
                    <a:sym typeface="+mn-ea"/>
                  </a:rPr>
                  <a:t>I</a:t>
                </a:r>
                <a:r>
                  <a:rPr lang="en-US" altLang="zh-CN" sz="1200" baseline="-25000">
                    <a:sym typeface="+mn-ea"/>
                  </a:rPr>
                  <a:t>point </a:t>
                </a:r>
                <a:r>
                  <a:rPr lang="en-US" altLang="zh-CN" sz="1200">
                    <a:sym typeface="+mn-ea"/>
                  </a:rPr>
                  <a:t>/ d</a:t>
                </a:r>
                <a:r>
                  <a:rPr lang="en-US" altLang="zh-CN" sz="1200">
                    <a:sym typeface="+mn-ea"/>
                  </a:rPr>
                  <a:t> </a:t>
                </a:r>
                <a:r>
                  <a:rPr lang="zh-CN" altLang="en-US" sz="1200">
                    <a:sym typeface="+mn-ea"/>
                  </a:rPr>
                  <a:t>* </a:t>
                </a:r>
                <a:r>
                  <a:rPr lang="en-US" altLang="zh-CN" sz="1200">
                    <a:sym typeface="+mn-ea"/>
                  </a:rPr>
                  <a:t>C</a:t>
                </a:r>
                <a:r>
                  <a:rPr lang="en-US" altLang="zh-CN" sz="1200" baseline="-25000">
                    <a:sym typeface="+mn-ea"/>
                  </a:rPr>
                  <a:t>point</a:t>
                </a:r>
                <a:r>
                  <a:rPr lang="zh-CN" altLang="en-US" sz="1200">
                    <a:sym typeface="+mn-ea"/>
                  </a:rPr>
                  <a:t>* </a:t>
                </a:r>
                <a:r>
                  <a:rPr lang="en-US" altLang="zh-CN" sz="1200">
                    <a:sym typeface="+mn-ea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e>
                    </m:acc>
                  </m:oMath>
                </a14:m>
                <a:r>
                  <a:rPr lang="en-US" altLang="zh-CN" sz="1200">
                    <a:sym typeface="+mn-ea"/>
                  </a:rPr>
                  <a:t> </a:t>
                </a:r>
                <a:r>
                  <a:rPr lang="en-US" altLang="zh-CN" sz="1200">
                    <a:sym typeface="+mn-ea"/>
                  </a:rPr>
                  <a:t>·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𝑝𝑜𝑖𝑛𝑡</m:t>
                        </m:r>
                      </m:e>
                    </m:acc>
                  </m:oMath>
                </a14:m>
                <a:r>
                  <a:rPr lang="en-US" altLang="zh-CN" sz="1200">
                    <a:sym typeface="+mn-ea"/>
                  </a:rPr>
                  <a:t>)</a:t>
                </a:r>
                <a:endParaRPr lang="zh-CN" altLang="en-US" sz="1200"/>
              </a:p>
              <a:p>
                <a:r>
                  <a:rPr lang="zh-CN" altLang="en-US" sz="1200">
                    <a:sym typeface="+mn-ea"/>
                  </a:rPr>
                  <a:t>点光源为顶点贡献的镜面</a:t>
                </a:r>
                <a:r>
                  <a:rPr lang="zh-CN" altLang="en-US" sz="1200">
                    <a:sym typeface="+mn-ea"/>
                  </a:rPr>
                  <a:t>反射色值为：</a:t>
                </a:r>
                <a:endParaRPr lang="zh-CN" altLang="en-US" sz="1200">
                  <a:sym typeface="+mn-ea"/>
                </a:endParaRPr>
              </a:p>
              <a:p>
                <a:r>
                  <a:rPr lang="en-US" altLang="zh-CN" sz="1200"/>
                  <a:t>	</a:t>
                </a:r>
                <a:r>
                  <a:rPr lang="en-US" altLang="zh-CN" sz="1200">
                    <a:sym typeface="+mn-ea"/>
                  </a:rPr>
                  <a:t>I</a:t>
                </a:r>
                <a:r>
                  <a:rPr lang="en-US" altLang="zh-CN" sz="1200" baseline="-25000">
                    <a:sym typeface="+mn-ea"/>
                  </a:rPr>
                  <a:t>point </a:t>
                </a:r>
                <a:r>
                  <a:rPr lang="en-US" altLang="zh-CN" sz="1200">
                    <a:sym typeface="+mn-ea"/>
                  </a:rPr>
                  <a:t>/ d </a:t>
                </a:r>
                <a:r>
                  <a:rPr lang="zh-CN" altLang="en-US" sz="1200">
                    <a:sym typeface="+mn-ea"/>
                  </a:rPr>
                  <a:t>* </a:t>
                </a:r>
                <a:r>
                  <a:rPr lang="en-US" altLang="zh-CN" sz="1200">
                    <a:sym typeface="+mn-ea"/>
                  </a:rPr>
                  <a:t>C</a:t>
                </a:r>
                <a:r>
                  <a:rPr lang="en-US" altLang="zh-CN" sz="1200" baseline="-25000">
                    <a:sym typeface="+mn-ea"/>
                  </a:rPr>
                  <a:t>point</a:t>
                </a:r>
                <a:r>
                  <a:rPr lang="zh-CN" altLang="en-US" sz="1200">
                    <a:sym typeface="+mn-ea"/>
                  </a:rPr>
                  <a:t> *</a:t>
                </a:r>
                <a:r>
                  <a:rPr lang="en-US" altLang="zh-CN" sz="1200">
                    <a:sym typeface="+mn-ea"/>
                  </a:rPr>
                  <a:t>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𝑝𝑜𝑖𝑛𝑡</m:t>
                        </m:r>
                      </m:e>
                    </m:acc>
                  </m:oMath>
                </a14:m>
                <a:r>
                  <a:rPr lang="en-US" altLang="zh-CN" sz="1200">
                    <a:sym typeface="+mn-ea"/>
                  </a:rPr>
                  <a:t> </a:t>
                </a:r>
                <a:r>
                  <a:rPr lang="en-US" altLang="zh-CN" sz="1200">
                    <a:sym typeface="+mn-ea"/>
                  </a:rPr>
                  <a:t>·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𝑝𝑜𝑖𝑛𝑡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_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𝑟</m:t>
                        </m:r>
                      </m:e>
                    </m:acc>
                    <m:r>
                      <a:rPr lang="zh-CN" altLang="en-US" sz="1200">
                        <a:latin typeface="Cambria Math" panose="02040503050406030204" charset="0"/>
                        <a:sym typeface="+mn-ea"/>
                      </a:rPr>
                      <m:t>)</m:t>
                    </m:r>
                    <m:r>
                      <a:rPr lang="en-US" altLang="zh-CN" sz="1200" baseline="30000">
                        <a:latin typeface="Cambria Math" panose="02040503050406030204" charset="0"/>
                        <a:sym typeface="+mn-ea"/>
                      </a:rPr>
                      <m:t>𝑠𝑝</m:t>
                    </m:r>
                  </m:oMath>
                </a14:m>
                <a:endParaRPr lang="en-US" altLang="zh-CN" sz="1200" baseline="30000">
                  <a:sym typeface="+mn-ea"/>
                </a:endParaRPr>
              </a:p>
              <a:p>
                <a:r>
                  <a:rPr lang="zh-CN" altLang="en-US" sz="1200">
                    <a:sym typeface="+mn-ea"/>
                  </a:rPr>
                  <a:t>其中，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𝑝𝑜𝑖𝑛𝑡</m:t>
                        </m:r>
                      </m:e>
                    </m:acc>
                  </m:oMath>
                </a14:m>
                <a:r>
                  <a:rPr lang="zh-CN" altLang="en-US" sz="1200">
                    <a:latin typeface="Cambria Math" panose="02040503050406030204" charset="0"/>
                    <a:cs typeface="Cambria Math" panose="02040503050406030204" charset="0"/>
                  </a:rPr>
                  <a:t>为点光源的坐标到顶点坐标的单位向量，其反射向量为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𝑝𝑜𝑖𝑛𝑡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_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US" altLang="zh-CN" sz="1200" baseline="300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 sz="12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。</a:t>
                </a:r>
                <a:endParaRPr lang="zh-CN" altLang="en-US" sz="1200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r>
                  <a:rPr lang="zh-CN" altLang="en-US" sz="12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点光源并非必须光源，可以参照</a:t>
                </a:r>
                <a:r>
                  <a:rPr lang="en-US" altLang="zh-CN" sz="1200" i="1">
                    <a:solidFill>
                      <a:schemeClr val="tx1">
                        <a:lumMod val="50000"/>
                      </a:schemeClr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 sz="1200">
                    <a:sym typeface="+mn-ea"/>
                  </a:rPr>
                  <a:t>公式1，加入光照模型中，引擎中主要用于模拟灯泡等固定</a:t>
                </a:r>
                <a:r>
                  <a:rPr lang="zh-CN" altLang="en-US" sz="1200">
                    <a:sym typeface="+mn-ea"/>
                  </a:rPr>
                  <a:t>光源。</a:t>
                </a:r>
                <a:endParaRPr lang="zh-CN" altLang="en-US" sz="1200">
                  <a:sym typeface="+mn-ea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660" y="1229995"/>
                <a:ext cx="9746615" cy="216281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光照</a:t>
            </a:r>
            <a:r>
              <a:rPr lang="zh-CN" altLang="en-US" sz="2000" spc="600" dirty="0">
                <a:cs typeface="+mn-ea"/>
                <a:sym typeface="+mn-lt"/>
              </a:rPr>
              <a:t>模型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089660" y="1229995"/>
            <a:ext cx="97466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3)</a:t>
            </a:r>
            <a:r>
              <a:rPr lang="zh-CN" altLang="en-US" sz="1200"/>
              <a:t>聚光灯</a:t>
            </a:r>
            <a:endParaRPr lang="en-US" sz="1200"/>
          </a:p>
          <a:p>
            <a:r>
              <a:rPr lang="zh-CN" altLang="en-US" sz="1200">
                <a:sym typeface="+mn-ea"/>
              </a:rPr>
              <a:t>聚光灯向指定范围投射有限的光线，范围外的顶点不受其影响。聚光等分外锥和内锥。如下图</a:t>
            </a:r>
            <a:r>
              <a:rPr lang="en-US" altLang="zh-CN" sz="1200">
                <a:sym typeface="+mn-ea"/>
              </a:rPr>
              <a:t>:</a:t>
            </a:r>
            <a:endParaRPr lang="en-US" altLang="zh-CN" sz="120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2590" y="1690370"/>
            <a:ext cx="3371850" cy="29870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03960" y="4813300"/>
            <a:ext cx="75177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内锥以内，光线的强度随着到顶点的距离成线性衰减，外</a:t>
            </a:r>
            <a:r>
              <a:rPr lang="zh-CN" altLang="en-US" sz="1200">
                <a:sym typeface="+mn-ea"/>
              </a:rPr>
              <a:t>锥之间光线成指数级衰减，依</a:t>
            </a:r>
            <a:r>
              <a:rPr lang="zh-CN" altLang="en-US" sz="1200">
                <a:sym typeface="+mn-ea"/>
              </a:rPr>
              <a:t>此来模拟，聚光灯照射到指定范围内，出现的很亮，到投射的边缘时，强度为</a:t>
            </a:r>
            <a:r>
              <a:rPr lang="en-US" altLang="zh-CN" sz="1200">
                <a:sym typeface="+mn-ea"/>
              </a:rPr>
              <a:t>0</a:t>
            </a:r>
            <a:r>
              <a:rPr lang="zh-CN" altLang="en-US" sz="1200">
                <a:sym typeface="+mn-ea"/>
              </a:rPr>
              <a:t>。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5280660" y="2997200"/>
            <a:ext cx="768985" cy="373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2d</a:t>
            </a:r>
            <a:r>
              <a:rPr lang="zh-CN" altLang="en-US" sz="1200"/>
              <a:t>效果</a:t>
            </a:r>
            <a:endParaRPr lang="zh-CN" altLang="en-US" sz="1200"/>
          </a:p>
        </p:txBody>
      </p:sp>
      <p:sp>
        <p:nvSpPr>
          <p:cNvPr id="8" name="椭圆 7"/>
          <p:cNvSpPr/>
          <p:nvPr/>
        </p:nvSpPr>
        <p:spPr>
          <a:xfrm>
            <a:off x="7185660" y="190500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6214110" y="3328035"/>
            <a:ext cx="1859915" cy="103441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539865" y="3479800"/>
            <a:ext cx="1196340" cy="693420"/>
          </a:xfrm>
          <a:prstGeom prst="ellips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>
            <a:stCxn id="8" idx="4"/>
            <a:endCxn id="14" idx="6"/>
          </p:cNvCxnSpPr>
          <p:nvPr/>
        </p:nvCxnSpPr>
        <p:spPr>
          <a:xfrm>
            <a:off x="7223760" y="1980565"/>
            <a:ext cx="512445" cy="1845945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292975" y="1804670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光源</a:t>
            </a:r>
            <a:endParaRPr lang="zh-CN" altLang="en-US" sz="1200"/>
          </a:p>
        </p:txBody>
      </p:sp>
      <p:sp>
        <p:nvSpPr>
          <p:cNvPr id="17" name="矩形 16"/>
          <p:cNvSpPr/>
          <p:nvPr/>
        </p:nvSpPr>
        <p:spPr>
          <a:xfrm>
            <a:off x="8322310" y="3487420"/>
            <a:ext cx="152400" cy="144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8322310" y="3792855"/>
            <a:ext cx="152400" cy="1447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8538845" y="3727450"/>
            <a:ext cx="8807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外锥区域</a:t>
            </a:r>
            <a:endParaRPr lang="zh-CN" altLang="en-US" sz="1200"/>
          </a:p>
        </p:txBody>
      </p:sp>
      <p:sp>
        <p:nvSpPr>
          <p:cNvPr id="21" name="文本框 20"/>
          <p:cNvSpPr txBox="1"/>
          <p:nvPr/>
        </p:nvSpPr>
        <p:spPr>
          <a:xfrm>
            <a:off x="8538845" y="3422015"/>
            <a:ext cx="8807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内锥区域</a:t>
            </a:r>
            <a:endParaRPr lang="zh-CN" altLang="en-US" sz="1200"/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7192645" y="1980565"/>
            <a:ext cx="31115" cy="1823085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15" idx="6"/>
          </p:cNvCxnSpPr>
          <p:nvPr/>
        </p:nvCxnSpPr>
        <p:spPr>
          <a:xfrm>
            <a:off x="7225030" y="1978025"/>
            <a:ext cx="848995" cy="18675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6214110" y="1980565"/>
            <a:ext cx="1003300" cy="18649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7192645" y="1973580"/>
            <a:ext cx="31115" cy="1823085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H="1">
            <a:off x="6214110" y="1980565"/>
            <a:ext cx="1003300" cy="18649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>
            <a:off x="6539865" y="1973580"/>
            <a:ext cx="683895" cy="185293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光照</a:t>
            </a:r>
            <a:r>
              <a:rPr lang="zh-CN" altLang="en-US" sz="2000" spc="600" dirty="0">
                <a:cs typeface="+mn-ea"/>
                <a:sym typeface="+mn-lt"/>
              </a:rPr>
              <a:t>模型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1363980" y="3770630"/>
                <a:ext cx="7517765" cy="278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设聚光灯的强度为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I</a:t>
                </a:r>
                <a:r>
                  <a:rPr lang="en-US" altLang="zh-CN" sz="1200" baseline="-250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spot</a:t>
                </a:r>
                <a:r>
                  <a:rPr lang="zh-CN" altLang="en-US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，色值为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C</a:t>
                </a:r>
                <a:r>
                  <a:rPr lang="en-US" altLang="zh-CN" sz="1200" baseline="-250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spot</a:t>
                </a:r>
                <a:r>
                  <a:rPr lang="zh-CN" altLang="en-US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，</a:t>
                </a:r>
                <a:r>
                  <a:rPr lang="zh-CN" altLang="en-US" sz="12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投射向量为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𝑠𝑝𝑜𝑡</m:t>
                        </m:r>
                      </m:e>
                    </m:acc>
                  </m:oMath>
                </a14:m>
                <a:r>
                  <a:rPr lang="en-US" altLang="zh-CN" sz="1200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 sz="1200">
                    <a:latin typeface="Cambria Math" panose="02040503050406030204" charset="0"/>
                    <a:cs typeface="Cambria Math" panose="02040503050406030204" charset="0"/>
                  </a:rPr>
                  <a:t>，光线反射向量为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𝑠𝑝𝑜𝑡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_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𝑟</m:t>
                        </m:r>
                      </m:e>
                    </m:acc>
                  </m:oMath>
                </a14:m>
                <a:endParaRPr lang="zh-CN" altLang="en-US" sz="1200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3980" y="3770630"/>
                <a:ext cx="7517765" cy="27813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1273175" y="1239520"/>
            <a:ext cx="75177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ym typeface="+mn-ea"/>
              </a:rPr>
              <a:t>设内锥角度为</a:t>
            </a:r>
            <a:r>
              <a:rPr lang="zh-CN" altLang="en-US" sz="1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θ，外锥角度为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φ，聚光灯到顶点之间的投射角度为</a:t>
            </a:r>
            <a:r>
              <a:rPr lang="zh-CN" altLang="en-US" sz="12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β，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如图：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31" name="等腰三角形 30"/>
          <p:cNvSpPr/>
          <p:nvPr/>
        </p:nvSpPr>
        <p:spPr>
          <a:xfrm>
            <a:off x="4315460" y="1692275"/>
            <a:ext cx="1433195" cy="1176655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2" name="直接箭头连接符 31"/>
          <p:cNvCxnSpPr/>
          <p:nvPr/>
        </p:nvCxnSpPr>
        <p:spPr>
          <a:xfrm flipH="1">
            <a:off x="4636135" y="1687195"/>
            <a:ext cx="396240" cy="1193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5032375" y="1687830"/>
            <a:ext cx="36830" cy="1882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弧形 34"/>
          <p:cNvSpPr/>
          <p:nvPr/>
        </p:nvSpPr>
        <p:spPr>
          <a:xfrm rot="9120000">
            <a:off x="4850765" y="1971675"/>
            <a:ext cx="281305" cy="275590"/>
          </a:xfrm>
          <a:prstGeom prst="arc">
            <a:avLst>
              <a:gd name="adj1" fmla="val 16516022"/>
              <a:gd name="adj2" fmla="val 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弧形 36"/>
          <p:cNvSpPr/>
          <p:nvPr/>
        </p:nvSpPr>
        <p:spPr>
          <a:xfrm rot="9120000">
            <a:off x="4490720" y="1934845"/>
            <a:ext cx="772160" cy="813435"/>
          </a:xfrm>
          <a:prstGeom prst="arc">
            <a:avLst>
              <a:gd name="adj1" fmla="val 16516022"/>
              <a:gd name="adj2" fmla="val 0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3451225" y="1823085"/>
            <a:ext cx="5784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内锥</a:t>
            </a:r>
            <a:r>
              <a:rPr lang="zh-CN" altLang="en-US" sz="1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endParaRPr lang="zh-CN" altLang="en-US" sz="1200"/>
          </a:p>
        </p:txBody>
      </p:sp>
      <p:cxnSp>
        <p:nvCxnSpPr>
          <p:cNvPr id="42" name="直接箭头连接符 41"/>
          <p:cNvCxnSpPr>
            <a:stCxn id="41" idx="3"/>
          </p:cNvCxnSpPr>
          <p:nvPr/>
        </p:nvCxnSpPr>
        <p:spPr>
          <a:xfrm>
            <a:off x="4029710" y="1960880"/>
            <a:ext cx="772795" cy="170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3331210" y="2353945"/>
            <a:ext cx="6083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外锥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φ</a:t>
            </a:r>
            <a:endParaRPr lang="zh-CN" altLang="en-US" sz="1200"/>
          </a:p>
        </p:txBody>
      </p:sp>
      <p:cxnSp>
        <p:nvCxnSpPr>
          <p:cNvPr id="44" name="直接箭头连接符 43"/>
          <p:cNvCxnSpPr/>
          <p:nvPr/>
        </p:nvCxnSpPr>
        <p:spPr>
          <a:xfrm>
            <a:off x="3939540" y="2484755"/>
            <a:ext cx="601345" cy="45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2991485" y="3554730"/>
            <a:ext cx="4598035" cy="2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240915" y="3403600"/>
            <a:ext cx="6083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平面</a:t>
            </a:r>
            <a:endParaRPr lang="zh-CN" altLang="en-US" sz="1200"/>
          </a:p>
        </p:txBody>
      </p:sp>
      <p:sp>
        <p:nvSpPr>
          <p:cNvPr id="11" name="椭圆 10"/>
          <p:cNvSpPr/>
          <p:nvPr/>
        </p:nvSpPr>
        <p:spPr>
          <a:xfrm>
            <a:off x="4540885" y="350329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" name="直接连接符 11"/>
          <p:cNvCxnSpPr>
            <a:endCxn id="11" idx="5"/>
          </p:cNvCxnSpPr>
          <p:nvPr/>
        </p:nvCxnSpPr>
        <p:spPr>
          <a:xfrm flipH="1">
            <a:off x="4605655" y="1705610"/>
            <a:ext cx="427990" cy="186245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弧形 14"/>
          <p:cNvSpPr/>
          <p:nvPr/>
        </p:nvSpPr>
        <p:spPr>
          <a:xfrm rot="8700000">
            <a:off x="4645025" y="2740025"/>
            <a:ext cx="549910" cy="538480"/>
          </a:xfrm>
          <a:prstGeom prst="arc">
            <a:avLst>
              <a:gd name="adj1" fmla="val 16516022"/>
              <a:gd name="adj2" fmla="val 39556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3962400" y="3143250"/>
            <a:ext cx="673735" cy="14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065145" y="3004820"/>
            <a:ext cx="915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投射角度</a:t>
            </a:r>
            <a:r>
              <a:rPr lang="zh-CN" altLang="en-US" sz="12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β</a:t>
            </a:r>
            <a:endParaRPr lang="zh-CN" altLang="en-US" sz="1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/>
              <p:cNvSpPr txBox="1"/>
              <p:nvPr/>
            </p:nvSpPr>
            <p:spPr>
              <a:xfrm>
                <a:off x="1371600" y="4048760"/>
                <a:ext cx="7517765" cy="2847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zh-CN" altLang="en-US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当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0 &lt; </a:t>
                </a:r>
                <a:r>
                  <a:rPr lang="zh-CN" altLang="en-US" sz="1200"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β</a:t>
                </a:r>
                <a:r>
                  <a:rPr lang="en-US" altLang="zh-CN" sz="1200"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 &lt;= </a:t>
                </a:r>
                <a:r>
                  <a:rPr lang="zh-CN" altLang="en-US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θ</a:t>
                </a:r>
                <a:r>
                  <a:rPr lang="en-US" altLang="zh-CN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,</a:t>
                </a:r>
                <a:r>
                  <a:rPr lang="zh-CN" altLang="en-US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光照强度随着聚光灯到顶点的距离</a:t>
                </a:r>
                <a:r>
                  <a:rPr lang="en-US" altLang="zh-CN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(d)</a:t>
                </a:r>
                <a:r>
                  <a:rPr lang="zh-CN" altLang="en-US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成线性衰减，则光线对顶点处散射</a:t>
                </a:r>
                <a:r>
                  <a:rPr lang="zh-CN" altLang="en-US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影响为：</a:t>
                </a:r>
                <a:endParaRPr lang="zh-CN" altLang="en-US" sz="1200">
                  <a:latin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  <a:p>
                <a:r>
                  <a:rPr lang="en-US" altLang="zh-CN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	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I</a:t>
                </a:r>
                <a:r>
                  <a:rPr lang="en-US" altLang="zh-CN" sz="1200" baseline="-250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spot 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/ d * C</a:t>
                </a:r>
                <a:r>
                  <a:rPr lang="en-US" altLang="zh-CN" sz="1200" baseline="-250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spot 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*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e>
                    </m:acc>
                  </m:oMath>
                </a14:m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 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·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𝑠𝑝𝑜𝑡</m:t>
                        </m:r>
                      </m:e>
                    </m:acc>
                  </m:oMath>
                </a14:m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)</a:t>
                </a:r>
                <a:endParaRPr lang="en-US" altLang="zh-CN" sz="1200"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  <a:sym typeface="+mn-ea"/>
                </a:endParaRPr>
              </a:p>
              <a:p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    </a:t>
                </a:r>
                <a:r>
                  <a:rPr lang="zh-CN" altLang="en-US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镜面反射影响为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:</a:t>
                </a:r>
                <a:endParaRPr lang="en-US" altLang="zh-CN" sz="1200"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  <a:sym typeface="+mn-ea"/>
                </a:endParaRPr>
              </a:p>
              <a:p>
                <a:r>
                  <a:rPr lang="en-US" altLang="zh-CN" sz="1200">
                    <a:sym typeface="+mn-ea"/>
                  </a:rPr>
                  <a:t>	I</a:t>
                </a:r>
                <a:r>
                  <a:rPr lang="en-US" altLang="zh-CN" sz="1200" baseline="-25000">
                    <a:sym typeface="+mn-ea"/>
                  </a:rPr>
                  <a:t>spot </a:t>
                </a:r>
                <a:r>
                  <a:rPr lang="en-US" altLang="zh-CN" sz="1200">
                    <a:sym typeface="+mn-ea"/>
                  </a:rPr>
                  <a:t>/ d </a:t>
                </a:r>
                <a:r>
                  <a:rPr lang="zh-CN" altLang="en-US" sz="1200">
                    <a:sym typeface="+mn-ea"/>
                  </a:rPr>
                  <a:t>* </a:t>
                </a:r>
                <a:r>
                  <a:rPr lang="en-US" altLang="zh-CN" sz="1200">
                    <a:sym typeface="+mn-ea"/>
                  </a:rPr>
                  <a:t>C</a:t>
                </a:r>
                <a:r>
                  <a:rPr lang="en-US" altLang="zh-CN" sz="1200" baseline="-25000">
                    <a:sym typeface="+mn-ea"/>
                  </a:rPr>
                  <a:t>point</a:t>
                </a:r>
                <a:r>
                  <a:rPr lang="zh-CN" altLang="en-US" sz="1200">
                    <a:sym typeface="+mn-ea"/>
                  </a:rPr>
                  <a:t> *</a:t>
                </a:r>
                <a:r>
                  <a:rPr lang="en-US" altLang="zh-CN" sz="1200">
                    <a:sym typeface="+mn-ea"/>
                  </a:rPr>
                  <a:t>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𝑠𝑝𝑜𝑡</m:t>
                        </m:r>
                      </m:e>
                    </m:acc>
                  </m:oMath>
                </a14:m>
                <a:r>
                  <a:rPr lang="en-US" altLang="zh-CN" sz="1200">
                    <a:sym typeface="+mn-ea"/>
                  </a:rPr>
                  <a:t> ·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𝑠𝑝𝑜𝑡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_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𝑟</m:t>
                        </m:r>
                      </m:e>
                    </m:acc>
                    <m:r>
                      <a:rPr lang="zh-CN" altLang="en-US" sz="1200">
                        <a:latin typeface="Cambria Math" panose="02040503050406030204" charset="0"/>
                        <a:sym typeface="+mn-ea"/>
                      </a:rPr>
                      <m:t>)</m:t>
                    </m:r>
                    <m:r>
                      <a:rPr lang="en-US" altLang="zh-CN" sz="1200" baseline="30000">
                        <a:latin typeface="Cambria Math" panose="02040503050406030204" charset="0"/>
                        <a:sym typeface="+mn-ea"/>
                      </a:rPr>
                      <m:t>𝑠𝑝</m:t>
                    </m:r>
                  </m:oMath>
                </a14:m>
                <a:endParaRPr lang="en-US" altLang="zh-CN" sz="1200"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  <a:sym typeface="+mn-ea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zh-CN" altLang="en-US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当</a:t>
                </a:r>
                <a:r>
                  <a:rPr lang="zh-CN" altLang="en-US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θ</a:t>
                </a:r>
                <a:r>
                  <a:rPr lang="en-US" altLang="zh-CN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 &lt;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 </a:t>
                </a:r>
                <a:r>
                  <a:rPr lang="zh-CN" altLang="en-US" sz="1200"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β</a:t>
                </a:r>
                <a:r>
                  <a:rPr lang="en-US" altLang="zh-CN" sz="1200"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 &lt;= </a:t>
                </a:r>
                <a:r>
                  <a:rPr lang="zh-CN" altLang="en-US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φ</a:t>
                </a:r>
                <a:r>
                  <a:rPr lang="zh-CN" altLang="en-US" sz="1200"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，光照强度成指数级衰减，通过引入衰减因子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200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zh-CN" sz="1200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𝑐𝑜𝑠</m:t>
                        </m:r>
                        <m:r>
                          <a:rPr lang="zh-CN" altLang="en-US" sz="1200">
                            <a:latin typeface="Arial" panose="020B0604020202020204" pitchFamily="34" charset="0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𝛽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 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−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 </m:t>
                        </m:r>
                        <m:r>
                          <m:rPr>
                            <m:sty m:val="p"/>
                          </m:rPr>
                          <a:rPr lang="en-US" altLang="zh-CN" sz="1200">
                            <a:latin typeface="Arial" panose="020B0604020202020204" pitchFamily="34" charset="0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cos</m:t>
                        </m:r>
                        <m:r>
                          <a:rPr lang="zh-CN" altLang="en-US" sz="1200">
                            <a:latin typeface="微软雅黑" panose="020B0503020204020204" charset="-122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𝜑</m:t>
                        </m:r>
                      </m:num>
                      <m:den>
                        <m:r>
                          <a:rPr lang="en-US" altLang="zh-CN" sz="1200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𝑐𝑜𝑠</m:t>
                        </m:r>
                        <m:r>
                          <a:rPr lang="zh-CN" altLang="en-US" sz="1200"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𝜃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 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−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 </m:t>
                        </m:r>
                        <m:r>
                          <m:rPr>
                            <m:sty m:val="p"/>
                          </m:rPr>
                          <a:rPr lang="en-US" altLang="zh-CN" sz="1200"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cos</m:t>
                        </m:r>
                        <m:r>
                          <a:rPr lang="zh-CN" altLang="en-US" sz="1200">
                            <a:latin typeface="微软雅黑" panose="020B0503020204020204" charset="-122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𝜑</m:t>
                        </m:r>
                      </m:den>
                    </m:f>
                  </m:oMath>
                </a14:m>
                <a:r>
                  <a:rPr lang="zh-CN" altLang="en-US" sz="120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，当光线在内锥边缘时，衰减因子等于</a:t>
                </a:r>
                <a:r>
                  <a:rPr lang="en-US" altLang="zh-CN" sz="120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1</a:t>
                </a:r>
                <a:r>
                  <a:rPr lang="zh-CN" altLang="en-US" sz="120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，等光线在外锥边缘时，衰减因子等于</a:t>
                </a:r>
                <a:r>
                  <a:rPr lang="en-US" altLang="zh-CN" sz="120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0</a:t>
                </a:r>
                <a:r>
                  <a:rPr lang="zh-CN" altLang="en-US" sz="120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，并引入该衰减因子的指数系数</a:t>
                </a:r>
                <a:r>
                  <a:rPr lang="en-US" altLang="zh-CN" sz="120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pf</a:t>
                </a:r>
                <a:r>
                  <a:rPr lang="zh-CN" altLang="en-US" sz="120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，依次模拟聚光灯强度从内锥到变化到外锥时，计算衰减为</a:t>
                </a:r>
                <a:r>
                  <a:rPr lang="en-US" altLang="zh-CN" sz="120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0</a:t>
                </a:r>
                <a:r>
                  <a:rPr lang="zh-CN" altLang="en-US" sz="120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。</a:t>
                </a:r>
                <a:endParaRPr lang="zh-CN" altLang="en-US" sz="1200">
                  <a:latin typeface="Cambria Math" panose="02040503050406030204" charset="0"/>
                  <a:ea typeface="微软雅黑" panose="020B0503020204020204" charset="-122"/>
                  <a:cs typeface="Cambria Math" panose="02040503050406030204" charset="0"/>
                  <a:sym typeface="+mn-ea"/>
                </a:endParaRPr>
              </a:p>
              <a:p>
                <a:pPr indent="0">
                  <a:buFont typeface="Arial" panose="020B0604020202020204" pitchFamily="34" charset="0"/>
                  <a:buNone/>
                </a:pPr>
                <a:r>
                  <a:rPr lang="en-US" altLang="zh-CN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    </a:t>
                </a:r>
                <a:r>
                  <a:rPr lang="zh-CN" altLang="en-US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则光线对顶点处的散射影响为：</a:t>
                </a:r>
                <a:endParaRPr lang="zh-CN" altLang="en-US" sz="1200">
                  <a:latin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  <a:p>
                <a:pPr indent="0">
                  <a:buFont typeface="Arial" panose="020B0604020202020204" pitchFamily="34" charset="0"/>
                  <a:buNone/>
                </a:pPr>
                <a:r>
                  <a:rPr lang="en-US" altLang="zh-CN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	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I</a:t>
                </a:r>
                <a:r>
                  <a:rPr lang="en-US" altLang="zh-CN" sz="1200" baseline="-250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spot 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/ d * C</a:t>
                </a:r>
                <a:r>
                  <a:rPr lang="en-US" altLang="zh-CN" sz="1200" baseline="-250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spot 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*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e>
                    </m:acc>
                  </m:oMath>
                </a14:m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 ·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𝑠𝑝𝑜𝑡</m:t>
                        </m:r>
                      </m:e>
                    </m:acc>
                  </m:oMath>
                </a14:m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)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200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zh-CN" sz="1200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1200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𝑐𝑜𝑠</m:t>
                        </m:r>
                        <m:r>
                          <a:rPr lang="zh-CN" altLang="en-US" sz="1200">
                            <a:latin typeface="Arial" panose="020B0604020202020204" pitchFamily="34" charset="0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𝛽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 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−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 </m:t>
                        </m:r>
                        <m:r>
                          <m:rPr>
                            <m:sty m:val="p"/>
                          </m:rPr>
                          <a:rPr lang="en-US" altLang="zh-CN" sz="1200">
                            <a:latin typeface="Arial" panose="020B0604020202020204" pitchFamily="34" charset="0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cos</m:t>
                        </m:r>
                        <m:r>
                          <a:rPr lang="zh-CN" altLang="en-US" sz="1200">
                            <a:latin typeface="微软雅黑" panose="020B0503020204020204" charset="-122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𝜑</m:t>
                        </m:r>
                        <m:r>
                          <a:rPr lang="en-US" altLang="zh-CN" sz="1200">
                            <a:latin typeface="微软雅黑" panose="020B0503020204020204" charset="-122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n-US" altLang="zh-CN" sz="1200" baseline="30000">
                            <a:latin typeface="微软雅黑" panose="020B0503020204020204" charset="-122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pf</m:t>
                        </m:r>
                      </m:num>
                      <m:den>
                        <m:r>
                          <a:rPr lang="en-US" altLang="zh-CN" sz="1200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𝑐𝑜𝑠</m:t>
                        </m:r>
                        <m:r>
                          <a:rPr lang="zh-CN" altLang="en-US" sz="1200"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𝜃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 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−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 </m:t>
                        </m:r>
                        <m:r>
                          <m:rPr>
                            <m:sty m:val="p"/>
                          </m:rPr>
                          <a:rPr lang="en-US" altLang="zh-CN" sz="1200"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cos</m:t>
                        </m:r>
                        <m:r>
                          <a:rPr lang="zh-CN" altLang="en-US" sz="1200">
                            <a:latin typeface="微软雅黑" panose="020B0503020204020204" charset="-122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𝜑</m:t>
                        </m:r>
                      </m:den>
                    </m:f>
                  </m:oMath>
                </a14:m>
                <a:endParaRPr lang="zh-CN" altLang="en-US" sz="1200"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  <a:sym typeface="+mn-ea"/>
                </a:endParaRPr>
              </a:p>
              <a:p>
                <a:pPr indent="0">
                  <a:buFont typeface="Arial" panose="020B0604020202020204" pitchFamily="34" charset="0"/>
                  <a:buNone/>
                </a:pPr>
                <a:r>
                  <a:rPr lang="zh-CN" altLang="en-US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 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   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 </a:t>
                </a:r>
                <a:r>
                  <a:rPr lang="zh-CN" altLang="en-US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镜面反射影响为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:</a:t>
                </a:r>
                <a:endParaRPr lang="en-US" altLang="zh-CN" sz="1200"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  <a:sym typeface="+mn-ea"/>
                </a:endParaRPr>
              </a:p>
              <a:p>
                <a:pPr indent="0">
                  <a:buFont typeface="Arial" panose="020B0604020202020204" pitchFamily="34" charset="0"/>
                  <a:buNone/>
                </a:pP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	</a:t>
                </a:r>
                <a:r>
                  <a:rPr lang="en-US" altLang="zh-CN" sz="1200">
                    <a:sym typeface="+mn-ea"/>
                  </a:rPr>
                  <a:t>I</a:t>
                </a:r>
                <a:r>
                  <a:rPr lang="en-US" altLang="zh-CN" sz="1200" baseline="-25000">
                    <a:sym typeface="+mn-ea"/>
                  </a:rPr>
                  <a:t>spot </a:t>
                </a:r>
                <a:r>
                  <a:rPr lang="en-US" altLang="zh-CN" sz="1200">
                    <a:sym typeface="+mn-ea"/>
                  </a:rPr>
                  <a:t>/ d </a:t>
                </a:r>
                <a:r>
                  <a:rPr lang="zh-CN" altLang="en-US" sz="1200">
                    <a:sym typeface="+mn-ea"/>
                  </a:rPr>
                  <a:t>* </a:t>
                </a:r>
                <a:r>
                  <a:rPr lang="en-US" altLang="zh-CN" sz="1200">
                    <a:sym typeface="+mn-ea"/>
                  </a:rPr>
                  <a:t>C</a:t>
                </a:r>
                <a:r>
                  <a:rPr lang="en-US" altLang="zh-CN" sz="1200" baseline="-25000">
                    <a:sym typeface="+mn-ea"/>
                  </a:rPr>
                  <a:t>point</a:t>
                </a:r>
                <a:r>
                  <a:rPr lang="zh-CN" altLang="en-US" sz="1200">
                    <a:sym typeface="+mn-ea"/>
                  </a:rPr>
                  <a:t> *</a:t>
                </a:r>
                <a:r>
                  <a:rPr lang="en-US" altLang="zh-CN" sz="1200">
                    <a:sym typeface="+mn-ea"/>
                  </a:rPr>
                  <a:t>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𝑠𝑝𝑜𝑡</m:t>
                        </m:r>
                      </m:e>
                    </m:acc>
                  </m:oMath>
                </a14:m>
                <a:r>
                  <a:rPr lang="en-US" altLang="zh-CN" sz="1200">
                    <a:sym typeface="+mn-ea"/>
                  </a:rPr>
                  <a:t> ·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𝑠𝑝𝑜𝑡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_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𝑟</m:t>
                        </m:r>
                      </m:e>
                    </m:acc>
                    <m:r>
                      <a:rPr lang="zh-CN" altLang="en-US" sz="1200">
                        <a:latin typeface="Cambria Math" panose="02040503050406030204" charset="0"/>
                        <a:sym typeface="+mn-ea"/>
                      </a:rPr>
                      <m:t>)</m:t>
                    </m:r>
                    <m:r>
                      <a:rPr lang="en-US" altLang="zh-CN" sz="1200" baseline="30000">
                        <a:latin typeface="Cambria Math" panose="02040503050406030204" charset="0"/>
                        <a:sym typeface="+mn-ea"/>
                      </a:rPr>
                      <m:t>𝑠𝑝</m:t>
                    </m:r>
                  </m:oMath>
                </a14:m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200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zh-CN" sz="1200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1200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𝑐𝑜𝑠</m:t>
                        </m:r>
                        <m:r>
                          <a:rPr lang="zh-CN" altLang="en-US" sz="1200">
                            <a:latin typeface="Arial" panose="020B0604020202020204" pitchFamily="34" charset="0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𝛽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 − </m:t>
                        </m:r>
                        <m:r>
                          <m:rPr>
                            <m:sty m:val="p"/>
                          </m:rPr>
                          <a:rPr lang="en-US" altLang="zh-CN" sz="1200">
                            <a:latin typeface="Arial" panose="020B0604020202020204" pitchFamily="34" charset="0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cos</m:t>
                        </m:r>
                        <m:r>
                          <a:rPr lang="zh-CN" altLang="en-US" sz="1200">
                            <a:latin typeface="微软雅黑" panose="020B0503020204020204" charset="-122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𝜑</m:t>
                        </m:r>
                        <m:r>
                          <a:rPr lang="en-US" altLang="zh-CN" sz="1200">
                            <a:latin typeface="微软雅黑" panose="020B0503020204020204" charset="-122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n-US" altLang="zh-CN" sz="1200" baseline="30000">
                            <a:latin typeface="微软雅黑" panose="020B0503020204020204" charset="-122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pf</m:t>
                        </m:r>
                      </m:num>
                      <m:den>
                        <m:r>
                          <a:rPr lang="en-US" altLang="zh-CN" sz="1200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𝑐𝑜𝑠</m:t>
                        </m:r>
                        <m:r>
                          <a:rPr lang="zh-CN" altLang="en-US" sz="1200"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𝜃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 − </m:t>
                        </m:r>
                        <m:r>
                          <m:rPr>
                            <m:sty m:val="p"/>
                          </m:rPr>
                          <a:rPr lang="en-US" altLang="zh-CN" sz="1200"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cos</m:t>
                        </m:r>
                        <m:r>
                          <a:rPr lang="zh-CN" altLang="en-US" sz="1200">
                            <a:latin typeface="微软雅黑" panose="020B0503020204020204" charset="-122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𝜑</m:t>
                        </m:r>
                      </m:den>
                    </m:f>
                  </m:oMath>
                </a14:m>
                <a:endParaRPr lang="en-US" altLang="zh-CN" sz="1200"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  <a:sym typeface="+mn-ea"/>
                </a:endParaRPr>
              </a:p>
              <a:p>
                <a:pPr indent="0">
                  <a:buFont typeface="Arial" panose="020B0604020202020204" pitchFamily="34" charset="0"/>
                  <a:buNone/>
                </a:pPr>
                <a:r>
                  <a:rPr lang="zh-CN" altLang="en-US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当</a:t>
                </a:r>
                <a:r>
                  <a:rPr lang="en-US" altLang="zh-CN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 </a:t>
                </a:r>
                <a:r>
                  <a:rPr lang="zh-CN" altLang="en-US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φ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 &lt; </a:t>
                </a:r>
                <a:r>
                  <a:rPr lang="zh-CN" altLang="en-US" sz="1200"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β，光照强度为</a:t>
                </a:r>
                <a:r>
                  <a:rPr lang="en-US" altLang="zh-CN" sz="1200"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0</a:t>
                </a:r>
                <a:r>
                  <a:rPr lang="zh-CN" altLang="en-US" sz="1200"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，因此对顶点的影响色值为</a:t>
                </a:r>
                <a:r>
                  <a:rPr lang="en-US" altLang="zh-CN" sz="1200"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0</a:t>
                </a:r>
                <a:r>
                  <a:rPr lang="zh-CN" altLang="en-US" sz="1200"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。</a:t>
                </a:r>
                <a:endParaRPr lang="zh-CN" altLang="en-US" sz="1200">
                  <a:latin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  <a:p>
                <a:pPr indent="0">
                  <a:buFont typeface="Arial" panose="020B0604020202020204" pitchFamily="34" charset="0"/>
                  <a:buNone/>
                </a:pPr>
                <a:r>
                  <a:rPr lang="en-US" altLang="zh-CN" sz="1200"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	 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 	</a:t>
                </a:r>
                <a:endParaRPr lang="en-US" altLang="zh-CN" sz="1200"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  <a:sym typeface="+mn-ea"/>
                </a:endParaRPr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4048760"/>
                <a:ext cx="7517765" cy="28479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平行四边形 32"/>
          <p:cNvSpPr/>
          <p:nvPr/>
        </p:nvSpPr>
        <p:spPr>
          <a:xfrm>
            <a:off x="799511" y="2643484"/>
            <a:ext cx="1078235" cy="158883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01705" y="2690864"/>
            <a:ext cx="5462487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pc="600" dirty="0">
                <a:cs typeface="+mn-ea"/>
                <a:sym typeface="+mn-lt"/>
              </a:rPr>
              <a:t>基础理论</a:t>
            </a:r>
            <a:endParaRPr lang="zh-CN" altLang="en-US" sz="5400" spc="600" dirty="0">
              <a:cs typeface="+mn-ea"/>
              <a:sym typeface="+mn-lt"/>
            </a:endParaRPr>
          </a:p>
        </p:txBody>
      </p:sp>
      <p:sp>
        <p:nvSpPr>
          <p:cNvPr id="34" name="平行四边形 33"/>
          <p:cNvSpPr/>
          <p:nvPr/>
        </p:nvSpPr>
        <p:spPr>
          <a:xfrm>
            <a:off x="4601268" y="3680289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平行四边形 29"/>
          <p:cNvSpPr/>
          <p:nvPr/>
        </p:nvSpPr>
        <p:spPr>
          <a:xfrm>
            <a:off x="540251" y="509287"/>
            <a:ext cx="1059279" cy="61345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cs typeface="+mn-ea"/>
                <a:sym typeface="+mn-lt"/>
              </a:rPr>
              <a:t>01</a:t>
            </a:r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485210" y="116114"/>
            <a:ext cx="2998810" cy="34980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0752881" y="6288719"/>
            <a:ext cx="101085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0" name="图片 19" descr="城市的风景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2" y="342900"/>
            <a:ext cx="4114800" cy="6172200"/>
          </a:xfrm>
          <a:prstGeom prst="rect">
            <a:avLst/>
          </a:prstGeom>
        </p:spPr>
      </p:pic>
      <p:sp>
        <p:nvSpPr>
          <p:cNvPr id="21" name="平行四边形 20"/>
          <p:cNvSpPr/>
          <p:nvPr/>
        </p:nvSpPr>
        <p:spPr>
          <a:xfrm>
            <a:off x="540251" y="6265860"/>
            <a:ext cx="8226378" cy="82816"/>
          </a:xfrm>
          <a:prstGeom prst="parallelogram">
            <a:avLst>
              <a:gd name="adj" fmla="val 3816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22" name="平行四边形 21"/>
          <p:cNvSpPr/>
          <p:nvPr/>
        </p:nvSpPr>
        <p:spPr>
          <a:xfrm>
            <a:off x="4833256" y="5794145"/>
            <a:ext cx="4457401" cy="82816"/>
          </a:xfrm>
          <a:prstGeom prst="parallelogram">
            <a:avLst>
              <a:gd name="adj" fmla="val 381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23" name="平行四边形 22"/>
          <p:cNvSpPr/>
          <p:nvPr/>
        </p:nvSpPr>
        <p:spPr>
          <a:xfrm>
            <a:off x="5527214" y="6018857"/>
            <a:ext cx="4457401" cy="82816"/>
          </a:xfrm>
          <a:prstGeom prst="parallelogram">
            <a:avLst>
              <a:gd name="adj" fmla="val 381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4" grpId="0"/>
      <p:bldP spid="34" grpId="0" animBg="1"/>
      <p:bldP spid="30" grpId="0" animBg="1"/>
      <p:bldP spid="21" grpId="0" animBg="1"/>
      <p:bldP spid="22" grpId="0" animBg="1"/>
      <p:bldP spid="2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动画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508760" y="1030605"/>
            <a:ext cx="812546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动画是基于模型顶点的变化，随着时间，每次渲染指定时间戳的顶点</a:t>
            </a:r>
            <a:r>
              <a:rPr lang="zh-CN" altLang="en-US" sz="1200"/>
              <a:t>到屏幕。</a:t>
            </a:r>
            <a:endParaRPr lang="zh-CN" altLang="en-US" sz="1200"/>
          </a:p>
          <a:p>
            <a:r>
              <a:rPr lang="zh-CN" altLang="en-US" sz="1200"/>
              <a:t>场景的三维软件中，输出的动画文件，主要分为两种：</a:t>
            </a:r>
            <a:endParaRPr lang="zh-CN" altLang="en-US" sz="1200"/>
          </a:p>
          <a:p>
            <a:r>
              <a:rPr lang="zh-CN" altLang="en-US" sz="1200"/>
              <a:t>第一种：每一个关键记录所有顶点的位置，使用于动画简单的</a:t>
            </a:r>
            <a:r>
              <a:rPr lang="zh-CN" altLang="en-US" sz="1200"/>
              <a:t>模型</a:t>
            </a:r>
            <a:endParaRPr lang="zh-CN" altLang="en-US" sz="1200"/>
          </a:p>
          <a:p>
            <a:r>
              <a:rPr lang="zh-CN" altLang="en-US" sz="1200"/>
              <a:t>第二种：使用蒙皮动画，每一个关键帧记录骨骼的位置，实际渲染中，根据骨骼位姿算出该骨骼影响的顶点坐标，适用于动画复杂</a:t>
            </a:r>
            <a:r>
              <a:rPr lang="zh-CN" altLang="en-US" sz="1200"/>
              <a:t>的模型</a:t>
            </a:r>
            <a:endParaRPr lang="zh-CN" altLang="en-US" sz="1200"/>
          </a:p>
        </p:txBody>
      </p:sp>
      <p:sp>
        <p:nvSpPr>
          <p:cNvPr id="5" name="文本框 4"/>
          <p:cNvSpPr txBox="1"/>
          <p:nvPr/>
        </p:nvSpPr>
        <p:spPr>
          <a:xfrm>
            <a:off x="1508760" y="2045335"/>
            <a:ext cx="81254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蒙皮</a:t>
            </a:r>
            <a:r>
              <a:rPr lang="en-US" altLang="zh-CN" sz="1200"/>
              <a:t>:</a:t>
            </a:r>
            <a:r>
              <a:rPr lang="zh-CN" altLang="en-US" sz="1200"/>
              <a:t>模拟动物骨骼系统，通过虚拟的骨骼，影响模型顶点的</a:t>
            </a:r>
            <a:r>
              <a:rPr lang="zh-CN" altLang="en-US" sz="1200"/>
              <a:t>位置</a:t>
            </a:r>
            <a:endParaRPr lang="zh-CN" altLang="en-US" sz="12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70475" y="2484120"/>
            <a:ext cx="1183640" cy="15087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155" y="2483485"/>
            <a:ext cx="1215390" cy="15093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7220" y="2425065"/>
            <a:ext cx="1189355" cy="1567815"/>
          </a:xfrm>
          <a:prstGeom prst="rect">
            <a:avLst/>
          </a:prstGeom>
        </p:spPr>
      </p:pic>
      <p:sp>
        <p:nvSpPr>
          <p:cNvPr id="13" name="右箭头 12"/>
          <p:cNvSpPr/>
          <p:nvPr/>
        </p:nvSpPr>
        <p:spPr>
          <a:xfrm>
            <a:off x="3054350" y="2997835"/>
            <a:ext cx="1798320" cy="625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将骨骼作用到模型</a:t>
            </a:r>
            <a:endParaRPr lang="zh-CN" altLang="en-US" sz="1200"/>
          </a:p>
        </p:txBody>
      </p:sp>
      <p:sp>
        <p:nvSpPr>
          <p:cNvPr id="14" name="右箭头 13"/>
          <p:cNvSpPr/>
          <p:nvPr/>
        </p:nvSpPr>
        <p:spPr>
          <a:xfrm>
            <a:off x="6494780" y="2997835"/>
            <a:ext cx="1607185" cy="6248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弯曲</a:t>
            </a:r>
            <a:r>
              <a:rPr lang="zh-CN" altLang="en-US" sz="1200"/>
              <a:t>骨骼</a:t>
            </a:r>
            <a:endParaRPr lang="zh-CN" altLang="en-US" sz="1200"/>
          </a:p>
        </p:txBody>
      </p:sp>
      <p:sp>
        <p:nvSpPr>
          <p:cNvPr id="19" name="文本框 18"/>
          <p:cNvSpPr txBox="1"/>
          <p:nvPr/>
        </p:nvSpPr>
        <p:spPr>
          <a:xfrm>
            <a:off x="1621155" y="4156075"/>
            <a:ext cx="81254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模型中的一个顶点，可能受到多个骨骼的影响，每个骨骼对顶点的影响最终以</a:t>
            </a:r>
            <a:r>
              <a:rPr lang="en-US" altLang="zh-CN" sz="1200"/>
              <a:t>“</a:t>
            </a:r>
            <a:r>
              <a:rPr lang="zh-CN" altLang="en-US" sz="1200">
                <a:sym typeface="+mn-ea"/>
              </a:rPr>
              <a:t>权重</a:t>
            </a:r>
            <a:r>
              <a:rPr lang="en-US" altLang="zh-CN" sz="1200"/>
              <a:t>”</a:t>
            </a:r>
            <a:r>
              <a:rPr lang="zh-CN" altLang="en-US" sz="1200"/>
              <a:t>来</a:t>
            </a:r>
            <a:r>
              <a:rPr lang="zh-CN" altLang="en-US" sz="1200"/>
              <a:t>衡量。</a:t>
            </a:r>
            <a:endParaRPr lang="zh-CN" altLang="en-US" sz="1200"/>
          </a:p>
          <a:p>
            <a:r>
              <a:rPr lang="zh-CN" altLang="en-US" sz="1200"/>
              <a:t>如</a:t>
            </a:r>
            <a:r>
              <a:rPr lang="zh-CN" altLang="en-US" sz="1200"/>
              <a:t>下图，骨骼对周围顶点的影响权重，以颜色标记，权重的大小依次为：红色</a:t>
            </a:r>
            <a:r>
              <a:rPr lang="en-US" altLang="zh-CN" sz="1200"/>
              <a:t>-&gt;</a:t>
            </a:r>
            <a:r>
              <a:rPr lang="zh-CN" altLang="en-US" sz="1200"/>
              <a:t>黄色</a:t>
            </a:r>
            <a:r>
              <a:rPr lang="en-US" altLang="zh-CN" sz="1200"/>
              <a:t>-&gt;</a:t>
            </a:r>
            <a:r>
              <a:rPr lang="zh-CN" altLang="en-US" sz="1200"/>
              <a:t>蓝色</a:t>
            </a:r>
            <a:endParaRPr lang="zh-CN" altLang="en-US" sz="120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9505" y="4849495"/>
            <a:ext cx="1715135" cy="17697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动画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508760" y="1030605"/>
            <a:ext cx="812546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动画是基于模型顶点的变化，随着时间，每次渲染指定时间戳的顶点</a:t>
            </a:r>
            <a:r>
              <a:rPr lang="zh-CN" altLang="en-US" sz="1200"/>
              <a:t>到屏幕。</a:t>
            </a:r>
            <a:endParaRPr lang="zh-CN" altLang="en-US" sz="1200"/>
          </a:p>
          <a:p>
            <a:r>
              <a:rPr lang="zh-CN" altLang="en-US" sz="1200"/>
              <a:t>场景的三维软件中，输出的动画文件，主要分为两种：</a:t>
            </a:r>
            <a:endParaRPr lang="zh-CN" altLang="en-US" sz="1200"/>
          </a:p>
          <a:p>
            <a:r>
              <a:rPr lang="zh-CN" altLang="en-US" sz="1200"/>
              <a:t>第一种：每一个关键记录所有顶点的位置，使用于动画简单的</a:t>
            </a:r>
            <a:r>
              <a:rPr lang="zh-CN" altLang="en-US" sz="1200"/>
              <a:t>模型</a:t>
            </a:r>
            <a:endParaRPr lang="zh-CN" altLang="en-US" sz="1200"/>
          </a:p>
          <a:p>
            <a:r>
              <a:rPr lang="zh-CN" altLang="en-US" sz="1200"/>
              <a:t>第二种：使用蒙皮动画，每一个关键帧记录骨骼的位置，实际渲染中，根据骨骼位姿算出该骨骼影响的顶点坐标，适用于动画复杂</a:t>
            </a:r>
            <a:r>
              <a:rPr lang="zh-CN" altLang="en-US" sz="1200"/>
              <a:t>的模型</a:t>
            </a:r>
            <a:endParaRPr lang="zh-CN" altLang="en-US" sz="1200"/>
          </a:p>
        </p:txBody>
      </p:sp>
      <p:sp>
        <p:nvSpPr>
          <p:cNvPr id="5" name="文本框 4"/>
          <p:cNvSpPr txBox="1"/>
          <p:nvPr/>
        </p:nvSpPr>
        <p:spPr>
          <a:xfrm>
            <a:off x="1508760" y="2045335"/>
            <a:ext cx="81254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蒙皮</a:t>
            </a:r>
            <a:r>
              <a:rPr lang="en-US" altLang="zh-CN" sz="1200"/>
              <a:t>:</a:t>
            </a:r>
            <a:r>
              <a:rPr lang="zh-CN" altLang="en-US" sz="1200"/>
              <a:t>模拟动物骨骼系统，通过虚拟的骨骼，影响模型顶点的</a:t>
            </a:r>
            <a:r>
              <a:rPr lang="zh-CN" altLang="en-US" sz="1200"/>
              <a:t>位置</a:t>
            </a:r>
            <a:endParaRPr lang="zh-CN" altLang="en-US" sz="12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70475" y="2484120"/>
            <a:ext cx="1183640" cy="15087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155" y="2483485"/>
            <a:ext cx="1215390" cy="15093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7220" y="2425065"/>
            <a:ext cx="1189355" cy="1567815"/>
          </a:xfrm>
          <a:prstGeom prst="rect">
            <a:avLst/>
          </a:prstGeom>
        </p:spPr>
      </p:pic>
      <p:sp>
        <p:nvSpPr>
          <p:cNvPr id="13" name="右箭头 12"/>
          <p:cNvSpPr/>
          <p:nvPr/>
        </p:nvSpPr>
        <p:spPr>
          <a:xfrm>
            <a:off x="3054350" y="2997835"/>
            <a:ext cx="1798320" cy="625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将骨骼作用到模型</a:t>
            </a:r>
            <a:endParaRPr lang="zh-CN" altLang="en-US" sz="1200"/>
          </a:p>
        </p:txBody>
      </p:sp>
      <p:sp>
        <p:nvSpPr>
          <p:cNvPr id="14" name="右箭头 13"/>
          <p:cNvSpPr/>
          <p:nvPr/>
        </p:nvSpPr>
        <p:spPr>
          <a:xfrm>
            <a:off x="6494780" y="2997835"/>
            <a:ext cx="1607185" cy="6248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弯曲</a:t>
            </a:r>
            <a:r>
              <a:rPr lang="zh-CN" altLang="en-US" sz="1200"/>
              <a:t>骨骼</a:t>
            </a:r>
            <a:endParaRPr lang="zh-CN" altLang="en-US" sz="1200"/>
          </a:p>
        </p:txBody>
      </p:sp>
      <p:sp>
        <p:nvSpPr>
          <p:cNvPr id="19" name="文本框 18"/>
          <p:cNvSpPr txBox="1"/>
          <p:nvPr/>
        </p:nvSpPr>
        <p:spPr>
          <a:xfrm>
            <a:off x="1508760" y="4156075"/>
            <a:ext cx="81254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模型中的一个顶点，可能受到多个骨骼的影响，每个骨骼对顶点的影响最终以</a:t>
            </a:r>
            <a:r>
              <a:rPr lang="en-US" altLang="zh-CN" sz="1200"/>
              <a:t>“</a:t>
            </a:r>
            <a:r>
              <a:rPr lang="zh-CN" altLang="en-US" sz="1200">
                <a:sym typeface="+mn-ea"/>
              </a:rPr>
              <a:t>权重</a:t>
            </a:r>
            <a:r>
              <a:rPr lang="en-US" altLang="zh-CN" sz="1200"/>
              <a:t>”</a:t>
            </a:r>
            <a:r>
              <a:rPr lang="zh-CN" altLang="en-US" sz="1200"/>
              <a:t>来</a:t>
            </a:r>
            <a:r>
              <a:rPr lang="zh-CN" altLang="en-US" sz="1200"/>
              <a:t>衡量。</a:t>
            </a:r>
            <a:endParaRPr lang="zh-CN" altLang="en-US" sz="1200"/>
          </a:p>
          <a:p>
            <a:r>
              <a:rPr lang="zh-CN" altLang="en-US" sz="1200"/>
              <a:t>如</a:t>
            </a:r>
            <a:r>
              <a:rPr lang="zh-CN" altLang="en-US" sz="1200"/>
              <a:t>下图，骨骼对周围顶点的影响权重，以颜色标记，权重的大小依次为：红色</a:t>
            </a:r>
            <a:r>
              <a:rPr lang="en-US" altLang="zh-CN" sz="1200"/>
              <a:t>-&gt;</a:t>
            </a:r>
            <a:r>
              <a:rPr lang="zh-CN" altLang="en-US" sz="1200"/>
              <a:t>黄色</a:t>
            </a:r>
            <a:r>
              <a:rPr lang="en-US" altLang="zh-CN" sz="1200"/>
              <a:t>-&gt;</a:t>
            </a:r>
            <a:r>
              <a:rPr lang="zh-CN" altLang="en-US" sz="1200"/>
              <a:t>蓝色</a:t>
            </a:r>
            <a:endParaRPr lang="zh-CN" altLang="en-US" sz="120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9505" y="4849495"/>
            <a:ext cx="1715135" cy="17697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动画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472565" y="1129030"/>
            <a:ext cx="67633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导入模型后，动画的</a:t>
            </a:r>
            <a:r>
              <a:rPr lang="zh-CN" altLang="en-US" sz="1200">
                <a:sym typeface="+mn-ea"/>
              </a:rPr>
              <a:t>每一个关键帧，</a:t>
            </a:r>
            <a:r>
              <a:rPr lang="zh-CN" altLang="en-US" sz="1200"/>
              <a:t>骨骼上的作用点，都会产生一个相对于最初姿态的偏移向量</a:t>
            </a:r>
            <a:r>
              <a:rPr lang="en-US" altLang="zh-CN" sz="1200"/>
              <a:t>(</a:t>
            </a:r>
            <a:r>
              <a:rPr lang="zh-CN" altLang="en-US" sz="1200"/>
              <a:t>包括旋转</a:t>
            </a:r>
            <a:r>
              <a:rPr lang="en-US" altLang="zh-CN" sz="1200"/>
              <a:t>)</a:t>
            </a:r>
            <a:r>
              <a:rPr lang="zh-CN" altLang="en-US" sz="1200"/>
              <a:t>，如</a:t>
            </a:r>
            <a:r>
              <a:rPr lang="zh-CN" altLang="en-US" sz="1200"/>
              <a:t>下图：</a:t>
            </a:r>
            <a:endParaRPr lang="zh-CN" altLang="en-US" sz="1200"/>
          </a:p>
        </p:txBody>
      </p:sp>
      <p:sp>
        <p:nvSpPr>
          <p:cNvPr id="4" name="椭圆 3"/>
          <p:cNvSpPr/>
          <p:nvPr/>
        </p:nvSpPr>
        <p:spPr>
          <a:xfrm>
            <a:off x="2404110" y="2929890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2280000">
            <a:off x="1658620" y="3328670"/>
            <a:ext cx="274320" cy="72136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9260000">
            <a:off x="2967355" y="3232150"/>
            <a:ext cx="274320" cy="93154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11040000">
            <a:off x="2387600" y="1746885"/>
            <a:ext cx="227330" cy="78613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>
            <a:stCxn id="4" idx="3"/>
            <a:endCxn id="11" idx="0"/>
          </p:cNvCxnSpPr>
          <p:nvPr/>
        </p:nvCxnSpPr>
        <p:spPr>
          <a:xfrm flipH="1">
            <a:off x="2018030" y="3034030"/>
            <a:ext cx="403860" cy="370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4" idx="0"/>
            <a:endCxn id="15" idx="0"/>
          </p:cNvCxnSpPr>
          <p:nvPr/>
        </p:nvCxnSpPr>
        <p:spPr>
          <a:xfrm flipV="1">
            <a:off x="2465070" y="2531745"/>
            <a:ext cx="8890" cy="398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4" idx="5"/>
            <a:endCxn id="12" idx="0"/>
          </p:cNvCxnSpPr>
          <p:nvPr/>
        </p:nvCxnSpPr>
        <p:spPr>
          <a:xfrm>
            <a:off x="2508250" y="3034030"/>
            <a:ext cx="302895" cy="301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994410" y="4046855"/>
            <a:ext cx="5994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骨骼</a:t>
            </a:r>
            <a:r>
              <a:rPr lang="en-US" altLang="zh-CN" sz="1200"/>
              <a:t>B</a:t>
            </a:r>
            <a:endParaRPr lang="en-US" altLang="zh-CN" sz="1200"/>
          </a:p>
        </p:txBody>
      </p:sp>
      <p:sp>
        <p:nvSpPr>
          <p:cNvPr id="24" name="文本框 23"/>
          <p:cNvSpPr txBox="1"/>
          <p:nvPr/>
        </p:nvSpPr>
        <p:spPr>
          <a:xfrm>
            <a:off x="2682240" y="1589405"/>
            <a:ext cx="5918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骨骼</a:t>
            </a:r>
            <a:r>
              <a:rPr lang="en-US" altLang="zh-CN" sz="1200"/>
              <a:t>A</a:t>
            </a:r>
            <a:endParaRPr lang="en-US" altLang="zh-CN" sz="1200"/>
          </a:p>
        </p:txBody>
      </p:sp>
      <p:sp>
        <p:nvSpPr>
          <p:cNvPr id="25" name="文本框 24"/>
          <p:cNvSpPr txBox="1"/>
          <p:nvPr/>
        </p:nvSpPr>
        <p:spPr>
          <a:xfrm>
            <a:off x="3512820" y="4046855"/>
            <a:ext cx="5994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骨骼</a:t>
            </a:r>
            <a:r>
              <a:rPr lang="en-US" altLang="zh-CN" sz="1200"/>
              <a:t>C</a:t>
            </a:r>
            <a:endParaRPr lang="en-US" altLang="zh-CN" sz="1200"/>
          </a:p>
        </p:txBody>
      </p:sp>
      <p:sp>
        <p:nvSpPr>
          <p:cNvPr id="38" name="椭圆 37"/>
          <p:cNvSpPr/>
          <p:nvPr/>
        </p:nvSpPr>
        <p:spPr>
          <a:xfrm>
            <a:off x="5993130" y="3082290"/>
            <a:ext cx="121920" cy="121920"/>
          </a:xfrm>
          <a:prstGeom prst="ellips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等腰三角形 38"/>
          <p:cNvSpPr/>
          <p:nvPr/>
        </p:nvSpPr>
        <p:spPr>
          <a:xfrm rot="2280000">
            <a:off x="5255260" y="3481070"/>
            <a:ext cx="274320" cy="72136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等腰三角形 39"/>
          <p:cNvSpPr/>
          <p:nvPr/>
        </p:nvSpPr>
        <p:spPr>
          <a:xfrm rot="19260000">
            <a:off x="6571615" y="3387090"/>
            <a:ext cx="274320" cy="931545"/>
          </a:xfrm>
          <a:prstGeom prst="triangle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/>
        </p:nvSpPr>
        <p:spPr>
          <a:xfrm rot="11040000">
            <a:off x="5984240" y="1899285"/>
            <a:ext cx="227330" cy="78613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2" name="直接箭头连接符 41"/>
          <p:cNvCxnSpPr/>
          <p:nvPr/>
        </p:nvCxnSpPr>
        <p:spPr>
          <a:xfrm flipH="1">
            <a:off x="5624830" y="3195320"/>
            <a:ext cx="364490" cy="34671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V="1">
            <a:off x="6071870" y="2668905"/>
            <a:ext cx="8890" cy="39814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6115050" y="3171190"/>
            <a:ext cx="302895" cy="30162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4591050" y="4199255"/>
            <a:ext cx="5994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骨骼</a:t>
            </a:r>
            <a:r>
              <a:rPr lang="en-US" altLang="zh-CN" sz="1200"/>
              <a:t>B</a:t>
            </a:r>
            <a:endParaRPr lang="en-US" altLang="zh-CN" sz="1200"/>
          </a:p>
        </p:txBody>
      </p:sp>
      <p:sp>
        <p:nvSpPr>
          <p:cNvPr id="46" name="文本框 45"/>
          <p:cNvSpPr txBox="1"/>
          <p:nvPr/>
        </p:nvSpPr>
        <p:spPr>
          <a:xfrm>
            <a:off x="6278880" y="1741805"/>
            <a:ext cx="5918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骨骼</a:t>
            </a:r>
            <a:r>
              <a:rPr lang="en-US" altLang="zh-CN" sz="1200"/>
              <a:t>A</a:t>
            </a:r>
            <a:endParaRPr lang="en-US" altLang="zh-CN" sz="1200"/>
          </a:p>
        </p:txBody>
      </p:sp>
      <p:sp>
        <p:nvSpPr>
          <p:cNvPr id="47" name="文本框 46"/>
          <p:cNvSpPr txBox="1"/>
          <p:nvPr/>
        </p:nvSpPr>
        <p:spPr>
          <a:xfrm>
            <a:off x="7109460" y="4199255"/>
            <a:ext cx="5994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骨骼</a:t>
            </a:r>
            <a:r>
              <a:rPr lang="en-US" altLang="zh-CN" sz="1200"/>
              <a:t>C</a:t>
            </a:r>
            <a:endParaRPr lang="en-US" altLang="zh-CN" sz="1200"/>
          </a:p>
        </p:txBody>
      </p:sp>
      <p:sp>
        <p:nvSpPr>
          <p:cNvPr id="48" name="等腰三角形 47"/>
          <p:cNvSpPr/>
          <p:nvPr/>
        </p:nvSpPr>
        <p:spPr>
          <a:xfrm rot="480000">
            <a:off x="6934200" y="3264535"/>
            <a:ext cx="274320" cy="931545"/>
          </a:xfrm>
          <a:prstGeom prst="triangl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9" name="直接箭头连接符 48"/>
          <p:cNvCxnSpPr/>
          <p:nvPr/>
        </p:nvCxnSpPr>
        <p:spPr>
          <a:xfrm flipV="1">
            <a:off x="6419850" y="3268980"/>
            <a:ext cx="716280" cy="19939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/>
              <p:cNvSpPr txBox="1"/>
              <p:nvPr/>
            </p:nvSpPr>
            <p:spPr>
              <a:xfrm>
                <a:off x="7659370" y="3598545"/>
                <a:ext cx="968375" cy="249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000"/>
                  <a:t>偏移向量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𝑉</m:t>
                        </m:r>
                        <m:r>
                          <a:rPr lang="en-US" altLang="zh-CN" sz="10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</m:acc>
                  </m:oMath>
                </a14:m>
                <a:endParaRPr lang="en-US" altLang="zh-CN" sz="1000"/>
              </a:p>
            </p:txBody>
          </p:sp>
        </mc:Choice>
        <mc:Fallback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9370" y="3598545"/>
                <a:ext cx="968375" cy="24955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接箭头连接符 50"/>
          <p:cNvCxnSpPr>
            <a:endCxn id="50" idx="1"/>
          </p:cNvCxnSpPr>
          <p:nvPr/>
        </p:nvCxnSpPr>
        <p:spPr>
          <a:xfrm>
            <a:off x="6734175" y="3392805"/>
            <a:ext cx="925195" cy="330835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文本框 56"/>
              <p:cNvSpPr txBox="1"/>
              <p:nvPr/>
            </p:nvSpPr>
            <p:spPr>
              <a:xfrm>
                <a:off x="1465580" y="4721225"/>
                <a:ext cx="8615680" cy="732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200"/>
                  <a:t>设骨骼</a:t>
                </a:r>
                <a:r>
                  <a:rPr lang="en-US" altLang="zh-CN" sz="1200"/>
                  <a:t>A</a:t>
                </a:r>
                <a:r>
                  <a:rPr lang="zh-CN" altLang="en-US" sz="1200"/>
                  <a:t>、</a:t>
                </a:r>
                <a:r>
                  <a:rPr lang="en-US" altLang="zh-CN" sz="1200"/>
                  <a:t>B</a:t>
                </a:r>
                <a:r>
                  <a:rPr lang="zh-CN" altLang="en-US" sz="1200"/>
                  <a:t>、</a:t>
                </a:r>
                <a:r>
                  <a:rPr lang="en-US" altLang="zh-CN" sz="1200"/>
                  <a:t>C</a:t>
                </a:r>
                <a:r>
                  <a:rPr lang="zh-CN" altLang="en-US" sz="1200"/>
                  <a:t>依次对顶点产生的权重为</a:t>
                </a:r>
                <a:r>
                  <a:rPr lang="en-US" altLang="zh-CN" sz="1200"/>
                  <a:t>:W</a:t>
                </a:r>
                <a:r>
                  <a:rPr lang="en-US" altLang="zh-CN" sz="1200" baseline="-25000"/>
                  <a:t>a</a:t>
                </a:r>
                <a:r>
                  <a:rPr lang="zh-CN" altLang="en-US" sz="1200"/>
                  <a:t>、</a:t>
                </a:r>
                <a:r>
                  <a:rPr lang="en-US" altLang="zh-CN" sz="1200">
                    <a:sym typeface="+mn-ea"/>
                  </a:rPr>
                  <a:t>W</a:t>
                </a:r>
                <a:r>
                  <a:rPr lang="en-US" altLang="zh-CN" sz="1200" baseline="-25000">
                    <a:sym typeface="+mn-ea"/>
                  </a:rPr>
                  <a:t>b</a:t>
                </a:r>
                <a:r>
                  <a:rPr lang="zh-CN" altLang="en-US" sz="1200">
                    <a:sym typeface="+mn-ea"/>
                  </a:rPr>
                  <a:t>、</a:t>
                </a:r>
                <a:r>
                  <a:rPr lang="en-US" altLang="zh-CN" sz="1200">
                    <a:sym typeface="+mn-ea"/>
                  </a:rPr>
                  <a:t>W</a:t>
                </a:r>
                <a:r>
                  <a:rPr lang="en-US" altLang="zh-CN" sz="1200" baseline="-25000">
                    <a:sym typeface="+mn-ea"/>
                  </a:rPr>
                  <a:t>c</a:t>
                </a:r>
                <a:r>
                  <a:rPr lang="en-US" altLang="zh-CN" sz="1200">
                    <a:sym typeface="+mn-ea"/>
                  </a:rPr>
                  <a:t>,</a:t>
                </a:r>
                <a:r>
                  <a:rPr lang="zh-CN" altLang="en-US" sz="1200">
                    <a:sym typeface="+mn-ea"/>
                  </a:rPr>
                  <a:t>则最终骨骼</a:t>
                </a:r>
                <a:r>
                  <a:rPr lang="en-US" altLang="zh-CN" sz="1200">
                    <a:sym typeface="+mn-ea"/>
                  </a:rPr>
                  <a:t>C</a:t>
                </a:r>
                <a:r>
                  <a:rPr lang="zh-CN" altLang="en-US" sz="1200">
                    <a:sym typeface="+mn-ea"/>
                  </a:rPr>
                  <a:t>最终引起的顶点位移为：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𝑉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</m:acc>
                  </m:oMath>
                </a14:m>
                <a:r>
                  <a:rPr lang="en-US" altLang="zh-CN" sz="1200">
                    <a:sym typeface="+mn-ea"/>
                  </a:rPr>
                  <a:t> · W</a:t>
                </a:r>
                <a:r>
                  <a:rPr lang="en-US" altLang="zh-CN" sz="1200" baseline="-25000">
                    <a:sym typeface="+mn-ea"/>
                  </a:rPr>
                  <a:t>c</a:t>
                </a:r>
                <a:r>
                  <a:rPr lang="zh-CN" altLang="en-US" sz="1200">
                    <a:sym typeface="+mn-ea"/>
                  </a:rPr>
                  <a:t>，如果</a:t>
                </a:r>
                <a:r>
                  <a:rPr lang="en-US" altLang="zh-CN" sz="1200">
                    <a:sym typeface="+mn-ea"/>
                  </a:rPr>
                  <a:t>3</a:t>
                </a:r>
                <a:r>
                  <a:rPr lang="zh-CN" altLang="en-US" sz="1200">
                    <a:sym typeface="+mn-ea"/>
                  </a:rPr>
                  <a:t>个骨骼同时移动，则顶点</a:t>
                </a:r>
                <a:r>
                  <a:rPr lang="zh-CN" altLang="en-US" sz="1200">
                    <a:sym typeface="+mn-ea"/>
                  </a:rPr>
                  <a:t>最终</a:t>
                </a:r>
                <a:r>
                  <a:rPr lang="zh-CN" altLang="en-US" sz="1200">
                    <a:sym typeface="+mn-ea"/>
                  </a:rPr>
                  <a:t>的位移为：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𝑉</m:t>
                        </m:r>
                      </m:e>
                    </m:acc>
                    <m:r>
                      <a:rPr lang="en-US" altLang="zh-CN" sz="1200" b="1" baseline="-2500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charset="0"/>
                        <a:sym typeface="+mn-ea"/>
                      </a:rPr>
                      <m:t>𝐚</m:t>
                    </m:r>
                  </m:oMath>
                </a14:m>
                <a:r>
                  <a:rPr lang="en-US" altLang="zh-CN" sz="1200">
                    <a:sym typeface="+mn-ea"/>
                  </a:rPr>
                  <a:t> · W</a:t>
                </a:r>
                <a:r>
                  <a:rPr lang="en-US" altLang="zh-CN" sz="1200" baseline="-25000">
                    <a:sym typeface="+mn-ea"/>
                  </a:rPr>
                  <a:t>a </a:t>
                </a:r>
                <a:r>
                  <a:rPr lang="en-US" altLang="zh-CN" sz="1200">
                    <a:sym typeface="+mn-ea"/>
                  </a:rPr>
                  <a:t>+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𝑉</m:t>
                        </m:r>
                      </m:e>
                    </m:acc>
                    <m:r>
                      <a:rPr lang="en-US" altLang="zh-CN" sz="1200" i="1" baseline="-25000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</m:oMath>
                </a14:m>
                <a:r>
                  <a:rPr lang="en-US" altLang="zh-CN" sz="1200" baseline="-25000">
                    <a:sym typeface="+mn-ea"/>
                  </a:rPr>
                  <a:t> </a:t>
                </a:r>
                <a:r>
                  <a:rPr lang="en-US" altLang="zh-CN" sz="1200">
                    <a:sym typeface="+mn-ea"/>
                  </a:rPr>
                  <a:t>· W</a:t>
                </a:r>
                <a:r>
                  <a:rPr lang="en-US" altLang="zh-CN" sz="1200" baseline="-25000">
                    <a:sym typeface="+mn-ea"/>
                  </a:rPr>
                  <a:t>b</a:t>
                </a:r>
                <a:r>
                  <a:rPr lang="en-US" altLang="zh-CN" sz="1200" baseline="-25000">
                    <a:sym typeface="+mn-ea"/>
                  </a:rPr>
                  <a:t> </a:t>
                </a:r>
                <a:r>
                  <a:rPr lang="en-US" altLang="zh-CN" sz="1200">
                    <a:sym typeface="+mn-ea"/>
                  </a:rPr>
                  <a:t>+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𝑉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</m:acc>
                  </m:oMath>
                </a14:m>
                <a:r>
                  <a:rPr lang="en-US" altLang="zh-CN" sz="1200">
                    <a:sym typeface="+mn-ea"/>
                  </a:rPr>
                  <a:t>· W</a:t>
                </a:r>
                <a:r>
                  <a:rPr lang="en-US" altLang="zh-CN" sz="1200" baseline="-25000">
                    <a:sym typeface="+mn-ea"/>
                  </a:rPr>
                  <a:t>c</a:t>
                </a:r>
                <a:r>
                  <a:rPr lang="zh-CN" altLang="en-US" sz="1200">
                    <a:sym typeface="+mn-ea"/>
                  </a:rPr>
                  <a:t>。如果存在多个骨骼，并同时移动</a:t>
                </a:r>
                <a:r>
                  <a:rPr lang="en-US" altLang="zh-CN" sz="1200">
                    <a:sym typeface="+mn-ea"/>
                  </a:rPr>
                  <a:t>(</a:t>
                </a:r>
                <a:r>
                  <a:rPr lang="zh-CN" altLang="en-US" sz="1200">
                    <a:sym typeface="+mn-ea"/>
                  </a:rPr>
                  <a:t>未移动的设为零向量</a:t>
                </a:r>
                <a:r>
                  <a:rPr lang="en-US" altLang="zh-CN" sz="1200">
                    <a:sym typeface="+mn-ea"/>
                  </a:rPr>
                  <a:t>)</a:t>
                </a:r>
                <a:r>
                  <a:rPr lang="zh-CN" altLang="en-US" sz="1200">
                    <a:sym typeface="+mn-ea"/>
                  </a:rPr>
                  <a:t>，则顶点最终的位移为：</a:t>
                </a:r>
                <a:r>
                  <a:rPr lang="en-US" altLang="zh-CN" sz="1200">
                    <a:sym typeface="+mn-ea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naryPr>
                      <m:sub>
                        <m: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𝒊</m:t>
                        </m:r>
                        <m: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𝟏</m:t>
                        </m:r>
                      </m:sub>
                      <m:sup>
                        <m: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𝒏</m:t>
                        </m:r>
                      </m:sup>
                      <m:e>
                        <m:acc>
                          <m:accPr>
                            <m:chr m:val="⃑"/>
                            <m:ctrlPr>
                              <a:rPr lang="en-US" altLang="zh-CN" sz="1200" b="1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sz="1200" b="1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𝑽</m:t>
                            </m:r>
                          </m:e>
                        </m:acc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𝐢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)</m:t>
                        </m:r>
                        <m:r>
                          <a:rPr lang="zh-CN" altLang="en-US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 </m:t>
                        </m:r>
                        <m:r>
                          <a:rPr lang="zh-CN" altLang="en-US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∗</m:t>
                        </m:r>
                        <m:r>
                          <a:rPr lang="en-US" altLang="zh-CN" sz="1200" b="1">
                            <a:latin typeface="Cambria Math" panose="02040503050406030204" charset="0"/>
                            <a:sym typeface="+mn-ea"/>
                          </a:rPr>
                          <m:t>𝐖</m:t>
                        </m:r>
                        <m:r>
                          <a:rPr lang="en-US" altLang="zh-CN" sz="1200" b="1" baseline="-25000">
                            <a:latin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1200" b="1" baseline="-25000">
                            <a:latin typeface="Cambria Math" panose="02040503050406030204" charset="0"/>
                            <a:sym typeface="+mn-ea"/>
                          </a:rPr>
                          <m:t>𝐢</m:t>
                        </m:r>
                        <m:r>
                          <a:rPr lang="en-US" altLang="zh-CN" sz="1200" b="1" baseline="-25000">
                            <a:latin typeface="Cambria Math" panose="02040503050406030204" charset="0"/>
                            <a:sym typeface="+mn-ea"/>
                          </a:rPr>
                          <m:t>)</m:t>
                        </m:r>
                        <m:r>
                          <a:rPr lang="zh-CN" altLang="en-US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 </m:t>
                        </m:r>
                      </m:e>
                    </m:nary>
                  </m:oMath>
                </a14:m>
                <a:r>
                  <a:rPr lang="en-US" altLang="zh-CN" sz="1200" b="1" i="1" baseline="-25000">
                    <a:sym typeface="+mn-ea"/>
                  </a:rPr>
                  <a:t> </a:t>
                </a:r>
                <a:endParaRPr lang="en-US" altLang="zh-CN" sz="1200" b="1" i="1" baseline="-25000">
                  <a:sym typeface="+mn-ea"/>
                </a:endParaRPr>
              </a:p>
            </p:txBody>
          </p:sp>
        </mc:Choice>
        <mc:Fallback>
          <p:sp>
            <p:nvSpPr>
              <p:cNvPr id="57" name="文本框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580" y="4721225"/>
                <a:ext cx="8615680" cy="73215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椭圆 58"/>
          <p:cNvSpPr/>
          <p:nvPr/>
        </p:nvSpPr>
        <p:spPr>
          <a:xfrm>
            <a:off x="6465570" y="2980690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0" name="直接箭头连接符 59"/>
          <p:cNvCxnSpPr>
            <a:endCxn id="59" idx="2"/>
          </p:cNvCxnSpPr>
          <p:nvPr/>
        </p:nvCxnSpPr>
        <p:spPr>
          <a:xfrm flipV="1">
            <a:off x="6109970" y="3041650"/>
            <a:ext cx="355600" cy="10668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文本框 60"/>
              <p:cNvSpPr txBox="1"/>
              <p:nvPr/>
            </p:nvSpPr>
            <p:spPr>
              <a:xfrm>
                <a:off x="6558280" y="2223770"/>
                <a:ext cx="1240155" cy="260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000"/>
                  <a:t>顶点位移：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𝑉</m:t>
                        </m:r>
                        <m:r>
                          <a:rPr lang="en-US" altLang="zh-CN" sz="10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</m:acc>
                  </m:oMath>
                </a14:m>
                <a:r>
                  <a:rPr lang="en-US" altLang="zh-CN" sz="1000">
                    <a:sym typeface="+mn-ea"/>
                  </a:rPr>
                  <a:t> · W</a:t>
                </a:r>
                <a:r>
                  <a:rPr lang="en-US" altLang="zh-CN" sz="1000" baseline="-25000">
                    <a:sym typeface="+mn-ea"/>
                  </a:rPr>
                  <a:t>c</a:t>
                </a:r>
                <a:endParaRPr lang="en-US" altLang="zh-CN" sz="1000"/>
              </a:p>
            </p:txBody>
          </p:sp>
        </mc:Choice>
        <mc:Fallback>
          <p:sp>
            <p:nvSpPr>
              <p:cNvPr id="61" name="文本框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8280" y="2223770"/>
                <a:ext cx="1240155" cy="26098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直接箭头连接符 61"/>
          <p:cNvCxnSpPr/>
          <p:nvPr/>
        </p:nvCxnSpPr>
        <p:spPr>
          <a:xfrm flipV="1">
            <a:off x="6238875" y="2465070"/>
            <a:ext cx="453390" cy="604520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59" idx="1"/>
          </p:cNvCxnSpPr>
          <p:nvPr/>
        </p:nvCxnSpPr>
        <p:spPr>
          <a:xfrm flipH="1" flipV="1">
            <a:off x="6070600" y="2690495"/>
            <a:ext cx="412750" cy="307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59" idx="3"/>
          </p:cNvCxnSpPr>
          <p:nvPr/>
        </p:nvCxnSpPr>
        <p:spPr>
          <a:xfrm flipH="1">
            <a:off x="5647055" y="3084830"/>
            <a:ext cx="836295" cy="450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59" idx="6"/>
            <a:endCxn id="48" idx="0"/>
          </p:cNvCxnSpPr>
          <p:nvPr/>
        </p:nvCxnSpPr>
        <p:spPr>
          <a:xfrm>
            <a:off x="6587490" y="3041650"/>
            <a:ext cx="548640" cy="227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1509395" y="5464175"/>
            <a:ext cx="85725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实际的游戏开发中，三维软件会基于局部坐标导出一些动画，例如：行走、奔跑等，模型看起来是在原地奔跑、行走。在程序中，结合人为指定的移动向量，该向量作用于蒙皮动画计算后的人为位姿，使模型的所有顶点产生统一的位移，就可以形成完整的走路</a:t>
            </a:r>
            <a:r>
              <a:rPr lang="zh-CN" altLang="en-US" sz="1200"/>
              <a:t>动画。</a:t>
            </a:r>
            <a:endParaRPr lang="zh-CN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特效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493520" y="129921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363980" y="1169670"/>
            <a:ext cx="78752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特效以粒子的形式来实现，每个粒子有各自的轨迹，但整个粒子系统按照总体的运动路径从产生到消亡，粒子会在运动的路径上，在指定的方向轴上产生随机的位移，位移大小受设定</a:t>
            </a:r>
            <a:r>
              <a:rPr lang="zh-CN" altLang="en-US" sz="1200"/>
              <a:t>的阈值</a:t>
            </a:r>
            <a:r>
              <a:rPr lang="zh-CN" altLang="en-US" sz="1200"/>
              <a:t>控制。</a:t>
            </a:r>
            <a:endParaRPr lang="zh-CN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平行四边形 32"/>
          <p:cNvSpPr/>
          <p:nvPr/>
        </p:nvSpPr>
        <p:spPr>
          <a:xfrm>
            <a:off x="799511" y="2643484"/>
            <a:ext cx="1078235" cy="158883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01705" y="2690864"/>
            <a:ext cx="5462487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pc="600" dirty="0">
                <a:cs typeface="+mn-ea"/>
                <a:sym typeface="+mn-lt"/>
              </a:rPr>
              <a:t>现代编程接口</a:t>
            </a:r>
            <a:endParaRPr lang="zh-CN" altLang="en-US" sz="5400" spc="600" dirty="0">
              <a:cs typeface="+mn-ea"/>
              <a:sym typeface="+mn-lt"/>
            </a:endParaRPr>
          </a:p>
        </p:txBody>
      </p:sp>
      <p:sp>
        <p:nvSpPr>
          <p:cNvPr id="34" name="平行四边形 33"/>
          <p:cNvSpPr/>
          <p:nvPr/>
        </p:nvSpPr>
        <p:spPr>
          <a:xfrm>
            <a:off x="4601268" y="3680289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10752881" y="6288719"/>
            <a:ext cx="101085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平行四边形 29"/>
          <p:cNvSpPr/>
          <p:nvPr/>
        </p:nvSpPr>
        <p:spPr>
          <a:xfrm>
            <a:off x="540251" y="509287"/>
            <a:ext cx="1059279" cy="61345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cs typeface="+mn-ea"/>
                <a:sym typeface="+mn-lt"/>
              </a:rPr>
              <a:t>01</a:t>
            </a:r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485210" y="116114"/>
            <a:ext cx="2998810" cy="34980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752881" y="6288719"/>
            <a:ext cx="101085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4" name="图片 13" descr="城市的风景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2" y="342900"/>
            <a:ext cx="4114800" cy="6172200"/>
          </a:xfrm>
          <a:prstGeom prst="rect">
            <a:avLst/>
          </a:prstGeom>
        </p:spPr>
      </p:pic>
      <p:sp>
        <p:nvSpPr>
          <p:cNvPr id="15" name="平行四边形 14"/>
          <p:cNvSpPr/>
          <p:nvPr/>
        </p:nvSpPr>
        <p:spPr>
          <a:xfrm>
            <a:off x="540251" y="6265860"/>
            <a:ext cx="8226378" cy="82816"/>
          </a:xfrm>
          <a:prstGeom prst="parallelogram">
            <a:avLst>
              <a:gd name="adj" fmla="val 3816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16" name="平行四边形 15"/>
          <p:cNvSpPr/>
          <p:nvPr/>
        </p:nvSpPr>
        <p:spPr>
          <a:xfrm>
            <a:off x="4833256" y="5794145"/>
            <a:ext cx="4457401" cy="82816"/>
          </a:xfrm>
          <a:prstGeom prst="parallelogram">
            <a:avLst>
              <a:gd name="adj" fmla="val 381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17" name="平行四边形 16"/>
          <p:cNvSpPr/>
          <p:nvPr/>
        </p:nvSpPr>
        <p:spPr>
          <a:xfrm>
            <a:off x="5527214" y="6018857"/>
            <a:ext cx="4457401" cy="82816"/>
          </a:xfrm>
          <a:prstGeom prst="parallelogram">
            <a:avLst>
              <a:gd name="adj" fmla="val 381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4" grpId="0"/>
      <p:bldP spid="34" grpId="0" animBg="1"/>
      <p:bldP spid="30" grpId="0" animBg="1"/>
      <p:bldP spid="15" grpId="0" animBg="1"/>
      <p:bldP spid="16" grpId="0" animBg="1"/>
      <p:bldP spid="1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344" y="477551"/>
            <a:ext cx="467166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现代编程接口</a:t>
            </a:r>
            <a:endParaRPr lang="zh-CN" altLang="en-US" sz="32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670935" y="1925955"/>
            <a:ext cx="2265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二、常用</a:t>
            </a:r>
            <a:r>
              <a:rPr lang="en-US" altLang="zh-CN"/>
              <a:t>3d</a:t>
            </a:r>
            <a:r>
              <a:rPr lang="zh-CN" altLang="en-US"/>
              <a:t>图形接口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670935" y="2532380"/>
            <a:ext cx="1922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三、</a:t>
            </a:r>
            <a:r>
              <a:rPr lang="en-US" altLang="zh-CN"/>
              <a:t>API</a:t>
            </a:r>
            <a:r>
              <a:rPr lang="zh-CN" altLang="en-US"/>
              <a:t>调用逻辑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670935" y="3138805"/>
            <a:ext cx="2506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四、</a:t>
            </a:r>
            <a:r>
              <a:rPr lang="en-US" altLang="zh-CN"/>
              <a:t>GPU</a:t>
            </a:r>
            <a:r>
              <a:rPr lang="zh-CN" altLang="en-US"/>
              <a:t>编程使用场景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679190" y="1317625"/>
            <a:ext cx="2532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一、</a:t>
            </a:r>
            <a:r>
              <a:rPr lang="en-US"/>
              <a:t>CPU</a:t>
            </a:r>
            <a:r>
              <a:rPr lang="zh-CN" altLang="en-US"/>
              <a:t>与</a:t>
            </a:r>
            <a:r>
              <a:rPr lang="en-US" altLang="zh-CN"/>
              <a:t>GPU</a:t>
            </a:r>
            <a:r>
              <a:rPr lang="zh-CN" altLang="en-US"/>
              <a:t>的</a:t>
            </a:r>
            <a:r>
              <a:rPr lang="zh-CN" altLang="en-US"/>
              <a:t>分工</a:t>
            </a:r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3086100" y="3969385"/>
            <a:ext cx="7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平行四边形 32"/>
          <p:cNvSpPr/>
          <p:nvPr/>
        </p:nvSpPr>
        <p:spPr>
          <a:xfrm>
            <a:off x="799511" y="2643484"/>
            <a:ext cx="1078235" cy="158883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01705" y="2690864"/>
            <a:ext cx="5462487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pc="600" dirty="0">
                <a:cs typeface="+mn-ea"/>
                <a:sym typeface="+mn-lt"/>
              </a:rPr>
              <a:t>引擎扩展</a:t>
            </a:r>
            <a:endParaRPr lang="zh-CN" altLang="en-US" sz="5400" spc="600" dirty="0">
              <a:cs typeface="+mn-ea"/>
              <a:sym typeface="+mn-lt"/>
            </a:endParaRPr>
          </a:p>
        </p:txBody>
      </p:sp>
      <p:sp>
        <p:nvSpPr>
          <p:cNvPr id="34" name="平行四边形 33"/>
          <p:cNvSpPr/>
          <p:nvPr/>
        </p:nvSpPr>
        <p:spPr>
          <a:xfrm>
            <a:off x="4601268" y="3680289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平行四边形 29"/>
          <p:cNvSpPr/>
          <p:nvPr/>
        </p:nvSpPr>
        <p:spPr>
          <a:xfrm>
            <a:off x="540251" y="509287"/>
            <a:ext cx="1059279" cy="61345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03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485210" y="116114"/>
            <a:ext cx="2998810" cy="34980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752881" y="6288719"/>
            <a:ext cx="101085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4" name="图片 13" descr="城市的风景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2" y="342900"/>
            <a:ext cx="4114800" cy="6172200"/>
          </a:xfrm>
          <a:prstGeom prst="rect">
            <a:avLst/>
          </a:prstGeom>
        </p:spPr>
      </p:pic>
      <p:sp>
        <p:nvSpPr>
          <p:cNvPr id="15" name="平行四边形 14"/>
          <p:cNvSpPr/>
          <p:nvPr/>
        </p:nvSpPr>
        <p:spPr>
          <a:xfrm>
            <a:off x="540251" y="6265860"/>
            <a:ext cx="8226378" cy="82816"/>
          </a:xfrm>
          <a:prstGeom prst="parallelogram">
            <a:avLst>
              <a:gd name="adj" fmla="val 3816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16" name="平行四边形 15"/>
          <p:cNvSpPr/>
          <p:nvPr/>
        </p:nvSpPr>
        <p:spPr>
          <a:xfrm>
            <a:off x="4833256" y="5794145"/>
            <a:ext cx="4457401" cy="82816"/>
          </a:xfrm>
          <a:prstGeom prst="parallelogram">
            <a:avLst>
              <a:gd name="adj" fmla="val 381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17" name="平行四边形 16"/>
          <p:cNvSpPr/>
          <p:nvPr/>
        </p:nvSpPr>
        <p:spPr>
          <a:xfrm>
            <a:off x="5527214" y="6018857"/>
            <a:ext cx="4457401" cy="82816"/>
          </a:xfrm>
          <a:prstGeom prst="parallelogram">
            <a:avLst>
              <a:gd name="adj" fmla="val 381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4" grpId="0"/>
      <p:bldP spid="34" grpId="0" animBg="1"/>
      <p:bldP spid="30" grpId="0" animBg="1"/>
      <p:bldP spid="15" grpId="0" animBg="1"/>
      <p:bldP spid="16" grpId="0" animBg="1"/>
      <p:bldP spid="1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344" y="477551"/>
            <a:ext cx="467166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引擎扩展</a:t>
            </a:r>
            <a:endParaRPr lang="zh-CN" altLang="en-US" sz="32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634865" y="155702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一、物理引擎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643120" y="2165350"/>
            <a:ext cx="44259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二、</a:t>
            </a:r>
            <a:r>
              <a:rPr lang="en-US"/>
              <a:t>AI</a:t>
            </a:r>
            <a:r>
              <a:rPr lang="zh-CN" altLang="en-US"/>
              <a:t>引擎</a:t>
            </a:r>
            <a:r>
              <a:rPr lang="en-US" altLang="zh-CN"/>
              <a:t>(</a:t>
            </a:r>
            <a:r>
              <a:rPr lang="zh-CN" altLang="en-US"/>
              <a:t>状态机、自动寻路、自动打怪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4645025" y="3307080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四、游戏制作流水线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645025" y="275590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三、网络通信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平行四边形 32"/>
          <p:cNvSpPr/>
          <p:nvPr/>
        </p:nvSpPr>
        <p:spPr>
          <a:xfrm>
            <a:off x="799511" y="2643484"/>
            <a:ext cx="1078235" cy="158883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01625" y="2691130"/>
            <a:ext cx="57658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pc="600" dirty="0">
                <a:cs typeface="+mn-ea"/>
                <a:sym typeface="+mn-lt"/>
              </a:rPr>
              <a:t>进阶学习</a:t>
            </a:r>
            <a:endParaRPr lang="zh-CN" altLang="en-US" sz="5400" spc="600" dirty="0">
              <a:cs typeface="+mn-ea"/>
              <a:sym typeface="+mn-lt"/>
            </a:endParaRPr>
          </a:p>
        </p:txBody>
      </p:sp>
      <p:sp>
        <p:nvSpPr>
          <p:cNvPr id="34" name="平行四边形 33"/>
          <p:cNvSpPr/>
          <p:nvPr/>
        </p:nvSpPr>
        <p:spPr>
          <a:xfrm>
            <a:off x="4601268" y="3680289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平行四边形 29"/>
          <p:cNvSpPr/>
          <p:nvPr/>
        </p:nvSpPr>
        <p:spPr>
          <a:xfrm>
            <a:off x="540251" y="509287"/>
            <a:ext cx="1059279" cy="61345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04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485210" y="116114"/>
            <a:ext cx="2998810" cy="34980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752881" y="6288719"/>
            <a:ext cx="101085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4" name="图片 13" descr="城市的风景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2" y="342900"/>
            <a:ext cx="4114800" cy="6172200"/>
          </a:xfrm>
          <a:prstGeom prst="rect">
            <a:avLst/>
          </a:prstGeom>
        </p:spPr>
      </p:pic>
      <p:sp>
        <p:nvSpPr>
          <p:cNvPr id="15" name="平行四边形 14"/>
          <p:cNvSpPr/>
          <p:nvPr/>
        </p:nvSpPr>
        <p:spPr>
          <a:xfrm>
            <a:off x="540251" y="6265860"/>
            <a:ext cx="8226378" cy="82816"/>
          </a:xfrm>
          <a:prstGeom prst="parallelogram">
            <a:avLst>
              <a:gd name="adj" fmla="val 3816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16" name="平行四边形 15"/>
          <p:cNvSpPr/>
          <p:nvPr/>
        </p:nvSpPr>
        <p:spPr>
          <a:xfrm>
            <a:off x="4833256" y="5794145"/>
            <a:ext cx="4457401" cy="82816"/>
          </a:xfrm>
          <a:prstGeom prst="parallelogram">
            <a:avLst>
              <a:gd name="adj" fmla="val 381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17" name="平行四边形 16"/>
          <p:cNvSpPr/>
          <p:nvPr/>
        </p:nvSpPr>
        <p:spPr>
          <a:xfrm>
            <a:off x="5527214" y="6018857"/>
            <a:ext cx="4457401" cy="82816"/>
          </a:xfrm>
          <a:prstGeom prst="parallelogram">
            <a:avLst>
              <a:gd name="adj" fmla="val 381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4" grpId="0"/>
      <p:bldP spid="34" grpId="0" animBg="1"/>
      <p:bldP spid="30" grpId="0" animBg="1"/>
      <p:bldP spid="15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344" y="477551"/>
            <a:ext cx="467166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endParaRPr lang="zh-CN" altLang="en-US" sz="32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3531870" y="2411095"/>
            <a:ext cx="3482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四、动画系统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531870" y="2814955"/>
            <a:ext cx="3482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五、特效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531870" y="3247390"/>
            <a:ext cx="3482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六、</a:t>
            </a:r>
            <a:r>
              <a:rPr lang="en-US" altLang="zh-CN"/>
              <a:t>Z</a:t>
            </a:r>
            <a:r>
              <a:rPr lang="zh-CN" altLang="en-US"/>
              <a:t>轴排序与深度</a:t>
            </a:r>
            <a:r>
              <a:rPr lang="zh-CN" altLang="en-US"/>
              <a:t>缓存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531870" y="3733165"/>
            <a:ext cx="3482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七、碰撞</a:t>
            </a:r>
            <a:r>
              <a:rPr lang="zh-CN" altLang="en-US"/>
              <a:t>检测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531870" y="4218940"/>
            <a:ext cx="3482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八、裁剪与</a:t>
            </a:r>
            <a:r>
              <a:rPr lang="zh-CN" altLang="en-US"/>
              <a:t>剔除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531870" y="1061085"/>
            <a:ext cx="3482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一、</a:t>
            </a:r>
            <a:r>
              <a:rPr lang="zh-CN" altLang="en-US"/>
              <a:t>模型渲染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531870" y="1497330"/>
            <a:ext cx="3482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二、材质映射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531870" y="1972310"/>
            <a:ext cx="3482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三、光照</a:t>
            </a:r>
            <a:r>
              <a:rPr lang="zh-CN" altLang="en-US"/>
              <a:t>模型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531870" y="4636135"/>
            <a:ext cx="3482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九、天空</a:t>
            </a:r>
            <a:r>
              <a:rPr lang="zh-CN" altLang="en-US"/>
              <a:t>盒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531870" y="5100955"/>
            <a:ext cx="3482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十、</a:t>
            </a:r>
            <a:r>
              <a:rPr lang="zh-CN" altLang="en-US"/>
              <a:t>地表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431290" y="1191895"/>
            <a:ext cx="2303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、虚拟</a:t>
            </a:r>
            <a:r>
              <a:rPr lang="zh-CN" altLang="en-US"/>
              <a:t>场景</a:t>
            </a:r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27350" y="1786255"/>
            <a:ext cx="6337300" cy="3463925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2579370" y="5586095"/>
            <a:ext cx="70332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      </a:t>
            </a:r>
            <a:r>
              <a:rPr lang="zh-CN" altLang="en-US" sz="1400"/>
              <a:t>通过</a:t>
            </a:r>
            <a:r>
              <a:rPr lang="zh-CN" altLang="en-US" sz="1400"/>
              <a:t>居中人眼和显示器建立虚拟视椎体，连接</a:t>
            </a:r>
            <a:r>
              <a:rPr lang="en-US" altLang="zh-CN" sz="1400"/>
              <a:t>3d</a:t>
            </a:r>
            <a:r>
              <a:rPr lang="zh-CN" altLang="en-US" sz="1400"/>
              <a:t>空间模型的顶点和人眼，连线和显示器平面的交点，为最终渲染的图像</a:t>
            </a:r>
            <a:r>
              <a:rPr lang="zh-CN" altLang="en-US" sz="1400"/>
              <a:t>顶点，实为</a:t>
            </a:r>
            <a:r>
              <a:rPr lang="en-US" altLang="zh-CN" sz="1400"/>
              <a:t>2D</a:t>
            </a:r>
            <a:r>
              <a:rPr lang="zh-CN" altLang="en-US" sz="1400"/>
              <a:t>图形。</a:t>
            </a:r>
            <a:endParaRPr lang="zh-CN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879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3778250" y="1399540"/>
            <a:ext cx="760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人眼</a:t>
            </a:r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4869815" y="1444625"/>
            <a:ext cx="792480" cy="2787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5953125" y="1400175"/>
            <a:ext cx="1038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</a:t>
            </a:r>
            <a:r>
              <a:rPr lang="zh-CN" altLang="en-US"/>
              <a:t>视点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554730" y="2244090"/>
            <a:ext cx="871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视椎体</a:t>
            </a:r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4878070" y="2289175"/>
            <a:ext cx="792480" cy="2787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6062345" y="2297430"/>
            <a:ext cx="871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视景</a:t>
            </a:r>
            <a:r>
              <a:rPr lang="zh-CN" altLang="en-US"/>
              <a:t>体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755775" y="1076325"/>
            <a:ext cx="1160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虚拟相机</a:t>
            </a:r>
            <a:r>
              <a:rPr lang="en-US" altLang="zh-CN"/>
              <a:t>: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1814830" y="2746375"/>
            <a:ext cx="10495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3d</a:t>
            </a:r>
            <a:r>
              <a:rPr lang="zh-CN" altLang="en-US"/>
              <a:t>引擎中视景体，增加远近裁剪面，远裁剪面外的元素不做渲染，</a:t>
            </a:r>
            <a:r>
              <a:rPr lang="zh-CN" altLang="en-US"/>
              <a:t>大部分引擎中近裁剪面就是视平面，</a:t>
            </a:r>
            <a:endParaRPr lang="zh-CN" altLang="en-US"/>
          </a:p>
          <a:p>
            <a:r>
              <a:rPr lang="zh-CN" altLang="en-US"/>
              <a:t>比近裁剪面更近的元素不做</a:t>
            </a:r>
            <a:r>
              <a:rPr lang="zh-CN" altLang="en-US"/>
              <a:t>渲染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597910" y="1816100"/>
            <a:ext cx="871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显示器</a:t>
            </a:r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>
            <a:off x="4880610" y="1861185"/>
            <a:ext cx="792480" cy="2787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6084570" y="1869440"/>
            <a:ext cx="871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视</a:t>
            </a:r>
            <a:r>
              <a:rPr lang="zh-CN" altLang="en-US"/>
              <a:t>平面</a:t>
            </a:r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04920" y="3515360"/>
            <a:ext cx="5227955" cy="30721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759325" y="1891030"/>
            <a:ext cx="1135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1) </a:t>
            </a:r>
            <a:r>
              <a:rPr lang="zh-CN" altLang="en-US"/>
              <a:t>绘制</a:t>
            </a:r>
            <a:r>
              <a:rPr lang="zh-CN" altLang="en-US"/>
              <a:t>点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759325" y="2272665"/>
            <a:ext cx="1135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2) </a:t>
            </a:r>
            <a:r>
              <a:rPr lang="zh-CN" altLang="en-US"/>
              <a:t>绘制</a:t>
            </a:r>
            <a:r>
              <a:rPr lang="zh-CN" altLang="en-US"/>
              <a:t>线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759325" y="2654300"/>
            <a:ext cx="1592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3) </a:t>
            </a:r>
            <a:r>
              <a:rPr lang="zh-CN" altLang="en-US"/>
              <a:t>绘制</a:t>
            </a:r>
            <a:r>
              <a:rPr lang="zh-CN" altLang="en-US"/>
              <a:t>三角形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829435" y="1437005"/>
            <a:ext cx="165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2D</a:t>
            </a:r>
            <a:r>
              <a:rPr lang="zh-CN" altLang="en-US"/>
              <a:t>绘图</a:t>
            </a:r>
            <a:r>
              <a:rPr lang="en-US" altLang="zh-CN"/>
              <a:t>API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122680" y="1103630"/>
            <a:ext cx="3103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3d</a:t>
            </a:r>
            <a:r>
              <a:rPr lang="zh-CN" altLang="en-US"/>
              <a:t>坐标到</a:t>
            </a:r>
            <a:r>
              <a:rPr lang="en-US" altLang="zh-CN"/>
              <a:t>2d</a:t>
            </a:r>
            <a:r>
              <a:rPr lang="zh-CN" altLang="en-US"/>
              <a:t>坐标变换</a:t>
            </a:r>
            <a:r>
              <a:rPr lang="zh-CN" altLang="en-US"/>
              <a:t>流程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3007360" y="1813560"/>
            <a:ext cx="33534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1) </a:t>
            </a:r>
            <a:r>
              <a:rPr lang="zh-CN" altLang="en-US" sz="1400"/>
              <a:t>模型坐标</a:t>
            </a:r>
            <a:r>
              <a:rPr lang="en-US" altLang="zh-CN" sz="1400"/>
              <a:t>(</a:t>
            </a:r>
            <a:r>
              <a:rPr lang="zh-CN" altLang="en-US" sz="1400"/>
              <a:t>局部坐标</a:t>
            </a:r>
            <a:r>
              <a:rPr lang="en-US" altLang="zh-CN" sz="1400"/>
              <a:t>)</a:t>
            </a:r>
            <a:r>
              <a:rPr lang="zh-CN" altLang="en-US" sz="1400"/>
              <a:t>到世界坐标的转换</a:t>
            </a:r>
            <a:endParaRPr lang="zh-CN" altLang="en-US" sz="1400"/>
          </a:p>
        </p:txBody>
      </p:sp>
      <p:sp>
        <p:nvSpPr>
          <p:cNvPr id="8" name="文本框 7"/>
          <p:cNvSpPr txBox="1"/>
          <p:nvPr/>
        </p:nvSpPr>
        <p:spPr>
          <a:xfrm>
            <a:off x="3408045" y="2120265"/>
            <a:ext cx="279146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a) 3dsMax</a:t>
            </a:r>
            <a:r>
              <a:rPr lang="zh-CN" altLang="en-US" sz="1400"/>
              <a:t>模型导出文件顶点解析</a:t>
            </a:r>
            <a:endParaRPr lang="zh-CN" altLang="en-US" sz="1400"/>
          </a:p>
        </p:txBody>
      </p:sp>
      <p:sp>
        <p:nvSpPr>
          <p:cNvPr id="32" name="文本框 31"/>
          <p:cNvSpPr txBox="1"/>
          <p:nvPr/>
        </p:nvSpPr>
        <p:spPr>
          <a:xfrm>
            <a:off x="3408045" y="2443480"/>
            <a:ext cx="16351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b) </a:t>
            </a:r>
            <a:r>
              <a:rPr lang="zh-CN" altLang="en-US" sz="1400"/>
              <a:t>定义世界</a:t>
            </a:r>
            <a:r>
              <a:rPr lang="zh-CN" altLang="en-US" sz="1400"/>
              <a:t>坐标系</a:t>
            </a:r>
            <a:endParaRPr lang="zh-CN" altLang="en-US" sz="1400"/>
          </a:p>
        </p:txBody>
      </p:sp>
      <p:sp>
        <p:nvSpPr>
          <p:cNvPr id="22" name="文本框 21"/>
          <p:cNvSpPr txBox="1"/>
          <p:nvPr/>
        </p:nvSpPr>
        <p:spPr>
          <a:xfrm>
            <a:off x="1507490" y="1457960"/>
            <a:ext cx="8920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3d</a:t>
            </a:r>
            <a:r>
              <a:rPr lang="zh-CN" altLang="en-US"/>
              <a:t>元素到</a:t>
            </a:r>
            <a:r>
              <a:rPr lang="en-US" altLang="zh-CN"/>
              <a:t>2d</a:t>
            </a:r>
            <a:r>
              <a:rPr lang="zh-CN" altLang="en-US"/>
              <a:t>坐标转换核心为顶点坐标的转换，最终计算得出屏幕上渲染时的屏幕坐标。</a:t>
            </a:r>
            <a:endParaRPr lang="zh-CN" altLang="en-US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93895" y="2872740"/>
            <a:ext cx="3204845" cy="27285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3018155" y="1463675"/>
            <a:ext cx="25241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2) </a:t>
            </a:r>
            <a:r>
              <a:rPr lang="zh-CN" altLang="en-US" sz="1400"/>
              <a:t>世界坐标到相机坐标的转换</a:t>
            </a:r>
            <a:endParaRPr lang="zh-CN" altLang="en-US" sz="1400"/>
          </a:p>
        </p:txBody>
      </p:sp>
      <p:sp>
        <p:nvSpPr>
          <p:cNvPr id="3" name="文本框 2"/>
          <p:cNvSpPr txBox="1"/>
          <p:nvPr/>
        </p:nvSpPr>
        <p:spPr>
          <a:xfrm>
            <a:off x="3418205" y="1790700"/>
            <a:ext cx="53689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a) </a:t>
            </a:r>
            <a:r>
              <a:rPr lang="zh-CN" altLang="en-US" sz="1400"/>
              <a:t>相机坐标系坐标为了更方便的将模型的顶点坐标映射到屏幕</a:t>
            </a:r>
            <a:r>
              <a:rPr lang="zh-CN" altLang="en-US" sz="1400"/>
              <a:t>坐标</a:t>
            </a:r>
            <a:endParaRPr lang="zh-CN" altLang="en-US" sz="1400"/>
          </a:p>
        </p:txBody>
      </p:sp>
      <p:sp>
        <p:nvSpPr>
          <p:cNvPr id="4" name="文本框 3"/>
          <p:cNvSpPr txBox="1"/>
          <p:nvPr/>
        </p:nvSpPr>
        <p:spPr>
          <a:xfrm>
            <a:off x="3425190" y="2143125"/>
            <a:ext cx="81940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/>
              <a:t>b) </a:t>
            </a:r>
            <a:r>
              <a:rPr lang="zh-CN" altLang="en-US" sz="1400"/>
              <a:t>建立相机坐标系</a:t>
            </a:r>
            <a:r>
              <a:rPr lang="en-US" altLang="zh-CN" sz="1400"/>
              <a:t>:</a:t>
            </a:r>
            <a:r>
              <a:rPr lang="zh-CN" altLang="en-US" sz="1400"/>
              <a:t>相机所在的位置称为视点，按照</a:t>
            </a:r>
            <a:r>
              <a:rPr lang="zh-CN" altLang="en-US" sz="1400">
                <a:sym typeface="+mn-ea"/>
              </a:rPr>
              <a:t>左手坐标系，</a:t>
            </a:r>
            <a:r>
              <a:rPr lang="zh-CN" altLang="en-US" sz="1400"/>
              <a:t>以视点为原点，建立</a:t>
            </a:r>
            <a:r>
              <a:rPr lang="en-US" altLang="zh-CN" sz="1400"/>
              <a:t>Z</a:t>
            </a:r>
            <a:r>
              <a:rPr lang="zh-CN" altLang="en-US" sz="1400"/>
              <a:t>轴朝向视平面，</a:t>
            </a:r>
            <a:endParaRPr lang="zh-CN" altLang="en-US" sz="1400"/>
          </a:p>
          <a:p>
            <a:pPr algn="l"/>
            <a:r>
              <a:rPr lang="zh-CN" altLang="en-US" sz="1400"/>
              <a:t> </a:t>
            </a:r>
            <a:r>
              <a:rPr lang="en-US" altLang="zh-CN" sz="1400"/>
              <a:t>   X</a:t>
            </a:r>
            <a:r>
              <a:rPr lang="zh-CN" altLang="en-US" sz="1400"/>
              <a:t>轴朝右，</a:t>
            </a:r>
            <a:r>
              <a:rPr lang="en-US" altLang="zh-CN" sz="1400"/>
              <a:t>Y</a:t>
            </a:r>
            <a:r>
              <a:rPr lang="zh-CN" altLang="en-US" sz="1400"/>
              <a:t>轴朝</a:t>
            </a:r>
            <a:r>
              <a:rPr lang="zh-CN" altLang="en-US" sz="1400"/>
              <a:t>上</a:t>
            </a:r>
            <a:endParaRPr lang="zh-CN" altLang="en-US" sz="1400"/>
          </a:p>
        </p:txBody>
      </p:sp>
      <p:sp>
        <p:nvSpPr>
          <p:cNvPr id="19" name="文本框 18"/>
          <p:cNvSpPr txBox="1"/>
          <p:nvPr/>
        </p:nvSpPr>
        <p:spPr>
          <a:xfrm>
            <a:off x="5487670" y="5031105"/>
            <a:ext cx="1390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相机</a:t>
            </a:r>
            <a:r>
              <a:rPr lang="zh-CN" altLang="en-US"/>
              <a:t>坐标系</a:t>
            </a:r>
            <a:endParaRPr lang="zh-CN" altLang="en-US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45635" y="2960370"/>
            <a:ext cx="3495040" cy="1943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4" grpId="0" bldLvl="0" animBg="1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2789,&quot;width&quot;:4296}"/>
</p:tagLst>
</file>

<file path=ppt/tags/tag2.xml><?xml version="1.0" encoding="utf-8"?>
<p:tagLst xmlns:p="http://schemas.openxmlformats.org/presentationml/2006/main">
  <p:tag name="COMMONDATA" val="eyJjb3VudCI6MTI3NywiaGRpZCI6IjJlNzhkMDU3M2IzNGRjMWQ1YzExMmZjZGJjMmE3ZWMyIiwidXNlckNvdW50IjoxMzB9"/>
  <p:tag name="KSO_WPP_MARK_KEY" val="f5800020-7032-43ab-99e3-b25671a7872f"/>
</p:tagLst>
</file>

<file path=ppt/theme/theme1.xml><?xml version="1.0" encoding="utf-8"?>
<a:theme xmlns:a="http://schemas.openxmlformats.org/drawingml/2006/main" name="Office 主题​​">
  <a:themeElements>
    <a:clrScheme name="春天-粉系">
      <a:dk1>
        <a:srgbClr val="5F5F5F"/>
      </a:dk1>
      <a:lt1>
        <a:sysClr val="window" lastClr="FFFFFF"/>
      </a:lt1>
      <a:dk2>
        <a:srgbClr val="A5E0DE"/>
      </a:dk2>
      <a:lt2>
        <a:srgbClr val="F5D1D1"/>
      </a:lt2>
      <a:accent1>
        <a:srgbClr val="F49EB7"/>
      </a:accent1>
      <a:accent2>
        <a:srgbClr val="F03979"/>
      </a:accent2>
      <a:accent3>
        <a:srgbClr val="FBCB39"/>
      </a:accent3>
      <a:accent4>
        <a:srgbClr val="83DE3B"/>
      </a:accent4>
      <a:accent5>
        <a:srgbClr val="FFFFFF"/>
      </a:accent5>
      <a:accent6>
        <a:srgbClr val="CAEB9F"/>
      </a:accent6>
      <a:hlink>
        <a:srgbClr val="BABABA"/>
      </a:hlink>
      <a:folHlink>
        <a:srgbClr val="31908D"/>
      </a:folHlink>
    </a:clrScheme>
    <a:fontScheme name="yrtcqkwv">
      <a:majorFont>
        <a:latin typeface="Arial Nova Cond"/>
        <a:ea typeface="思源黑體"/>
        <a:cs typeface=""/>
      </a:majorFont>
      <a:minorFont>
        <a:latin typeface="Arial Nova Cond"/>
        <a:ea typeface="思源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9446</Words>
  <Application>WPS 演示</Application>
  <PresentationFormat>宽屏</PresentationFormat>
  <Paragraphs>791</Paragraphs>
  <Slides>38</Slides>
  <Notes>24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2" baseType="lpstr">
      <vt:lpstr>Arial</vt:lpstr>
      <vt:lpstr>宋体</vt:lpstr>
      <vt:lpstr>Wingdings</vt:lpstr>
      <vt:lpstr>Arial Nova Cond</vt:lpstr>
      <vt:lpstr>思源黑體</vt:lpstr>
      <vt:lpstr>黑体</vt:lpstr>
      <vt:lpstr>微软雅黑</vt:lpstr>
      <vt:lpstr>Arial Unicode MS</vt:lpstr>
      <vt:lpstr>等线</vt:lpstr>
      <vt:lpstr>Wingdings</vt:lpstr>
      <vt:lpstr>Cambria Math</vt:lpstr>
      <vt:lpstr>Calibri</vt:lpstr>
      <vt:lpstr>Office 主题​​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稻壳</dc:creator>
  <cp:lastModifiedBy>狮子197052</cp:lastModifiedBy>
  <cp:revision>1308</cp:revision>
  <dcterms:created xsi:type="dcterms:W3CDTF">2022-06-21T13:46:00Z</dcterms:created>
  <dcterms:modified xsi:type="dcterms:W3CDTF">2022-06-28T11:04:28Z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2052-11.1.0.11830</vt:lpwstr>
  </property>
  <property fmtid="{D5CDD505-2E9C-101B-9397-08002B2CF9AE}" pid="3" name="KSOTemplateUUID">
    <vt:lpwstr>v1.0_mb_ei5/Shvc+Nuvss1/eJJ7xQ==</vt:lpwstr>
  </property>
  <property fmtid="{D5CDD505-2E9C-101B-9397-08002B2CF9AE}" pid="4" name="ICV">
    <vt:lpwstr>DC203B83A8E54427A82E378FA4A08C12</vt:lpwstr>
  </property>
</Properties>
</file>