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30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7.xml" ContentType="application/vnd.openxmlformats-officedocument.themeOverride+xml"/>
  <Override PartName="/ppt/theme/themeOverride2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notesSlides/notesSlide3.xml" ContentType="application/vnd.openxmlformats-officedocument.presentationml.notesSlide+xml"/>
  <Default Extension="png" ContentType="image/png"/>
  <Override PartName="/ppt/theme/themeOverride20.xml" ContentType="application/vnd.openxmlformats-officedocument.themeOverride+xml"/>
  <Override PartName="/ppt/notesSlides/notesSlide68.xml" ContentType="application/vnd.openxmlformats-officedocument.presentationml.notesSlide+xml"/>
  <Override PartName="/ppt/theme/themeOverride31.xml" ContentType="application/vnd.openxmlformats-officedocument.themeOverr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18.xml" ContentType="application/vnd.openxmlformats-officedocument.themeOverride+xml"/>
  <Override PartName="/ppt/theme/themeOverride25.xml" ContentType="application/vnd.openxmlformats-officedocument.themeOverr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heme/themeOverride9.xml" ContentType="application/vnd.openxmlformats-officedocument.themeOverride+xml"/>
  <Override PartName="/ppt/theme/themeOverride23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318" r:id="rId3"/>
    <p:sldId id="319" r:id="rId4"/>
    <p:sldId id="371" r:id="rId5"/>
    <p:sldId id="324" r:id="rId6"/>
    <p:sldId id="368" r:id="rId7"/>
    <p:sldId id="325" r:id="rId8"/>
    <p:sldId id="323" r:id="rId9"/>
    <p:sldId id="369" r:id="rId10"/>
    <p:sldId id="327" r:id="rId11"/>
    <p:sldId id="333" r:id="rId12"/>
    <p:sldId id="370" r:id="rId13"/>
    <p:sldId id="358" r:id="rId14"/>
    <p:sldId id="359" r:id="rId15"/>
    <p:sldId id="360" r:id="rId16"/>
    <p:sldId id="362" r:id="rId17"/>
    <p:sldId id="276" r:id="rId18"/>
    <p:sldId id="277" r:id="rId19"/>
    <p:sldId id="330" r:id="rId20"/>
    <p:sldId id="331" r:id="rId21"/>
    <p:sldId id="278" r:id="rId22"/>
    <p:sldId id="279" r:id="rId23"/>
    <p:sldId id="335" r:id="rId24"/>
    <p:sldId id="280" r:id="rId25"/>
    <p:sldId id="334" r:id="rId26"/>
    <p:sldId id="281" r:id="rId27"/>
    <p:sldId id="283" r:id="rId28"/>
    <p:sldId id="349" r:id="rId29"/>
    <p:sldId id="284" r:id="rId30"/>
    <p:sldId id="377" r:id="rId31"/>
    <p:sldId id="355" r:id="rId32"/>
    <p:sldId id="372" r:id="rId33"/>
    <p:sldId id="286" r:id="rId34"/>
    <p:sldId id="287" r:id="rId35"/>
    <p:sldId id="288" r:id="rId36"/>
    <p:sldId id="337" r:id="rId37"/>
    <p:sldId id="338" r:id="rId38"/>
    <p:sldId id="340" r:id="rId39"/>
    <p:sldId id="341" r:id="rId40"/>
    <p:sldId id="290" r:id="rId41"/>
    <p:sldId id="291" r:id="rId42"/>
    <p:sldId id="292" r:id="rId43"/>
    <p:sldId id="293" r:id="rId44"/>
    <p:sldId id="294" r:id="rId45"/>
    <p:sldId id="295" r:id="rId46"/>
    <p:sldId id="297" r:id="rId47"/>
    <p:sldId id="298" r:id="rId48"/>
    <p:sldId id="299" r:id="rId49"/>
    <p:sldId id="300" r:id="rId50"/>
    <p:sldId id="301" r:id="rId51"/>
    <p:sldId id="302" r:id="rId52"/>
    <p:sldId id="373" r:id="rId53"/>
    <p:sldId id="374" r:id="rId54"/>
    <p:sldId id="375" r:id="rId55"/>
    <p:sldId id="376" r:id="rId56"/>
    <p:sldId id="348" r:id="rId57"/>
    <p:sldId id="304" r:id="rId58"/>
    <p:sldId id="305" r:id="rId59"/>
    <p:sldId id="306" r:id="rId60"/>
    <p:sldId id="308" r:id="rId61"/>
    <p:sldId id="310" r:id="rId62"/>
    <p:sldId id="311" r:id="rId63"/>
    <p:sldId id="364" r:id="rId64"/>
    <p:sldId id="365" r:id="rId65"/>
    <p:sldId id="366" r:id="rId66"/>
    <p:sldId id="367" r:id="rId67"/>
    <p:sldId id="315" r:id="rId68"/>
    <p:sldId id="316" r:id="rId69"/>
    <p:sldId id="317" r:id="rId70"/>
    <p:sldId id="363" r:id="rId71"/>
    <p:sldId id="259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2022" autoAdjust="0"/>
  </p:normalViewPr>
  <p:slideViewPr>
    <p:cSldViewPr>
      <p:cViewPr>
        <p:scale>
          <a:sx n="70" d="100"/>
          <a:sy n="70" d="100"/>
        </p:scale>
        <p:origin x="-136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2088/8/10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2088/8/10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.com/doc/103802-109562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快速的写代码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：整数默认</a:t>
            </a:r>
            <a:r>
              <a:rPr lang="en-US" altLang="zh-CN" dirty="0" err="1"/>
              <a:t>int</a:t>
            </a:r>
            <a:r>
              <a:rPr lang="zh-CN" altLang="en-US" dirty="0"/>
              <a:t>类型，浮点数默认</a:t>
            </a:r>
            <a:r>
              <a:rPr lang="en-US" altLang="zh-CN" dirty="0"/>
              <a:t>double</a:t>
            </a:r>
            <a:r>
              <a:rPr lang="zh-CN" altLang="en-US" dirty="0"/>
              <a:t>类型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</a:t>
            </a:r>
            <a:r>
              <a:rPr lang="zh-CN" altLang="en-US" dirty="0"/>
              <a:t>所以定义</a:t>
            </a:r>
            <a:r>
              <a:rPr lang="en-US" altLang="zh-CN" dirty="0"/>
              <a:t>long</a:t>
            </a:r>
            <a:r>
              <a:rPr lang="zh-CN" altLang="en-US" dirty="0"/>
              <a:t>类型数据的时候要加</a:t>
            </a:r>
            <a:r>
              <a:rPr lang="en-US" altLang="zh-CN" dirty="0"/>
              <a:t>L</a:t>
            </a:r>
            <a:r>
              <a:rPr lang="zh-CN" altLang="en-US" dirty="0"/>
              <a:t>，定义</a:t>
            </a:r>
            <a:r>
              <a:rPr lang="en-US" altLang="zh-CN" dirty="0"/>
              <a:t>float</a:t>
            </a:r>
            <a:r>
              <a:rPr lang="zh-CN" altLang="en-US" dirty="0"/>
              <a:t>类型数据的时候要加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kumimoji="1" lang="en-US" altLang="zh-CN" dirty="0"/>
              <a:t>char </a:t>
            </a:r>
            <a:r>
              <a:rPr kumimoji="1" lang="zh-CN" altLang="en-US" dirty="0"/>
              <a:t>型数据用来表示通常意义上的“字符”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Java </a:t>
            </a:r>
            <a:r>
              <a:rPr kumimoji="1" lang="zh-CN" altLang="en-US" dirty="0"/>
              <a:t>字符采用</a:t>
            </a:r>
            <a:r>
              <a:rPr kumimoji="1" lang="zh-CN" altLang="en-US" dirty="0">
                <a:solidFill>
                  <a:srgbClr val="FF6600"/>
                </a:solidFill>
              </a:rPr>
              <a:t> </a:t>
            </a:r>
            <a:r>
              <a:rPr kumimoji="1" lang="en-US" altLang="zh-CN" b="1" dirty="0">
                <a:solidFill>
                  <a:srgbClr val="CC0000"/>
                </a:solidFill>
              </a:rPr>
              <a:t>Unicode</a:t>
            </a:r>
            <a:r>
              <a:rPr kumimoji="1" lang="en-US" altLang="zh-CN" dirty="0">
                <a:solidFill>
                  <a:srgbClr val="CC0000"/>
                </a:solidFill>
              </a:rPr>
              <a:t> </a:t>
            </a:r>
            <a:r>
              <a:rPr kumimoji="1" lang="zh-CN" altLang="en-US" dirty="0"/>
              <a:t>编码，每个字符占两个字节，所以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中的字符可以存储一个汉字。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注：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国际组织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制定的可以容纳世界上所有文字和符号的字符编码方案。</a:t>
            </a:r>
            <a:endParaRPr lang="en-US" altLang="zh-CN" dirty="0"/>
          </a:p>
          <a:p>
            <a:endParaRPr lang="en-US" altLang="zh-CN" dirty="0"/>
          </a:p>
          <a:p>
            <a:pPr eaLnBrk="1" hangingPunct="1"/>
            <a:r>
              <a:rPr kumimoji="1" lang="en-US" altLang="zh-CN" dirty="0"/>
              <a:t>3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</a:t>
            </a:r>
            <a:r>
              <a:rPr kumimoji="1" lang="zh-CN" altLang="en-US" dirty="0"/>
              <a:t>类型适于逻辑运算，一般用于程序流程控制。</a:t>
            </a:r>
            <a:endParaRPr kumimoji="1" lang="en-US" altLang="zh-CN" dirty="0"/>
          </a:p>
          <a:p>
            <a:pPr eaLnBrk="1" hangingPunct="1"/>
            <a:r>
              <a:rPr kumimoji="1" lang="en-US" altLang="zh-CN" dirty="0" err="1"/>
              <a:t>boolean</a:t>
            </a:r>
            <a:r>
              <a:rPr kumimoji="1" lang="en-US" altLang="zh-CN" dirty="0"/>
              <a:t> </a:t>
            </a:r>
            <a:r>
              <a:rPr kumimoji="1" lang="zh-CN" altLang="en-US" dirty="0"/>
              <a:t>类型数据只允许取值 </a:t>
            </a:r>
            <a:r>
              <a:rPr kumimoji="1" lang="en-US" altLang="zh-CN" dirty="0"/>
              <a:t>true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。占用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个字节即可表示。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+=</a:t>
            </a:r>
            <a:r>
              <a:rPr lang="zh-CN" altLang="en-US" dirty="0"/>
              <a:t>：加赋值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把左边和右边的结果赋值给左边。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注意：左边不能是常量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int</a:t>
            </a:r>
            <a:r>
              <a:rPr lang="en-US" altLang="zh-CN" baseline="0" dirty="0"/>
              <a:t> a = 3;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err="1"/>
              <a:t>int</a:t>
            </a:r>
            <a:r>
              <a:rPr lang="en-US" altLang="zh-CN" baseline="0" dirty="0"/>
              <a:t> b = 4;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System.out.println</a:t>
            </a:r>
            <a:r>
              <a:rPr lang="en-US" altLang="zh-CN" dirty="0"/>
              <a:t>(a==b);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System.out.println</a:t>
            </a:r>
            <a:r>
              <a:rPr lang="en-US" altLang="zh-CN" dirty="0"/>
              <a:t>(a=b);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	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简单记：</a:t>
            </a:r>
            <a:r>
              <a:rPr lang="en-US" altLang="zh-CN" dirty="0" err="1" smtClean="0"/>
              <a:t>JavaSE</a:t>
            </a:r>
            <a:r>
              <a:rPr lang="zh-CN" altLang="en-US" dirty="0" smtClean="0"/>
              <a:t>做桌面程序开发，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做后台服务器程序开发，</a:t>
            </a:r>
            <a:r>
              <a:rPr lang="en-US" altLang="zh-CN" dirty="0" err="1" smtClean="0"/>
              <a:t>JavaME</a:t>
            </a:r>
            <a:r>
              <a:rPr lang="zh-CN" altLang="en-US" dirty="0" smtClean="0"/>
              <a:t>做移动端程序开发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：看完流程和图解后，写一个简单案例测试下。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1:</a:t>
            </a:r>
            <a:r>
              <a:rPr lang="zh-CN" altLang="en-US" dirty="0"/>
              <a:t>按照格式和基本图解，然后举例说明</a:t>
            </a:r>
            <a:r>
              <a:rPr lang="en-US" altLang="zh-CN" dirty="0"/>
              <a:t>if</a:t>
            </a:r>
            <a:r>
              <a:rPr lang="zh-CN" altLang="en-US" dirty="0"/>
              <a:t>语句格式</a:t>
            </a:r>
            <a:r>
              <a:rPr lang="en-US" altLang="zh-CN" dirty="0"/>
              <a:t>1</a:t>
            </a:r>
            <a:r>
              <a:rPr lang="zh-CN" altLang="en-US" dirty="0"/>
              <a:t>的使用。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判断两个数据是否相等，如果是就输出：相等</a:t>
            </a:r>
            <a:endParaRPr lang="zh-CN" altLang="en-US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引出格式</a:t>
            </a:r>
            <a:r>
              <a:rPr lang="en-US" altLang="zh-CN" dirty="0"/>
              <a:t>,</a:t>
            </a:r>
            <a:r>
              <a:rPr lang="zh-CN" altLang="en-US" dirty="0"/>
              <a:t>执行流程和看执行图解后后，写两个案例测试即可。</a:t>
            </a:r>
            <a:endParaRPr lang="en-US" altLang="zh-CN" dirty="0"/>
          </a:p>
          <a:p>
            <a:pPr eaLnBrk="1" hangingPunct="1"/>
            <a:r>
              <a:rPr lang="zh-CN" altLang="en-US" dirty="0"/>
              <a:t>注意事项和</a:t>
            </a:r>
            <a:r>
              <a:rPr lang="en-US" altLang="zh-CN" dirty="0"/>
              <a:t>if</a:t>
            </a:r>
            <a:r>
              <a:rPr lang="zh-CN" altLang="en-US" dirty="0"/>
              <a:t>语句格式</a:t>
            </a:r>
            <a:r>
              <a:rPr lang="en-US" altLang="zh-CN" dirty="0"/>
              <a:t>1</a:t>
            </a:r>
            <a:r>
              <a:rPr lang="zh-CN" altLang="en-US" dirty="0"/>
              <a:t>差不多，只不过，这个针对条件不成立，也有一个语句执行。</a:t>
            </a:r>
            <a:endParaRPr lang="en-US" altLang="zh-CN" dirty="0"/>
          </a:p>
          <a:p>
            <a:pPr eaLnBrk="1" hangingPunct="1"/>
            <a:r>
              <a:rPr lang="zh-CN" altLang="en-US" dirty="0"/>
              <a:t>并且要注意只有出现了</a:t>
            </a:r>
            <a:r>
              <a:rPr lang="en-US" altLang="zh-CN" dirty="0"/>
              <a:t>if</a:t>
            </a:r>
            <a:r>
              <a:rPr lang="zh-CN" altLang="en-US" dirty="0"/>
              <a:t>后面才能有关系表达式，只有</a:t>
            </a:r>
            <a:r>
              <a:rPr lang="en-US" altLang="zh-CN" dirty="0"/>
              <a:t>else</a:t>
            </a:r>
            <a:r>
              <a:rPr lang="zh-CN" altLang="en-US" dirty="0"/>
              <a:t>后面是不能出现关系表达式的。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需求：</a:t>
            </a:r>
            <a:r>
              <a:rPr lang="zh-CN" altLang="en-US" sz="1200" dirty="0"/>
              <a:t>判断是奇数还是偶数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的关系满足如下：</a:t>
            </a:r>
            <a:endParaRPr lang="en-US" altLang="zh-CN" dirty="0"/>
          </a:p>
          <a:p>
            <a:pPr eaLnBrk="1" hangingPunct="1"/>
            <a:r>
              <a:rPr lang="en-US" altLang="zh-CN" dirty="0"/>
              <a:t>	x&gt;=3	y = 2x + 1;</a:t>
            </a:r>
          </a:p>
          <a:p>
            <a:pPr eaLnBrk="1" hangingPunct="1"/>
            <a:r>
              <a:rPr lang="en-US" altLang="zh-CN" dirty="0"/>
              <a:t>	-1&lt;=x&lt;3	y = 2x;</a:t>
            </a:r>
          </a:p>
          <a:p>
            <a:pPr eaLnBrk="1" hangingPunct="1"/>
            <a:r>
              <a:rPr lang="en-US" altLang="zh-CN" dirty="0"/>
              <a:t>	x&lt;=-1	y = 2x – 1;</a:t>
            </a:r>
          </a:p>
          <a:p>
            <a:pPr eaLnBrk="1" hangingPunct="1"/>
            <a:r>
              <a:rPr lang="zh-CN" altLang="en-US" dirty="0"/>
              <a:t>根据给定的</a:t>
            </a:r>
            <a:r>
              <a:rPr lang="en-US" altLang="zh-CN" dirty="0"/>
              <a:t>x</a:t>
            </a:r>
            <a:r>
              <a:rPr lang="zh-CN" altLang="en-US" dirty="0"/>
              <a:t>的值，计算出</a:t>
            </a:r>
            <a:r>
              <a:rPr lang="en-US" altLang="zh-CN" dirty="0"/>
              <a:t>y</a:t>
            </a:r>
            <a:r>
              <a:rPr lang="zh-CN" altLang="en-US" dirty="0"/>
              <a:t>的值并输出。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一定要注意数据的判断问题。由此引出针对数据教验，一定要注意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正确数据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错误数据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边界数据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根据键盘录入的数值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…7</a:t>
            </a:r>
            <a:r>
              <a:rPr lang="zh-CN" altLang="en-US" dirty="0"/>
              <a:t>输出对应的星期一，星期二，星期三</a:t>
            </a:r>
            <a:r>
              <a:rPr lang="en-US" altLang="zh-CN" dirty="0"/>
              <a:t>…</a:t>
            </a:r>
            <a:r>
              <a:rPr lang="zh-CN" altLang="en-US" dirty="0"/>
              <a:t>星期日。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：讲解完毕</a:t>
            </a:r>
            <a:r>
              <a:rPr lang="en-US" altLang="zh-CN" dirty="0"/>
              <a:t>for</a:t>
            </a:r>
            <a:r>
              <a:rPr lang="zh-CN" altLang="en-US" dirty="0"/>
              <a:t>循环的格式，执行流程和图解后，完成在控制台输出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r>
              <a:rPr lang="en-US" altLang="zh-CN" dirty="0"/>
              <a:t>”</a:t>
            </a:r>
            <a:r>
              <a:rPr lang="en-US" altLang="zh-CN" dirty="0" err="1"/>
              <a:t>HelloWorld</a:t>
            </a:r>
            <a:r>
              <a:rPr lang="en-US" altLang="zh-CN" dirty="0"/>
              <a:t>”</a:t>
            </a:r>
            <a:r>
              <a:rPr lang="zh-CN" altLang="en-US" dirty="0"/>
              <a:t>的案例。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/>
              <a:t>：获取思想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：求和思想</a:t>
            </a:r>
            <a:endParaRPr lang="en-US" altLang="zh-CN" dirty="0"/>
          </a:p>
          <a:p>
            <a:pPr eaLnBrk="1" hangingPunct="1"/>
            <a:r>
              <a:rPr lang="en-US" altLang="zh-CN" dirty="0"/>
              <a:t>	0+1=1</a:t>
            </a:r>
          </a:p>
          <a:p>
            <a:pPr eaLnBrk="1" hangingPunct="1"/>
            <a:r>
              <a:rPr lang="en-US" altLang="zh-CN" dirty="0"/>
              <a:t>	    1+2=3</a:t>
            </a:r>
          </a:p>
          <a:p>
            <a:pPr eaLnBrk="1" hangingPunct="1"/>
            <a:r>
              <a:rPr lang="en-US" altLang="zh-CN" dirty="0"/>
              <a:t>	        3+3=6</a:t>
            </a:r>
          </a:p>
          <a:p>
            <a:pPr eaLnBrk="1" hangingPunct="1"/>
            <a:r>
              <a:rPr lang="en-US" altLang="zh-CN" dirty="0"/>
              <a:t>                        6+4=10</a:t>
            </a:r>
          </a:p>
          <a:p>
            <a:pPr eaLnBrk="1" hangingPunct="1"/>
            <a:r>
              <a:rPr lang="en-US" altLang="zh-CN" dirty="0"/>
              <a:t>		    10+5=15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通过简单的分析，我们发现了两个东西：</a:t>
            </a:r>
            <a:endParaRPr lang="en-US" altLang="zh-CN" dirty="0"/>
          </a:p>
          <a:p>
            <a:pPr eaLnBrk="1" hangingPunct="1"/>
            <a:r>
              <a:rPr lang="en-US" altLang="zh-CN" dirty="0"/>
              <a:t>	A:</a:t>
            </a:r>
            <a:r>
              <a:rPr lang="zh-CN" altLang="en-US" dirty="0"/>
              <a:t>被加数是上一次的求和结果，最原始的结果是</a:t>
            </a:r>
            <a:r>
              <a:rPr lang="en-US" altLang="zh-CN" dirty="0"/>
              <a:t>0</a:t>
            </a:r>
          </a:p>
          <a:p>
            <a:pPr eaLnBrk="1" hangingPunct="1"/>
            <a:r>
              <a:rPr lang="en-US" altLang="zh-CN" dirty="0"/>
              <a:t>	B:</a:t>
            </a:r>
            <a:r>
              <a:rPr lang="zh-CN" altLang="en-US" dirty="0"/>
              <a:t>加数正好每一次获取到的值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由于被加数和加数都是变化的，所以，我们定义两个变量。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：水仙花数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所谓的水仙花数是指一个三位数，其各位数字的立方和等于该数本身。</a:t>
            </a:r>
            <a:endParaRPr lang="en-US" altLang="zh-CN" dirty="0"/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举例：</a:t>
            </a:r>
            <a:r>
              <a:rPr lang="en-US" altLang="zh-CN" dirty="0"/>
              <a:t>153</a:t>
            </a:r>
            <a:r>
              <a:rPr lang="zh-CN" altLang="en-US" dirty="0"/>
              <a:t>就是一个水仙花数。</a:t>
            </a:r>
            <a:endParaRPr lang="en-US" altLang="zh-CN" dirty="0"/>
          </a:p>
          <a:p>
            <a:pPr eaLnBrk="1" hangingPunct="1"/>
            <a:r>
              <a:rPr lang="en-US" altLang="zh-CN" dirty="0"/>
              <a:t>	153 = 1*1*1 + 5*5*5 + 3*3*3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：统计思想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1:</a:t>
            </a:r>
            <a:r>
              <a:rPr lang="zh-CN" altLang="en-US" dirty="0"/>
              <a:t>写完扩展格式，我们就可以说</a:t>
            </a:r>
            <a:r>
              <a:rPr lang="en-US" altLang="zh-CN" dirty="0"/>
              <a:t>while</a:t>
            </a:r>
            <a:r>
              <a:rPr lang="zh-CN" altLang="en-US" dirty="0"/>
              <a:t>循环语句讲解完毕。因为它和</a:t>
            </a:r>
            <a:r>
              <a:rPr lang="en-US" altLang="zh-CN" dirty="0"/>
              <a:t>for</a:t>
            </a:r>
            <a:r>
              <a:rPr lang="zh-CN" altLang="en-US" dirty="0"/>
              <a:t>循环是可以等价转换的。然后看执行流程图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看完格式和图解后把</a:t>
            </a:r>
            <a:r>
              <a:rPr lang="en-US" altLang="zh-CN" dirty="0"/>
              <a:t>for</a:t>
            </a:r>
            <a:r>
              <a:rPr lang="zh-CN" altLang="en-US" dirty="0"/>
              <a:t>循环的案例用</a:t>
            </a:r>
            <a:r>
              <a:rPr lang="en-US" altLang="zh-CN" dirty="0"/>
              <a:t>while</a:t>
            </a:r>
            <a:r>
              <a:rPr lang="zh-CN" altLang="en-US" dirty="0"/>
              <a:t>循环改写。</a:t>
            </a:r>
            <a:endParaRPr lang="en-US" altLang="zh-CN" dirty="0"/>
          </a:p>
          <a:p>
            <a:pPr eaLnBrk="1" hangingPunct="1"/>
            <a:r>
              <a:rPr lang="en-US" altLang="zh-CN" dirty="0"/>
              <a:t>A:</a:t>
            </a:r>
            <a:r>
              <a:rPr lang="zh-CN" altLang="en-US" dirty="0"/>
              <a:t>输出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r>
              <a:rPr lang="en-US" altLang="zh-CN" dirty="0" err="1"/>
              <a:t>HelloWorld</a:t>
            </a:r>
            <a:r>
              <a:rPr lang="zh-CN" altLang="en-US" dirty="0"/>
              <a:t>案例</a:t>
            </a:r>
            <a:endParaRPr lang="en-US" altLang="zh-CN" dirty="0"/>
          </a:p>
          <a:p>
            <a:pPr eaLnBrk="1" hangingPunct="1"/>
            <a:r>
              <a:rPr lang="en-US" altLang="zh-CN" dirty="0"/>
              <a:t>B:</a:t>
            </a:r>
            <a:r>
              <a:rPr lang="zh-CN" altLang="en-US" dirty="0"/>
              <a:t>求出</a:t>
            </a:r>
            <a:r>
              <a:rPr lang="en-US" altLang="zh-CN" dirty="0"/>
              <a:t>1-100</a:t>
            </a:r>
            <a:r>
              <a:rPr lang="zh-CN" altLang="en-US" dirty="0"/>
              <a:t>之和</a:t>
            </a:r>
            <a:endParaRPr lang="en-US" altLang="zh-CN" dirty="0"/>
          </a:p>
          <a:p>
            <a:pPr eaLnBrk="1" hangingPunct="1"/>
            <a:r>
              <a:rPr lang="en-US" altLang="zh-CN" dirty="0"/>
              <a:t>C:</a:t>
            </a:r>
            <a:r>
              <a:rPr lang="zh-CN" altLang="en-US" dirty="0"/>
              <a:t>统计水仙花数有多少个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看完格式和图解后把</a:t>
            </a:r>
            <a:r>
              <a:rPr lang="en-US" altLang="zh-CN" dirty="0"/>
              <a:t>for</a:t>
            </a:r>
            <a:r>
              <a:rPr lang="zh-CN" altLang="en-US" dirty="0"/>
              <a:t>循环的案例用</a:t>
            </a:r>
            <a:r>
              <a:rPr lang="en-US" altLang="zh-CN" dirty="0"/>
              <a:t>do...while</a:t>
            </a:r>
            <a:r>
              <a:rPr lang="zh-CN" altLang="en-US" dirty="0"/>
              <a:t>循环改写。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x = 3;</a:t>
            </a:r>
          </a:p>
          <a:p>
            <a:pPr eaLnBrk="1" hangingPunct="1"/>
            <a:r>
              <a:rPr lang="en-US" altLang="zh-CN" dirty="0"/>
              <a:t>do 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我爱林青霞</a:t>
            </a:r>
            <a:r>
              <a:rPr lang="en-US" altLang="zh-CN" dirty="0"/>
              <a:t>”);</a:t>
            </a:r>
          </a:p>
          <a:p>
            <a:pPr eaLnBrk="1" hangingPunct="1"/>
            <a:r>
              <a:rPr lang="en-US" altLang="zh-CN" dirty="0"/>
              <a:t>	y++;</a:t>
            </a:r>
          </a:p>
          <a:p>
            <a:pPr eaLnBrk="1" hangingPunct="1"/>
            <a:r>
              <a:rPr lang="en-US" altLang="zh-CN" dirty="0"/>
              <a:t>}while(y&lt;3);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y = 3;</a:t>
            </a:r>
          </a:p>
          <a:p>
            <a:pPr eaLnBrk="1" hangingPunct="1"/>
            <a:r>
              <a:rPr lang="en-US" altLang="zh-CN" dirty="0"/>
              <a:t>while(y&lt;3) {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我爱林青霞</a:t>
            </a:r>
            <a:r>
              <a:rPr lang="en-US" altLang="zh-CN" dirty="0"/>
              <a:t>”);</a:t>
            </a:r>
          </a:p>
          <a:p>
            <a:pPr eaLnBrk="1" hangingPunct="1"/>
            <a:r>
              <a:rPr lang="en-US" altLang="zh-CN" dirty="0"/>
              <a:t>	y++;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}</a:t>
            </a:r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1:</a:t>
            </a:r>
            <a:r>
              <a:rPr lang="zh-CN" altLang="en-US" dirty="0" smtClean="0"/>
              <a:t>针对第一个程序，先按照最基本的输出语句做法来做。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</a:t>
            </a:r>
            <a:r>
              <a:rPr lang="zh-CN" altLang="en-US" dirty="0" smtClean="0"/>
              <a:t>然后改进：首先实现能够在一行输出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，然后再保证输出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 </a:t>
            </a: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在这里说一下如何输出语句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还有就是空输出语句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可以实现换行。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总结出：外循环控制行，内循环控制列。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2:</a:t>
            </a:r>
            <a:r>
              <a:rPr lang="zh-CN" altLang="en-US" dirty="0" smtClean="0"/>
              <a:t>看列数是如何变化的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y</a:t>
            </a:r>
            <a:r>
              <a:rPr lang="zh-CN" altLang="en-US" dirty="0" smtClean="0"/>
              <a:t>的变化和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是相关的。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我们还可以输出一个倒三角形。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3:</a:t>
            </a:r>
            <a:r>
              <a:rPr lang="zh-CN" altLang="en-US" dirty="0" smtClean="0"/>
              <a:t>输出九九乘法表时，考虑空格问题。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用</a:t>
            </a:r>
            <a:r>
              <a:rPr lang="en-US" altLang="zh-CN" dirty="0" smtClean="0"/>
              <a:t>\t</a:t>
            </a:r>
            <a:r>
              <a:rPr lang="zh-CN" altLang="en-US" dirty="0" smtClean="0"/>
              <a:t>解决。这个时候，提出转移字符的概念。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\t:</a:t>
            </a:r>
            <a:r>
              <a:rPr lang="zh-CN" altLang="en-US" dirty="0" smtClean="0"/>
              <a:t>一个制表符的位置。</a:t>
            </a:r>
            <a:r>
              <a:rPr lang="en-US" altLang="zh-CN" smtClean="0"/>
              <a:t>tab</a:t>
            </a:r>
          </a:p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/>
              <a:t>如何获取一个</a:t>
            </a:r>
            <a:r>
              <a:rPr lang="en-US" altLang="zh-CN" sz="2000" dirty="0" smtClean="0"/>
              <a:t>1-100</a:t>
            </a:r>
            <a:r>
              <a:rPr lang="zh-CN" altLang="en-US" sz="2000" dirty="0" smtClean="0"/>
              <a:t>之间的随机数呢</a:t>
            </a:r>
            <a:r>
              <a:rPr lang="en-US" altLang="zh-CN" sz="2000" dirty="0" smtClean="0"/>
              <a:t>?</a:t>
            </a:r>
            <a:endParaRPr lang="en-US" altLang="zh-CN" sz="1900" dirty="0" smtClean="0"/>
          </a:p>
          <a:p>
            <a:pPr eaLnBrk="1" hangingPunct="1"/>
            <a:r>
              <a:rPr lang="zh-CN" altLang="en-US" dirty="0" smtClean="0"/>
              <a:t>猜数字小游戏案例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</a:t>
            </a:r>
            <a:r>
              <a:rPr lang="zh-CN" altLang="en-US" dirty="0" smtClean="0"/>
              <a:t>系统产生一个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之间的随机数，请猜出这个数据是多少。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2088/8/10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2571744"/>
            <a:ext cx="508363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Java</a:t>
            </a:r>
            <a:r>
              <a:rPr lang="zh-CN" altLang="en-US" dirty="0" smtClean="0"/>
              <a:t>开发环境搭建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下载和安装</a:t>
            </a:r>
            <a:r>
              <a:rPr lang="en-US" altLang="zh-CN" dirty="0" smtClean="0"/>
              <a:t>JDK)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JDK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不演示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通过官方网站获取</a:t>
            </a:r>
            <a:r>
              <a:rPr lang="en-US" altLang="zh-CN" dirty="0"/>
              <a:t>JDK</a:t>
            </a:r>
          </a:p>
          <a:p>
            <a:pPr lvl="2"/>
            <a:r>
              <a:rPr lang="en-US" altLang="zh-CN" dirty="0">
                <a:hlinkClick r:id="rId3"/>
              </a:rPr>
              <a:t>http://www.oracle.com</a:t>
            </a:r>
            <a:endParaRPr lang="en-US" altLang="zh-CN" dirty="0"/>
          </a:p>
          <a:p>
            <a:pPr lvl="2"/>
            <a:r>
              <a:rPr lang="zh-CN" altLang="en-US" dirty="0"/>
              <a:t>针对不同操作系统，下载不同的</a:t>
            </a:r>
            <a:r>
              <a:rPr lang="en-US" altLang="zh-CN" dirty="0"/>
              <a:t>JDK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2"/>
            <a:r>
              <a:rPr lang="zh-CN" altLang="en-US" dirty="0"/>
              <a:t>请</a:t>
            </a:r>
            <a:r>
              <a:rPr lang="zh-CN" altLang="en-US" dirty="0" smtClean="0"/>
              <a:t>参照</a:t>
            </a:r>
            <a:r>
              <a:rPr lang="en-US" altLang="zh-CN" dirty="0" smtClean="0"/>
              <a:t>(JDK</a:t>
            </a:r>
            <a:r>
              <a:rPr lang="zh-CN" altLang="en-US" dirty="0" smtClean="0"/>
              <a:t>下载文档</a:t>
            </a:r>
            <a:r>
              <a:rPr lang="en-US" altLang="zh-CN" dirty="0" smtClean="0"/>
              <a:t>)</a:t>
            </a:r>
            <a:r>
              <a:rPr lang="zh-CN" altLang="en-US" dirty="0"/>
              <a:t>回去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所有的软件最好都用老师下发的，减少出错的可能</a:t>
            </a:r>
            <a:endParaRPr lang="en-US" altLang="zh-CN" dirty="0"/>
          </a:p>
          <a:p>
            <a:pPr marL="342900" lvl="2" indent="-342900"/>
            <a:r>
              <a:rPr lang="zh-CN" altLang="en-US" sz="3200" dirty="0" smtClean="0"/>
              <a:t>安装</a:t>
            </a:r>
            <a:r>
              <a:rPr lang="en-US" altLang="zh-CN" sz="3200" dirty="0" smtClean="0"/>
              <a:t>JDK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演示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dirty="0"/>
              <a:t>傻瓜式安装，下一步即可。</a:t>
            </a:r>
            <a:endParaRPr lang="en-US" altLang="zh-CN" dirty="0"/>
          </a:p>
          <a:p>
            <a:pPr lvl="1"/>
            <a:r>
              <a:rPr lang="zh-CN" altLang="en-US" dirty="0"/>
              <a:t>建议：安装路径不要有中文或者特殊符号如空格等。开发工具最好安装目录</a:t>
            </a:r>
            <a:r>
              <a:rPr lang="zh-CN" altLang="en-US" dirty="0" smtClean="0"/>
              <a:t>统一，最好和老师一样。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r>
              <a:rPr lang="en-US" altLang="zh-CN" sz="4000" dirty="0" smtClean="0"/>
              <a:t>Java</a:t>
            </a:r>
            <a:r>
              <a:rPr lang="zh-CN" altLang="en-US" sz="4000" dirty="0" smtClean="0"/>
              <a:t>开发环境搭建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环境变量配置及测试</a:t>
            </a:r>
            <a:r>
              <a:rPr lang="en-US" altLang="zh-CN" sz="4000" dirty="0" smtClean="0"/>
              <a:t>)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sz="2400" dirty="0"/>
              <a:t>创建新的变量名称：</a:t>
            </a:r>
            <a:r>
              <a:rPr lang="en-US" altLang="zh-CN" sz="2400" dirty="0"/>
              <a:t>JAVA_HOME</a:t>
            </a:r>
          </a:p>
          <a:p>
            <a:pPr lvl="2"/>
            <a:r>
              <a:rPr lang="zh-CN" altLang="en-US" sz="2000" dirty="0"/>
              <a:t>计算机</a:t>
            </a:r>
            <a:r>
              <a:rPr lang="en-US" altLang="zh-CN" sz="2000" dirty="0"/>
              <a:t>-</a:t>
            </a:r>
            <a:r>
              <a:rPr lang="zh-CN" altLang="en-US" sz="2000" dirty="0"/>
              <a:t>右键属性</a:t>
            </a:r>
            <a:r>
              <a:rPr lang="en-US" altLang="zh-CN" sz="2000" dirty="0"/>
              <a:t>-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</a:t>
            </a:r>
            <a:r>
              <a:rPr lang="zh-CN" altLang="en-US" sz="2000" dirty="0"/>
              <a:t>高级</a:t>
            </a:r>
            <a:r>
              <a:rPr lang="en-US" altLang="zh-CN" sz="2000" dirty="0"/>
              <a:t>-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</a:t>
            </a:r>
            <a:r>
              <a:rPr lang="zh-CN" altLang="en-US" sz="2000" dirty="0"/>
              <a:t>系统变量</a:t>
            </a:r>
            <a:endParaRPr lang="en-US" altLang="zh-CN" sz="2000" dirty="0"/>
          </a:p>
          <a:p>
            <a:pPr lvl="1"/>
            <a:r>
              <a:rPr lang="zh-CN" altLang="en-US" sz="2400" dirty="0"/>
              <a:t>为</a:t>
            </a:r>
            <a:r>
              <a:rPr lang="en-US" altLang="zh-CN" sz="2400" dirty="0"/>
              <a:t>JAVA_HOME</a:t>
            </a:r>
            <a:r>
              <a:rPr lang="zh-CN" altLang="en-US" sz="2400" dirty="0"/>
              <a:t>添加变量值：</a:t>
            </a:r>
            <a:r>
              <a:rPr lang="en-US" altLang="zh-CN" sz="2400" dirty="0"/>
              <a:t>JDK</a:t>
            </a:r>
            <a:r>
              <a:rPr lang="zh-CN" altLang="en-US" sz="2400" dirty="0"/>
              <a:t>安装目录</a:t>
            </a:r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path</a:t>
            </a:r>
            <a:r>
              <a:rPr lang="zh-CN" altLang="en-US" sz="2400" dirty="0" smtClean="0"/>
              <a:t>环境变量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在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环境变量最前面</a:t>
            </a:r>
            <a:r>
              <a:rPr lang="zh-CN" altLang="en-US" sz="2000" dirty="0" smtClean="0"/>
              <a:t>添加：</a:t>
            </a:r>
            <a:r>
              <a:rPr lang="en-US" altLang="zh-CN" sz="2000" dirty="0" smtClean="0"/>
              <a:t>%</a:t>
            </a:r>
            <a:r>
              <a:rPr lang="en-US" altLang="zh-CN" sz="2000" dirty="0"/>
              <a:t>JAVA_HOME%\bin</a:t>
            </a:r>
            <a:r>
              <a:rPr lang="en-US" altLang="zh-CN" sz="2000" dirty="0" smtClean="0"/>
              <a:t>;</a:t>
            </a:r>
          </a:p>
          <a:p>
            <a:r>
              <a:rPr lang="zh-CN" altLang="en-US" dirty="0" smtClean="0"/>
              <a:t>如何测试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在控制台输入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javac</a:t>
            </a:r>
            <a:r>
              <a:rPr lang="zh-CN" altLang="en-US" sz="2400" dirty="0" smtClean="0"/>
              <a:t>能看到和我一样的内容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如何打开控制台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/>
              <a:t>win+R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输入</a:t>
            </a:r>
            <a:r>
              <a:rPr lang="en-US" altLang="zh-CN" sz="2000" dirty="0" err="1" smtClean="0"/>
              <a:t>cmd</a:t>
            </a:r>
            <a:r>
              <a:rPr lang="zh-CN" altLang="en-US" sz="2000" dirty="0" smtClean="0"/>
              <a:t>，然后回车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的概述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的基本使用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工作空间的基本配置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中项目的删除和导入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/>
              <a:t>的概述</a:t>
            </a:r>
            <a:r>
              <a:rPr lang="en-US" altLang="zh-CN" dirty="0"/>
              <a:t>(</a:t>
            </a:r>
            <a:r>
              <a:rPr lang="zh-CN" altLang="en-US" dirty="0"/>
              <a:t>磨刀不误砍柴工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2800" dirty="0"/>
              <a:t>Eclipse</a:t>
            </a:r>
            <a:r>
              <a:rPr lang="zh-CN" altLang="en-US" sz="2800" dirty="0"/>
              <a:t>是一个</a:t>
            </a:r>
            <a:r>
              <a:rPr lang="en-US" altLang="zh-CN" sz="2800" dirty="0"/>
              <a:t>IDE(</a:t>
            </a:r>
            <a:r>
              <a:rPr lang="zh-CN" altLang="zh-CN" sz="2800" dirty="0"/>
              <a:t>集成开发环境</a:t>
            </a:r>
            <a:r>
              <a:rPr lang="en-US" altLang="zh-CN" sz="2800" dirty="0"/>
              <a:t>)</a:t>
            </a:r>
          </a:p>
          <a:p>
            <a:pPr lvl="1">
              <a:defRPr/>
            </a:pPr>
            <a:r>
              <a:rPr lang="en-US" altLang="zh-CN" sz="2200" dirty="0"/>
              <a:t>IDE(Integrated Development Environment)</a:t>
            </a:r>
          </a:p>
          <a:p>
            <a:pPr lvl="1">
              <a:defRPr/>
            </a:pPr>
            <a:r>
              <a:rPr lang="zh-CN" altLang="en-US" sz="2200" dirty="0" smtClean="0"/>
              <a:t>它是一个</a:t>
            </a:r>
            <a:r>
              <a:rPr lang="zh-CN" altLang="zh-CN" sz="2200" dirty="0" smtClean="0"/>
              <a:t>集成</a:t>
            </a:r>
            <a:r>
              <a:rPr lang="zh-CN" altLang="zh-CN" sz="2200" dirty="0"/>
              <a:t>了代码编写功能，分析功能，编译功能</a:t>
            </a:r>
            <a:r>
              <a:rPr lang="zh-CN" altLang="zh-CN" sz="2200" dirty="0" smtClean="0"/>
              <a:t>，</a:t>
            </a:r>
            <a:r>
              <a:rPr lang="zh-CN" altLang="en-US" sz="2200" dirty="0" smtClean="0"/>
              <a:t>运行功能，</a:t>
            </a:r>
            <a:r>
              <a:rPr lang="zh-CN" altLang="zh-CN" sz="2200" dirty="0" smtClean="0"/>
              <a:t>调试</a:t>
            </a:r>
            <a:r>
              <a:rPr lang="zh-CN" altLang="zh-CN" sz="2200" dirty="0"/>
              <a:t>功能等</a:t>
            </a:r>
            <a:r>
              <a:rPr lang="zh-CN" altLang="zh-CN" sz="2200" dirty="0" smtClean="0"/>
              <a:t>一体开发</a:t>
            </a:r>
            <a:r>
              <a:rPr lang="zh-CN" altLang="zh-CN" sz="2200" dirty="0"/>
              <a:t>软件。</a:t>
            </a:r>
            <a:endParaRPr lang="en-US" altLang="zh-CN" sz="2200" dirty="0"/>
          </a:p>
          <a:p>
            <a:pPr>
              <a:defRPr/>
            </a:pPr>
            <a:r>
              <a:rPr lang="en-US" altLang="zh-CN" sz="2800" dirty="0"/>
              <a:t>Eclipse</a:t>
            </a:r>
            <a:r>
              <a:rPr lang="zh-CN" altLang="zh-CN" sz="2800" dirty="0"/>
              <a:t>的特点描述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200" dirty="0" smtClean="0"/>
              <a:t>免费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 smtClean="0"/>
              <a:t>纯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编写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 smtClean="0"/>
              <a:t>开发效率高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 smtClean="0"/>
              <a:t>插件扩展机制</a:t>
            </a:r>
            <a:endParaRPr lang="zh-CN" altLang="zh-CN" sz="2200" dirty="0" smtClean="0"/>
          </a:p>
          <a:p>
            <a:pPr>
              <a:defRPr/>
            </a:pPr>
            <a:r>
              <a:rPr lang="zh-CN" altLang="en-US" sz="2800" dirty="0" smtClean="0"/>
              <a:t>下载和安装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200" dirty="0" smtClean="0"/>
              <a:t>下载 </a:t>
            </a:r>
            <a:r>
              <a:rPr lang="en-US" altLang="zh-CN" sz="2200" dirty="0">
                <a:hlinkClick r:id="rId3"/>
              </a:rPr>
              <a:t>http://eclipse.org/</a:t>
            </a:r>
            <a:endParaRPr lang="en-US" altLang="zh-CN" sz="2200" dirty="0"/>
          </a:p>
          <a:p>
            <a:pPr lvl="1">
              <a:defRPr/>
            </a:pPr>
            <a:r>
              <a:rPr lang="zh-CN" altLang="en-US" sz="2200" dirty="0"/>
              <a:t>安装</a:t>
            </a:r>
            <a:r>
              <a:rPr lang="en-US" altLang="zh-CN" sz="2200" dirty="0"/>
              <a:t>	</a:t>
            </a:r>
            <a:r>
              <a:rPr lang="zh-CN" altLang="zh-CN" sz="2200" dirty="0"/>
              <a:t>绿色版</a:t>
            </a:r>
            <a:r>
              <a:rPr lang="en-US" altLang="zh-CN" sz="2200" dirty="0"/>
              <a:t>	</a:t>
            </a:r>
            <a:r>
              <a:rPr lang="zh-CN" altLang="en-US" sz="2200" dirty="0"/>
              <a:t>解压就可以使用</a:t>
            </a:r>
            <a:r>
              <a:rPr lang="en-US" altLang="zh-CN" sz="2200" dirty="0"/>
              <a:t>(Eclipse)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/>
              <a:t>的基本使用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2800" dirty="0"/>
              <a:t>选择工作空间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工作空间  其实就是我们写的源代码所在的目录</a:t>
            </a:r>
            <a:endParaRPr lang="en-US" altLang="zh-CN" sz="2300" dirty="0"/>
          </a:p>
          <a:p>
            <a:pPr>
              <a:defRPr/>
            </a:pPr>
            <a:r>
              <a:rPr lang="zh-CN" altLang="en-US" sz="2800" dirty="0"/>
              <a:t>用</a:t>
            </a:r>
            <a:r>
              <a:rPr lang="en-US" altLang="zh-CN" sz="2800" dirty="0"/>
              <a:t>Eclipse</a:t>
            </a:r>
            <a:r>
              <a:rPr lang="zh-CN" altLang="en-US" sz="2800" dirty="0"/>
              <a:t>来完成一个</a:t>
            </a:r>
            <a:r>
              <a:rPr lang="en-US" altLang="zh-CN" sz="2800" dirty="0" err="1"/>
              <a:t>HelloWorld</a:t>
            </a:r>
            <a:r>
              <a:rPr lang="zh-CN" altLang="en-US" sz="2800" dirty="0"/>
              <a:t>案例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代码以项目为基本单位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创建项目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创建包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创建</a:t>
            </a:r>
            <a:r>
              <a:rPr lang="zh-CN" altLang="en-US" sz="2300" dirty="0" smtClean="0"/>
              <a:t>类</a:t>
            </a:r>
            <a:endParaRPr lang="en-US" altLang="zh-CN" sz="2300" dirty="0" smtClean="0"/>
          </a:p>
          <a:p>
            <a:pPr lvl="2">
              <a:defRPr/>
            </a:pPr>
            <a:r>
              <a:rPr lang="en-US" altLang="zh-CN" sz="1900" dirty="0" smtClean="0"/>
              <a:t>public class </a:t>
            </a:r>
            <a:r>
              <a:rPr lang="en-US" altLang="zh-CN" sz="1900" dirty="0" err="1" smtClean="0"/>
              <a:t>HelloWorld</a:t>
            </a:r>
            <a:r>
              <a:rPr lang="en-US" altLang="zh-CN" sz="1900" dirty="0" smtClean="0"/>
              <a:t> {}</a:t>
            </a:r>
            <a:endParaRPr lang="en-US" altLang="zh-CN" sz="1900" dirty="0"/>
          </a:p>
          <a:p>
            <a:pPr lvl="1">
              <a:defRPr/>
            </a:pPr>
            <a:r>
              <a:rPr lang="zh-CN" altLang="en-US" sz="2300" dirty="0"/>
              <a:t>编写</a:t>
            </a:r>
            <a:r>
              <a:rPr lang="zh-CN" altLang="en-US" sz="2300" dirty="0" smtClean="0"/>
              <a:t>代码</a:t>
            </a:r>
            <a:endParaRPr lang="en-US" altLang="zh-CN" sz="2300" dirty="0" smtClean="0"/>
          </a:p>
          <a:p>
            <a:pPr lvl="2">
              <a:defRPr/>
            </a:pPr>
            <a:r>
              <a:rPr lang="en-US" altLang="zh-CN" sz="1900" dirty="0" smtClean="0"/>
              <a:t>public static void main(String[]</a:t>
            </a:r>
            <a:r>
              <a:rPr lang="en-US" altLang="zh-CN" sz="1900" dirty="0" err="1" smtClean="0"/>
              <a:t>args</a:t>
            </a:r>
            <a:r>
              <a:rPr lang="en-US" altLang="zh-CN" sz="1900" dirty="0" smtClean="0"/>
              <a:t>) {</a:t>
            </a:r>
          </a:p>
          <a:p>
            <a:pPr lvl="3">
              <a:defRPr/>
            </a:pPr>
            <a:r>
              <a:rPr lang="en-US" altLang="zh-CN" sz="1500" dirty="0" err="1" smtClean="0"/>
              <a:t>System.out.println</a:t>
            </a:r>
            <a:r>
              <a:rPr lang="en-US" altLang="zh-CN" sz="1500" dirty="0" smtClean="0"/>
              <a:t>(“</a:t>
            </a:r>
            <a:r>
              <a:rPr lang="en-US" altLang="zh-CN" sz="1500" dirty="0" err="1" smtClean="0"/>
              <a:t>HelloWorld</a:t>
            </a:r>
            <a:r>
              <a:rPr lang="en-US" altLang="zh-CN" sz="1500" dirty="0" smtClean="0"/>
              <a:t>”);</a:t>
            </a:r>
          </a:p>
          <a:p>
            <a:pPr lvl="2">
              <a:defRPr/>
            </a:pPr>
            <a:r>
              <a:rPr lang="en-US" altLang="zh-CN" sz="1900" dirty="0" smtClean="0"/>
              <a:t>}</a:t>
            </a:r>
            <a:endParaRPr lang="en-US" altLang="zh-CN" sz="1900" dirty="0"/>
          </a:p>
          <a:p>
            <a:pPr lvl="1">
              <a:defRPr/>
            </a:pPr>
            <a:r>
              <a:rPr lang="zh-CN" altLang="en-US" sz="2300" dirty="0" smtClean="0"/>
              <a:t>保存</a:t>
            </a:r>
            <a:endParaRPr lang="en-US" altLang="zh-CN" sz="2300" dirty="0"/>
          </a:p>
          <a:p>
            <a:pPr lvl="1">
              <a:defRPr/>
            </a:pPr>
            <a:r>
              <a:rPr lang="zh-CN" altLang="en-US" sz="2300" dirty="0"/>
              <a:t>运行</a:t>
            </a:r>
            <a:endParaRPr lang="en-US" altLang="zh-CN" sz="23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/>
              <a:t>中</a:t>
            </a:r>
            <a:r>
              <a:rPr lang="zh-CN" altLang="zh-CN" dirty="0"/>
              <a:t>工作空间的基本配置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>
                <a:latin typeface="+mn-ea"/>
              </a:rPr>
              <a:t>行号的显示和隐藏</a:t>
            </a:r>
          </a:p>
          <a:p>
            <a:pPr>
              <a:defRPr/>
            </a:pPr>
            <a:r>
              <a:rPr lang="zh-CN" altLang="zh-CN" sz="2800" dirty="0">
                <a:latin typeface="+mn-ea"/>
              </a:rPr>
              <a:t>字体大小及</a:t>
            </a:r>
            <a:r>
              <a:rPr lang="zh-CN" altLang="zh-CN" sz="2800" dirty="0" smtClean="0">
                <a:latin typeface="+mn-ea"/>
              </a:rPr>
              <a:t>颜色</a:t>
            </a:r>
            <a:endParaRPr lang="en-US" altLang="zh-CN" sz="2800" dirty="0" smtClean="0">
              <a:latin typeface="+mn-ea"/>
            </a:endParaRPr>
          </a:p>
          <a:p>
            <a:pPr>
              <a:defRPr/>
            </a:pPr>
            <a:r>
              <a:rPr lang="zh-CN" altLang="zh-CN" sz="2800" dirty="0" smtClean="0">
                <a:latin typeface="+mn-ea"/>
              </a:rPr>
              <a:t>控制台找不到了，</a:t>
            </a:r>
            <a:r>
              <a:rPr lang="zh-CN" altLang="en-US" sz="2800" dirty="0" smtClean="0">
                <a:latin typeface="+mn-ea"/>
              </a:rPr>
              <a:t>怎</a:t>
            </a:r>
            <a:r>
              <a:rPr lang="zh-CN" altLang="zh-CN" sz="2800" dirty="0" smtClean="0">
                <a:latin typeface="+mn-ea"/>
              </a:rPr>
              <a:t>么办</a:t>
            </a:r>
            <a:endParaRPr lang="zh-CN" altLang="zh-CN" sz="2800" dirty="0">
              <a:latin typeface="+mn-ea"/>
            </a:endParaRPr>
          </a:p>
          <a:p>
            <a:pPr>
              <a:defRPr/>
            </a:pPr>
            <a:r>
              <a:rPr lang="zh-CN" altLang="zh-CN" sz="2800" dirty="0">
                <a:latin typeface="+mn-ea"/>
              </a:rPr>
              <a:t>窗体给弄乱了，</a:t>
            </a:r>
            <a:r>
              <a:rPr lang="zh-CN" altLang="en-US" sz="2800" dirty="0">
                <a:latin typeface="+mn-ea"/>
              </a:rPr>
              <a:t>怎么</a:t>
            </a:r>
            <a:r>
              <a:rPr lang="zh-CN" altLang="zh-CN" sz="2800" dirty="0">
                <a:latin typeface="+mn-ea"/>
              </a:rPr>
              <a:t>办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Eclipse</a:t>
            </a:r>
            <a:r>
              <a:rPr lang="zh-CN" altLang="en-US" dirty="0"/>
              <a:t>中项目的删除和导入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/>
              <a:t>删除项目</a:t>
            </a:r>
          </a:p>
          <a:p>
            <a:pPr lvl="1">
              <a:defRPr/>
            </a:pPr>
            <a:r>
              <a:rPr lang="zh-CN" altLang="en-US" sz="2300" dirty="0"/>
              <a:t>选中项目 </a:t>
            </a:r>
            <a:r>
              <a:rPr lang="en-US" altLang="zh-CN" sz="2300" dirty="0"/>
              <a:t>– </a:t>
            </a:r>
            <a:r>
              <a:rPr lang="zh-CN" altLang="en-US" sz="2300" dirty="0"/>
              <a:t>右键 </a:t>
            </a:r>
            <a:r>
              <a:rPr lang="en-US" altLang="zh-CN" sz="2300" dirty="0"/>
              <a:t>– </a:t>
            </a:r>
            <a:r>
              <a:rPr lang="zh-CN" altLang="en-US" sz="2300" dirty="0"/>
              <a:t>删除</a:t>
            </a:r>
            <a:endParaRPr lang="en-US" altLang="zh-CN" sz="2300" dirty="0"/>
          </a:p>
          <a:p>
            <a:pPr lvl="2">
              <a:defRPr/>
            </a:pPr>
            <a:r>
              <a:rPr lang="zh-CN" altLang="en-US" sz="1900" dirty="0"/>
              <a:t>从项目区域中删除</a:t>
            </a:r>
            <a:endParaRPr lang="en-US" altLang="zh-CN" sz="1900" dirty="0"/>
          </a:p>
          <a:p>
            <a:pPr lvl="2">
              <a:defRPr/>
            </a:pPr>
            <a:r>
              <a:rPr lang="zh-CN" altLang="en-US" sz="1900" dirty="0"/>
              <a:t>从硬盘上删除</a:t>
            </a:r>
            <a:endParaRPr lang="en-US" altLang="zh-CN" sz="2300" dirty="0"/>
          </a:p>
          <a:p>
            <a:pPr>
              <a:defRPr/>
            </a:pPr>
            <a:r>
              <a:rPr lang="zh-CN" altLang="en-US" sz="2800" dirty="0"/>
              <a:t>导入项目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在项目区域右键找到</a:t>
            </a:r>
            <a:r>
              <a:rPr lang="en-US" altLang="zh-CN" sz="2300" dirty="0"/>
              <a:t>import</a:t>
            </a:r>
          </a:p>
          <a:p>
            <a:pPr lvl="1">
              <a:defRPr/>
            </a:pPr>
            <a:r>
              <a:rPr lang="zh-CN" altLang="en-US" sz="2300" dirty="0"/>
              <a:t>找到</a:t>
            </a:r>
            <a:r>
              <a:rPr lang="en-US" altLang="zh-CN" sz="2300" dirty="0"/>
              <a:t>General</a:t>
            </a:r>
            <a:r>
              <a:rPr lang="zh-CN" altLang="en-US" sz="2300" dirty="0"/>
              <a:t>，展开，并找到</a:t>
            </a:r>
            <a:endParaRPr lang="en-US" altLang="zh-CN" sz="2300" dirty="0"/>
          </a:p>
          <a:p>
            <a:pPr lvl="2">
              <a:defRPr/>
            </a:pPr>
            <a:r>
              <a:rPr lang="en-US" altLang="zh-CN" sz="1900" dirty="0"/>
              <a:t>Existing Projects into Workspace</a:t>
            </a:r>
          </a:p>
          <a:p>
            <a:pPr lvl="1">
              <a:defRPr/>
            </a:pPr>
            <a:r>
              <a:rPr lang="zh-CN" altLang="en-US" sz="2300" dirty="0"/>
              <a:t>点击</a:t>
            </a:r>
            <a:r>
              <a:rPr lang="en-US" altLang="zh-CN" sz="2300" dirty="0"/>
              <a:t>next,</a:t>
            </a:r>
            <a:r>
              <a:rPr lang="zh-CN" altLang="en-US" sz="2300" dirty="0"/>
              <a:t>然后选择你要导入的项目</a:t>
            </a:r>
            <a:endParaRPr lang="en-US" altLang="zh-CN" sz="2300" dirty="0"/>
          </a:p>
          <a:p>
            <a:pPr lvl="2">
              <a:defRPr/>
            </a:pPr>
            <a:r>
              <a:rPr lang="zh-CN" altLang="en-US" sz="1900" dirty="0"/>
              <a:t>注意：这里选择的是项目名称</a:t>
            </a:r>
            <a:endParaRPr lang="en-US" altLang="zh-CN" sz="19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注释概述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用于解释说明程序的文字</a:t>
            </a:r>
            <a:endParaRPr lang="en-US" altLang="zh-CN" sz="2300" dirty="0"/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中注释分类</a:t>
            </a:r>
            <a:endParaRPr lang="en-US" altLang="zh-CN" sz="2800" dirty="0"/>
          </a:p>
          <a:p>
            <a:pPr lvl="1"/>
            <a:r>
              <a:rPr lang="zh-CN" altLang="en-US" sz="2300" dirty="0"/>
              <a:t>单行注释</a:t>
            </a:r>
          </a:p>
          <a:p>
            <a:pPr lvl="2"/>
            <a:r>
              <a:rPr lang="zh-CN" altLang="en-US" sz="1900" dirty="0"/>
              <a:t>格式： </a:t>
            </a:r>
            <a:r>
              <a:rPr lang="zh-CN" altLang="en-US" sz="1900" dirty="0">
                <a:solidFill>
                  <a:srgbClr val="FF0000"/>
                </a:solidFill>
              </a:rPr>
              <a:t>//</a:t>
            </a:r>
            <a:r>
              <a:rPr lang="zh-CN" altLang="en-US" sz="1900" dirty="0"/>
              <a:t>注释文字</a:t>
            </a:r>
          </a:p>
          <a:p>
            <a:pPr lvl="1"/>
            <a:r>
              <a:rPr lang="zh-CN" altLang="en-US" sz="2300" dirty="0"/>
              <a:t>多行注释</a:t>
            </a:r>
          </a:p>
          <a:p>
            <a:pPr lvl="2"/>
            <a:r>
              <a:rPr lang="zh-CN" altLang="en-US" sz="1900" dirty="0"/>
              <a:t>格式： </a:t>
            </a:r>
            <a:r>
              <a:rPr lang="zh-CN" altLang="en-US" sz="1900" dirty="0">
                <a:solidFill>
                  <a:srgbClr val="FF0000"/>
                </a:solidFill>
              </a:rPr>
              <a:t>/*</a:t>
            </a:r>
            <a:r>
              <a:rPr lang="zh-CN" altLang="en-US" sz="1900" dirty="0"/>
              <a:t>  注释文字  </a:t>
            </a:r>
            <a:r>
              <a:rPr lang="zh-CN" altLang="en-US" sz="1900" dirty="0">
                <a:solidFill>
                  <a:srgbClr val="FF0000"/>
                </a:solidFill>
              </a:rPr>
              <a:t>*/</a:t>
            </a:r>
          </a:p>
          <a:p>
            <a:pPr lvl="1"/>
            <a:r>
              <a:rPr lang="zh-CN" altLang="en-US" sz="2300" dirty="0">
                <a:sym typeface="Arial" charset="0"/>
              </a:rPr>
              <a:t>文档注释</a:t>
            </a:r>
          </a:p>
          <a:p>
            <a:pPr lvl="2"/>
            <a:r>
              <a:rPr lang="zh-CN" altLang="en-US" sz="1900" dirty="0">
                <a:sym typeface="Arial" charset="0"/>
              </a:rPr>
              <a:t>格式：</a:t>
            </a:r>
            <a:r>
              <a:rPr lang="zh-CN" altLang="en-US" sz="1900" dirty="0">
                <a:solidFill>
                  <a:srgbClr val="FF0000"/>
                </a:solidFill>
                <a:sym typeface="Arial" charset="0"/>
              </a:rPr>
              <a:t>/** </a:t>
            </a:r>
            <a:r>
              <a:rPr lang="zh-CN" altLang="en-US" sz="1900" dirty="0">
                <a:sym typeface="Arial" charset="0"/>
              </a:rPr>
              <a:t>注释文字 </a:t>
            </a:r>
            <a:r>
              <a:rPr lang="zh-CN" altLang="en-US" sz="1900" dirty="0">
                <a:solidFill>
                  <a:srgbClr val="FF0000"/>
                </a:solidFill>
                <a:sym typeface="Arial" charset="0"/>
              </a:rPr>
              <a:t>*/</a:t>
            </a:r>
          </a:p>
          <a:p>
            <a:r>
              <a:rPr lang="zh-CN" altLang="en-US" sz="2800" dirty="0"/>
              <a:t>注释的作用</a:t>
            </a:r>
            <a:endParaRPr lang="en-US" altLang="zh-CN" sz="2800" dirty="0"/>
          </a:p>
          <a:p>
            <a:pPr lvl="1"/>
            <a:r>
              <a:rPr lang="zh-CN" altLang="en-US" sz="2300" dirty="0"/>
              <a:t>解释说明程序，提高程序的阅读性</a:t>
            </a:r>
            <a:endParaRPr lang="en-US" altLang="zh-CN" sz="2300" dirty="0"/>
          </a:p>
          <a:p>
            <a:pPr lvl="1"/>
            <a:endParaRPr lang="zh-CN" altLang="en-US" sz="2400" dirty="0"/>
          </a:p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关键字概述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被</a:t>
            </a:r>
            <a:r>
              <a:rPr lang="en-US" altLang="zh-CN" sz="2300" dirty="0"/>
              <a:t>Java</a:t>
            </a:r>
            <a:r>
              <a:rPr lang="zh-CN" altLang="en-US" sz="2300" dirty="0"/>
              <a:t>语言赋予特定含义的单词</a:t>
            </a:r>
            <a:endParaRPr lang="en-US" altLang="zh-CN" sz="2300" dirty="0"/>
          </a:p>
          <a:p>
            <a:r>
              <a:rPr lang="zh-CN" altLang="en-US" sz="2800" dirty="0"/>
              <a:t>关键字特点</a:t>
            </a:r>
            <a:endParaRPr lang="en-US" altLang="zh-CN" sz="2800" dirty="0"/>
          </a:p>
          <a:p>
            <a:pPr lvl="1"/>
            <a:r>
              <a:rPr lang="zh-CN" altLang="en-US" sz="2300" dirty="0"/>
              <a:t>组成关键字的字母全部小写</a:t>
            </a:r>
            <a:endParaRPr lang="en-US" altLang="zh-CN" sz="2300" dirty="0"/>
          </a:p>
          <a:p>
            <a:pPr lvl="1"/>
            <a:r>
              <a:rPr lang="zh-CN" altLang="en-US" sz="2300" dirty="0"/>
              <a:t>常用的代码编辑器</a:t>
            </a:r>
            <a:r>
              <a:rPr lang="en-US" altLang="zh-CN" sz="2300" dirty="0"/>
              <a:t>,</a:t>
            </a:r>
            <a:r>
              <a:rPr lang="zh-CN" altLang="en-US" sz="2300" dirty="0"/>
              <a:t>针对关键字有特殊的颜色标记，非常直观，所以我们不需要去死记硬背，在今后的学习中重要的关键字也会不断</a:t>
            </a:r>
            <a:r>
              <a:rPr lang="zh-CN" altLang="en-US" sz="2300" dirty="0" smtClean="0"/>
              <a:t>的涌现出来</a:t>
            </a:r>
            <a:r>
              <a:rPr lang="zh-CN" altLang="en-US" sz="2300" dirty="0"/>
              <a:t>。</a:t>
            </a:r>
          </a:p>
          <a:p>
            <a:pPr lvl="1"/>
            <a:endParaRPr lang="en-US" altLang="zh-CN" sz="2300" dirty="0"/>
          </a:p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关键字</a:t>
            </a:r>
          </a:p>
        </p:txBody>
      </p:sp>
      <p:pic>
        <p:nvPicPr>
          <p:cNvPr id="4098" name="Picture 2" descr="C:\Users\FQY\Desktop\jsq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5" y="1928802"/>
            <a:ext cx="8286807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Java</a:t>
            </a:r>
            <a:r>
              <a:rPr lang="zh-CN" altLang="en-US" dirty="0"/>
              <a:t>基础语法</a:t>
            </a:r>
            <a:r>
              <a:rPr lang="en-US" altLang="zh-CN" dirty="0"/>
              <a:t>(</a:t>
            </a:r>
            <a:r>
              <a:rPr lang="zh-CN" altLang="en-US" dirty="0"/>
              <a:t>上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smtClean="0"/>
              <a:t>语言</a:t>
            </a:r>
            <a:r>
              <a:rPr lang="zh-CN" altLang="en-US" sz="2400" smtClean="0"/>
              <a:t>介绍</a:t>
            </a:r>
            <a:endParaRPr lang="en-US" altLang="zh-CN" sz="2400" dirty="0" smtClean="0"/>
          </a:p>
          <a:p>
            <a:r>
              <a:rPr lang="en-US" altLang="zh-CN" sz="2400" dirty="0" smtClean="0"/>
              <a:t>Eclipse</a:t>
            </a:r>
            <a:r>
              <a:rPr lang="zh-CN" altLang="en-US" sz="2400" dirty="0" smtClean="0"/>
              <a:t>的使用</a:t>
            </a:r>
            <a:endParaRPr lang="en-US" altLang="zh-CN" sz="2400" dirty="0"/>
          </a:p>
          <a:p>
            <a:r>
              <a:rPr lang="zh-CN" altLang="en-US" sz="2400" dirty="0" smtClean="0"/>
              <a:t>注释</a:t>
            </a:r>
            <a:endParaRPr lang="en-US" altLang="zh-CN" sz="2400" dirty="0"/>
          </a:p>
          <a:p>
            <a:r>
              <a:rPr lang="zh-CN" altLang="en-US" sz="2400" dirty="0"/>
              <a:t>关键字</a:t>
            </a:r>
            <a:endParaRPr lang="en-US" altLang="zh-CN" sz="2400" dirty="0"/>
          </a:p>
          <a:p>
            <a:r>
              <a:rPr lang="zh-CN" altLang="en-US" sz="2400" dirty="0"/>
              <a:t>常量</a:t>
            </a:r>
            <a:endParaRPr lang="en-US" altLang="zh-CN" sz="2400" dirty="0"/>
          </a:p>
          <a:p>
            <a:r>
              <a:rPr lang="zh-CN" altLang="en-US" sz="2400" dirty="0" smtClean="0"/>
              <a:t>变量</a:t>
            </a:r>
            <a:endParaRPr lang="en-US" altLang="zh-CN" sz="2400" dirty="0"/>
          </a:p>
          <a:p>
            <a:r>
              <a:rPr lang="zh-CN" altLang="en-US" sz="2400" dirty="0"/>
              <a:t>数据类型</a:t>
            </a:r>
            <a:endParaRPr lang="en-US" altLang="zh-CN" sz="2400" dirty="0"/>
          </a:p>
          <a:p>
            <a:r>
              <a:rPr lang="zh-CN" altLang="en-US" sz="2400" dirty="0"/>
              <a:t>标识符</a:t>
            </a:r>
            <a:endParaRPr lang="en-US" altLang="zh-CN" sz="2400" dirty="0"/>
          </a:p>
          <a:p>
            <a:r>
              <a:rPr lang="zh-CN" altLang="en-US" sz="2400" dirty="0"/>
              <a:t>运算符</a:t>
            </a:r>
            <a:endParaRPr lang="en-US" altLang="zh-CN" sz="2400" dirty="0"/>
          </a:p>
          <a:p>
            <a:r>
              <a:rPr lang="zh-CN" altLang="en-US" sz="2400" dirty="0"/>
              <a:t>流程控制语句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关键字</a:t>
            </a:r>
          </a:p>
        </p:txBody>
      </p:sp>
      <p:pic>
        <p:nvPicPr>
          <p:cNvPr id="5122" name="Picture 2" descr="C:\Users\FQY\Desktop\jsq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91630"/>
            <a:ext cx="7786742" cy="4585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常量概述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在程序执行的过程</a:t>
            </a:r>
            <a:r>
              <a:rPr lang="zh-CN" altLang="en-US" sz="2300" dirty="0" smtClean="0"/>
              <a:t>中固定不变的值</a:t>
            </a:r>
            <a:endParaRPr lang="en-US" altLang="zh-CN" sz="2300" dirty="0"/>
          </a:p>
          <a:p>
            <a:r>
              <a:rPr lang="zh-CN" altLang="en-US" sz="2800" dirty="0"/>
              <a:t>常量分类</a:t>
            </a:r>
            <a:endParaRPr lang="en-US" altLang="zh-CN" sz="2800" dirty="0"/>
          </a:p>
          <a:p>
            <a:pPr lvl="1"/>
            <a:r>
              <a:rPr lang="zh-CN" altLang="en-US" sz="2400" dirty="0"/>
              <a:t>字符串常量	用双引号括起来的内容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HelloWorld</a:t>
            </a:r>
            <a:r>
              <a:rPr lang="en-US" altLang="zh-CN" sz="2400" dirty="0"/>
              <a:t>”)</a:t>
            </a:r>
          </a:p>
          <a:p>
            <a:pPr lvl="1"/>
            <a:r>
              <a:rPr lang="zh-CN" altLang="en-US" sz="2400" dirty="0"/>
              <a:t>整数常量	所有整数</a:t>
            </a:r>
            <a:r>
              <a:rPr lang="en-US" altLang="zh-CN" sz="2400" dirty="0"/>
              <a:t>(12,-23)</a:t>
            </a:r>
          </a:p>
          <a:p>
            <a:pPr lvl="1"/>
            <a:r>
              <a:rPr lang="zh-CN" altLang="en-US" sz="2400" dirty="0"/>
              <a:t>小数常量	所有小数</a:t>
            </a:r>
            <a:r>
              <a:rPr lang="en-US" altLang="zh-CN" sz="2400" dirty="0"/>
              <a:t>(12.34)</a:t>
            </a:r>
          </a:p>
          <a:p>
            <a:pPr lvl="1"/>
            <a:r>
              <a:rPr lang="zh-CN" altLang="en-US" sz="2400" dirty="0"/>
              <a:t>字符常量	用单引号括起来的内容</a:t>
            </a:r>
            <a:r>
              <a:rPr lang="en-US" altLang="zh-CN" sz="2400" dirty="0"/>
              <a:t>(‘a’,’A’,’0’)</a:t>
            </a:r>
          </a:p>
          <a:p>
            <a:pPr lvl="1"/>
            <a:r>
              <a:rPr lang="zh-CN" altLang="en-US" sz="2400" dirty="0"/>
              <a:t>布尔常量	较为特有，只有</a:t>
            </a:r>
            <a:r>
              <a:rPr lang="en-US" altLang="zh-CN" sz="2400" dirty="0"/>
              <a:t>true</a:t>
            </a:r>
            <a:r>
              <a:rPr lang="zh-CN" altLang="en-US" sz="2400" dirty="0"/>
              <a:t>和</a:t>
            </a:r>
            <a:r>
              <a:rPr lang="en-US" altLang="zh-CN" sz="2400" dirty="0"/>
              <a:t>false</a:t>
            </a:r>
          </a:p>
          <a:p>
            <a:pPr lvl="1"/>
            <a:r>
              <a:rPr lang="zh-CN" altLang="en-US" sz="2400" dirty="0"/>
              <a:t>空常量		</a:t>
            </a:r>
            <a:r>
              <a:rPr lang="en-US" altLang="zh-CN" sz="2400" dirty="0"/>
              <a:t>null(</a:t>
            </a:r>
            <a:r>
              <a:rPr lang="zh-CN" altLang="en-US" sz="2400" dirty="0"/>
              <a:t>数组部分讲解</a:t>
            </a:r>
            <a:r>
              <a:rPr lang="en-US" altLang="zh-CN" sz="2400" dirty="0"/>
              <a:t>)</a:t>
            </a:r>
          </a:p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变量概述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在程序执行的过程中，在某个范围内其值可以发生改变的量</a:t>
            </a:r>
            <a:endParaRPr lang="en-US" altLang="zh-CN" sz="2300" dirty="0"/>
          </a:p>
          <a:p>
            <a:pPr lvl="1"/>
            <a:r>
              <a:rPr lang="zh-CN" altLang="en-US" sz="2300" dirty="0"/>
              <a:t>从本质上讲，变量其实是内存中的一小块区域</a:t>
            </a:r>
            <a:endParaRPr lang="en-US" altLang="zh-CN" sz="2300" dirty="0"/>
          </a:p>
          <a:p>
            <a:r>
              <a:rPr lang="zh-CN" altLang="en-US" sz="2800" dirty="0"/>
              <a:t>变量定义格式</a:t>
            </a:r>
            <a:endParaRPr lang="en-US" altLang="zh-CN" sz="2800" dirty="0"/>
          </a:p>
          <a:p>
            <a:pPr lvl="1"/>
            <a:r>
              <a:rPr lang="zh-CN" altLang="en-US" sz="2300" dirty="0"/>
              <a:t>数据类型 变量名 </a:t>
            </a:r>
            <a:r>
              <a:rPr lang="en-US" altLang="zh-CN" sz="2300" dirty="0"/>
              <a:t>= </a:t>
            </a:r>
            <a:r>
              <a:rPr lang="zh-CN" altLang="en-US" sz="2300" dirty="0" smtClean="0"/>
              <a:t>数据值</a:t>
            </a:r>
            <a:r>
              <a:rPr lang="en-US" altLang="zh-CN" sz="2300" dirty="0"/>
              <a:t>;</a:t>
            </a:r>
          </a:p>
          <a:p>
            <a:pPr lvl="1"/>
            <a:r>
              <a:rPr lang="zh-CN" altLang="en-US" sz="2300" dirty="0"/>
              <a:t>注意：格式是固定的，记住格式，以不变应万变</a:t>
            </a:r>
            <a:endParaRPr lang="en-US" altLang="zh-CN" sz="2300" dirty="0"/>
          </a:p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计算机存储单元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计算机</a:t>
            </a:r>
            <a:r>
              <a:rPr lang="zh-CN" altLang="en-US" sz="2800" dirty="0"/>
              <a:t>最小的存储单元叫“字节（</a:t>
            </a:r>
            <a:r>
              <a:rPr lang="en-US" altLang="zh-CN" sz="2800" dirty="0"/>
              <a:t>byte</a:t>
            </a:r>
            <a:r>
              <a:rPr lang="zh-CN" altLang="en-US" sz="2800" dirty="0"/>
              <a:t>）”，通常用大写字母</a:t>
            </a:r>
            <a:r>
              <a:rPr lang="en-US" altLang="zh-CN" sz="2800" dirty="0"/>
              <a:t>B</a:t>
            </a:r>
            <a:r>
              <a:rPr lang="zh-CN" altLang="en-US" sz="2800" dirty="0" smtClean="0"/>
              <a:t>表示。</a:t>
            </a:r>
            <a:endParaRPr lang="en-US" altLang="zh-CN" sz="2800" dirty="0"/>
          </a:p>
          <a:p>
            <a:r>
              <a:rPr lang="zh-CN" altLang="en-US" sz="2800" dirty="0"/>
              <a:t>除了字节外还有一些常用的存储单位，大家可能比较熟悉，我们一起来看看：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1KB </a:t>
            </a:r>
            <a:r>
              <a:rPr lang="en-US" altLang="zh-CN" sz="2000" dirty="0">
                <a:solidFill>
                  <a:srgbClr val="FF0000"/>
                </a:solidFill>
              </a:rPr>
              <a:t>= 1024B</a:t>
            </a:r>
          </a:p>
          <a:p>
            <a:pPr lvl="1"/>
            <a:r>
              <a:rPr lang="en-US" altLang="zh-CN" sz="2000" dirty="0"/>
              <a:t>1MB = 1024KB</a:t>
            </a:r>
          </a:p>
          <a:p>
            <a:pPr lvl="1"/>
            <a:r>
              <a:rPr lang="en-US" altLang="zh-CN" sz="2000" dirty="0"/>
              <a:t>1GB = 1024MB</a:t>
            </a:r>
          </a:p>
          <a:p>
            <a:pPr lvl="1"/>
            <a:r>
              <a:rPr lang="en-US" altLang="zh-CN" sz="2000" dirty="0"/>
              <a:t>1TB = 1024GB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数据类型概述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Java语言是强类型语言，对于每</a:t>
            </a:r>
            <a:r>
              <a:rPr lang="zh-CN" altLang="en-US" sz="2000" dirty="0" smtClean="0"/>
              <a:t>一个数据</a:t>
            </a:r>
            <a:r>
              <a:rPr lang="zh-CN" altLang="en-US" sz="2000" dirty="0"/>
              <a:t>都给出了明确的数据类型，不同的数据类型也分配了不同的内存空间，所以它们表示的数据大小也是不一样的。</a:t>
            </a:r>
            <a:endParaRPr lang="en-US" altLang="zh-CN" sz="2000" dirty="0"/>
          </a:p>
          <a:p>
            <a:endParaRPr lang="zh-CN" altLang="en-US" sz="2800" dirty="0"/>
          </a:p>
          <a:p>
            <a:pPr>
              <a:buNone/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6146" name="Picture 2" descr="C:\Users\FQY\Desktop\j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714620"/>
            <a:ext cx="7168446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基本数据类型</a:t>
            </a:r>
            <a:r>
              <a:rPr lang="en-US" altLang="zh-CN" dirty="0"/>
              <a:t>(4</a:t>
            </a:r>
            <a:r>
              <a:rPr lang="zh-CN" altLang="en-US" dirty="0"/>
              <a:t>类</a:t>
            </a:r>
            <a:r>
              <a:rPr lang="en-US" altLang="zh-CN" dirty="0"/>
              <a:t>8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7170" name="Picture 2" descr="C:\Users\FQY\Desktop\j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1" y="1857364"/>
            <a:ext cx="8775509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作用</a:t>
            </a:r>
            <a:endParaRPr lang="en-US" altLang="zh-CN" sz="2800" dirty="0"/>
          </a:p>
          <a:p>
            <a:pPr lvl="1"/>
            <a:r>
              <a:rPr lang="zh-CN" altLang="en-US" sz="2300" dirty="0"/>
              <a:t>给包</a:t>
            </a:r>
            <a:r>
              <a:rPr lang="en-US" altLang="zh-CN" sz="2300" dirty="0"/>
              <a:t>,</a:t>
            </a:r>
            <a:r>
              <a:rPr lang="zh-CN" altLang="en-US" sz="2300" dirty="0"/>
              <a:t>类</a:t>
            </a:r>
            <a:r>
              <a:rPr lang="en-US" altLang="zh-CN" sz="2300" dirty="0"/>
              <a:t>,</a:t>
            </a:r>
            <a:r>
              <a:rPr lang="zh-CN" altLang="en-US" sz="2300" dirty="0"/>
              <a:t>方法</a:t>
            </a:r>
            <a:r>
              <a:rPr lang="en-US" altLang="zh-CN" sz="2300" dirty="0"/>
              <a:t>,</a:t>
            </a:r>
            <a:r>
              <a:rPr lang="zh-CN" altLang="en-US" sz="2300" dirty="0"/>
              <a:t>变量等起名字</a:t>
            </a:r>
            <a:endParaRPr lang="en-US" altLang="zh-CN" sz="2300" dirty="0"/>
          </a:p>
          <a:p>
            <a:r>
              <a:rPr lang="zh-CN" altLang="en-US" sz="2800" dirty="0"/>
              <a:t>组成规则</a:t>
            </a:r>
            <a:endParaRPr lang="en-US" altLang="zh-CN" sz="2800" dirty="0"/>
          </a:p>
          <a:p>
            <a:pPr lvl="1"/>
            <a:r>
              <a:rPr lang="zh-CN" altLang="en-US" sz="2300" dirty="0"/>
              <a:t>由字符，下划线</a:t>
            </a:r>
            <a:r>
              <a:rPr lang="en-US" altLang="zh-CN" sz="2300" dirty="0"/>
              <a:t>_</a:t>
            </a:r>
            <a:r>
              <a:rPr lang="zh-CN" altLang="en-US" sz="2300" dirty="0"/>
              <a:t>，美元符</a:t>
            </a:r>
            <a:r>
              <a:rPr lang="en-US" altLang="zh-CN" sz="2300" dirty="0"/>
              <a:t>$</a:t>
            </a:r>
            <a:r>
              <a:rPr lang="zh-CN" altLang="en-US" sz="2300" dirty="0"/>
              <a:t>组成</a:t>
            </a:r>
            <a:endParaRPr lang="en-US" altLang="zh-CN" sz="2300" dirty="0"/>
          </a:p>
          <a:p>
            <a:pPr lvl="2"/>
            <a:r>
              <a:rPr lang="zh-CN" altLang="en-US" sz="1900" dirty="0"/>
              <a:t>这里的字符采用的是</a:t>
            </a:r>
            <a:r>
              <a:rPr lang="en-US" altLang="zh-CN" sz="1900" dirty="0" err="1"/>
              <a:t>unicode</a:t>
            </a:r>
            <a:r>
              <a:rPr lang="zh-CN" altLang="en-US" sz="1900" dirty="0"/>
              <a:t>字符集，所以包括英文大小写字母，中文字符，数字字符等。</a:t>
            </a:r>
            <a:endParaRPr lang="en-US" altLang="zh-CN" sz="19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sz="2300" dirty="0"/>
              <a:t>不能以数字开头</a:t>
            </a:r>
            <a:endParaRPr lang="en-US" altLang="zh-CN" sz="2300" dirty="0"/>
          </a:p>
          <a:p>
            <a:pPr lvl="1"/>
            <a:r>
              <a:rPr lang="zh-CN" altLang="en-US" sz="2300" dirty="0"/>
              <a:t>不能是</a:t>
            </a:r>
            <a:r>
              <a:rPr lang="en-US" altLang="zh-CN" sz="2300" dirty="0"/>
              <a:t>Java</a:t>
            </a:r>
            <a:r>
              <a:rPr lang="zh-CN" altLang="en-US" sz="2300" dirty="0"/>
              <a:t>中的关键字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变量的定义和使用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编写案例演示每种不同数据类型的变量定义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变量定义的注意事项</a:t>
            </a:r>
            <a:endParaRPr lang="en-US" altLang="zh-CN" sz="2800" dirty="0"/>
          </a:p>
          <a:p>
            <a:pPr lvl="1"/>
            <a:r>
              <a:rPr lang="zh-CN" altLang="en-US" sz="2400" dirty="0"/>
              <a:t>变量未赋值</a:t>
            </a:r>
            <a:r>
              <a:rPr lang="en-US" altLang="zh-CN" sz="2400" dirty="0"/>
              <a:t>,</a:t>
            </a:r>
            <a:r>
              <a:rPr lang="zh-CN" altLang="en-US" sz="2400" dirty="0"/>
              <a:t>不能直接使用</a:t>
            </a:r>
            <a:endParaRPr lang="en-US" altLang="zh-CN" sz="2400" dirty="0"/>
          </a:p>
          <a:p>
            <a:pPr lvl="2"/>
            <a:r>
              <a:rPr lang="zh-CN" altLang="en-US" sz="2000" dirty="0"/>
              <a:t>引出变量的第二种使用格式</a:t>
            </a:r>
            <a:endParaRPr lang="en-US" altLang="zh-CN" sz="2000" dirty="0"/>
          </a:p>
          <a:p>
            <a:pPr lvl="1"/>
            <a:r>
              <a:rPr lang="zh-CN" altLang="en-US" sz="2400" dirty="0"/>
              <a:t>变量只在它所属的范围内有效。</a:t>
            </a:r>
            <a:endParaRPr lang="en-US" altLang="zh-CN" sz="2400" dirty="0"/>
          </a:p>
          <a:p>
            <a:pPr lvl="2"/>
            <a:r>
              <a:rPr lang="zh-CN" altLang="en-US" sz="2000" dirty="0"/>
              <a:t>变量在哪对大括号内，变量就属于哪对大括号</a:t>
            </a:r>
            <a:endParaRPr lang="en-US" altLang="zh-CN" sz="2000" dirty="0"/>
          </a:p>
          <a:p>
            <a:pPr lvl="1"/>
            <a:r>
              <a:rPr lang="zh-CN" altLang="en-US" sz="2400" dirty="0"/>
              <a:t>一行上可以定义多个变量，但是不建议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+</a:t>
            </a:r>
            <a:r>
              <a:rPr lang="zh-CN" altLang="en-US" sz="2800" dirty="0"/>
              <a:t>是一个运算符</a:t>
            </a:r>
            <a:r>
              <a:rPr lang="en-US" altLang="zh-CN" sz="2800" dirty="0"/>
              <a:t>,</a:t>
            </a:r>
            <a:r>
              <a:rPr lang="zh-CN" altLang="en-US" sz="2800" dirty="0"/>
              <a:t> 我们应该能够看懂，做数据的加法。</a:t>
            </a:r>
            <a:endParaRPr lang="en-US" altLang="zh-CN" sz="2800" dirty="0"/>
          </a:p>
          <a:p>
            <a:r>
              <a:rPr lang="en-US" altLang="zh-CN" sz="2800" dirty="0" err="1"/>
              <a:t>boolean</a:t>
            </a:r>
            <a:r>
              <a:rPr lang="zh-CN" altLang="en-US" sz="2800" dirty="0"/>
              <a:t>类型不能转换为其他的数据类型</a:t>
            </a:r>
            <a:endParaRPr lang="en-US" altLang="zh-CN" sz="2800" dirty="0"/>
          </a:p>
          <a:p>
            <a:r>
              <a:rPr lang="zh-CN" altLang="en-US" sz="2800" dirty="0"/>
              <a:t>默认转换</a:t>
            </a:r>
            <a:endParaRPr lang="en-US" altLang="zh-CN" sz="2800" dirty="0"/>
          </a:p>
          <a:p>
            <a:pPr lvl="1"/>
            <a:r>
              <a:rPr lang="en-US" altLang="zh-CN" sz="2300" dirty="0" err="1"/>
              <a:t>byte,short,char</a:t>
            </a:r>
            <a:r>
              <a:rPr lang="en-US" altLang="zh-CN" sz="2300" dirty="0"/>
              <a:t>—</a:t>
            </a:r>
            <a:r>
              <a:rPr lang="en-US" altLang="zh-CN" sz="2300" dirty="0" err="1"/>
              <a:t>int</a:t>
            </a:r>
            <a:r>
              <a:rPr lang="en-US" altLang="zh-CN" sz="2300" dirty="0"/>
              <a:t>—long—float—double</a:t>
            </a:r>
          </a:p>
          <a:p>
            <a:pPr lvl="1"/>
            <a:r>
              <a:rPr lang="en-US" altLang="zh-CN" sz="2300" dirty="0" err="1"/>
              <a:t>byte,short,char</a:t>
            </a:r>
            <a:r>
              <a:rPr lang="zh-CN" altLang="en-US" sz="2300" dirty="0"/>
              <a:t>相互之间不转换，他们参与运算首先转换为</a:t>
            </a:r>
            <a:r>
              <a:rPr lang="en-US" altLang="zh-CN" sz="2300" dirty="0" err="1"/>
              <a:t>int</a:t>
            </a:r>
            <a:r>
              <a:rPr lang="zh-CN" altLang="en-US" sz="2300" dirty="0"/>
              <a:t>类型</a:t>
            </a:r>
            <a:endParaRPr lang="en-US" altLang="zh-CN" sz="2300" dirty="0"/>
          </a:p>
          <a:p>
            <a:r>
              <a:rPr lang="zh-CN" altLang="en-US" sz="2800" dirty="0"/>
              <a:t>强制转换</a:t>
            </a:r>
            <a:endParaRPr lang="en-US" altLang="zh-CN" sz="2800" dirty="0"/>
          </a:p>
          <a:p>
            <a:pPr lvl="1"/>
            <a:r>
              <a:rPr lang="zh-CN" altLang="en-US" sz="2300" dirty="0"/>
              <a:t>目标类型 变量名</a:t>
            </a:r>
            <a:r>
              <a:rPr lang="en-US" altLang="zh-CN" sz="2300" dirty="0"/>
              <a:t>=(</a:t>
            </a:r>
            <a:r>
              <a:rPr lang="zh-CN" altLang="en-US" sz="2300" dirty="0"/>
              <a:t>目标类型</a:t>
            </a:r>
            <a:r>
              <a:rPr lang="en-US" altLang="zh-CN" sz="2300" dirty="0"/>
              <a:t>)(</a:t>
            </a:r>
            <a:r>
              <a:rPr lang="zh-CN" altLang="en-US" sz="2300" dirty="0"/>
              <a:t>被转换的数据</a:t>
            </a:r>
            <a:r>
              <a:rPr lang="en-US" altLang="zh-CN" sz="2300" dirty="0"/>
              <a:t>);</a:t>
            </a:r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800" dirty="0"/>
              <a:t>运算符</a:t>
            </a:r>
            <a:endParaRPr lang="en-US" altLang="zh-CN" sz="2800" dirty="0"/>
          </a:p>
          <a:p>
            <a:pPr lvl="1"/>
            <a:r>
              <a:rPr lang="zh-CN" altLang="en-US" sz="2400" dirty="0"/>
              <a:t>对常量和变量进行操作的符号称为运算符</a:t>
            </a:r>
            <a:endParaRPr lang="en-US" altLang="zh-CN" sz="2400" dirty="0"/>
          </a:p>
          <a:p>
            <a:r>
              <a:rPr lang="zh-CN" altLang="en-US" sz="2800" dirty="0"/>
              <a:t>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用运算符把常量或者变量连接起来符号</a:t>
            </a:r>
            <a:r>
              <a:rPr lang="en-US" altLang="zh-CN" sz="2400" dirty="0"/>
              <a:t>java</a:t>
            </a:r>
            <a:r>
              <a:rPr lang="zh-CN" altLang="en-US" sz="2400" dirty="0"/>
              <a:t>语法的式子就可以称为表达式。不同运算符连接的式子体现的是不同类型的表达式。</a:t>
            </a:r>
            <a:endParaRPr lang="en-US" altLang="zh-CN" sz="2400" dirty="0"/>
          </a:p>
          <a:p>
            <a:pPr lvl="1"/>
            <a:r>
              <a:rPr lang="zh-CN" altLang="en-US" sz="2400" dirty="0"/>
              <a:t>定义两个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类型的变量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，做加法</a:t>
            </a:r>
            <a:r>
              <a:rPr lang="en-US" altLang="zh-CN" sz="2400" dirty="0"/>
              <a:t>(a + b)</a:t>
            </a:r>
            <a:endParaRPr lang="zh-CN" altLang="en-US" sz="2400" dirty="0"/>
          </a:p>
          <a:p>
            <a:r>
              <a:rPr lang="zh-CN" altLang="en-US" sz="2800" dirty="0"/>
              <a:t>常用运算符</a:t>
            </a:r>
            <a:endParaRPr lang="en-US" altLang="zh-CN" sz="2800" dirty="0"/>
          </a:p>
          <a:p>
            <a:pPr lvl="1"/>
            <a:r>
              <a:rPr lang="zh-CN" altLang="en-US" sz="2400" dirty="0"/>
              <a:t>算术运算</a:t>
            </a:r>
            <a:r>
              <a:rPr lang="zh-CN" altLang="en-US" sz="2400" dirty="0" smtClean="0"/>
              <a:t>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自增自减运算符</a:t>
            </a:r>
            <a:endParaRPr lang="en-US" altLang="zh-CN" sz="2400" dirty="0"/>
          </a:p>
          <a:p>
            <a:pPr lvl="1"/>
            <a:r>
              <a:rPr lang="zh-CN" altLang="en-US" sz="2400" dirty="0"/>
              <a:t>赋值运算符</a:t>
            </a:r>
            <a:endParaRPr lang="en-US" altLang="zh-CN" sz="2400" dirty="0"/>
          </a:p>
          <a:p>
            <a:pPr lvl="1"/>
            <a:r>
              <a:rPr lang="zh-CN" altLang="en-US" sz="2400" dirty="0"/>
              <a:t>关系运算符</a:t>
            </a:r>
            <a:endParaRPr lang="en-US" altLang="zh-CN" sz="2400" dirty="0"/>
          </a:p>
          <a:p>
            <a:pPr lvl="1"/>
            <a:r>
              <a:rPr lang="zh-CN" altLang="en-US" sz="2400" dirty="0"/>
              <a:t>逻辑运算符</a:t>
            </a:r>
            <a:endParaRPr lang="en-US" altLang="zh-CN" sz="2400" dirty="0"/>
          </a:p>
          <a:p>
            <a:pPr lvl="1"/>
            <a:r>
              <a:rPr lang="zh-CN" altLang="en-US" sz="2400" dirty="0"/>
              <a:t>三元运算符</a:t>
            </a:r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语言概述</a:t>
            </a:r>
            <a:endParaRPr lang="en-US" altLang="zh-CN" sz="2800" dirty="0" smtClean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开发环境搭建</a:t>
            </a:r>
            <a:endParaRPr lang="en-US" altLang="zh-CN" sz="2800" dirty="0" smtClean="0"/>
          </a:p>
          <a:p>
            <a:pPr lvl="1"/>
            <a:endParaRPr lang="en-US" altLang="zh-CN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+,-,*,/,%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基本</a:t>
            </a:r>
            <a:r>
              <a:rPr lang="zh-CN" altLang="en-US" sz="2800" dirty="0" smtClean="0"/>
              <a:t>使用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714620"/>
            <a:ext cx="757375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字符和字符串参与</a:t>
            </a:r>
            <a:r>
              <a:rPr lang="en-US" altLang="zh-CN" dirty="0"/>
              <a:t>+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字符参与运算</a:t>
            </a:r>
            <a:endParaRPr lang="en-US" altLang="zh-CN" sz="2800" dirty="0"/>
          </a:p>
          <a:p>
            <a:pPr lvl="1"/>
            <a:r>
              <a:rPr lang="zh-CN" altLang="en-US" sz="2400" dirty="0"/>
              <a:t>其实是拿该字符对应的数值来操作</a:t>
            </a:r>
            <a:endParaRPr lang="en-US" altLang="zh-CN" sz="2400" dirty="0"/>
          </a:p>
          <a:p>
            <a:pPr lvl="1"/>
            <a:r>
              <a:rPr lang="en-US" altLang="zh-CN" sz="2400" dirty="0"/>
              <a:t>‘a’	97</a:t>
            </a:r>
          </a:p>
          <a:p>
            <a:pPr lvl="1"/>
            <a:r>
              <a:rPr lang="en-US" altLang="zh-CN" sz="2400" dirty="0"/>
              <a:t>‘A’	65</a:t>
            </a:r>
          </a:p>
          <a:p>
            <a:pPr lvl="1"/>
            <a:r>
              <a:rPr lang="en-US" altLang="zh-CN" sz="2400" dirty="0"/>
              <a:t>‘0’	48</a:t>
            </a:r>
          </a:p>
          <a:p>
            <a:r>
              <a:rPr lang="zh-CN" altLang="en-US" sz="2800" dirty="0"/>
              <a:t>字符串参与运算</a:t>
            </a:r>
            <a:endParaRPr lang="en-US" altLang="zh-CN" sz="2800" dirty="0"/>
          </a:p>
          <a:p>
            <a:pPr lvl="1"/>
            <a:r>
              <a:rPr lang="zh-CN" altLang="en-US" sz="2400" dirty="0"/>
              <a:t>这里其实做的不是加法运算，而是字符串拼接。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字符串和其他类型的数据做拼接，结果是字符串类型的。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自增自减运算符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--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85992"/>
            <a:ext cx="771530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基本的赋值运算符：</a:t>
            </a:r>
            <a:r>
              <a:rPr lang="en-US" altLang="zh-CN" sz="2400" dirty="0"/>
              <a:t>=</a:t>
            </a:r>
          </a:p>
          <a:p>
            <a:r>
              <a:rPr lang="zh-CN" altLang="en-US" sz="2800" dirty="0"/>
              <a:t>扩展的赋值运算符：</a:t>
            </a:r>
            <a:r>
              <a:rPr lang="en-US" altLang="zh-CN" sz="2800" dirty="0" smtClean="0"/>
              <a:t>+=,-=,*=,/=,…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sym typeface="Arial" charset="0"/>
              </a:rPr>
              <a:t>面试题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ym typeface="Arial" charset="0"/>
              </a:rPr>
              <a:t>short s=1;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ym typeface="Arial" charset="0"/>
              </a:rPr>
              <a:t>s = s+1; 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ym typeface="Arial" charset="0"/>
              </a:rPr>
              <a:t>short s=1;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 smtClean="0">
                <a:sym typeface="Arial" charset="0"/>
              </a:rPr>
              <a:t> s+=1;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 smtClean="0">
                <a:sym typeface="Arial" charset="0"/>
              </a:rPr>
              <a:t>上面两个代码有没有问题，如果有，那里有问题</a:t>
            </a:r>
            <a:endParaRPr lang="en-US" altLang="zh-CN" sz="2300" dirty="0" smtClean="0"/>
          </a:p>
          <a:p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关系运算符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==,!=,&gt;,&gt;=,&lt;,&lt;=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关系运算符的结果都是</a:t>
            </a:r>
            <a:r>
              <a:rPr lang="zh-CN" altLang="zh-CN" dirty="0"/>
              <a:t>boolean</a:t>
            </a:r>
            <a:r>
              <a:rPr lang="zh-CN" altLang="en-US" dirty="0"/>
              <a:t>型，也就是要么是</a:t>
            </a:r>
            <a:r>
              <a:rPr lang="zh-CN" altLang="zh-CN" dirty="0"/>
              <a:t>true</a:t>
            </a:r>
            <a:r>
              <a:rPr lang="zh-CN" altLang="en-US" dirty="0"/>
              <a:t>，要么是</a:t>
            </a:r>
            <a:r>
              <a:rPr lang="zh-CN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sz="2400" kern="0" dirty="0"/>
              <a:t>关系运算符“</a:t>
            </a:r>
            <a:r>
              <a:rPr lang="zh-CN" altLang="zh-CN" sz="2400" kern="0" dirty="0"/>
              <a:t>==”</a:t>
            </a:r>
            <a:r>
              <a:rPr lang="zh-CN" altLang="en-US" sz="2400" kern="0" dirty="0"/>
              <a:t>不能误写成“</a:t>
            </a:r>
            <a:r>
              <a:rPr lang="zh-CN" altLang="zh-CN" sz="2400" kern="0" dirty="0"/>
              <a:t>=” </a:t>
            </a:r>
            <a:r>
              <a:rPr lang="zh-CN" altLang="en-US" sz="2400" kern="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逻辑运算符用于连接关系表达式，在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中不可以写成</a:t>
            </a:r>
            <a:r>
              <a:rPr lang="en-US" altLang="zh-CN" sz="2800" dirty="0"/>
              <a:t>3&lt;x&lt;6</a:t>
            </a:r>
            <a:r>
              <a:rPr lang="zh-CN" altLang="en-US" sz="2800" dirty="0"/>
              <a:t>，应该写成</a:t>
            </a:r>
            <a:r>
              <a:rPr lang="en-US" altLang="zh-CN" sz="2800" dirty="0"/>
              <a:t>x&gt;3 &amp;&amp; x&lt;6 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en-US" altLang="zh-CN" sz="2800" dirty="0" smtClean="0"/>
              <a:t>&amp;&amp;,||, !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三元运算符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格式</a:t>
            </a:r>
          </a:p>
          <a:p>
            <a:pPr lvl="1"/>
            <a:r>
              <a:rPr lang="zh-CN" altLang="en-US" sz="2300" dirty="0"/>
              <a:t>(关系表达式)?表达式1：表达式2；</a:t>
            </a:r>
          </a:p>
          <a:p>
            <a:pPr lvl="1"/>
            <a:r>
              <a:rPr lang="zh-CN" altLang="en-US" sz="2300" dirty="0"/>
              <a:t>如果条件为true，运算后的结果是表达式1；</a:t>
            </a:r>
          </a:p>
          <a:p>
            <a:pPr lvl="1"/>
            <a:r>
              <a:rPr lang="zh-CN" altLang="en-US" sz="2300" dirty="0"/>
              <a:t>如果条件为false，运算后的结果是表达式2；</a:t>
            </a:r>
          </a:p>
          <a:p>
            <a:r>
              <a:rPr lang="zh-CN" altLang="en-US" sz="2800" dirty="0"/>
              <a:t>示例：</a:t>
            </a:r>
          </a:p>
          <a:p>
            <a:pPr lvl="1"/>
            <a:r>
              <a:rPr lang="zh-CN" altLang="en-US" sz="2300" dirty="0" smtClean="0"/>
              <a:t>获取两个数中的的较大值。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三元运算符练习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比较两个整数是否相同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r>
              <a:rPr lang="zh-CN" altLang="en-US" sz="2800" dirty="0"/>
              <a:t>注意：</a:t>
            </a:r>
            <a:endParaRPr lang="en-US" altLang="zh-CN" sz="2800" dirty="0"/>
          </a:p>
          <a:p>
            <a:pPr lvl="1"/>
            <a:r>
              <a:rPr lang="zh-CN" altLang="en-US" sz="2300" dirty="0"/>
              <a:t>目前在写案例的时候，如果我没有说明数据是什么类型的，默认是</a:t>
            </a:r>
            <a:r>
              <a:rPr lang="en-US" altLang="zh-CN" sz="2300" dirty="0" err="1"/>
              <a:t>int</a:t>
            </a:r>
            <a:r>
              <a:rPr lang="zh-CN" altLang="en-US" sz="2300" dirty="0"/>
              <a:t>类型的。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键盘录入</a:t>
            </a:r>
            <a:r>
              <a:rPr lang="en-US" altLang="zh-CN" dirty="0"/>
              <a:t>(Scanner)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键盘录入数据概述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我们目前在写程序的时候，数据值都是固定的，但是实际开发中，数据值肯定是变化的，所以，把数据改进为键盘录入，提高程序的灵活性。</a:t>
            </a:r>
            <a:endParaRPr lang="en-US" altLang="zh-CN" sz="2300" dirty="0"/>
          </a:p>
          <a:p>
            <a:r>
              <a:rPr lang="zh-CN" altLang="en-US" sz="2800" dirty="0"/>
              <a:t>如何实现键盘录入数据呢</a:t>
            </a:r>
            <a:r>
              <a:rPr lang="en-US" altLang="zh-CN" sz="2800" dirty="0"/>
              <a:t>?(</a:t>
            </a:r>
            <a:r>
              <a:rPr lang="zh-CN" altLang="en-US" sz="2800" dirty="0"/>
              <a:t>目前先记住使用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300" dirty="0"/>
              <a:t>导包</a:t>
            </a:r>
            <a:r>
              <a:rPr lang="en-US" altLang="zh-CN" sz="2300" dirty="0"/>
              <a:t>(</a:t>
            </a:r>
            <a:r>
              <a:rPr lang="zh-CN" altLang="en-US" sz="2300" dirty="0"/>
              <a:t>位置放到</a:t>
            </a:r>
            <a:r>
              <a:rPr lang="en-US" altLang="zh-CN" sz="2300" dirty="0"/>
              <a:t>class</a:t>
            </a:r>
            <a:r>
              <a:rPr lang="zh-CN" altLang="en-US" sz="2300" dirty="0"/>
              <a:t>定义的上面</a:t>
            </a:r>
            <a:r>
              <a:rPr lang="en-US" altLang="zh-CN" sz="2300" dirty="0"/>
              <a:t>)</a:t>
            </a:r>
          </a:p>
          <a:p>
            <a:pPr lvl="2"/>
            <a:r>
              <a:rPr lang="en-US" altLang="zh-CN" sz="1900" dirty="0"/>
              <a:t>import </a:t>
            </a:r>
            <a:r>
              <a:rPr lang="en-US" altLang="zh-CN" sz="1900" dirty="0" err="1"/>
              <a:t>java.util.Scanner</a:t>
            </a:r>
            <a:r>
              <a:rPr lang="en-US" altLang="zh-CN" sz="1900" dirty="0"/>
              <a:t>;</a:t>
            </a:r>
          </a:p>
          <a:p>
            <a:pPr lvl="1"/>
            <a:r>
              <a:rPr lang="zh-CN" altLang="en-US" sz="2300" dirty="0"/>
              <a:t>创建对象</a:t>
            </a:r>
            <a:endParaRPr lang="en-US" altLang="zh-CN" sz="2300" dirty="0"/>
          </a:p>
          <a:p>
            <a:pPr lvl="2"/>
            <a:r>
              <a:rPr lang="en-US" altLang="zh-CN" sz="1900" dirty="0"/>
              <a:t>Scanner sc = new Scanner(</a:t>
            </a:r>
            <a:r>
              <a:rPr lang="en-US" altLang="zh-CN" sz="1900" dirty="0" err="1"/>
              <a:t>System.in</a:t>
            </a:r>
            <a:r>
              <a:rPr lang="en-US" altLang="zh-CN" sz="1900" dirty="0"/>
              <a:t>);</a:t>
            </a:r>
          </a:p>
          <a:p>
            <a:pPr lvl="1"/>
            <a:r>
              <a:rPr lang="zh-CN" altLang="en-US" sz="2300" dirty="0"/>
              <a:t>接收数据</a:t>
            </a:r>
            <a:endParaRPr lang="en-US" altLang="zh-CN" sz="2300" dirty="0"/>
          </a:p>
          <a:p>
            <a:pPr lvl="2"/>
            <a:r>
              <a:rPr lang="en-US" altLang="zh-CN" sz="1900" dirty="0" err="1"/>
              <a:t>int</a:t>
            </a:r>
            <a:r>
              <a:rPr lang="en-US" altLang="zh-CN" sz="1900" dirty="0"/>
              <a:t> x = </a:t>
            </a:r>
            <a:r>
              <a:rPr lang="en-US" altLang="zh-CN" sz="1900" dirty="0" err="1"/>
              <a:t>sc.nextInt</a:t>
            </a:r>
            <a:r>
              <a:rPr lang="en-US" altLang="zh-CN" sz="1900" dirty="0"/>
              <a:t>();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键盘录入数据练习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键盘录入两个数据，并对这两个数据求和，输出其</a:t>
            </a:r>
            <a:r>
              <a:rPr lang="zh-CN" altLang="en-US" sz="2800" dirty="0" smtClean="0"/>
              <a:t>结果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语言发展史</a:t>
            </a:r>
            <a:endParaRPr lang="en-US" altLang="zh-CN" sz="2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Java</a:t>
            </a:r>
            <a:r>
              <a:rPr lang="zh-CN" altLang="en-US" dirty="0" smtClean="0"/>
              <a:t>应用平台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跨平台原理</a:t>
            </a:r>
            <a:r>
              <a:rPr lang="en-US" altLang="zh-CN" dirty="0" smtClean="0"/>
              <a:t>(JVM)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</a:p>
          <a:p>
            <a:pPr lvl="1"/>
            <a:endParaRPr lang="en-US" altLang="zh-CN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dirty="0"/>
              <a:t>流程控制语句</a:t>
            </a:r>
            <a:endParaRPr lang="zh-CN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在一个程序执行的过程中，各条语句的执行顺序对程序的结果是有直接影响的。也就是说程序的流程对运行结果有直接的影响。所以，我们必须清楚每条语句的执行流程。而且，很多时候我们要通过控制语句的执行顺序来实现我们要完成的功能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流程控制语句分类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顺序结构</a:t>
            </a:r>
            <a:endParaRPr lang="en-US" altLang="zh-CN" sz="2300" dirty="0"/>
          </a:p>
          <a:p>
            <a:pPr lvl="1" eaLnBrk="1" hangingPunct="1"/>
            <a:r>
              <a:rPr lang="zh-CN" altLang="en-US" sz="2300" dirty="0"/>
              <a:t>选择结构</a:t>
            </a:r>
            <a:endParaRPr lang="en-US" altLang="zh-CN" sz="2300" dirty="0"/>
          </a:p>
          <a:p>
            <a:pPr lvl="1" eaLnBrk="1" hangingPunct="1"/>
            <a:r>
              <a:rPr lang="zh-CN" altLang="en-US" sz="2300" dirty="0"/>
              <a:t>循环结构</a:t>
            </a:r>
            <a:endParaRPr lang="en-US" altLang="zh-CN" sz="23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顺序结构</a:t>
            </a:r>
            <a:endParaRPr lang="zh-CN" dirty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顺序结构概述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是程序中最简单最基本的流程控制，没有特定的语法结构，按照代码的先后顺序，依次执行，程序中大多数的代码都是这样执行的。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顺序结构</a:t>
            </a:r>
            <a:endParaRPr lang="zh-CN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顺序结构语句执行流程图</a:t>
            </a:r>
            <a:endParaRPr lang="en-US" altLang="zh-CN" sz="2800" dirty="0"/>
          </a:p>
        </p:txBody>
      </p:sp>
      <p:pic>
        <p:nvPicPr>
          <p:cNvPr id="59397" name="Picture 2" descr="C:\Documents and Settings\Administrator\桌面\顺序结构图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143116"/>
            <a:ext cx="3500438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endParaRPr lang="zh-CN" altLang="zh-CN" dirty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选择结构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也被称为分支结构。</a:t>
            </a:r>
            <a:endParaRPr lang="en-US" altLang="zh-CN" sz="2300" dirty="0"/>
          </a:p>
          <a:p>
            <a:pPr lvl="1" eaLnBrk="1" hangingPunct="1"/>
            <a:r>
              <a:rPr lang="zh-CN" altLang="en-US" sz="2300" dirty="0"/>
              <a:t>选择结构有特定的语法格式，我们必须按照它的基本格式来编写代码。</a:t>
            </a:r>
            <a:endParaRPr lang="en-US" altLang="zh-CN" sz="2300" dirty="0"/>
          </a:p>
          <a:p>
            <a:pPr lvl="1" eaLnBrk="1" hangingPunct="1"/>
            <a:r>
              <a:rPr lang="en-US" altLang="zh-CN" sz="2300" dirty="0"/>
              <a:t>Java</a:t>
            </a:r>
            <a:r>
              <a:rPr lang="zh-CN" altLang="en-US" sz="2300" dirty="0"/>
              <a:t>语言提供了两种选择结构语句</a:t>
            </a:r>
            <a:endParaRPr lang="en-US" altLang="zh-CN" sz="2300" dirty="0"/>
          </a:p>
          <a:p>
            <a:pPr lvl="2" eaLnBrk="1" hangingPunct="1"/>
            <a:r>
              <a:rPr lang="en-US" altLang="zh-CN" sz="1900" dirty="0"/>
              <a:t>if</a:t>
            </a:r>
            <a:r>
              <a:rPr lang="zh-CN" altLang="en-US" sz="1900" dirty="0"/>
              <a:t>语句</a:t>
            </a:r>
          </a:p>
          <a:p>
            <a:pPr lvl="2" eaLnBrk="1" hangingPunct="1"/>
            <a:r>
              <a:rPr lang="en-US" altLang="zh-CN" sz="1900" dirty="0"/>
              <a:t>switch</a:t>
            </a:r>
            <a:r>
              <a:rPr lang="zh-CN" altLang="en-US" sz="1900" dirty="0" smtClean="0"/>
              <a:t>语句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后面讲解</a:t>
            </a:r>
            <a:r>
              <a:rPr lang="en-US" altLang="zh-CN" sz="1900" dirty="0" smtClean="0"/>
              <a:t>)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if</a:t>
            </a:r>
            <a:r>
              <a:rPr lang="zh-CN" altLang="en-US" sz="2800" dirty="0"/>
              <a:t>语句有三种格式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if</a:t>
            </a:r>
            <a:r>
              <a:rPr lang="zh-CN" altLang="en-US" sz="2800" dirty="0"/>
              <a:t>语句第一种格式：</a:t>
            </a:r>
            <a:endParaRPr lang="en-US" altLang="zh-CN" sz="2800" dirty="0"/>
          </a:p>
          <a:p>
            <a:pPr lvl="1" eaLnBrk="1" hangingPunct="1"/>
            <a:r>
              <a:rPr lang="en-US" altLang="zh-CN" sz="2300" dirty="0"/>
              <a:t>if(</a:t>
            </a:r>
            <a:r>
              <a:rPr lang="zh-CN" altLang="en-US" sz="2300" dirty="0"/>
              <a:t>关系表达式</a:t>
            </a:r>
            <a:r>
              <a:rPr lang="en-US" altLang="zh-CN" sz="2300" dirty="0"/>
              <a:t>)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endParaRPr lang="en-US" altLang="zh-CN" sz="2300" dirty="0"/>
          </a:p>
          <a:p>
            <a:pPr lvl="1" eaLnBrk="1" hangingPunct="1">
              <a:buFontTx/>
              <a:buNone/>
            </a:pPr>
            <a:r>
              <a:rPr lang="en-US" altLang="zh-CN" sz="2300" dirty="0"/>
              <a:t>	}</a:t>
            </a:r>
          </a:p>
          <a:p>
            <a:pPr eaLnBrk="1" hangingPunct="1"/>
            <a:r>
              <a:rPr lang="zh-CN" altLang="en-US" sz="2800" dirty="0"/>
              <a:t>执行流程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首先判断关系表达式看其结果是</a:t>
            </a:r>
            <a:r>
              <a:rPr lang="en-US" altLang="zh-CN" sz="2300" dirty="0"/>
              <a:t>true</a:t>
            </a:r>
            <a:r>
              <a:rPr lang="zh-CN" altLang="en-US" sz="2300" dirty="0"/>
              <a:t>还是</a:t>
            </a:r>
            <a:r>
              <a:rPr lang="en-US" altLang="zh-CN" sz="2300" dirty="0"/>
              <a:t>false</a:t>
            </a:r>
          </a:p>
          <a:p>
            <a:pPr lvl="1" eaLnBrk="1" hangingPunct="1"/>
            <a:r>
              <a:rPr lang="zh-CN" altLang="en-US" sz="2300" dirty="0"/>
              <a:t>如果是</a:t>
            </a:r>
            <a:r>
              <a:rPr lang="en-US" altLang="zh-CN" sz="2300" dirty="0"/>
              <a:t>true</a:t>
            </a:r>
            <a:r>
              <a:rPr lang="zh-CN" altLang="en-US" sz="2300" dirty="0"/>
              <a:t>就执行语句体</a:t>
            </a:r>
            <a:endParaRPr lang="en-US" altLang="zh-CN" sz="2300" dirty="0"/>
          </a:p>
          <a:p>
            <a:pPr lvl="1" eaLnBrk="1" hangingPunct="1"/>
            <a:r>
              <a:rPr lang="zh-CN" altLang="en-US" sz="2300" dirty="0"/>
              <a:t>如果是</a:t>
            </a:r>
            <a:r>
              <a:rPr lang="en-US" altLang="zh-CN" sz="2300" dirty="0"/>
              <a:t>false</a:t>
            </a:r>
            <a:r>
              <a:rPr lang="zh-CN" altLang="en-US" sz="2300" dirty="0"/>
              <a:t>就不执行语句体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if</a:t>
            </a:r>
            <a:r>
              <a:rPr lang="zh-CN" altLang="en-US" sz="2800" dirty="0"/>
              <a:t>语句格式</a:t>
            </a:r>
            <a:r>
              <a:rPr lang="en-US" altLang="zh-CN" sz="2800" dirty="0"/>
              <a:t>1</a:t>
            </a:r>
            <a:r>
              <a:rPr lang="zh-CN" altLang="en-US" sz="2800" dirty="0"/>
              <a:t>执行流程图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pic>
        <p:nvPicPr>
          <p:cNvPr id="62469" name="Picture 5" descr="C:\Documents and Settings\Administrator\桌面\if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143116"/>
            <a:ext cx="3857625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if</a:t>
            </a:r>
            <a:r>
              <a:rPr lang="zh-CN" altLang="en-US" sz="2800" dirty="0"/>
              <a:t>语句第二种格式：</a:t>
            </a:r>
            <a:endParaRPr lang="en-US" altLang="zh-CN" sz="2800" dirty="0"/>
          </a:p>
          <a:p>
            <a:pPr lvl="1" eaLnBrk="1" hangingPunct="1"/>
            <a:r>
              <a:rPr lang="en-US" altLang="zh-CN" sz="2300" dirty="0"/>
              <a:t>if(</a:t>
            </a:r>
            <a:r>
              <a:rPr lang="zh-CN" altLang="en-US" sz="2300" dirty="0"/>
              <a:t>关系表达式</a:t>
            </a:r>
            <a:r>
              <a:rPr lang="en-US" altLang="zh-CN" sz="2300" dirty="0"/>
              <a:t>)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1;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}else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2;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</a:t>
            </a:r>
          </a:p>
          <a:p>
            <a:pPr eaLnBrk="1" hangingPunct="1"/>
            <a:r>
              <a:rPr lang="zh-CN" altLang="en-US" sz="2800" dirty="0"/>
              <a:t>执行流程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首先判断关系表达式看其结果是</a:t>
            </a:r>
            <a:r>
              <a:rPr lang="en-US" altLang="zh-CN" sz="2300" dirty="0"/>
              <a:t>true</a:t>
            </a:r>
            <a:r>
              <a:rPr lang="zh-CN" altLang="en-US" sz="2300" dirty="0"/>
              <a:t>还是</a:t>
            </a:r>
            <a:r>
              <a:rPr lang="en-US" altLang="zh-CN" sz="2300" dirty="0"/>
              <a:t>false</a:t>
            </a:r>
          </a:p>
          <a:p>
            <a:pPr lvl="1" eaLnBrk="1" hangingPunct="1"/>
            <a:r>
              <a:rPr lang="zh-CN" altLang="en-US" sz="2300" dirty="0"/>
              <a:t>如果是</a:t>
            </a:r>
            <a:r>
              <a:rPr lang="en-US" altLang="zh-CN" sz="2300" dirty="0"/>
              <a:t>true</a:t>
            </a:r>
            <a:r>
              <a:rPr lang="zh-CN" altLang="en-US" sz="2300" dirty="0"/>
              <a:t>就执行语句体</a:t>
            </a:r>
            <a:r>
              <a:rPr lang="en-US" altLang="zh-CN" sz="2300" dirty="0"/>
              <a:t>1</a:t>
            </a:r>
          </a:p>
          <a:p>
            <a:pPr lvl="1" eaLnBrk="1" hangingPunct="1"/>
            <a:r>
              <a:rPr lang="zh-CN" altLang="en-US" sz="2300" dirty="0"/>
              <a:t>如果是</a:t>
            </a:r>
            <a:r>
              <a:rPr lang="en-US" altLang="zh-CN" sz="2300" dirty="0"/>
              <a:t>false</a:t>
            </a:r>
            <a:r>
              <a:rPr lang="zh-CN" altLang="en-US" sz="2300" dirty="0"/>
              <a:t>就执行语句体</a:t>
            </a:r>
            <a:r>
              <a:rPr lang="en-US" altLang="zh-CN" sz="2300" dirty="0"/>
              <a:t>2</a:t>
            </a:r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if</a:t>
            </a:r>
            <a:r>
              <a:rPr lang="zh-CN" altLang="en-US" sz="2800" dirty="0"/>
              <a:t>语句格式</a:t>
            </a:r>
            <a:r>
              <a:rPr lang="en-US" altLang="zh-CN" sz="2800" dirty="0"/>
              <a:t>2</a:t>
            </a:r>
            <a:r>
              <a:rPr lang="zh-CN" altLang="en-US" sz="2800" dirty="0"/>
              <a:t>执行流程图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pic>
        <p:nvPicPr>
          <p:cNvPr id="65541" name="Picture 5" descr="C:\Documents and Settings\Administrator\桌面\if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214554"/>
            <a:ext cx="42862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if</a:t>
            </a:r>
            <a:r>
              <a:rPr lang="zh-CN" altLang="en-US" sz="2800" dirty="0"/>
              <a:t>语句第三种格式：</a:t>
            </a:r>
            <a:endParaRPr lang="en-US" altLang="zh-CN" sz="2800" dirty="0"/>
          </a:p>
          <a:p>
            <a:pPr lvl="1" eaLnBrk="1" hangingPunct="1"/>
            <a:r>
              <a:rPr lang="en-US" altLang="zh-CN" sz="2300" dirty="0"/>
              <a:t>if(</a:t>
            </a:r>
            <a:r>
              <a:rPr lang="zh-CN" altLang="en-US" sz="2300" dirty="0"/>
              <a:t>关系表达式</a:t>
            </a:r>
            <a:r>
              <a:rPr lang="en-US" altLang="zh-CN" sz="2300" dirty="0"/>
              <a:t>1)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1;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}else  if (</a:t>
            </a:r>
            <a:r>
              <a:rPr lang="zh-CN" altLang="en-US" sz="2300" dirty="0"/>
              <a:t>关系表达式</a:t>
            </a:r>
            <a:r>
              <a:rPr lang="en-US" altLang="zh-CN" sz="2300" dirty="0"/>
              <a:t>2)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2;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    …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else {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	     </a:t>
            </a:r>
            <a:r>
              <a:rPr lang="zh-CN" altLang="en-US" sz="2300" dirty="0"/>
              <a:t>语句体</a:t>
            </a:r>
            <a:r>
              <a:rPr lang="en-US" altLang="zh-CN" sz="2300" dirty="0"/>
              <a:t>n+1;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	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执行流程</a:t>
            </a:r>
            <a:endParaRPr lang="en-US" altLang="zh-CN" sz="2800"/>
          </a:p>
          <a:p>
            <a:pPr lvl="1" eaLnBrk="1" hangingPunct="1"/>
            <a:r>
              <a:rPr lang="zh-CN" altLang="en-US" sz="2300"/>
              <a:t>首先判断关系表达式</a:t>
            </a:r>
            <a:r>
              <a:rPr lang="en-US" altLang="zh-CN" sz="2300"/>
              <a:t>1</a:t>
            </a:r>
            <a:r>
              <a:rPr lang="zh-CN" altLang="en-US" sz="2300"/>
              <a:t>看其结果是</a:t>
            </a:r>
            <a:r>
              <a:rPr lang="en-US" altLang="zh-CN" sz="2300"/>
              <a:t>true</a:t>
            </a:r>
            <a:r>
              <a:rPr lang="zh-CN" altLang="en-US" sz="2300"/>
              <a:t>还是</a:t>
            </a:r>
            <a:r>
              <a:rPr lang="en-US" altLang="zh-CN" sz="2300"/>
              <a:t>false</a:t>
            </a:r>
          </a:p>
          <a:p>
            <a:pPr lvl="1" eaLnBrk="1" hangingPunct="1"/>
            <a:r>
              <a:rPr lang="zh-CN" altLang="en-US" sz="2300"/>
              <a:t>如果是</a:t>
            </a:r>
            <a:r>
              <a:rPr lang="en-US" altLang="zh-CN" sz="2300"/>
              <a:t>true</a:t>
            </a:r>
            <a:r>
              <a:rPr lang="zh-CN" altLang="en-US" sz="2300"/>
              <a:t>就执行语句体</a:t>
            </a:r>
            <a:r>
              <a:rPr lang="en-US" altLang="zh-CN" sz="2300"/>
              <a:t>1</a:t>
            </a:r>
          </a:p>
          <a:p>
            <a:pPr lvl="1" eaLnBrk="1" hangingPunct="1"/>
            <a:r>
              <a:rPr lang="zh-CN" altLang="en-US" sz="2300"/>
              <a:t>如果是</a:t>
            </a:r>
            <a:r>
              <a:rPr lang="en-US" altLang="zh-CN" sz="2300"/>
              <a:t>false</a:t>
            </a:r>
            <a:r>
              <a:rPr lang="zh-CN" altLang="en-US" sz="2300"/>
              <a:t>就继续判断关系表达式</a:t>
            </a:r>
            <a:r>
              <a:rPr lang="en-US" altLang="zh-CN" sz="2300"/>
              <a:t>2</a:t>
            </a:r>
            <a:r>
              <a:rPr lang="zh-CN" altLang="en-US" sz="2300"/>
              <a:t>看其结果是</a:t>
            </a:r>
            <a:r>
              <a:rPr lang="en-US" altLang="zh-CN" sz="2300"/>
              <a:t>true</a:t>
            </a:r>
            <a:r>
              <a:rPr lang="zh-CN" altLang="en-US" sz="2300"/>
              <a:t>还是</a:t>
            </a:r>
            <a:r>
              <a:rPr lang="en-US" altLang="zh-CN" sz="2300"/>
              <a:t>false</a:t>
            </a:r>
          </a:p>
          <a:p>
            <a:pPr lvl="1" eaLnBrk="1" hangingPunct="1"/>
            <a:r>
              <a:rPr lang="zh-CN" altLang="en-US" sz="2300"/>
              <a:t>如果是</a:t>
            </a:r>
            <a:r>
              <a:rPr lang="en-US" altLang="zh-CN" sz="2300"/>
              <a:t>true</a:t>
            </a:r>
            <a:r>
              <a:rPr lang="zh-CN" altLang="en-US" sz="2300"/>
              <a:t>就执行语句体</a:t>
            </a:r>
            <a:r>
              <a:rPr lang="en-US" altLang="zh-CN" sz="2300"/>
              <a:t>2</a:t>
            </a:r>
          </a:p>
          <a:p>
            <a:pPr lvl="1" eaLnBrk="1" hangingPunct="1"/>
            <a:r>
              <a:rPr lang="zh-CN" altLang="en-US" sz="2300"/>
              <a:t>如果是</a:t>
            </a:r>
            <a:r>
              <a:rPr lang="en-US" altLang="zh-CN" sz="2300"/>
              <a:t>false</a:t>
            </a:r>
            <a:r>
              <a:rPr lang="zh-CN" altLang="en-US" sz="2300"/>
              <a:t>就继续判断关系表达式</a:t>
            </a:r>
            <a:r>
              <a:rPr lang="en-US" altLang="zh-CN" sz="2300"/>
              <a:t>…</a:t>
            </a:r>
            <a:r>
              <a:rPr lang="zh-CN" altLang="en-US" sz="2300"/>
              <a:t>看其结果是</a:t>
            </a:r>
            <a:r>
              <a:rPr lang="en-US" altLang="zh-CN" sz="2300"/>
              <a:t>true</a:t>
            </a:r>
            <a:r>
              <a:rPr lang="zh-CN" altLang="en-US" sz="2300"/>
              <a:t>还是</a:t>
            </a:r>
            <a:r>
              <a:rPr lang="en-US" altLang="zh-CN" sz="2300"/>
              <a:t>false</a:t>
            </a:r>
          </a:p>
          <a:p>
            <a:pPr lvl="1" eaLnBrk="1" hangingPunct="1"/>
            <a:r>
              <a:rPr lang="en-US" altLang="zh-CN" sz="2300"/>
              <a:t>…</a:t>
            </a:r>
          </a:p>
          <a:p>
            <a:pPr lvl="1" eaLnBrk="1" hangingPunct="1"/>
            <a:r>
              <a:rPr lang="zh-CN" altLang="en-US" sz="2300"/>
              <a:t>如果没有任何关系表达式为</a:t>
            </a:r>
            <a:r>
              <a:rPr lang="en-US" altLang="zh-CN" sz="2300"/>
              <a:t>true</a:t>
            </a:r>
            <a:r>
              <a:rPr lang="zh-CN" altLang="en-US" sz="2300"/>
              <a:t>，就执行语句体</a:t>
            </a:r>
            <a:r>
              <a:rPr lang="en-US" altLang="zh-CN" sz="2300"/>
              <a:t>n+1</a:t>
            </a:r>
            <a:r>
              <a:rPr lang="zh-CN" altLang="en-US" sz="2300"/>
              <a:t>。</a:t>
            </a:r>
            <a:endParaRPr lang="en-US" altLang="zh-CN" sz="2300"/>
          </a:p>
          <a:p>
            <a:pPr lvl="1" eaLnBrk="1" hangingPunct="1"/>
            <a:endParaRPr lang="en-US" altLang="zh-CN" sz="2300"/>
          </a:p>
          <a:p>
            <a:pPr lvl="1" eaLnBrk="1" hangingPunct="1"/>
            <a:endParaRPr lang="zh-CN" altLang="en-US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语言发展史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詹姆斯</a:t>
            </a:r>
            <a:r>
              <a:rPr lang="en-US" altLang="zh-CN" dirty="0"/>
              <a:t>·</a:t>
            </a:r>
            <a:r>
              <a:rPr lang="zh-CN" altLang="en-US" dirty="0"/>
              <a:t>高斯林（</a:t>
            </a:r>
            <a:r>
              <a:rPr lang="en-US" altLang="zh-CN" dirty="0"/>
              <a:t>James Gosling</a:t>
            </a:r>
            <a:r>
              <a:rPr lang="zh-CN" altLang="en-US" dirty="0"/>
              <a:t>）</a:t>
            </a:r>
            <a:r>
              <a:rPr lang="zh-CN" altLang="en-US" dirty="0">
                <a:ea typeface="宋体" charset="-122"/>
              </a:rPr>
              <a:t> 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SUN</a:t>
            </a:r>
          </a:p>
          <a:p>
            <a:pPr lvl="1"/>
            <a:r>
              <a:rPr lang="zh-CN" altLang="en-US" sz="3200" dirty="0">
                <a:ea typeface="宋体" charset="-122"/>
              </a:rPr>
              <a:t>(Stanford University Network斯坦福大学网络公司)</a:t>
            </a:r>
            <a:endParaRPr lang="en-US" altLang="zh-CN" sz="3200" dirty="0"/>
          </a:p>
          <a:p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日，</a:t>
            </a:r>
            <a:r>
              <a:rPr lang="en-US" altLang="zh-CN" dirty="0"/>
              <a:t>Java</a:t>
            </a:r>
            <a:r>
              <a:rPr lang="zh-CN" altLang="en-US" dirty="0"/>
              <a:t>语言诞生</a:t>
            </a:r>
            <a:endParaRPr lang="en-US" altLang="zh-CN" dirty="0"/>
          </a:p>
          <a:p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	JDK1.0</a:t>
            </a:r>
          </a:p>
          <a:p>
            <a:r>
              <a:rPr lang="en-US" altLang="zh-CN" dirty="0"/>
              <a:t>1997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	JDK1.1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1998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JDK1.2</a:t>
            </a:r>
            <a:r>
              <a:rPr lang="en-US" altLang="zh-CN" dirty="0"/>
              <a:t>(</a:t>
            </a:r>
            <a:r>
              <a:rPr lang="zh-CN" altLang="en-US" dirty="0"/>
              <a:t>将</a:t>
            </a:r>
            <a:r>
              <a:rPr lang="en-US" altLang="zh-CN" dirty="0"/>
              <a:t>Java</a:t>
            </a:r>
            <a:r>
              <a:rPr lang="zh-CN" altLang="en-US" dirty="0"/>
              <a:t>分成了</a:t>
            </a:r>
            <a:r>
              <a:rPr lang="en-US" altLang="zh-CN" dirty="0"/>
              <a:t>J2SE,J2EE,J2ME)</a:t>
            </a:r>
          </a:p>
          <a:p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	J2SE1.3</a:t>
            </a:r>
          </a:p>
          <a:p>
            <a:r>
              <a:rPr lang="en-US" altLang="zh-CN" dirty="0"/>
              <a:t>2002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	J2SE1.4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2004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/>
              <a:t>月 </a:t>
            </a:r>
            <a:r>
              <a:rPr lang="en-US" altLang="zh-CN" dirty="0"/>
              <a:t>JDK1.5(</a:t>
            </a:r>
            <a:r>
              <a:rPr lang="zh-CN" altLang="en-US" dirty="0"/>
              <a:t>改名</a:t>
            </a:r>
            <a:r>
              <a:rPr lang="en-US" altLang="zh-CN" dirty="0"/>
              <a:t>JavaSE5.0,JavaEE,JavaME)</a:t>
            </a:r>
          </a:p>
          <a:p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JavaSE6.0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2009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04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日，甲骨文</a:t>
            </a:r>
            <a:r>
              <a:rPr lang="en-US" altLang="zh-CN" dirty="0">
                <a:solidFill>
                  <a:srgbClr val="FF0000"/>
                </a:solidFill>
              </a:rPr>
              <a:t>(Oracle)74</a:t>
            </a:r>
            <a:r>
              <a:rPr lang="zh-CN" altLang="en-US" dirty="0">
                <a:solidFill>
                  <a:srgbClr val="FF0000"/>
                </a:solidFill>
              </a:rPr>
              <a:t>亿美元收购</a:t>
            </a:r>
            <a:r>
              <a:rPr lang="en-US" altLang="zh-CN" dirty="0">
                <a:solidFill>
                  <a:srgbClr val="FF0000"/>
                </a:solidFill>
              </a:rPr>
              <a:t>Sun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2011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月 </a:t>
            </a:r>
            <a:r>
              <a:rPr lang="en-US" altLang="zh-CN" dirty="0"/>
              <a:t>	JavaSE7.0</a:t>
            </a:r>
          </a:p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	JavaSE8.0</a:t>
            </a:r>
          </a:p>
          <a:p>
            <a:endParaRPr lang="en-US" altLang="zh-CN" sz="28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428736"/>
            <a:ext cx="191066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if</a:t>
            </a:r>
            <a:r>
              <a:rPr lang="zh-CN" altLang="en-US" sz="2800" dirty="0"/>
              <a:t>语句格式</a:t>
            </a:r>
            <a:r>
              <a:rPr lang="en-US" altLang="zh-CN" sz="2800" dirty="0"/>
              <a:t>3</a:t>
            </a:r>
            <a:r>
              <a:rPr lang="zh-CN" altLang="en-US" sz="2800" dirty="0"/>
              <a:t>执行流程图</a:t>
            </a:r>
            <a:endParaRPr lang="en-US" altLang="zh-CN" sz="2800" dirty="0"/>
          </a:p>
          <a:p>
            <a:pPr lvl="1" eaLnBrk="1" hangingPunct="1"/>
            <a:endParaRPr lang="zh-CN" altLang="en-US" sz="2300" dirty="0"/>
          </a:p>
        </p:txBody>
      </p:sp>
      <p:pic>
        <p:nvPicPr>
          <p:cNvPr id="69637" name="Picture 5" descr="C:\Documents and Settings\Administrator\桌面\if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214554"/>
            <a:ext cx="591343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(if</a:t>
            </a:r>
            <a:r>
              <a:rPr lang="zh-CN" altLang="en-US" dirty="0"/>
              <a:t>语句练习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键盘录入两个数据，获取这两个数据的较大值</a:t>
            </a:r>
            <a:endParaRPr lang="en-US" altLang="zh-CN" sz="2800" dirty="0"/>
          </a:p>
          <a:p>
            <a:r>
              <a:rPr lang="zh-CN" altLang="en-US" sz="2800" dirty="0"/>
              <a:t>键盘录入学生考试成绩，请根据成绩判断该学生属于哪个级别</a:t>
            </a:r>
            <a:endParaRPr lang="en-US" altLang="zh-CN" sz="2800" dirty="0"/>
          </a:p>
          <a:p>
            <a:pPr lvl="1"/>
            <a:r>
              <a:rPr lang="en-US" altLang="zh-CN" sz="2400" dirty="0"/>
              <a:t>90-100	</a:t>
            </a:r>
            <a:r>
              <a:rPr lang="zh-CN" altLang="en-US" sz="2400" dirty="0"/>
              <a:t>优秀</a:t>
            </a:r>
            <a:endParaRPr lang="en-US" altLang="zh-CN" sz="2400" dirty="0"/>
          </a:p>
          <a:p>
            <a:pPr lvl="1"/>
            <a:r>
              <a:rPr lang="en-US" altLang="zh-CN" sz="2400" dirty="0"/>
              <a:t>80-90	</a:t>
            </a:r>
            <a:r>
              <a:rPr lang="zh-CN" altLang="en-US" sz="2400" dirty="0"/>
              <a:t>好</a:t>
            </a:r>
            <a:endParaRPr lang="en-US" altLang="zh-CN" sz="2400" dirty="0"/>
          </a:p>
          <a:p>
            <a:pPr lvl="1"/>
            <a:r>
              <a:rPr lang="en-US" altLang="zh-CN" sz="2400" dirty="0"/>
              <a:t>70-80	</a:t>
            </a:r>
            <a:r>
              <a:rPr lang="zh-CN" altLang="en-US" sz="2400" dirty="0"/>
              <a:t>良</a:t>
            </a:r>
            <a:endParaRPr lang="en-US" altLang="zh-CN" sz="2400" dirty="0"/>
          </a:p>
          <a:p>
            <a:pPr lvl="1"/>
            <a:r>
              <a:rPr lang="en-US" altLang="zh-CN" sz="2400" dirty="0"/>
              <a:t>60-70	</a:t>
            </a:r>
            <a:r>
              <a:rPr lang="zh-CN" altLang="en-US" sz="2400" dirty="0"/>
              <a:t>及格</a:t>
            </a:r>
            <a:endParaRPr lang="en-US" altLang="zh-CN" sz="2400" dirty="0"/>
          </a:p>
          <a:p>
            <a:pPr lvl="1"/>
            <a:r>
              <a:rPr lang="en-US" altLang="zh-CN" sz="2400" dirty="0"/>
              <a:t>60</a:t>
            </a:r>
            <a:r>
              <a:rPr lang="zh-CN" altLang="en-US" sz="2400" dirty="0"/>
              <a:t>以下</a:t>
            </a:r>
            <a:r>
              <a:rPr lang="en-US" altLang="zh-CN" sz="2400" dirty="0"/>
              <a:t>	</a:t>
            </a:r>
            <a:r>
              <a:rPr lang="zh-CN" altLang="en-US" sz="2400" dirty="0"/>
              <a:t>不及格</a:t>
            </a:r>
            <a:endParaRPr lang="en-US" altLang="zh-CN" sz="24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(switch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switch</a:t>
            </a:r>
            <a:r>
              <a:rPr lang="zh-CN" altLang="en-US" sz="2800" dirty="0"/>
              <a:t>语句格式：</a:t>
            </a:r>
          </a:p>
          <a:p>
            <a:pPr lvl="1"/>
            <a:r>
              <a:rPr lang="en-US" altLang="zh-CN" sz="2300" dirty="0"/>
              <a:t>switch(</a:t>
            </a:r>
            <a:r>
              <a:rPr lang="zh-CN" altLang="en-US" sz="2300" dirty="0"/>
              <a:t>表达式</a:t>
            </a:r>
            <a:r>
              <a:rPr lang="en-US" altLang="zh-CN" sz="2300" dirty="0"/>
              <a:t>) {</a:t>
            </a:r>
          </a:p>
          <a:p>
            <a:pPr lvl="1">
              <a:buNone/>
            </a:pPr>
            <a:r>
              <a:rPr lang="en-US" altLang="zh-CN" sz="2300" dirty="0"/>
              <a:t>	      </a:t>
            </a:r>
            <a:r>
              <a:rPr lang="en-US" altLang="zh-CN" sz="1900" dirty="0"/>
              <a:t>case </a:t>
            </a:r>
            <a:r>
              <a:rPr lang="zh-CN" altLang="en-US" sz="1900" dirty="0"/>
              <a:t>值</a:t>
            </a:r>
            <a:r>
              <a:rPr lang="en-US" altLang="zh-CN" sz="1900" dirty="0"/>
              <a:t>1</a:t>
            </a:r>
            <a:r>
              <a:rPr lang="zh-CN" altLang="en-US" sz="1900" dirty="0"/>
              <a:t>：</a:t>
            </a:r>
            <a:endParaRPr lang="en-US" altLang="zh-CN" sz="1900" dirty="0"/>
          </a:p>
          <a:p>
            <a:pPr lvl="1">
              <a:buNone/>
            </a:pPr>
            <a:r>
              <a:rPr lang="en-US" altLang="zh-CN" sz="1900" dirty="0"/>
              <a:t>			</a:t>
            </a:r>
            <a:r>
              <a:rPr lang="zh-CN" altLang="en-US" sz="1900" dirty="0"/>
              <a:t>语句体</a:t>
            </a:r>
            <a:r>
              <a:rPr lang="en-US" altLang="zh-CN" sz="1900" dirty="0"/>
              <a:t>1;</a:t>
            </a:r>
          </a:p>
          <a:p>
            <a:pPr lvl="1">
              <a:buNone/>
            </a:pPr>
            <a:r>
              <a:rPr lang="en-US" altLang="zh-CN" sz="1900" dirty="0"/>
              <a:t>			break;</a:t>
            </a:r>
          </a:p>
          <a:p>
            <a:pPr lvl="1">
              <a:buNone/>
            </a:pPr>
            <a:r>
              <a:rPr lang="en-US" altLang="zh-CN" sz="1900" dirty="0"/>
              <a:t>		    case </a:t>
            </a:r>
            <a:r>
              <a:rPr lang="zh-CN" altLang="en-US" sz="1900" dirty="0"/>
              <a:t>值</a:t>
            </a:r>
            <a:r>
              <a:rPr lang="en-US" altLang="zh-CN" sz="1900" dirty="0"/>
              <a:t>2</a:t>
            </a:r>
            <a:r>
              <a:rPr lang="zh-CN" altLang="en-US" sz="1900" dirty="0"/>
              <a:t>：</a:t>
            </a:r>
            <a:endParaRPr lang="en-US" altLang="zh-CN" sz="1900" dirty="0"/>
          </a:p>
          <a:p>
            <a:pPr lvl="1">
              <a:buNone/>
            </a:pPr>
            <a:r>
              <a:rPr lang="en-US" altLang="zh-CN" sz="1900" dirty="0"/>
              <a:t>			</a:t>
            </a:r>
            <a:r>
              <a:rPr lang="zh-CN" altLang="en-US" sz="1900" dirty="0"/>
              <a:t>语句体</a:t>
            </a:r>
            <a:r>
              <a:rPr lang="en-US" altLang="zh-CN" sz="1900" dirty="0"/>
              <a:t>2;</a:t>
            </a:r>
          </a:p>
          <a:p>
            <a:pPr lvl="1">
              <a:buNone/>
            </a:pPr>
            <a:r>
              <a:rPr lang="en-US" altLang="zh-CN" sz="1900" dirty="0"/>
              <a:t>			break;</a:t>
            </a:r>
          </a:p>
          <a:p>
            <a:pPr lvl="1">
              <a:buNone/>
            </a:pPr>
            <a:r>
              <a:rPr lang="en-US" altLang="zh-CN" sz="1900" dirty="0"/>
              <a:t>		    …</a:t>
            </a:r>
          </a:p>
          <a:p>
            <a:pPr lvl="1">
              <a:buNone/>
            </a:pPr>
            <a:r>
              <a:rPr lang="en-US" altLang="zh-CN" sz="1900" dirty="0"/>
              <a:t>		    default</a:t>
            </a:r>
            <a:r>
              <a:rPr lang="zh-CN" altLang="en-US" sz="1900" dirty="0"/>
              <a:t>：</a:t>
            </a:r>
            <a:r>
              <a:rPr lang="en-US" altLang="zh-CN" sz="1900" dirty="0"/>
              <a:t>	</a:t>
            </a:r>
          </a:p>
          <a:p>
            <a:pPr lvl="1">
              <a:buNone/>
            </a:pPr>
            <a:r>
              <a:rPr lang="en-US" altLang="zh-CN" sz="1900" dirty="0"/>
              <a:t>			</a:t>
            </a:r>
            <a:r>
              <a:rPr lang="zh-CN" altLang="en-US" sz="1900" dirty="0"/>
              <a:t>语句体</a:t>
            </a:r>
            <a:r>
              <a:rPr lang="en-US" altLang="zh-CN" sz="1900" dirty="0"/>
              <a:t>n+1;</a:t>
            </a:r>
          </a:p>
          <a:p>
            <a:pPr lvl="1">
              <a:buNone/>
            </a:pPr>
            <a:r>
              <a:rPr lang="en-US" altLang="zh-CN" sz="1900" dirty="0"/>
              <a:t>			break;</a:t>
            </a:r>
          </a:p>
          <a:p>
            <a:pPr lvl="1">
              <a:buNone/>
            </a:pPr>
            <a:r>
              <a:rPr lang="en-US" altLang="zh-CN" sz="2300" dirty="0"/>
              <a:t>   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(switch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格式解释</a:t>
            </a:r>
            <a:endParaRPr lang="en-US" altLang="zh-CN" sz="2800" dirty="0"/>
          </a:p>
          <a:p>
            <a:pPr lvl="1"/>
            <a:r>
              <a:rPr lang="en-US" altLang="zh-CN" sz="2300" dirty="0"/>
              <a:t>switch</a:t>
            </a:r>
            <a:r>
              <a:rPr lang="zh-CN" altLang="en-US" sz="2300" dirty="0"/>
              <a:t>表示这是</a:t>
            </a:r>
            <a:r>
              <a:rPr lang="en-US" altLang="zh-CN" sz="2300" dirty="0"/>
              <a:t>switch</a:t>
            </a:r>
            <a:r>
              <a:rPr lang="zh-CN" altLang="en-US" sz="2300" dirty="0"/>
              <a:t>语句</a:t>
            </a:r>
            <a:endParaRPr lang="en-US" altLang="zh-CN" sz="2300" dirty="0"/>
          </a:p>
          <a:p>
            <a:pPr lvl="2"/>
            <a:r>
              <a:rPr lang="zh-CN" altLang="en-US" sz="1900" dirty="0"/>
              <a:t>表达式的取值：</a:t>
            </a:r>
            <a:r>
              <a:rPr lang="en-US" altLang="zh-CN" sz="1900" dirty="0" err="1"/>
              <a:t>byte,short,int,char</a:t>
            </a:r>
            <a:endParaRPr lang="en-US" altLang="zh-CN" sz="1900" dirty="0"/>
          </a:p>
          <a:p>
            <a:pPr lvl="2"/>
            <a:r>
              <a:rPr lang="en-US" altLang="zh-CN" sz="1900" dirty="0"/>
              <a:t>JDK5</a:t>
            </a:r>
            <a:r>
              <a:rPr lang="zh-CN" altLang="en-US" sz="1900" dirty="0"/>
              <a:t>以后可以是枚举</a:t>
            </a:r>
            <a:endParaRPr lang="en-US" altLang="zh-CN" sz="1900" dirty="0"/>
          </a:p>
          <a:p>
            <a:pPr lvl="2"/>
            <a:r>
              <a:rPr lang="en-US" altLang="zh-CN" sz="1900" dirty="0"/>
              <a:t>JDK7</a:t>
            </a:r>
            <a:r>
              <a:rPr lang="zh-CN" altLang="en-US" sz="1900" dirty="0"/>
              <a:t>以后可以是</a:t>
            </a:r>
            <a:r>
              <a:rPr lang="en-US" altLang="zh-CN" sz="1900" dirty="0"/>
              <a:t>String</a:t>
            </a:r>
          </a:p>
          <a:p>
            <a:pPr lvl="1"/>
            <a:r>
              <a:rPr lang="en-US" altLang="zh-CN" sz="2300" dirty="0"/>
              <a:t>case</a:t>
            </a:r>
            <a:r>
              <a:rPr lang="zh-CN" altLang="en-US" sz="2300" dirty="0"/>
              <a:t>后面跟的是要和表达式进行比较的值</a:t>
            </a:r>
            <a:endParaRPr lang="en-US" altLang="zh-CN" sz="2300" dirty="0"/>
          </a:p>
          <a:p>
            <a:pPr lvl="1"/>
            <a:r>
              <a:rPr lang="zh-CN" altLang="en-US" sz="2300" dirty="0"/>
              <a:t>语句体部分可以是一条或多条语句</a:t>
            </a:r>
            <a:endParaRPr lang="en-US" altLang="zh-CN" sz="2300" dirty="0"/>
          </a:p>
          <a:p>
            <a:pPr lvl="1"/>
            <a:r>
              <a:rPr lang="en-US" altLang="zh-CN" sz="2300" dirty="0"/>
              <a:t>break</a:t>
            </a:r>
            <a:r>
              <a:rPr lang="zh-CN" altLang="en-US" sz="2300" dirty="0"/>
              <a:t>表示中断，结束的意思，可以结束</a:t>
            </a:r>
            <a:r>
              <a:rPr lang="en-US" altLang="zh-CN" sz="2300" dirty="0"/>
              <a:t>switch</a:t>
            </a:r>
            <a:r>
              <a:rPr lang="zh-CN" altLang="en-US" sz="2300" dirty="0"/>
              <a:t>语句</a:t>
            </a:r>
            <a:endParaRPr lang="en-US" altLang="zh-CN" sz="2300" dirty="0"/>
          </a:p>
          <a:p>
            <a:pPr lvl="1"/>
            <a:r>
              <a:rPr lang="en-US" altLang="zh-CN" sz="2300" dirty="0"/>
              <a:t>default</a:t>
            </a:r>
            <a:r>
              <a:rPr lang="zh-CN" altLang="en-US" sz="2300" dirty="0"/>
              <a:t>语句表示所有情况都不匹配的时候，就执行该处的内容，和</a:t>
            </a:r>
            <a:r>
              <a:rPr lang="en-US" altLang="zh-CN" sz="2300" dirty="0"/>
              <a:t>if</a:t>
            </a:r>
            <a:r>
              <a:rPr lang="zh-CN" altLang="en-US" sz="2300" dirty="0"/>
              <a:t>语句的</a:t>
            </a:r>
            <a:r>
              <a:rPr lang="en-US" altLang="zh-CN" sz="2300" dirty="0"/>
              <a:t>else</a:t>
            </a:r>
            <a:r>
              <a:rPr lang="zh-CN" altLang="en-US" sz="2300" dirty="0"/>
              <a:t>相似。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(switch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执行流程</a:t>
            </a:r>
            <a:endParaRPr lang="en-US" altLang="zh-CN" sz="2800" dirty="0"/>
          </a:p>
          <a:p>
            <a:pPr lvl="1"/>
            <a:r>
              <a:rPr lang="zh-CN" altLang="en-US" sz="2300" dirty="0"/>
              <a:t>首先计算出表达式的值</a:t>
            </a:r>
            <a:endParaRPr lang="en-US" altLang="zh-CN" sz="2300" dirty="0"/>
          </a:p>
          <a:p>
            <a:pPr lvl="1"/>
            <a:r>
              <a:rPr lang="zh-CN" altLang="en-US" sz="2300" dirty="0"/>
              <a:t>其次，和</a:t>
            </a:r>
            <a:r>
              <a:rPr lang="en-US" altLang="zh-CN" sz="2300" dirty="0"/>
              <a:t>case</a:t>
            </a:r>
            <a:r>
              <a:rPr lang="zh-CN" altLang="en-US" sz="2300" dirty="0"/>
              <a:t>依次比较，一旦有对应的值，就会执行相应的语句，在执行的过程中，遇到</a:t>
            </a:r>
            <a:r>
              <a:rPr lang="en-US" altLang="zh-CN" sz="2300" dirty="0"/>
              <a:t>break</a:t>
            </a:r>
            <a:r>
              <a:rPr lang="zh-CN" altLang="en-US" sz="2300" dirty="0"/>
              <a:t>就会结束。</a:t>
            </a:r>
            <a:endParaRPr lang="en-US" altLang="zh-CN" sz="2300" dirty="0"/>
          </a:p>
          <a:p>
            <a:pPr lvl="1"/>
            <a:r>
              <a:rPr lang="zh-CN" altLang="en-US" sz="2300" dirty="0"/>
              <a:t>最后，如果所有的</a:t>
            </a:r>
            <a:r>
              <a:rPr lang="en-US" altLang="zh-CN" sz="2300" dirty="0"/>
              <a:t>case</a:t>
            </a:r>
            <a:r>
              <a:rPr lang="zh-CN" altLang="en-US" sz="2300" dirty="0"/>
              <a:t>都和表达式的值不匹配，就会执行</a:t>
            </a:r>
            <a:r>
              <a:rPr lang="en-US" altLang="zh-CN" sz="2300" dirty="0"/>
              <a:t>default</a:t>
            </a:r>
            <a:r>
              <a:rPr lang="zh-CN" altLang="en-US" sz="2300" dirty="0"/>
              <a:t>语句体部分，然后程序结束掉。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选择结构</a:t>
            </a:r>
            <a:r>
              <a:rPr lang="en-US" altLang="zh-CN" dirty="0"/>
              <a:t>(switch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  <a:endParaRPr lang="zh-CN" dirty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switch</a:t>
            </a:r>
            <a:r>
              <a:rPr lang="zh-CN" altLang="en-US" sz="2800" dirty="0"/>
              <a:t>语句执行流程图</a:t>
            </a:r>
            <a:endParaRPr lang="en-US" altLang="zh-CN" sz="2800" dirty="0"/>
          </a:p>
        </p:txBody>
      </p:sp>
      <p:pic>
        <p:nvPicPr>
          <p:cNvPr id="4" name="Picture 5" descr="C:\Documents and Settings\Administrator\桌面\swit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071678"/>
            <a:ext cx="5857916" cy="438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endParaRPr lang="zh-CN" altLang="zh-CN" dirty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循环语句可以在满足循环条件的情况下，反复执行某一段代码，这段被重复执行的代码被称为循环体语句，当反复执行这个循环体时，需要在合适的时候把循环判断条件修改为</a:t>
            </a:r>
            <a:r>
              <a:rPr lang="en-US" altLang="zh-CN" sz="2800" dirty="0"/>
              <a:t>false</a:t>
            </a:r>
            <a:r>
              <a:rPr lang="zh-CN" altLang="en-US" sz="2800" dirty="0"/>
              <a:t>，从而结束循环，否则循环将一直执行下去，形成死循环。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endParaRPr lang="zh-CN" dirty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循环语句的组成</a:t>
            </a:r>
            <a:endParaRPr lang="en-US" altLang="zh-CN" sz="2800" dirty="0"/>
          </a:p>
          <a:p>
            <a:pPr lvl="1" eaLnBrk="1" hangingPunct="1"/>
            <a:r>
              <a:rPr lang="zh-CN" altLang="en-US" sz="2000" dirty="0"/>
              <a:t>初始化语句：</a:t>
            </a:r>
            <a:endParaRPr lang="en-US" altLang="zh-CN" sz="2000" dirty="0"/>
          </a:p>
          <a:p>
            <a:pPr lvl="2" eaLnBrk="1" hangingPunct="1"/>
            <a:r>
              <a:rPr lang="zh-CN" altLang="en-US" sz="1900" dirty="0"/>
              <a:t>一条或者多条语句，这些语句完成一些初始化操作。</a:t>
            </a:r>
            <a:endParaRPr lang="en-US" altLang="zh-CN" sz="1900" dirty="0"/>
          </a:p>
          <a:p>
            <a:pPr lvl="1"/>
            <a:r>
              <a:rPr lang="zh-CN" altLang="en-US" sz="2000" dirty="0"/>
              <a:t>判断条件语句：</a:t>
            </a:r>
            <a:endParaRPr lang="en-US" altLang="zh-CN" sz="2000" dirty="0"/>
          </a:p>
          <a:p>
            <a:pPr lvl="2" eaLnBrk="1" hangingPunct="1"/>
            <a:r>
              <a:rPr lang="zh-CN" altLang="en-US" sz="1900" dirty="0"/>
              <a:t>这是一个</a:t>
            </a:r>
            <a:r>
              <a:rPr lang="en-US" altLang="zh-CN" sz="1900" dirty="0" err="1"/>
              <a:t>boolean</a:t>
            </a:r>
            <a:r>
              <a:rPr lang="en-US" altLang="zh-CN" sz="1900" dirty="0"/>
              <a:t> </a:t>
            </a:r>
            <a:r>
              <a:rPr lang="zh-CN" altLang="en-US" sz="1900" dirty="0"/>
              <a:t>表达式，这个表达式能决定是否执行循环体。</a:t>
            </a:r>
            <a:endParaRPr lang="en-US" altLang="zh-CN" sz="1900" dirty="0"/>
          </a:p>
          <a:p>
            <a:pPr lvl="1"/>
            <a:r>
              <a:rPr lang="zh-CN" altLang="en-US" sz="2000" dirty="0"/>
              <a:t>循环体语句：</a:t>
            </a:r>
            <a:endParaRPr lang="en-US" altLang="zh-CN" sz="2000" dirty="0"/>
          </a:p>
          <a:p>
            <a:pPr lvl="2" eaLnBrk="1" hangingPunct="1"/>
            <a:r>
              <a:rPr lang="zh-CN" altLang="en-US" sz="1900" dirty="0"/>
              <a:t>这个部分是循环体语句，也就是我们要多次做的事情。</a:t>
            </a:r>
            <a:endParaRPr lang="en-US" altLang="zh-CN" sz="1900" dirty="0"/>
          </a:p>
          <a:p>
            <a:pPr lvl="1"/>
            <a:r>
              <a:rPr lang="zh-CN" altLang="en-US" sz="2000" dirty="0"/>
              <a:t>控制条件语句：</a:t>
            </a:r>
            <a:endParaRPr lang="en-US" altLang="zh-CN" sz="2000" dirty="0"/>
          </a:p>
          <a:p>
            <a:pPr lvl="2" eaLnBrk="1" hangingPunct="1"/>
            <a:r>
              <a:rPr lang="zh-CN" altLang="en-US" sz="1900" dirty="0"/>
              <a:t>这个部分在一次循环体结束后，下一次循环判断条件执行前执行。通过用于控制循环条件中的变量，使得循环在合适的时候结束。</a:t>
            </a:r>
            <a:endParaRPr lang="en-US" altLang="zh-CN" sz="19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提供了三种循环结构语句：</a:t>
            </a:r>
            <a:endParaRPr lang="en-US" altLang="zh-CN" dirty="0"/>
          </a:p>
          <a:p>
            <a:pPr lvl="1"/>
            <a:r>
              <a:rPr lang="en-US" altLang="zh-CN" sz="2000" dirty="0" err="1" smtClean="0"/>
              <a:t>for,while,do</a:t>
            </a:r>
            <a:r>
              <a:rPr lang="en-US" altLang="zh-CN" sz="2000" dirty="0" smtClean="0"/>
              <a:t>…while</a:t>
            </a:r>
            <a:endParaRPr lang="en-US" altLang="zh-CN" sz="2000" dirty="0"/>
          </a:p>
          <a:p>
            <a:pPr lvl="2" eaLnBrk="1" hangingPunct="1"/>
            <a:endParaRPr lang="en-US" altLang="zh-CN" sz="19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(for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for</a:t>
            </a:r>
            <a:r>
              <a:rPr lang="zh-CN" altLang="en-US" sz="2800" dirty="0"/>
              <a:t>循环语句格式：</a:t>
            </a:r>
            <a:endParaRPr lang="en-US" altLang="zh-CN" sz="2800" dirty="0"/>
          </a:p>
          <a:p>
            <a:pPr lvl="1" eaLnBrk="1" hangingPunct="1"/>
            <a:r>
              <a:rPr lang="en-US" altLang="zh-CN" sz="2300" dirty="0"/>
              <a:t>for(</a:t>
            </a:r>
            <a:r>
              <a:rPr lang="zh-CN" altLang="en-US" sz="2300" dirty="0"/>
              <a:t>初始化语句</a:t>
            </a:r>
            <a:r>
              <a:rPr lang="en-US" altLang="zh-CN" sz="2300" dirty="0"/>
              <a:t>;</a:t>
            </a:r>
            <a:r>
              <a:rPr lang="zh-CN" altLang="en-US" sz="2300" dirty="0"/>
              <a:t>判断条件语句</a:t>
            </a:r>
            <a:r>
              <a:rPr lang="en-US" altLang="zh-CN" sz="2300" dirty="0"/>
              <a:t>;</a:t>
            </a:r>
            <a:r>
              <a:rPr lang="zh-CN" altLang="en-US" sz="2300" dirty="0"/>
              <a:t>控制条件语句</a:t>
            </a:r>
            <a:r>
              <a:rPr lang="en-US" altLang="zh-CN" sz="2300" dirty="0"/>
              <a:t>) {</a:t>
            </a:r>
          </a:p>
          <a:p>
            <a:pPr lvl="1" eaLnBrk="1" hangingPunct="1">
              <a:buFontTx/>
              <a:buNone/>
            </a:pPr>
            <a:r>
              <a:rPr lang="zh-CN" altLang="en-US" sz="2300" dirty="0"/>
              <a:t>         循环体语句</a:t>
            </a:r>
            <a:r>
              <a:rPr lang="en-US" altLang="zh-CN" sz="2300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300" dirty="0"/>
              <a:t>    }</a:t>
            </a:r>
          </a:p>
          <a:p>
            <a:pPr lvl="1" eaLnBrk="1" hangingPunct="1"/>
            <a:r>
              <a:rPr lang="zh-CN" altLang="en-US" sz="2300" dirty="0"/>
              <a:t>执行流程</a:t>
            </a:r>
            <a:endParaRPr lang="en-US" altLang="zh-CN" sz="2300" dirty="0"/>
          </a:p>
          <a:p>
            <a:pPr lvl="2" eaLnBrk="1" hangingPunct="1"/>
            <a:r>
              <a:rPr lang="en-US" altLang="zh-CN" sz="1900" dirty="0"/>
              <a:t>A:</a:t>
            </a:r>
            <a:r>
              <a:rPr lang="zh-CN" altLang="en-US" sz="1900" dirty="0"/>
              <a:t>执行初始化语句</a:t>
            </a:r>
            <a:endParaRPr lang="en-US" altLang="zh-CN" sz="1900" dirty="0"/>
          </a:p>
          <a:p>
            <a:pPr lvl="2" eaLnBrk="1" hangingPunct="1"/>
            <a:r>
              <a:rPr lang="en-US" altLang="zh-CN" sz="1900" dirty="0"/>
              <a:t>B:</a:t>
            </a:r>
            <a:r>
              <a:rPr lang="zh-CN" altLang="en-US" sz="1900" dirty="0"/>
              <a:t>执行判断条件语句，看其结果是</a:t>
            </a:r>
            <a:r>
              <a:rPr lang="en-US" altLang="zh-CN" sz="1900" dirty="0"/>
              <a:t>true</a:t>
            </a:r>
            <a:r>
              <a:rPr lang="zh-CN" altLang="en-US" sz="1900" dirty="0"/>
              <a:t>还是</a:t>
            </a:r>
            <a:r>
              <a:rPr lang="en-US" altLang="zh-CN" sz="1900" dirty="0"/>
              <a:t>false</a:t>
            </a:r>
          </a:p>
          <a:p>
            <a:pPr lvl="3" eaLnBrk="1" hangingPunct="1"/>
            <a:r>
              <a:rPr lang="zh-CN" altLang="en-US" sz="1500" dirty="0"/>
              <a:t>如果是</a:t>
            </a:r>
            <a:r>
              <a:rPr lang="en-US" altLang="zh-CN" sz="1500" dirty="0"/>
              <a:t>false</a:t>
            </a:r>
            <a:r>
              <a:rPr lang="zh-CN" altLang="en-US" sz="1500" dirty="0"/>
              <a:t>，循环结束。</a:t>
            </a:r>
            <a:endParaRPr lang="en-US" altLang="zh-CN" sz="1500" dirty="0"/>
          </a:p>
          <a:p>
            <a:pPr lvl="3" eaLnBrk="1" hangingPunct="1"/>
            <a:r>
              <a:rPr lang="zh-CN" altLang="en-US" sz="1500" dirty="0"/>
              <a:t>如果是</a:t>
            </a:r>
            <a:r>
              <a:rPr lang="en-US" altLang="zh-CN" sz="1500" dirty="0"/>
              <a:t>true</a:t>
            </a:r>
            <a:r>
              <a:rPr lang="zh-CN" altLang="en-US" sz="1500" dirty="0"/>
              <a:t>，继续执行。</a:t>
            </a:r>
            <a:endParaRPr lang="en-US" altLang="zh-CN" sz="1500" dirty="0"/>
          </a:p>
          <a:p>
            <a:pPr lvl="2" eaLnBrk="1" hangingPunct="1"/>
            <a:r>
              <a:rPr lang="en-US" altLang="zh-CN" sz="1900" dirty="0"/>
              <a:t>C:</a:t>
            </a:r>
            <a:r>
              <a:rPr lang="zh-CN" altLang="en-US" sz="1900" dirty="0"/>
              <a:t>执行循环体语句</a:t>
            </a:r>
            <a:endParaRPr lang="en-US" altLang="zh-CN" sz="1900" dirty="0"/>
          </a:p>
          <a:p>
            <a:pPr lvl="2" eaLnBrk="1" hangingPunct="1"/>
            <a:r>
              <a:rPr lang="en-US" altLang="zh-CN" sz="1900" dirty="0"/>
              <a:t>D:</a:t>
            </a:r>
            <a:r>
              <a:rPr lang="zh-CN" altLang="en-US" sz="1900" dirty="0"/>
              <a:t>执行控制条件语句</a:t>
            </a:r>
            <a:endParaRPr lang="en-US" altLang="zh-CN" sz="1900" dirty="0"/>
          </a:p>
          <a:p>
            <a:pPr lvl="2" eaLnBrk="1" hangingPunct="1"/>
            <a:r>
              <a:rPr lang="en-US" altLang="zh-CN" sz="1900" dirty="0"/>
              <a:t>E:</a:t>
            </a:r>
            <a:r>
              <a:rPr lang="zh-CN" altLang="en-US" sz="1900" dirty="0"/>
              <a:t>回到</a:t>
            </a:r>
            <a:r>
              <a:rPr lang="en-US" altLang="zh-CN" sz="1900" dirty="0"/>
              <a:t>B</a:t>
            </a:r>
            <a:r>
              <a:rPr lang="zh-CN" altLang="en-US" sz="1900" dirty="0"/>
              <a:t>继续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(for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for</a:t>
            </a:r>
            <a:r>
              <a:rPr lang="zh-CN" altLang="en-US" sz="2800"/>
              <a:t>循环语句图</a:t>
            </a:r>
            <a:endParaRPr lang="en-US" altLang="zh-CN" sz="1900"/>
          </a:p>
        </p:txBody>
      </p:sp>
      <p:pic>
        <p:nvPicPr>
          <p:cNvPr id="81925" name="Picture 5" descr="C:\Documents and Settings\Administrator\桌面\f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2000250"/>
            <a:ext cx="3571875" cy="41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应用平台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1736" y="1714488"/>
            <a:ext cx="4643470" cy="120032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J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ava</a:t>
            </a:r>
            <a:r>
              <a:rPr lang="zh-CN" altLang="en-US" b="1" dirty="0" smtClean="0">
                <a:solidFill>
                  <a:srgbClr val="FF0000"/>
                </a:solidFill>
              </a:rPr>
              <a:t>SE</a:t>
            </a:r>
            <a:r>
              <a:rPr lang="zh-CN" altLang="en-US" dirty="0"/>
              <a:t>(Java </a:t>
            </a:r>
            <a:r>
              <a:rPr lang="zh-CN" altLang="en-US" dirty="0" smtClean="0"/>
              <a:t>Platform </a:t>
            </a:r>
            <a:r>
              <a:rPr lang="zh-CN" altLang="en-US" dirty="0"/>
              <a:t>Standard Edition</a:t>
            </a:r>
            <a:r>
              <a:rPr lang="zh-CN" altLang="en-US" dirty="0" smtClean="0"/>
              <a:t>)标准</a:t>
            </a:r>
            <a:r>
              <a:rPr lang="zh-CN" altLang="en-US" dirty="0"/>
              <a:t>版</a:t>
            </a:r>
          </a:p>
          <a:p>
            <a:r>
              <a:rPr lang="zh-CN" altLang="en-US" dirty="0"/>
              <a:t>* 是为开发普通桌面和商务应用程序提供的解决方案,该技术体系是其他两者的基础，可以完成一些桌面应用程序的</a:t>
            </a:r>
            <a:r>
              <a:rPr lang="zh-CN" altLang="en-US" dirty="0" smtClean="0"/>
              <a:t>开发。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4282" y="4572008"/>
            <a:ext cx="4071966" cy="175432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J</a:t>
            </a: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ava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EE</a:t>
            </a:r>
            <a:r>
              <a:rPr lang="zh-CN" altLang="en-US" dirty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Java </a:t>
            </a:r>
            <a:r>
              <a:rPr lang="zh-CN" altLang="en-US" dirty="0">
                <a:sym typeface="+mn-ea"/>
              </a:rPr>
              <a:t>Platform Enterprise Edition)企业版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* 是为开发企业环境下的应用程序提供的一套解决方案,该技术体系中包含的技术如 Servlet、Jsp等，主要针对于Web应用程序开发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00628" y="5072074"/>
            <a:ext cx="3857652" cy="120032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J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ava</a:t>
            </a:r>
            <a:r>
              <a:rPr lang="zh-CN" altLang="en-US" b="1" dirty="0" smtClean="0">
                <a:solidFill>
                  <a:srgbClr val="FF0000"/>
                </a:solidFill>
              </a:rPr>
              <a:t>ME</a:t>
            </a:r>
            <a:r>
              <a:rPr lang="zh-CN" altLang="en-US" dirty="0"/>
              <a:t>(Java </a:t>
            </a:r>
            <a:r>
              <a:rPr lang="zh-CN" altLang="en-US" dirty="0" smtClean="0"/>
              <a:t> </a:t>
            </a:r>
            <a:r>
              <a:rPr lang="zh-CN" altLang="en-US" dirty="0"/>
              <a:t>Platform Micro Edition)小型版</a:t>
            </a:r>
          </a:p>
          <a:p>
            <a:r>
              <a:rPr lang="zh-CN" altLang="en-US" dirty="0"/>
              <a:t>* 是为开发电子消费产品和嵌入式设备提供的解决方案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1" y="1714488"/>
            <a:ext cx="1440300" cy="1143008"/>
          </a:xfrm>
          <a:prstGeom prst="rect">
            <a:avLst/>
          </a:prstGeom>
        </p:spPr>
      </p:pic>
      <p:pic>
        <p:nvPicPr>
          <p:cNvPr id="11" name="Picture 2" descr="C:\Users\FQY\Desktop\jsq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714488"/>
            <a:ext cx="1500198" cy="1927945"/>
          </a:xfrm>
          <a:prstGeom prst="rect">
            <a:avLst/>
          </a:prstGeom>
          <a:noFill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l="28642" t="27234" r="52459" b="29479"/>
          <a:stretch>
            <a:fillRect/>
          </a:stretch>
        </p:blipFill>
        <p:spPr>
          <a:xfrm>
            <a:off x="6286512" y="3786190"/>
            <a:ext cx="1285885" cy="12146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rcRect l="5917" t="25775" r="75183" b="28401"/>
          <a:stretch>
            <a:fillRect/>
          </a:stretch>
        </p:blipFill>
        <p:spPr>
          <a:xfrm>
            <a:off x="7643834" y="3786190"/>
            <a:ext cx="1214446" cy="1214446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rot="5400000" flipH="1" flipV="1">
            <a:off x="2643174" y="3214686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V="1">
            <a:off x="4536281" y="3536157"/>
            <a:ext cx="192882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8992" y="3571876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3643314"/>
            <a:ext cx="14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99167 0.304444 " pathEditMode="relative" rAng="0" ptsTypes="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(for</a:t>
            </a:r>
            <a:r>
              <a:rPr lang="zh-CN" altLang="en-US" dirty="0"/>
              <a:t>循环练习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获取数据</a:t>
            </a:r>
            <a:r>
              <a:rPr lang="en-US" altLang="zh-CN" sz="2800" dirty="0"/>
              <a:t>1-5</a:t>
            </a:r>
            <a:r>
              <a:rPr lang="zh-CN" altLang="en-US" sz="2800" dirty="0"/>
              <a:t>和</a:t>
            </a:r>
            <a:r>
              <a:rPr lang="en-US" altLang="zh-CN" sz="2800" dirty="0"/>
              <a:t>5-1</a:t>
            </a:r>
          </a:p>
          <a:p>
            <a:pPr eaLnBrk="1" hangingPunct="1"/>
            <a:r>
              <a:rPr lang="zh-CN" altLang="en-US" sz="2800" dirty="0"/>
              <a:t>求出</a:t>
            </a:r>
            <a:r>
              <a:rPr lang="en-US" altLang="zh-CN" sz="2800" dirty="0"/>
              <a:t>1-5</a:t>
            </a:r>
            <a:r>
              <a:rPr lang="zh-CN" altLang="en-US" sz="2800" dirty="0"/>
              <a:t>之间数据之和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求出</a:t>
            </a:r>
            <a:r>
              <a:rPr lang="en-US" altLang="zh-CN" sz="2800" dirty="0"/>
              <a:t>1-100</a:t>
            </a:r>
            <a:r>
              <a:rPr lang="zh-CN" altLang="en-US" sz="2800" dirty="0"/>
              <a:t>之间偶数和</a:t>
            </a:r>
            <a:endParaRPr lang="en-US" altLang="zh-CN" sz="2800" dirty="0"/>
          </a:p>
          <a:p>
            <a:pPr eaLnBrk="1" hangingPunct="1"/>
            <a:r>
              <a:rPr lang="zh-CN" altLang="en-US" sz="2800" dirty="0" smtClean="0"/>
              <a:t>在</a:t>
            </a:r>
            <a:r>
              <a:rPr lang="zh-CN" altLang="en-US" sz="2800" dirty="0"/>
              <a:t>控制台输出所有的</a:t>
            </a:r>
            <a:r>
              <a:rPr lang="en-US" altLang="zh-CN" sz="2800" dirty="0"/>
              <a:t>”</a:t>
            </a:r>
            <a:r>
              <a:rPr lang="zh-CN" altLang="en-US" sz="2800" dirty="0"/>
              <a:t>水仙花数</a:t>
            </a:r>
            <a:r>
              <a:rPr lang="en-US" altLang="zh-CN" sz="2800" dirty="0"/>
              <a:t>”</a:t>
            </a:r>
          </a:p>
          <a:p>
            <a:pPr eaLnBrk="1" hangingPunct="1"/>
            <a:r>
              <a:rPr lang="zh-CN" altLang="en-US" sz="2800" dirty="0"/>
              <a:t>统计</a:t>
            </a:r>
            <a:r>
              <a:rPr lang="en-US" altLang="zh-CN" sz="2800" dirty="0"/>
              <a:t>”</a:t>
            </a:r>
            <a:r>
              <a:rPr lang="zh-CN" altLang="en-US" sz="2800" dirty="0"/>
              <a:t>水仙花数</a:t>
            </a:r>
            <a:r>
              <a:rPr lang="en-US" altLang="zh-CN" sz="2800" dirty="0"/>
              <a:t>”</a:t>
            </a:r>
            <a:r>
              <a:rPr lang="zh-CN" altLang="en-US" sz="2800" dirty="0"/>
              <a:t>共有多少个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3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(while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while</a:t>
            </a:r>
            <a:r>
              <a:rPr lang="zh-CN" altLang="en-US" sz="2800" dirty="0"/>
              <a:t>循环语句格式：</a:t>
            </a:r>
            <a:endParaRPr lang="en-US" altLang="zh-CN" sz="2800" dirty="0"/>
          </a:p>
          <a:p>
            <a:pPr lvl="1" eaLnBrk="1" hangingPunct="1"/>
            <a:r>
              <a:rPr lang="zh-CN" altLang="en-US" sz="2300" dirty="0"/>
              <a:t>基本格式</a:t>
            </a:r>
            <a:endParaRPr lang="en-US" altLang="zh-CN" sz="2300" dirty="0"/>
          </a:p>
          <a:p>
            <a:pPr lvl="2" eaLnBrk="1" hangingPunct="1">
              <a:buFontTx/>
              <a:buNone/>
            </a:pPr>
            <a:r>
              <a:rPr lang="en-US" altLang="zh-CN" sz="1900" dirty="0"/>
              <a:t>   while(</a:t>
            </a:r>
            <a:r>
              <a:rPr lang="zh-CN" altLang="en-US" sz="1900" dirty="0"/>
              <a:t>判断条件语句</a:t>
            </a:r>
            <a:r>
              <a:rPr lang="en-US" altLang="zh-CN" sz="1900" dirty="0"/>
              <a:t>) {</a:t>
            </a:r>
          </a:p>
          <a:p>
            <a:pPr lvl="2" eaLnBrk="1" hangingPunct="1">
              <a:buFontTx/>
              <a:buNone/>
            </a:pPr>
            <a:r>
              <a:rPr lang="zh-CN" altLang="en-US" sz="1900" dirty="0"/>
              <a:t>         循环体语句</a:t>
            </a:r>
            <a:r>
              <a:rPr lang="en-US" altLang="zh-CN" sz="1900" dirty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/>
              <a:t>   }</a:t>
            </a:r>
          </a:p>
          <a:p>
            <a:pPr lvl="1" eaLnBrk="1" hangingPunct="1"/>
            <a:r>
              <a:rPr lang="zh-CN" altLang="en-US" sz="2300" dirty="0"/>
              <a:t>扩展格式</a:t>
            </a:r>
            <a:endParaRPr lang="en-US" altLang="zh-CN" sz="2300" dirty="0"/>
          </a:p>
          <a:p>
            <a:pPr lvl="2" eaLnBrk="1" hangingPunct="1">
              <a:buFontTx/>
              <a:buNone/>
            </a:pPr>
            <a:r>
              <a:rPr lang="zh-CN" altLang="en-US" sz="1900" dirty="0"/>
              <a:t>   初始化语句</a:t>
            </a:r>
            <a:r>
              <a:rPr lang="en-US" altLang="zh-CN" sz="1900" dirty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/>
              <a:t>   while(</a:t>
            </a:r>
            <a:r>
              <a:rPr lang="zh-CN" altLang="en-US" sz="1900" dirty="0"/>
              <a:t>判断条件语句</a:t>
            </a:r>
            <a:r>
              <a:rPr lang="en-US" altLang="zh-CN" sz="1900" dirty="0"/>
              <a:t>) {</a:t>
            </a:r>
          </a:p>
          <a:p>
            <a:pPr lvl="2" eaLnBrk="1" hangingPunct="1">
              <a:buFontTx/>
              <a:buNone/>
            </a:pPr>
            <a:r>
              <a:rPr lang="zh-CN" altLang="en-US" sz="1900" dirty="0"/>
              <a:t>         循环体语句</a:t>
            </a:r>
            <a:r>
              <a:rPr lang="en-US" altLang="zh-CN" sz="1900" dirty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/>
              <a:t>         </a:t>
            </a:r>
            <a:r>
              <a:rPr lang="zh-CN" altLang="en-US" sz="1900" dirty="0"/>
              <a:t>控制条件语句</a:t>
            </a:r>
            <a:r>
              <a:rPr lang="en-US" altLang="zh-CN" sz="1900" dirty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sz="1900" dirty="0"/>
              <a:t>    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(while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while</a:t>
            </a:r>
            <a:r>
              <a:rPr lang="zh-CN" altLang="en-US" sz="2800" dirty="0"/>
              <a:t>循环语句执行流程图</a:t>
            </a:r>
            <a:endParaRPr lang="en-US" altLang="zh-CN" sz="1900" dirty="0"/>
          </a:p>
        </p:txBody>
      </p:sp>
      <p:pic>
        <p:nvPicPr>
          <p:cNvPr id="87045" name="Picture 5" descr="C:\Documents and Settings\Administrator\桌面\f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0613" y="1928813"/>
            <a:ext cx="35290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(do…while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do…while</a:t>
            </a:r>
            <a:r>
              <a:rPr lang="zh-CN" altLang="en-US" sz="2800" dirty="0"/>
              <a:t>循环语句格式：</a:t>
            </a:r>
            <a:endParaRPr lang="en-US" altLang="zh-CN" sz="2800" dirty="0"/>
          </a:p>
          <a:p>
            <a:pPr lvl="1"/>
            <a:r>
              <a:rPr lang="zh-CN" altLang="en-US" sz="2300" dirty="0"/>
              <a:t>基本格式</a:t>
            </a:r>
            <a:endParaRPr lang="en-US" altLang="zh-CN" sz="2300" dirty="0"/>
          </a:p>
          <a:p>
            <a:pPr lvl="2">
              <a:buNone/>
            </a:pPr>
            <a:r>
              <a:rPr lang="en-US" altLang="zh-CN" sz="1900" dirty="0"/>
              <a:t>   do {</a:t>
            </a:r>
          </a:p>
          <a:p>
            <a:pPr lvl="2">
              <a:buNone/>
            </a:pPr>
            <a:r>
              <a:rPr lang="zh-CN" altLang="en-US" sz="1900" dirty="0"/>
              <a:t>         循环体语句</a:t>
            </a:r>
            <a:r>
              <a:rPr lang="en-US" altLang="zh-CN" sz="1900" dirty="0"/>
              <a:t>;</a:t>
            </a:r>
          </a:p>
          <a:p>
            <a:pPr lvl="2">
              <a:buNone/>
            </a:pPr>
            <a:r>
              <a:rPr lang="en-US" altLang="zh-CN" sz="1900" dirty="0"/>
              <a:t>   }while((</a:t>
            </a:r>
            <a:r>
              <a:rPr lang="zh-CN" altLang="en-US" sz="1900" dirty="0"/>
              <a:t>判断条件语句</a:t>
            </a:r>
            <a:r>
              <a:rPr lang="en-US" altLang="zh-CN" sz="1900" dirty="0"/>
              <a:t>);</a:t>
            </a:r>
          </a:p>
          <a:p>
            <a:pPr lvl="1"/>
            <a:r>
              <a:rPr lang="zh-CN" altLang="en-US" sz="2300" dirty="0"/>
              <a:t>扩展格式</a:t>
            </a:r>
            <a:endParaRPr lang="en-US" altLang="zh-CN" sz="2300" dirty="0"/>
          </a:p>
          <a:p>
            <a:pPr lvl="2">
              <a:buNone/>
            </a:pPr>
            <a:r>
              <a:rPr lang="zh-CN" altLang="en-US" sz="1900" dirty="0"/>
              <a:t>   初始化语句</a:t>
            </a:r>
            <a:r>
              <a:rPr lang="en-US" altLang="zh-CN" sz="1900" dirty="0"/>
              <a:t>;</a:t>
            </a:r>
          </a:p>
          <a:p>
            <a:pPr lvl="2">
              <a:buNone/>
            </a:pPr>
            <a:r>
              <a:rPr lang="en-US" altLang="zh-CN" sz="1900" dirty="0"/>
              <a:t>   do {</a:t>
            </a:r>
          </a:p>
          <a:p>
            <a:pPr lvl="2">
              <a:buNone/>
            </a:pPr>
            <a:r>
              <a:rPr lang="zh-CN" altLang="en-US" sz="1900" dirty="0"/>
              <a:t>         循环体语句</a:t>
            </a:r>
            <a:r>
              <a:rPr lang="en-US" altLang="zh-CN" sz="1900" dirty="0"/>
              <a:t>;</a:t>
            </a:r>
          </a:p>
          <a:p>
            <a:pPr lvl="2">
              <a:buNone/>
            </a:pPr>
            <a:r>
              <a:rPr lang="en-US" altLang="zh-CN" sz="1900" dirty="0"/>
              <a:t>         </a:t>
            </a:r>
            <a:r>
              <a:rPr lang="zh-CN" altLang="en-US" sz="1900" dirty="0"/>
              <a:t>控制条件语句</a:t>
            </a:r>
            <a:r>
              <a:rPr lang="en-US" altLang="zh-CN" sz="1900" dirty="0"/>
              <a:t>;</a:t>
            </a:r>
          </a:p>
          <a:p>
            <a:pPr lvl="2">
              <a:buNone/>
            </a:pPr>
            <a:r>
              <a:rPr lang="en-US" altLang="zh-CN" sz="1900" dirty="0"/>
              <a:t>    } while((</a:t>
            </a:r>
            <a:r>
              <a:rPr lang="zh-CN" altLang="en-US" sz="1900" dirty="0"/>
              <a:t>判断条件语句</a:t>
            </a:r>
            <a:r>
              <a:rPr lang="en-US" altLang="zh-CN" sz="1900" dirty="0"/>
              <a:t>);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(do…while</a:t>
            </a:r>
            <a:r>
              <a:rPr lang="zh-CN" altLang="en-US" dirty="0"/>
              <a:t>循环语句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do…while</a:t>
            </a:r>
            <a:r>
              <a:rPr lang="zh-CN" altLang="en-US" sz="2800" dirty="0"/>
              <a:t>循环语句执行流程图</a:t>
            </a:r>
            <a:endParaRPr lang="en-US" altLang="zh-CN" sz="1900" dirty="0"/>
          </a:p>
        </p:txBody>
      </p:sp>
      <p:pic>
        <p:nvPicPr>
          <p:cNvPr id="4" name="Picture 5" descr="C:\Documents and Settings\Administrator\桌面\f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857364"/>
            <a:ext cx="3086100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/>
              <a:t>(</a:t>
            </a:r>
            <a:r>
              <a:rPr lang="zh-CN" altLang="en-US" dirty="0"/>
              <a:t>三种循环的区别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虽然可以完成同样的功能，但是还是有小区别：</a:t>
            </a:r>
            <a:endParaRPr lang="en-US" altLang="zh-CN" sz="2800" dirty="0"/>
          </a:p>
          <a:p>
            <a:pPr lvl="1"/>
            <a:r>
              <a:rPr lang="en-US" altLang="zh-CN" sz="2400" dirty="0"/>
              <a:t>do…while</a:t>
            </a:r>
            <a:r>
              <a:rPr lang="zh-CN" altLang="en-US" sz="2400" dirty="0"/>
              <a:t>循环至少会执行一次循环体。</a:t>
            </a:r>
            <a:endParaRPr lang="en-US" altLang="zh-CN" sz="2400" dirty="0"/>
          </a:p>
          <a:p>
            <a:pPr lvl="1"/>
            <a:r>
              <a:rPr lang="en-US" altLang="zh-CN" sz="2400" dirty="0"/>
              <a:t>for</a:t>
            </a:r>
            <a:r>
              <a:rPr lang="zh-CN" altLang="en-US" sz="2400" dirty="0"/>
              <a:t>循环和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循环只有在条件成立的时候才会去执行循环体</a:t>
            </a:r>
            <a:endParaRPr lang="en-US" altLang="zh-CN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for</a:t>
            </a:r>
            <a:r>
              <a:rPr lang="zh-CN" altLang="en-US" dirty="0"/>
              <a:t>循环语句和</a:t>
            </a:r>
            <a:r>
              <a:rPr lang="en-US" altLang="zh-CN" dirty="0"/>
              <a:t>while</a:t>
            </a:r>
            <a:r>
              <a:rPr lang="zh-CN" altLang="en-US" dirty="0"/>
              <a:t>循环语句的小区别：</a:t>
            </a:r>
            <a:endParaRPr lang="en-US" altLang="zh-CN" dirty="0"/>
          </a:p>
          <a:p>
            <a:pPr lvl="1"/>
            <a:r>
              <a:rPr lang="zh-CN" altLang="en-US" sz="2400" dirty="0"/>
              <a:t>使用区别：控制条件语句所控制的那个变量，在</a:t>
            </a:r>
            <a:r>
              <a:rPr lang="en-US" altLang="zh-CN" sz="2400" dirty="0"/>
              <a:t>for</a:t>
            </a:r>
            <a:r>
              <a:rPr lang="zh-CN" altLang="en-US" sz="2400" dirty="0"/>
              <a:t>循环结束后，就不能再被访问到了，而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循环结束还可以继续使用，如果你想继续使用，就用</a:t>
            </a:r>
            <a:r>
              <a:rPr lang="en-US" altLang="zh-CN" sz="2400" dirty="0"/>
              <a:t>while</a:t>
            </a:r>
            <a:r>
              <a:rPr lang="zh-CN" altLang="en-US" sz="2400" dirty="0"/>
              <a:t>，否则推荐使用</a:t>
            </a:r>
            <a:r>
              <a:rPr lang="en-US" altLang="zh-CN" sz="2400" dirty="0"/>
              <a:t>for</a:t>
            </a:r>
            <a:r>
              <a:rPr lang="zh-CN" altLang="en-US" sz="2400" dirty="0"/>
              <a:t>。原因是</a:t>
            </a:r>
            <a:r>
              <a:rPr lang="en-US" altLang="zh-CN" sz="2400" dirty="0"/>
              <a:t>for</a:t>
            </a:r>
            <a:r>
              <a:rPr lang="zh-CN" altLang="en-US" sz="2400" dirty="0"/>
              <a:t>循环结束，该变量就从内存中消失，能够提高内存的使用效率。</a:t>
            </a:r>
            <a:endParaRPr lang="en-US" altLang="zh-CN" sz="2400" dirty="0"/>
          </a:p>
          <a:p>
            <a:pPr lvl="1"/>
            <a:endParaRPr lang="en-US" altLang="zh-CN" sz="23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循环结构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循环嵌套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需求：请输出一个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列的星星</a:t>
            </a:r>
            <a:r>
              <a:rPr lang="en-US" altLang="zh-CN" sz="2800" dirty="0" smtClean="0"/>
              <a:t>(*)</a:t>
            </a:r>
            <a:r>
              <a:rPr lang="zh-CN" altLang="en-US" sz="2800" dirty="0" smtClean="0"/>
              <a:t>图案。</a:t>
            </a:r>
            <a:endParaRPr lang="en-US" altLang="zh-CN" sz="2800" dirty="0" smtClean="0"/>
          </a:p>
          <a:p>
            <a:r>
              <a:rPr lang="zh-CN" altLang="en-US" sz="2800" dirty="0" smtClean="0"/>
              <a:t>需求：请输出如下图形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300" dirty="0" smtClean="0"/>
              <a:t>			*</a:t>
            </a:r>
          </a:p>
          <a:p>
            <a:pPr>
              <a:buNone/>
            </a:pPr>
            <a:r>
              <a:rPr lang="en-US" altLang="zh-CN" sz="2300" dirty="0" smtClean="0"/>
              <a:t>			**</a:t>
            </a:r>
          </a:p>
          <a:p>
            <a:pPr>
              <a:buNone/>
            </a:pPr>
            <a:r>
              <a:rPr lang="en-US" altLang="zh-CN" sz="2300" dirty="0" smtClean="0"/>
              <a:t>			***</a:t>
            </a:r>
          </a:p>
          <a:p>
            <a:pPr>
              <a:buNone/>
            </a:pPr>
            <a:r>
              <a:rPr lang="en-US" altLang="zh-CN" sz="2300" dirty="0" smtClean="0"/>
              <a:t>			****</a:t>
            </a:r>
          </a:p>
          <a:p>
            <a:pPr>
              <a:buNone/>
            </a:pPr>
            <a:r>
              <a:rPr lang="en-US" altLang="zh-CN" sz="2300" dirty="0" smtClean="0"/>
              <a:t>			*****</a:t>
            </a:r>
          </a:p>
          <a:p>
            <a:r>
              <a:rPr lang="zh-CN" altLang="en-US" sz="2800" dirty="0" smtClean="0"/>
              <a:t>需求：在控制台输出九九乘法表。</a:t>
            </a:r>
            <a:endParaRPr lang="en-US" altLang="zh-CN" sz="2300" dirty="0" smtClean="0"/>
          </a:p>
          <a:p>
            <a:pPr lvl="1">
              <a:buNone/>
            </a:pPr>
            <a:endParaRPr lang="en-US" altLang="zh-CN" sz="23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跳转控制语句</a:t>
            </a:r>
            <a:endParaRPr 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我想让循环在某一步的时候结束或者跳过某些数据不要，现在就做不了这件事情。为了弥补这个缺陷，</a:t>
            </a:r>
            <a:r>
              <a:rPr lang="en-US" altLang="zh-CN" sz="2800" dirty="0"/>
              <a:t>Java</a:t>
            </a:r>
            <a:r>
              <a:rPr lang="zh-CN" altLang="en-US" sz="2800" dirty="0"/>
              <a:t>就提供了</a:t>
            </a:r>
            <a:r>
              <a:rPr lang="en-US" altLang="zh-CN" sz="2800" dirty="0"/>
              <a:t>break</a:t>
            </a:r>
            <a:r>
              <a:rPr lang="zh-CN" altLang="en-US" sz="2800" dirty="0"/>
              <a:t>，</a:t>
            </a:r>
            <a:r>
              <a:rPr lang="en-US" altLang="zh-CN" sz="2800" dirty="0"/>
              <a:t>continue</a:t>
            </a:r>
            <a:r>
              <a:rPr lang="zh-CN" altLang="en-US" sz="2800" dirty="0"/>
              <a:t>来实现控制语句的中断和跳转。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break </a:t>
            </a:r>
            <a:r>
              <a:rPr lang="zh-CN" altLang="en-US" sz="2800" dirty="0"/>
              <a:t>中断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continue </a:t>
            </a:r>
            <a:r>
              <a:rPr lang="zh-CN" altLang="en-US" sz="2800" dirty="0"/>
              <a:t>继续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跳转控制语句</a:t>
            </a:r>
            <a:r>
              <a:rPr lang="en-US" altLang="zh-CN" dirty="0"/>
              <a:t>(break)</a:t>
            </a:r>
            <a:endParaRPr lang="zh-CN" altLang="zh-CN" dirty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break</a:t>
            </a:r>
            <a:r>
              <a:rPr lang="zh-CN" altLang="en-US" sz="2800" dirty="0"/>
              <a:t>的使用场景：</a:t>
            </a:r>
            <a:endParaRPr lang="en-US" altLang="zh-CN" sz="2800" dirty="0"/>
          </a:p>
          <a:p>
            <a:pPr lvl="1"/>
            <a:r>
              <a:rPr lang="zh-CN" altLang="en-US" sz="2300" dirty="0"/>
              <a:t>在选择结构</a:t>
            </a:r>
            <a:r>
              <a:rPr lang="en-US" altLang="zh-CN" sz="2300" dirty="0"/>
              <a:t>switch</a:t>
            </a:r>
            <a:r>
              <a:rPr lang="zh-CN" altLang="en-US" sz="2300" dirty="0"/>
              <a:t>语句中</a:t>
            </a:r>
            <a:endParaRPr lang="en-US" altLang="zh-CN" sz="2300" dirty="0"/>
          </a:p>
          <a:p>
            <a:pPr lvl="1"/>
            <a:r>
              <a:rPr lang="zh-CN" altLang="en-US" sz="2300" dirty="0"/>
              <a:t>在循环语句中</a:t>
            </a:r>
            <a:endParaRPr lang="en-US" altLang="zh-CN" sz="2300" dirty="0"/>
          </a:p>
          <a:p>
            <a:pPr lvl="1"/>
            <a:r>
              <a:rPr lang="zh-CN" altLang="en-US" sz="2300" dirty="0"/>
              <a:t>离开使用场景的存在是没有意义的</a:t>
            </a:r>
            <a:endParaRPr lang="en-US" altLang="zh-CN" sz="2300" dirty="0"/>
          </a:p>
          <a:p>
            <a:r>
              <a:rPr lang="en-US" altLang="zh-CN" sz="2800" dirty="0"/>
              <a:t>break</a:t>
            </a:r>
            <a:r>
              <a:rPr lang="zh-CN" altLang="en-US" sz="2800" dirty="0"/>
              <a:t>的作用：</a:t>
            </a:r>
            <a:endParaRPr lang="en-US" altLang="zh-CN" sz="2800" dirty="0"/>
          </a:p>
          <a:p>
            <a:pPr lvl="1"/>
            <a:r>
              <a:rPr lang="zh-CN" altLang="en-US" sz="2300" dirty="0"/>
              <a:t>跳出单层循环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跳转控制语句</a:t>
            </a:r>
            <a:r>
              <a:rPr lang="en-US" altLang="zh-CN" dirty="0"/>
              <a:t>(continue)</a:t>
            </a:r>
            <a:endParaRPr lang="zh-CN" altLang="zh-CN" dirty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continue</a:t>
            </a:r>
            <a:r>
              <a:rPr lang="zh-CN" altLang="en-US" sz="2800" dirty="0"/>
              <a:t>的使用场景：</a:t>
            </a:r>
            <a:endParaRPr lang="en-US" altLang="zh-CN" sz="2800" dirty="0"/>
          </a:p>
          <a:p>
            <a:pPr lvl="1"/>
            <a:r>
              <a:rPr lang="zh-CN" altLang="en-US" sz="2300" dirty="0"/>
              <a:t>在循环语句中</a:t>
            </a:r>
            <a:endParaRPr lang="en-US" altLang="zh-CN" sz="2300" dirty="0"/>
          </a:p>
          <a:p>
            <a:pPr lvl="1"/>
            <a:r>
              <a:rPr lang="zh-CN" altLang="en-US" sz="2300" dirty="0"/>
              <a:t>离开使用场景的存在是没有意义的</a:t>
            </a:r>
            <a:endParaRPr lang="en-US" altLang="zh-CN" sz="2300" dirty="0"/>
          </a:p>
          <a:p>
            <a:r>
              <a:rPr lang="en-US" altLang="zh-CN" sz="2800" dirty="0"/>
              <a:t>continue</a:t>
            </a:r>
            <a:r>
              <a:rPr lang="zh-CN" altLang="en-US" sz="2800" dirty="0"/>
              <a:t>的作用：</a:t>
            </a:r>
            <a:endParaRPr lang="en-US" altLang="zh-CN" sz="2800" dirty="0"/>
          </a:p>
          <a:p>
            <a:pPr lvl="1"/>
            <a:r>
              <a:rPr lang="zh-CN" altLang="en-US" sz="2300" dirty="0"/>
              <a:t>单层循环对比</a:t>
            </a:r>
            <a:r>
              <a:rPr lang="en-US" altLang="zh-CN" sz="2300" dirty="0"/>
              <a:t>break</a:t>
            </a:r>
            <a:r>
              <a:rPr lang="zh-CN" altLang="en-US" sz="2300" dirty="0"/>
              <a:t>，然后总结两个的区别</a:t>
            </a:r>
            <a:endParaRPr lang="en-US" altLang="zh-CN" sz="2300" dirty="0"/>
          </a:p>
          <a:p>
            <a:pPr lvl="2"/>
            <a:r>
              <a:rPr lang="en-US" altLang="zh-CN" sz="1900" dirty="0"/>
              <a:t>break  </a:t>
            </a:r>
            <a:r>
              <a:rPr lang="zh-CN" altLang="en-US" sz="1900" dirty="0"/>
              <a:t>退出当前循环</a:t>
            </a:r>
            <a:endParaRPr lang="en-US" altLang="zh-CN" sz="1900" dirty="0"/>
          </a:p>
          <a:p>
            <a:pPr lvl="2"/>
            <a:r>
              <a:rPr lang="en-US" altLang="zh-CN" sz="1900" dirty="0"/>
              <a:t>continue  </a:t>
            </a:r>
            <a:r>
              <a:rPr lang="zh-CN" altLang="en-US" sz="1900" dirty="0"/>
              <a:t>退出本次</a:t>
            </a:r>
            <a:r>
              <a:rPr lang="zh-CN" altLang="en-US" sz="1900" dirty="0" smtClean="0"/>
              <a:t>循环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(</a:t>
            </a:r>
            <a:r>
              <a:rPr lang="zh-CN" altLang="en-US" dirty="0" smtClean="0"/>
              <a:t>跨</a:t>
            </a:r>
            <a:r>
              <a:rPr lang="zh-CN" altLang="en-US" dirty="0"/>
              <a:t>平台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)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平台：指的是操作系统</a:t>
            </a:r>
            <a:r>
              <a:rPr lang="en-US" altLang="zh-CN" sz="2400" dirty="0"/>
              <a:t>(</a:t>
            </a:r>
            <a:r>
              <a:rPr lang="en-US" sz="2400" dirty="0"/>
              <a:t>Windows</a:t>
            </a:r>
            <a:r>
              <a:rPr lang="zh-CN" altLang="en-US" sz="2400" dirty="0"/>
              <a:t>，</a:t>
            </a:r>
            <a:r>
              <a:rPr lang="en-US" sz="2400" dirty="0"/>
              <a:t>Linux</a:t>
            </a:r>
            <a:r>
              <a:rPr lang="zh-CN" altLang="en-US" sz="2400" dirty="0"/>
              <a:t>，</a:t>
            </a:r>
            <a:r>
              <a:rPr lang="en-US" sz="2400" dirty="0"/>
              <a:t>Mac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zh-CN" altLang="en-US" sz="2400" dirty="0"/>
              <a:t>跨平台：</a:t>
            </a:r>
            <a:r>
              <a:rPr lang="en-US" sz="2400" dirty="0"/>
              <a:t>Java</a:t>
            </a:r>
            <a:r>
              <a:rPr lang="zh-CN" altLang="en-US" sz="2400" dirty="0"/>
              <a:t>程序可以在任意操作系统上运行，一次编写到处运行</a:t>
            </a:r>
          </a:p>
          <a:p>
            <a:r>
              <a:rPr lang="zh-CN" altLang="en-US" sz="2400" dirty="0"/>
              <a:t>原理：实现跨平台需要依赖</a:t>
            </a:r>
            <a:r>
              <a:rPr lang="en-US" sz="2400" dirty="0"/>
              <a:t>Java</a:t>
            </a:r>
            <a:r>
              <a:rPr lang="zh-CN" altLang="en-US" sz="2400" dirty="0"/>
              <a:t>的虚拟机</a:t>
            </a:r>
            <a:r>
              <a:rPr lang="en-US" sz="2400" dirty="0"/>
              <a:t> JVM </a:t>
            </a:r>
            <a:r>
              <a:rPr lang="zh-CN" altLang="en-US" sz="2400" dirty="0"/>
              <a:t>（</a:t>
            </a:r>
            <a:r>
              <a:rPr lang="en-US" sz="2400" dirty="0"/>
              <a:t>Java Virtual Machine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857224" y="3571876"/>
            <a:ext cx="7632700" cy="2806700"/>
            <a:chOff x="0" y="0"/>
            <a:chExt cx="11791" cy="5329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0" y="2723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r>
                <a:rPr lang="zh-CN" altLang="en-US" dirty="0"/>
                <a:t>Windows系统</a:t>
              </a: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4081" y="2721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Linux系统</a:t>
              </a: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8277" y="2721"/>
              <a:ext cx="3514" cy="260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  <a:p>
              <a:pPr algn="ctr"/>
              <a:r>
                <a:rPr lang="zh-CN" altLang="en-US" dirty="0"/>
                <a:t>MAC系统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308" y="0"/>
              <a:ext cx="3289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Java程序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566" y="2948"/>
              <a:ext cx="2494" cy="1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win版的JVM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4527" y="2901"/>
              <a:ext cx="2494" cy="1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lin版的JVM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8844" y="2835"/>
              <a:ext cx="2494" cy="14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mac版的JVM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1926" y="1474"/>
              <a:ext cx="2949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5895" y="1474"/>
              <a:ext cx="1" cy="1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916" y="1474"/>
              <a:ext cx="3062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随机数</a:t>
            </a:r>
            <a:r>
              <a:rPr lang="en-US" altLang="zh-CN" dirty="0" smtClean="0"/>
              <a:t>(Random)</a:t>
            </a:r>
            <a:endParaRPr lang="zh-CN" altLang="zh-CN" dirty="0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作用：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用于产生一个随机数</a:t>
            </a:r>
            <a:endParaRPr lang="en-US" altLang="zh-CN" sz="2400" dirty="0" smtClean="0"/>
          </a:p>
          <a:p>
            <a:r>
              <a:rPr lang="zh-CN" altLang="en-US" sz="2300" dirty="0" smtClean="0"/>
              <a:t>使用步骤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和</a:t>
            </a:r>
            <a:r>
              <a:rPr lang="en-US" altLang="zh-CN" sz="2300" dirty="0" smtClean="0"/>
              <a:t>Scanner</a:t>
            </a:r>
            <a:r>
              <a:rPr lang="zh-CN" altLang="en-US" sz="2300" dirty="0" smtClean="0"/>
              <a:t>类似</a:t>
            </a:r>
            <a:r>
              <a:rPr lang="en-US" altLang="zh-CN" sz="2300" dirty="0" smtClean="0"/>
              <a:t>)</a:t>
            </a:r>
          </a:p>
          <a:p>
            <a:pPr lvl="1"/>
            <a:r>
              <a:rPr lang="zh-CN" altLang="en-US" sz="2300" dirty="0" smtClean="0"/>
              <a:t>导包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import </a:t>
            </a:r>
            <a:r>
              <a:rPr lang="en-US" altLang="zh-CN" sz="1900" dirty="0" err="1" smtClean="0"/>
              <a:t>java.util.Random</a:t>
            </a:r>
            <a:r>
              <a:rPr lang="en-US" altLang="zh-CN" sz="1900" dirty="0" smtClean="0"/>
              <a:t>;</a:t>
            </a:r>
          </a:p>
          <a:p>
            <a:pPr lvl="1"/>
            <a:r>
              <a:rPr lang="zh-CN" altLang="en-US" sz="2300" dirty="0" smtClean="0"/>
              <a:t>创建对象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Random r = new Random();</a:t>
            </a:r>
          </a:p>
          <a:p>
            <a:pPr lvl="1"/>
            <a:r>
              <a:rPr lang="zh-CN" altLang="en-US" sz="2300" dirty="0" smtClean="0"/>
              <a:t>获取随机数</a:t>
            </a:r>
            <a:endParaRPr lang="en-US" altLang="zh-CN" sz="2300" dirty="0" smtClean="0"/>
          </a:p>
          <a:p>
            <a:pPr lvl="2"/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number = </a:t>
            </a:r>
            <a:r>
              <a:rPr lang="en-US" altLang="zh-CN" sz="1900" dirty="0" err="1" smtClean="0"/>
              <a:t>r.nextInt</a:t>
            </a:r>
            <a:r>
              <a:rPr lang="en-US" altLang="zh-CN" sz="1900" dirty="0" smtClean="0"/>
              <a:t>(10);</a:t>
            </a:r>
          </a:p>
          <a:p>
            <a:pPr lvl="2"/>
            <a:r>
              <a:rPr lang="zh-CN" altLang="en-US" sz="2000" dirty="0" smtClean="0"/>
              <a:t>产生的数据在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之间，包括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，不包括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括号里面的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是可以变化的，如果是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，就是</a:t>
            </a:r>
            <a:r>
              <a:rPr lang="en-US" altLang="zh-CN" sz="2000" dirty="0" smtClean="0"/>
              <a:t>0-100</a:t>
            </a:r>
            <a:r>
              <a:rPr lang="zh-CN" altLang="en-US" sz="2000" dirty="0" smtClean="0"/>
              <a:t>之间的数据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r>
              <a:rPr lang="en-US" altLang="zh-CN" dirty="0" smtClean="0"/>
              <a:t>(JRE</a:t>
            </a:r>
            <a:r>
              <a:rPr lang="zh-CN" altLang="en-US" dirty="0"/>
              <a:t>和</a:t>
            </a:r>
            <a:r>
              <a:rPr lang="en-US" altLang="zh-CN" dirty="0" smtClean="0"/>
              <a:t>JDK)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1026" name="Picture 2" descr="C:\Users\FQY\Desktop\jsq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8350911" cy="4375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开发环境搭建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下载</a:t>
            </a:r>
            <a:r>
              <a:rPr lang="en-US" altLang="zh-CN" sz="2800" dirty="0" smtClean="0"/>
              <a:t>JDK(</a:t>
            </a:r>
            <a:r>
              <a:rPr lang="zh-CN" altLang="en-US" sz="2800" dirty="0" smtClean="0"/>
              <a:t>不演示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JDK(</a:t>
            </a:r>
            <a:r>
              <a:rPr lang="zh-CN" altLang="en-US" sz="2800" dirty="0" smtClean="0"/>
              <a:t>演示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配置环境变量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演示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测试环境变量配置是否成功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演示</a:t>
            </a:r>
            <a:r>
              <a:rPr lang="en-US" altLang="zh-CN" sz="2800" dirty="0" smtClean="0"/>
              <a:t>)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80475773</TotalTime>
  <Words>3253</Words>
  <Application>Microsoft Office PowerPoint</Application>
  <PresentationFormat>全屏显示(4:3)</PresentationFormat>
  <Paragraphs>653</Paragraphs>
  <Slides>71</Slides>
  <Notes>68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Office 主题</vt:lpstr>
      <vt:lpstr>幻灯片 1</vt:lpstr>
      <vt:lpstr> Java基础语法(上) </vt:lpstr>
      <vt:lpstr> Java语言介绍 </vt:lpstr>
      <vt:lpstr> Java语言概述  </vt:lpstr>
      <vt:lpstr> Java语言概述(Java语言发展史) </vt:lpstr>
      <vt:lpstr> Java语言概述(Java应用平台) </vt:lpstr>
      <vt:lpstr> Java语言概述(跨平台原理)  </vt:lpstr>
      <vt:lpstr> Java语言概述(JRE和JDK) </vt:lpstr>
      <vt:lpstr> Java开发环境搭建  </vt:lpstr>
      <vt:lpstr>  Java开发环境搭建(下载和安装JDK)</vt:lpstr>
      <vt:lpstr>  Java开发环境搭建(环境变量配置及测试) </vt:lpstr>
      <vt:lpstr> Eclipse的使用</vt:lpstr>
      <vt:lpstr> Eclipse的概述(磨刀不误砍柴工)</vt:lpstr>
      <vt:lpstr> Eclipse的基本使用</vt:lpstr>
      <vt:lpstr> Eclipse中工作空间的基本配置</vt:lpstr>
      <vt:lpstr> Eclipse中项目的删除和导入</vt:lpstr>
      <vt:lpstr> 注释</vt:lpstr>
      <vt:lpstr> 关键字</vt:lpstr>
      <vt:lpstr> 关键字</vt:lpstr>
      <vt:lpstr> 关键字</vt:lpstr>
      <vt:lpstr> 常量</vt:lpstr>
      <vt:lpstr> 变量</vt:lpstr>
      <vt:lpstr> 计算机存储单元</vt:lpstr>
      <vt:lpstr> 数据类型概述</vt:lpstr>
      <vt:lpstr> 基本数据类型(4类8种)</vt:lpstr>
      <vt:lpstr> 标识符</vt:lpstr>
      <vt:lpstr> 变量的定义和使用</vt:lpstr>
      <vt:lpstr> 类型转换</vt:lpstr>
      <vt:lpstr> 运算符</vt:lpstr>
      <vt:lpstr> 算术运算符</vt:lpstr>
      <vt:lpstr> 字符和字符串参与+运算</vt:lpstr>
      <vt:lpstr> 自增自减运算符</vt:lpstr>
      <vt:lpstr> 赋值运算符</vt:lpstr>
      <vt:lpstr> 关系运算符</vt:lpstr>
      <vt:lpstr> 逻辑运算符</vt:lpstr>
      <vt:lpstr> 三元运算符</vt:lpstr>
      <vt:lpstr> 三元运算符练习</vt:lpstr>
      <vt:lpstr> 键盘录入(Scanner)</vt:lpstr>
      <vt:lpstr> 键盘录入数据练习</vt:lpstr>
      <vt:lpstr> 流程控制语句</vt:lpstr>
      <vt:lpstr> 顺序结构</vt:lpstr>
      <vt:lpstr> 顺序结构</vt:lpstr>
      <vt:lpstr> 选择结构</vt:lpstr>
      <vt:lpstr> 选择结构(if语句)</vt:lpstr>
      <vt:lpstr> 选择结构(if语句)</vt:lpstr>
      <vt:lpstr> 选择结构(if语句)</vt:lpstr>
      <vt:lpstr> 选择结构(if语句)</vt:lpstr>
      <vt:lpstr> 选择结构(if语句)</vt:lpstr>
      <vt:lpstr> 选择结构(if语句)</vt:lpstr>
      <vt:lpstr> 选择结构(if语句)</vt:lpstr>
      <vt:lpstr> 选择结构(if语句练习)</vt:lpstr>
      <vt:lpstr> 选择结构(switch语句)</vt:lpstr>
      <vt:lpstr> 选择结构(switch语句)</vt:lpstr>
      <vt:lpstr> 选择结构(switch语句)</vt:lpstr>
      <vt:lpstr> 选择结构(switch语句)</vt:lpstr>
      <vt:lpstr> 循环结构</vt:lpstr>
      <vt:lpstr> 循环结构</vt:lpstr>
      <vt:lpstr> 循环结构(for循环语句)</vt:lpstr>
      <vt:lpstr> 循环结构(for循环语句)</vt:lpstr>
      <vt:lpstr> 循环结构(for循环练习)</vt:lpstr>
      <vt:lpstr> 循环结构(while循环语句)</vt:lpstr>
      <vt:lpstr> 循环结构(while循环语句)</vt:lpstr>
      <vt:lpstr> 循环结构(do…while循环语句)</vt:lpstr>
      <vt:lpstr> 循环结构(do…while循环语句)</vt:lpstr>
      <vt:lpstr> 循环结构(三种循环的区别)</vt:lpstr>
      <vt:lpstr> 循环结构(循环嵌套)</vt:lpstr>
      <vt:lpstr> 跳转控制语句</vt:lpstr>
      <vt:lpstr> 跳转控制语句(break)</vt:lpstr>
      <vt:lpstr> 跳转控制语句(continue)</vt:lpstr>
      <vt:lpstr> 随机数(Random)</vt:lpstr>
      <vt:lpstr>幻灯片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452</cp:revision>
  <dcterms:created xsi:type="dcterms:W3CDTF">2015-06-29T07:19:00Z</dcterms:created>
  <dcterms:modified xsi:type="dcterms:W3CDTF">2088-08-10T06:02:07Z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