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345" r:id="rId3"/>
    <p:sldId id="261" r:id="rId4"/>
    <p:sldId id="262" r:id="rId5"/>
    <p:sldId id="276" r:id="rId6"/>
    <p:sldId id="280" r:id="rId7"/>
    <p:sldId id="297" r:id="rId8"/>
    <p:sldId id="281" r:id="rId9"/>
    <p:sldId id="298" r:id="rId10"/>
    <p:sldId id="307" r:id="rId11"/>
    <p:sldId id="318" r:id="rId12"/>
    <p:sldId id="308" r:id="rId13"/>
    <p:sldId id="309" r:id="rId14"/>
    <p:sldId id="320" r:id="rId15"/>
    <p:sldId id="311" r:id="rId16"/>
    <p:sldId id="322" r:id="rId17"/>
    <p:sldId id="312" r:id="rId18"/>
    <p:sldId id="323" r:id="rId19"/>
    <p:sldId id="282" r:id="rId20"/>
    <p:sldId id="283" r:id="rId21"/>
    <p:sldId id="325" r:id="rId22"/>
    <p:sldId id="284" r:id="rId23"/>
    <p:sldId id="326" r:id="rId24"/>
    <p:sldId id="329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39" r:id="rId35"/>
    <p:sldId id="340" r:id="rId36"/>
    <p:sldId id="341" r:id="rId37"/>
    <p:sldId id="342" r:id="rId38"/>
    <p:sldId id="343" r:id="rId39"/>
    <p:sldId id="344" r:id="rId40"/>
    <p:sldId id="259" r:id="rId4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392B"/>
    <a:srgbClr val="B83729"/>
    <a:srgbClr val="64396B"/>
    <a:srgbClr val="4B2A50"/>
    <a:srgbClr val="2B3E4F"/>
    <a:srgbClr val="2980B9"/>
    <a:srgbClr val="F39C12"/>
    <a:srgbClr val="FFFF99"/>
    <a:srgbClr val="FFFFCC"/>
    <a:srgbClr val="F1C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97" autoAdjust="0"/>
    <p:restoredTop sz="94424" autoAdjust="0"/>
  </p:normalViewPr>
  <p:slideViewPr>
    <p:cSldViewPr>
      <p:cViewPr varScale="1">
        <p:scale>
          <a:sx n="114" d="100"/>
          <a:sy n="114" d="100"/>
        </p:scale>
        <p:origin x="11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pPr/>
              <a:t>2019/5/7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0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DD60-50E2-4D32-B722-F7F57C6917F7}" type="datetimeFigureOut">
              <a:rPr lang="zh-CN" altLang="en-US" smtClean="0"/>
              <a:pPr/>
              <a:t>2019/5/7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34C03-E896-4418-8DFA-79B6EA0389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25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276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542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602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3290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7110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1136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190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4137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导包的目的是将</a:t>
            </a:r>
            <a:r>
              <a:rPr lang="en-US" altLang="zh-CN" dirty="0"/>
              <a:t>JDK</a:t>
            </a:r>
            <a:r>
              <a:rPr lang="zh-CN" altLang="en-US" dirty="0"/>
              <a:t>提供在</a:t>
            </a:r>
            <a:r>
              <a:rPr lang="en-US" altLang="zh-CN" dirty="0" err="1"/>
              <a:t>java.util</a:t>
            </a:r>
            <a:r>
              <a:rPr lang="zh-CN" altLang="en-US" dirty="0"/>
              <a:t>包中的</a:t>
            </a:r>
            <a:r>
              <a:rPr lang="en-US" altLang="zh-CN" dirty="0"/>
              <a:t>Scanner</a:t>
            </a:r>
            <a:r>
              <a:rPr lang="zh-CN" altLang="en-US" dirty="0"/>
              <a:t>类引用到本类中使用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导包</a:t>
            </a:r>
            <a:endParaRPr lang="en-US" altLang="zh-CN" dirty="0"/>
          </a:p>
          <a:p>
            <a:r>
              <a:rPr lang="en-US" altLang="zh-CN" dirty="0"/>
              <a:t>Import</a:t>
            </a:r>
            <a:r>
              <a:rPr lang="en-US" altLang="zh-CN" baseline="0" dirty="0"/>
              <a:t> </a:t>
            </a:r>
            <a:r>
              <a:rPr lang="en-US" altLang="zh-CN" baseline="0" dirty="0" err="1"/>
              <a:t>java.util.Scanner</a:t>
            </a:r>
            <a:r>
              <a:rPr lang="en-US" altLang="zh-CN" baseline="0" dirty="0"/>
              <a:t>;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创建对象</a:t>
            </a:r>
            <a:endParaRPr lang="en-US" altLang="zh-CN" dirty="0"/>
          </a:p>
          <a:p>
            <a:r>
              <a:rPr lang="en-US" altLang="zh-CN" dirty="0"/>
              <a:t>Scanner</a:t>
            </a:r>
            <a:r>
              <a:rPr lang="en-US" altLang="zh-CN" baseline="0" dirty="0"/>
              <a:t> </a:t>
            </a:r>
            <a:r>
              <a:rPr lang="en-US" altLang="zh-CN" baseline="0" dirty="0" err="1"/>
              <a:t>sc</a:t>
            </a:r>
            <a:r>
              <a:rPr lang="en-US" altLang="zh-CN" baseline="0" dirty="0"/>
              <a:t> = new Scanner(System.in);</a:t>
            </a:r>
          </a:p>
          <a:p>
            <a:r>
              <a:rPr lang="en-US" altLang="zh-CN" baseline="0" dirty="0"/>
              <a:t>3.</a:t>
            </a:r>
            <a:r>
              <a:rPr lang="zh-CN" altLang="en-US" baseline="0" dirty="0"/>
              <a:t>调用方法</a:t>
            </a:r>
            <a:endParaRPr lang="en-US" altLang="zh-CN" baseline="0" dirty="0"/>
          </a:p>
          <a:p>
            <a:r>
              <a:rPr lang="en-US" altLang="zh-CN" baseline="0" dirty="0" err="1"/>
              <a:t>int</a:t>
            </a:r>
            <a:r>
              <a:rPr lang="en-US" altLang="zh-CN" baseline="0" dirty="0"/>
              <a:t>  a = </a:t>
            </a:r>
            <a:r>
              <a:rPr lang="en-US" altLang="zh-CN" baseline="0" dirty="0" err="1"/>
              <a:t>sc.nextInt</a:t>
            </a:r>
            <a:r>
              <a:rPr lang="en-US" altLang="zh-CN" baseline="0" dirty="0"/>
              <a:t>();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9619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7894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890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0181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8457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717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1714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0872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7942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6287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8302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539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802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44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780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796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457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921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712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16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avi/02.04_&#36171;&#20540;&#36816;&#31639;&#31526;&#30340;&#27010;&#36848;&#21644;&#29992;&#27861;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avi/02.05_&#20851;&#31995;&#36816;&#31639;&#31526;&#30340;&#27010;&#36848;&#21644;&#20351;&#29992;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avi/02.06_&#36923;&#36753;&#36816;&#31639;&#31526;&#30340;&#27010;&#36848;&#21644;&#20351;&#29992;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avi/02.07_&#19977;&#20803;&#36816;&#31639;&#31526;&#30340;&#27010;&#36848;&#21644;&#20351;&#29992;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avi/02.08_&#19977;&#20803;&#36816;&#31639;&#31526;&#32451;&#20064;&#20043;&#27604;&#36739;&#20004;&#20010;&#25972;&#25968;&#26159;&#21542;&#30456;&#21516;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avi/02.09_Scanner&#24405;&#20837;&#25968;&#25454;&#30340;&#22522;&#26412;&#27493;&#39588;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avi/02.10_Scanner&#24405;&#20837;&#25968;&#25454;&#32451;&#20064;&#20043;&#27714;&#20004;&#20010;&#25972;&#25968;&#30340;&#21644;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avi/02.11_&#27969;&#31243;&#25511;&#21046;&#35821;&#21477;&#20043;&#39034;&#24207;&#32467;&#26500;&#27010;&#36848;&#21644;&#20351;&#29992;.avi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avi/02.12_if&#35821;&#21477;&#26684;&#24335;1&#30340;&#27010;&#36848;&#21644;&#20351;&#29992;.avi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avi/02.13_if&#35821;&#21477;&#26684;&#24335;2&#30340;&#27010;&#36848;&#21644;&#20351;&#29992;.avi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avi/02.14_if&#35821;&#21477;&#26684;&#24335;3&#30340;&#27010;&#36848;&#21644;&#20351;&#29992;.avi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avi/02.15_if&#35821;&#21477;&#32451;&#20064;&#20043;&#33719;&#21462;&#20004;&#20010;&#25972;&#25968;&#30340;&#36739;&#22823;&#20540;.avi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avi/02.16_if&#35821;&#21477;&#32451;&#20064;&#20043;&#26681;&#25454;&#23398;&#29983;&#25104;&#32489;&#36755;&#20986;&#23545;&#24212;&#32423;&#21035;.avi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avi/02.17_switch&#35821;&#21477;&#30340;&#26684;&#24335;&#21644;&#25191;&#34892;&#27969;&#31243;&#27010;&#36848;.avi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avi/02.18_switch&#35821;&#21477;&#30340;&#26696;&#20363;&#26681;&#25454;&#25968;&#23383;&#36755;&#20986;&#23545;&#24212;&#26143;&#26399;.avi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avi/02.01_&#31639;&#26415;&#36816;&#31639;&#31526;&#30340;&#27010;&#36848;&#21644;&#29992;&#27861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avi/02.02_&#23383;&#31526;&#21644;&#23383;&#31526;&#20018;&#21442;&#19982;&#21152;&#27861;&#36816;&#31639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avi/02.03_&#33258;&#22686;&#33258;&#20943;&#36816;&#31639;&#31526;&#30340;&#27010;&#36848;&#21644;&#29992;&#27861;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52536" y="2348880"/>
            <a:ext cx="9144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基础知识</a:t>
            </a:r>
            <a:endParaRPr lang="en-US" altLang="zh-CN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共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天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学习目标：独立编写测试赋值运算符使用的案例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zh-CN"/>
            </a:defPPr>
            <a:lvl1pPr algn="ctr">
              <a:spcBef>
                <a:spcPct val="0"/>
              </a:spcBef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dirty="0"/>
              <a:t>1.4 </a:t>
            </a:r>
            <a:r>
              <a:rPr lang="zh-CN" altLang="en-US" dirty="0"/>
              <a:t>赋值运算符的概述和用法</a:t>
            </a:r>
            <a:endParaRPr lang="en-US" dirty="0"/>
          </a:p>
        </p:txBody>
      </p:sp>
      <p:sp>
        <p:nvSpPr>
          <p:cNvPr id="46" name="圆角矩形 45"/>
          <p:cNvSpPr/>
          <p:nvPr/>
        </p:nvSpPr>
        <p:spPr>
          <a:xfrm>
            <a:off x="611560" y="3666082"/>
            <a:ext cx="3528392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扩展运算符有什么作用？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4" name="椭圆 13"/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54769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097607" y="2420888"/>
            <a:ext cx="5796136" cy="2296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扩展赋值运算符有哪些？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+=   B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-=   C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：*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=  D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/=   E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%=</a:t>
            </a: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以下描述扩展运算符正确的是？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：给变量赋值，跟“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==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”作用是一样的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B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：把运算符左边的数据和右边的数据进行运算，然 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后把结果赋值给左边变量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C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：扩展的赋值运算符隐含了强制类型转换。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D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>
                <a:latin typeface="Arial" panose="020B0604020202020204" pitchFamily="34" charset="0"/>
              </a:rPr>
              <a:t> short s=1;</a:t>
            </a:r>
            <a:r>
              <a:rPr lang="zh-CN" altLang="en-US" sz="1600" dirty="0">
                <a:latin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</a:rPr>
              <a:t>s = (short)(s+1);</a:t>
            </a:r>
            <a:r>
              <a:rPr lang="zh-CN" altLang="en-US" sz="1600" dirty="0">
                <a:latin typeface="Arial" panose="020B0604020202020204" pitchFamily="34" charset="0"/>
              </a:rPr>
              <a:t>等价于</a:t>
            </a:r>
            <a:r>
              <a:rPr lang="en-US" altLang="zh-CN" sz="1600" dirty="0">
                <a:latin typeface="Arial" panose="020B0604020202020204" pitchFamily="34" charset="0"/>
              </a:rPr>
              <a:t>short s=1;  s = s+1;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755576" y="2564904"/>
            <a:ext cx="2232248" cy="2016224"/>
            <a:chOff x="827584" y="2564904"/>
            <a:chExt cx="2232248" cy="2016224"/>
          </a:xfrm>
        </p:grpSpPr>
        <p:sp>
          <p:nvSpPr>
            <p:cNvPr id="15" name="圆角矩形 14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20" name="椭圆 19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2" name="椭圆 21"/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0E8112FE-A0C9-4D72-AA31-808DB357485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zh-CN"/>
            </a:defPPr>
            <a:lvl1pPr algn="ctr">
              <a:spcBef>
                <a:spcPct val="0"/>
              </a:spcBef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dirty="0"/>
              <a:t>1.4 </a:t>
            </a:r>
            <a:r>
              <a:rPr lang="zh-CN" altLang="en-US" dirty="0"/>
              <a:t>赋值运算符的概述和用法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725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学习目标：独立编写测试关系运算符使用的案例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zh-CN"/>
            </a:defPPr>
            <a:lvl1pPr algn="ctr">
              <a:spcBef>
                <a:spcPct val="0"/>
              </a:spcBef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dirty="0"/>
              <a:t>1.5 </a:t>
            </a:r>
            <a:r>
              <a:rPr lang="zh-CN" altLang="en-US" dirty="0"/>
              <a:t>关系运算符的概述和使用</a:t>
            </a:r>
            <a:endParaRPr lang="en-US" dirty="0"/>
          </a:p>
        </p:txBody>
      </p:sp>
      <p:sp>
        <p:nvSpPr>
          <p:cNvPr id="46" name="圆角矩形 45"/>
          <p:cNvSpPr/>
          <p:nvPr/>
        </p:nvSpPr>
        <p:spPr>
          <a:xfrm>
            <a:off x="611560" y="3666082"/>
            <a:ext cx="3528392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关系运算符的结果都是什么数据类型</a:t>
            </a: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4" name="椭圆 13"/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88553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学习目标：独立编写测试逻辑运算符使用的案例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逻辑运算符的概述和使用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1560" y="3666082"/>
            <a:ext cx="3528392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逻辑运算符的结果是什么数据类型</a:t>
            </a: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4" name="椭圆 13"/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66046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203848" y="3068960"/>
            <a:ext cx="5796136" cy="125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以下哪些是逻辑运算符？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&amp;&amp;    B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||    C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!   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^</a:t>
            </a: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逻辑运算符得到的结果是什么样子的？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true    B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false    C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boolean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755576" y="2564904"/>
            <a:ext cx="2232248" cy="2016224"/>
            <a:chOff x="827584" y="2564904"/>
            <a:chExt cx="2232248" cy="2016224"/>
          </a:xfrm>
        </p:grpSpPr>
        <p:sp>
          <p:nvSpPr>
            <p:cNvPr id="15" name="圆角矩形 14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20" name="椭圆 19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2" name="椭圆 21"/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44FD844B-8DB6-4F9E-9527-C0E8F950EFB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逻辑运算符的概述和使用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932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学习目标：阐述三元运算符的格式及执行流程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1.7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三元运算符的概述和使用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1560" y="3666082"/>
            <a:ext cx="3528392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三元运算符的格式是什么</a:t>
            </a: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4" name="椭圆 13"/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21842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203848" y="2852936"/>
            <a:ext cx="5796136" cy="156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三元运算符的执行流程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关系表达式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?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表达式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表达式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</a:t>
            </a: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：如果是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就执行表达式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B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：计算关系表达式的值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C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：如果是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就执行表达式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</a:t>
            </a: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：看结果是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还是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false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755576" y="2564904"/>
            <a:ext cx="2232248" cy="2016224"/>
            <a:chOff x="827584" y="2564904"/>
            <a:chExt cx="2232248" cy="2016224"/>
          </a:xfrm>
        </p:grpSpPr>
        <p:sp>
          <p:nvSpPr>
            <p:cNvPr id="15" name="圆角矩形 14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20" name="椭圆 19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2" name="椭圆 21"/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35B8825-24FA-42F3-9070-B3846F8F395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1.7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三元运算符的概述和使用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0379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学习目标：独立编写键盘录入两个数字并求和的案例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1.8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三元运算符之比较两个数据是否相同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1560" y="3666082"/>
            <a:ext cx="3528392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比较两个数是否相等得到的结果是什么数据类型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?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15" name="椭圆 14"/>
          <p:cNvSpPr/>
          <p:nvPr/>
        </p:nvSpPr>
        <p:spPr>
          <a:xfrm>
            <a:off x="4788024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6" name="椭圆 15"/>
          <p:cNvSpPr/>
          <p:nvPr/>
        </p:nvSpPr>
        <p:spPr>
          <a:xfrm>
            <a:off x="5148064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28190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椭圆 34"/>
          <p:cNvSpPr/>
          <p:nvPr/>
        </p:nvSpPr>
        <p:spPr>
          <a:xfrm>
            <a:off x="4788024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6" name="椭圆 35"/>
          <p:cNvSpPr/>
          <p:nvPr/>
        </p:nvSpPr>
        <p:spPr>
          <a:xfrm>
            <a:off x="5148064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3064577" y="3004210"/>
            <a:ext cx="58326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(3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定义两个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类型的数据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a = 10;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b = 20;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使用三元运算符判断这个数是否相同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如果相同返回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   true,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如果不同返回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false</a:t>
            </a: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83568" y="2780928"/>
            <a:ext cx="2232248" cy="2016224"/>
            <a:chOff x="829871" y="4136673"/>
            <a:chExt cx="2232248" cy="2016224"/>
          </a:xfrm>
        </p:grpSpPr>
        <p:sp>
          <p:nvSpPr>
            <p:cNvPr id="14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16" name="圆角矩形 15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Rectangle 2">
            <a:extLst>
              <a:ext uri="{FF2B5EF4-FFF2-40B4-BE49-F238E27FC236}">
                <a16:creationId xmlns:a16="http://schemas.microsoft.com/office/drawing/2014/main" id="{FE710C2D-D7BB-4C0C-A4BB-BF177649706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1.8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三元运算符之比较两个数据是否相同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2799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971600" y="2665713"/>
            <a:ext cx="8792848" cy="1843407"/>
            <a:chOff x="525732" y="1298628"/>
            <a:chExt cx="8720406" cy="1911682"/>
          </a:xfrm>
        </p:grpSpPr>
        <p:sp>
          <p:nvSpPr>
            <p:cNvPr id="10" name="矩形 9"/>
            <p:cNvSpPr/>
            <p:nvPr/>
          </p:nvSpPr>
          <p:spPr>
            <a:xfrm>
              <a:off x="525732" y="1298628"/>
              <a:ext cx="1656184" cy="1911682"/>
            </a:xfrm>
            <a:prstGeom prst="rect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b="1" dirty="0">
                  <a:latin typeface="+mn-ea"/>
                </a:rPr>
                <a:t>02</a:t>
              </a:r>
              <a:endParaRPr lang="zh-CN" altLang="en-US" sz="7200" b="1" dirty="0">
                <a:latin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181916" y="1385715"/>
              <a:ext cx="1494727" cy="928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 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键盘录入</a:t>
              </a:r>
              <a:endParaRPr lang="id-ID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  <a:p>
              <a:pPr>
                <a:buClr>
                  <a:srgbClr val="C0392B"/>
                </a:buClr>
              </a:pPr>
              <a:endParaRPr lang="id-ID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239686" y="1831955"/>
              <a:ext cx="7006452" cy="11490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2.1 Scanner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录入数据的基本步骤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	   	 </a:t>
              </a:r>
            </a:p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	 </a:t>
              </a:r>
            </a:p>
            <a:p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182107" y="1343435"/>
              <a:ext cx="6192688" cy="1866875"/>
            </a:xfrm>
            <a:prstGeom prst="rect">
              <a:avLst/>
            </a:prstGeom>
            <a:noFill/>
            <a:ln w="6350">
              <a:solidFill>
                <a:srgbClr val="C039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latin typeface="+mj-ea"/>
                <a:ea typeface="+mj-ea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115616" y="1412776"/>
            <a:ext cx="1698054" cy="820891"/>
            <a:chOff x="525732" y="3546988"/>
            <a:chExt cx="1698054" cy="820891"/>
          </a:xfrm>
        </p:grpSpPr>
        <p:sp>
          <p:nvSpPr>
            <p:cNvPr id="19" name="矩形 18"/>
            <p:cNvSpPr/>
            <p:nvPr/>
          </p:nvSpPr>
          <p:spPr>
            <a:xfrm>
              <a:off x="525732" y="3546988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+mn-ea"/>
                </a:rPr>
                <a:t>01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346623" y="3772767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运算符</a:t>
              </a: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00E886E-8ED9-43DE-A81D-EA210B64ABC5}"/>
              </a:ext>
            </a:extLst>
          </p:cNvPr>
          <p:cNvGrpSpPr/>
          <p:nvPr/>
        </p:nvGrpSpPr>
        <p:grpSpPr>
          <a:xfrm>
            <a:off x="1074790" y="4941168"/>
            <a:ext cx="2921146" cy="872110"/>
            <a:chOff x="525732" y="3546988"/>
            <a:chExt cx="2921146" cy="87211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66303F5-842C-4CBE-86B4-5A0EA9AA59E1}"/>
                </a:ext>
              </a:extLst>
            </p:cNvPr>
            <p:cNvSpPr/>
            <p:nvPr/>
          </p:nvSpPr>
          <p:spPr>
            <a:xfrm>
              <a:off x="525732" y="3546988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+mn-ea"/>
                </a:rPr>
                <a:t>03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7559AE7-89C8-4708-A7DB-7C8A9A466F63}"/>
                </a:ext>
              </a:extLst>
            </p:cNvPr>
            <p:cNvSpPr/>
            <p:nvPr/>
          </p:nvSpPr>
          <p:spPr>
            <a:xfrm>
              <a:off x="1346623" y="3772767"/>
              <a:ext cx="21002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 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选择流程控制语句</a:t>
              </a: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buClr>
                  <a:srgbClr val="C0392B"/>
                </a:buClr>
              </a:pP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5F556290-E9FC-4D4E-A9D1-A452D1E0CAD6}"/>
              </a:ext>
            </a:extLst>
          </p:cNvPr>
          <p:cNvSpPr txBox="1"/>
          <p:nvPr/>
        </p:nvSpPr>
        <p:spPr>
          <a:xfrm>
            <a:off x="2699792" y="3573016"/>
            <a:ext cx="4692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Scanner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录入数据练习之求两个整数的和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8596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944880"/>
            <a:ext cx="2699791" cy="989962"/>
            <a:chOff x="0" y="1052736"/>
            <a:chExt cx="4103747" cy="1504766"/>
          </a:xfrm>
        </p:grpSpPr>
        <p:sp>
          <p:nvSpPr>
            <p:cNvPr id="6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75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今日目标</a:t>
              </a:r>
            </a:p>
          </p:txBody>
        </p:sp>
      </p:grpSp>
      <p:grpSp>
        <p:nvGrpSpPr>
          <p:cNvPr id="144" name="Group 8"/>
          <p:cNvGrpSpPr>
            <a:grpSpLocks noChangeAspect="1"/>
          </p:cNvGrpSpPr>
          <p:nvPr/>
        </p:nvGrpSpPr>
        <p:grpSpPr bwMode="auto">
          <a:xfrm>
            <a:off x="2051720" y="1227931"/>
            <a:ext cx="401685" cy="400869"/>
            <a:chOff x="2183" y="3253"/>
            <a:chExt cx="492" cy="491"/>
          </a:xfrm>
          <a:solidFill>
            <a:srgbClr val="C0392B"/>
          </a:solidFill>
        </p:grpSpPr>
        <p:sp>
          <p:nvSpPr>
            <p:cNvPr id="145" name="Freeform 9"/>
            <p:cNvSpPr>
              <a:spLocks noEditPoints="1"/>
            </p:cNvSpPr>
            <p:nvPr/>
          </p:nvSpPr>
          <p:spPr bwMode="auto">
            <a:xfrm>
              <a:off x="2183" y="3298"/>
              <a:ext cx="444" cy="446"/>
            </a:xfrm>
            <a:custGeom>
              <a:avLst/>
              <a:gdLst>
                <a:gd name="T0" fmla="*/ 93 w 185"/>
                <a:gd name="T1" fmla="*/ 186 h 186"/>
                <a:gd name="T2" fmla="*/ 185 w 185"/>
                <a:gd name="T3" fmla="*/ 93 h 186"/>
                <a:gd name="T4" fmla="*/ 175 w 185"/>
                <a:gd name="T5" fmla="*/ 49 h 186"/>
                <a:gd name="T6" fmla="*/ 172 w 185"/>
                <a:gd name="T7" fmla="*/ 49 h 186"/>
                <a:gd name="T8" fmla="*/ 171 w 185"/>
                <a:gd name="T9" fmla="*/ 49 h 186"/>
                <a:gd name="T10" fmla="*/ 159 w 185"/>
                <a:gd name="T11" fmla="*/ 48 h 186"/>
                <a:gd name="T12" fmla="*/ 151 w 185"/>
                <a:gd name="T13" fmla="*/ 57 h 186"/>
                <a:gd name="T14" fmla="*/ 161 w 185"/>
                <a:gd name="T15" fmla="*/ 93 h 186"/>
                <a:gd name="T16" fmla="*/ 93 w 185"/>
                <a:gd name="T17" fmla="*/ 161 h 186"/>
                <a:gd name="T18" fmla="*/ 25 w 185"/>
                <a:gd name="T19" fmla="*/ 93 h 186"/>
                <a:gd name="T20" fmla="*/ 93 w 185"/>
                <a:gd name="T21" fmla="*/ 25 h 186"/>
                <a:gd name="T22" fmla="*/ 129 w 185"/>
                <a:gd name="T23" fmla="*/ 35 h 186"/>
                <a:gd name="T24" fmla="*/ 136 w 185"/>
                <a:gd name="T25" fmla="*/ 27 h 186"/>
                <a:gd name="T26" fmla="*/ 135 w 185"/>
                <a:gd name="T27" fmla="*/ 14 h 186"/>
                <a:gd name="T28" fmla="*/ 135 w 185"/>
                <a:gd name="T29" fmla="*/ 11 h 186"/>
                <a:gd name="T30" fmla="*/ 93 w 185"/>
                <a:gd name="T31" fmla="*/ 0 h 186"/>
                <a:gd name="T32" fmla="*/ 0 w 185"/>
                <a:gd name="T33" fmla="*/ 93 h 186"/>
                <a:gd name="T34" fmla="*/ 93 w 185"/>
                <a:gd name="T35" fmla="*/ 186 h 186"/>
                <a:gd name="T36" fmla="*/ 93 w 185"/>
                <a:gd name="T37" fmla="*/ 186 h 186"/>
                <a:gd name="T38" fmla="*/ 93 w 185"/>
                <a:gd name="T3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5" h="186">
                  <a:moveTo>
                    <a:pt x="93" y="186"/>
                  </a:moveTo>
                  <a:cubicBezTo>
                    <a:pt x="144" y="186"/>
                    <a:pt x="185" y="144"/>
                    <a:pt x="185" y="93"/>
                  </a:cubicBezTo>
                  <a:cubicBezTo>
                    <a:pt x="185" y="77"/>
                    <a:pt x="181" y="62"/>
                    <a:pt x="175" y="49"/>
                  </a:cubicBezTo>
                  <a:cubicBezTo>
                    <a:pt x="174" y="49"/>
                    <a:pt x="173" y="49"/>
                    <a:pt x="172" y="49"/>
                  </a:cubicBezTo>
                  <a:cubicBezTo>
                    <a:pt x="172" y="49"/>
                    <a:pt x="171" y="49"/>
                    <a:pt x="171" y="49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51" y="57"/>
                    <a:pt x="151" y="57"/>
                    <a:pt x="151" y="57"/>
                  </a:cubicBezTo>
                  <a:cubicBezTo>
                    <a:pt x="157" y="67"/>
                    <a:pt x="161" y="80"/>
                    <a:pt x="161" y="93"/>
                  </a:cubicBezTo>
                  <a:cubicBezTo>
                    <a:pt x="161" y="130"/>
                    <a:pt x="130" y="161"/>
                    <a:pt x="93" y="161"/>
                  </a:cubicBezTo>
                  <a:cubicBezTo>
                    <a:pt x="55" y="161"/>
                    <a:pt x="25" y="130"/>
                    <a:pt x="25" y="93"/>
                  </a:cubicBezTo>
                  <a:cubicBezTo>
                    <a:pt x="25" y="55"/>
                    <a:pt x="55" y="25"/>
                    <a:pt x="93" y="25"/>
                  </a:cubicBezTo>
                  <a:cubicBezTo>
                    <a:pt x="106" y="25"/>
                    <a:pt x="118" y="28"/>
                    <a:pt x="129" y="35"/>
                  </a:cubicBezTo>
                  <a:cubicBezTo>
                    <a:pt x="136" y="27"/>
                    <a:pt x="136" y="27"/>
                    <a:pt x="136" y="27"/>
                  </a:cubicBezTo>
                  <a:cubicBezTo>
                    <a:pt x="135" y="14"/>
                    <a:pt x="135" y="14"/>
                    <a:pt x="135" y="14"/>
                  </a:cubicBezTo>
                  <a:cubicBezTo>
                    <a:pt x="135" y="13"/>
                    <a:pt x="135" y="12"/>
                    <a:pt x="135" y="11"/>
                  </a:cubicBezTo>
                  <a:cubicBezTo>
                    <a:pt x="123" y="4"/>
                    <a:pt x="108" y="0"/>
                    <a:pt x="93" y="0"/>
                  </a:cubicBezTo>
                  <a:cubicBezTo>
                    <a:pt x="41" y="0"/>
                    <a:pt x="0" y="42"/>
                    <a:pt x="0" y="93"/>
                  </a:cubicBezTo>
                  <a:cubicBezTo>
                    <a:pt x="0" y="144"/>
                    <a:pt x="41" y="186"/>
                    <a:pt x="93" y="186"/>
                  </a:cubicBezTo>
                  <a:close/>
                  <a:moveTo>
                    <a:pt x="93" y="186"/>
                  </a:moveTo>
                  <a:cubicBezTo>
                    <a:pt x="93" y="186"/>
                    <a:pt x="93" y="186"/>
                    <a:pt x="93" y="1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6" name="Freeform 10"/>
            <p:cNvSpPr>
              <a:spLocks noEditPoints="1"/>
            </p:cNvSpPr>
            <p:nvPr/>
          </p:nvSpPr>
          <p:spPr bwMode="auto">
            <a:xfrm>
              <a:off x="2296" y="3411"/>
              <a:ext cx="218" cy="218"/>
            </a:xfrm>
            <a:custGeom>
              <a:avLst/>
              <a:gdLst>
                <a:gd name="T0" fmla="*/ 46 w 91"/>
                <a:gd name="T1" fmla="*/ 22 h 91"/>
                <a:gd name="T2" fmla="*/ 48 w 91"/>
                <a:gd name="T3" fmla="*/ 22 h 91"/>
                <a:gd name="T4" fmla="*/ 65 w 91"/>
                <a:gd name="T5" fmla="*/ 5 h 91"/>
                <a:gd name="T6" fmla="*/ 65 w 91"/>
                <a:gd name="T7" fmla="*/ 4 h 91"/>
                <a:gd name="T8" fmla="*/ 46 w 91"/>
                <a:gd name="T9" fmla="*/ 0 h 91"/>
                <a:gd name="T10" fmla="*/ 0 w 91"/>
                <a:gd name="T11" fmla="*/ 46 h 91"/>
                <a:gd name="T12" fmla="*/ 46 w 91"/>
                <a:gd name="T13" fmla="*/ 91 h 91"/>
                <a:gd name="T14" fmla="*/ 91 w 91"/>
                <a:gd name="T15" fmla="*/ 46 h 91"/>
                <a:gd name="T16" fmla="*/ 87 w 91"/>
                <a:gd name="T17" fmla="*/ 27 h 91"/>
                <a:gd name="T18" fmla="*/ 87 w 91"/>
                <a:gd name="T19" fmla="*/ 27 h 91"/>
                <a:gd name="T20" fmla="*/ 70 w 91"/>
                <a:gd name="T21" fmla="*/ 44 h 91"/>
                <a:gd name="T22" fmla="*/ 70 w 91"/>
                <a:gd name="T23" fmla="*/ 46 h 91"/>
                <a:gd name="T24" fmla="*/ 46 w 91"/>
                <a:gd name="T25" fmla="*/ 70 h 91"/>
                <a:gd name="T26" fmla="*/ 22 w 91"/>
                <a:gd name="T27" fmla="*/ 46 h 91"/>
                <a:gd name="T28" fmla="*/ 46 w 91"/>
                <a:gd name="T29" fmla="*/ 22 h 91"/>
                <a:gd name="T30" fmla="*/ 46 w 91"/>
                <a:gd name="T31" fmla="*/ 22 h 91"/>
                <a:gd name="T32" fmla="*/ 46 w 91"/>
                <a:gd name="T33" fmla="*/ 2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1" h="91">
                  <a:moveTo>
                    <a:pt x="46" y="22"/>
                  </a:moveTo>
                  <a:cubicBezTo>
                    <a:pt x="46" y="22"/>
                    <a:pt x="47" y="22"/>
                    <a:pt x="48" y="22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59" y="2"/>
                    <a:pt x="53" y="0"/>
                    <a:pt x="46" y="0"/>
                  </a:cubicBezTo>
                  <a:cubicBezTo>
                    <a:pt x="20" y="0"/>
                    <a:pt x="0" y="21"/>
                    <a:pt x="0" y="46"/>
                  </a:cubicBezTo>
                  <a:cubicBezTo>
                    <a:pt x="0" y="71"/>
                    <a:pt x="20" y="91"/>
                    <a:pt x="46" y="91"/>
                  </a:cubicBezTo>
                  <a:cubicBezTo>
                    <a:pt x="71" y="91"/>
                    <a:pt x="91" y="71"/>
                    <a:pt x="91" y="46"/>
                  </a:cubicBezTo>
                  <a:cubicBezTo>
                    <a:pt x="91" y="39"/>
                    <a:pt x="90" y="32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5"/>
                    <a:pt x="70" y="45"/>
                    <a:pt x="70" y="46"/>
                  </a:cubicBezTo>
                  <a:cubicBezTo>
                    <a:pt x="70" y="59"/>
                    <a:pt x="59" y="70"/>
                    <a:pt x="46" y="70"/>
                  </a:cubicBezTo>
                  <a:cubicBezTo>
                    <a:pt x="32" y="70"/>
                    <a:pt x="22" y="59"/>
                    <a:pt x="22" y="46"/>
                  </a:cubicBezTo>
                  <a:cubicBezTo>
                    <a:pt x="22" y="33"/>
                    <a:pt x="32" y="22"/>
                    <a:pt x="46" y="22"/>
                  </a:cubicBezTo>
                  <a:close/>
                  <a:moveTo>
                    <a:pt x="46" y="22"/>
                  </a:moveTo>
                  <a:cubicBezTo>
                    <a:pt x="46" y="22"/>
                    <a:pt x="46" y="22"/>
                    <a:pt x="46" y="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7" name="Freeform 11"/>
            <p:cNvSpPr>
              <a:spLocks noEditPoints="1"/>
            </p:cNvSpPr>
            <p:nvPr/>
          </p:nvSpPr>
          <p:spPr bwMode="auto">
            <a:xfrm>
              <a:off x="2425" y="3253"/>
              <a:ext cx="250" cy="246"/>
            </a:xfrm>
            <a:custGeom>
              <a:avLst/>
              <a:gdLst>
                <a:gd name="T0" fmla="*/ 87 w 104"/>
                <a:gd name="T1" fmla="*/ 28 h 103"/>
                <a:gd name="T2" fmla="*/ 92 w 104"/>
                <a:gd name="T3" fmla="*/ 23 h 103"/>
                <a:gd name="T4" fmla="*/ 92 w 104"/>
                <a:gd name="T5" fmla="*/ 14 h 103"/>
                <a:gd name="T6" fmla="*/ 89 w 104"/>
                <a:gd name="T7" fmla="*/ 11 h 103"/>
                <a:gd name="T8" fmla="*/ 85 w 104"/>
                <a:gd name="T9" fmla="*/ 9 h 103"/>
                <a:gd name="T10" fmla="*/ 81 w 104"/>
                <a:gd name="T11" fmla="*/ 11 h 103"/>
                <a:gd name="T12" fmla="*/ 75 w 104"/>
                <a:gd name="T13" fmla="*/ 17 h 103"/>
                <a:gd name="T14" fmla="*/ 74 w 104"/>
                <a:gd name="T15" fmla="*/ 1 h 103"/>
                <a:gd name="T16" fmla="*/ 72 w 104"/>
                <a:gd name="T17" fmla="*/ 0 h 103"/>
                <a:gd name="T18" fmla="*/ 70 w 104"/>
                <a:gd name="T19" fmla="*/ 0 h 103"/>
                <a:gd name="T20" fmla="*/ 48 w 104"/>
                <a:gd name="T21" fmla="*/ 23 h 103"/>
                <a:gd name="T22" fmla="*/ 45 w 104"/>
                <a:gd name="T23" fmla="*/ 31 h 103"/>
                <a:gd name="T24" fmla="*/ 45 w 104"/>
                <a:gd name="T25" fmla="*/ 31 h 103"/>
                <a:gd name="T26" fmla="*/ 46 w 104"/>
                <a:gd name="T27" fmla="*/ 46 h 103"/>
                <a:gd name="T28" fmla="*/ 38 w 104"/>
                <a:gd name="T29" fmla="*/ 54 h 103"/>
                <a:gd name="T30" fmla="*/ 23 w 104"/>
                <a:gd name="T31" fmla="*/ 68 h 103"/>
                <a:gd name="T32" fmla="*/ 23 w 104"/>
                <a:gd name="T33" fmla="*/ 69 h 103"/>
                <a:gd name="T34" fmla="*/ 9 w 104"/>
                <a:gd name="T35" fmla="*/ 83 h 103"/>
                <a:gd name="T36" fmla="*/ 2 w 104"/>
                <a:gd name="T37" fmla="*/ 89 h 103"/>
                <a:gd name="T38" fmla="*/ 1 w 104"/>
                <a:gd name="T39" fmla="*/ 92 h 103"/>
                <a:gd name="T40" fmla="*/ 1 w 104"/>
                <a:gd name="T41" fmla="*/ 97 h 103"/>
                <a:gd name="T42" fmla="*/ 5 w 104"/>
                <a:gd name="T43" fmla="*/ 103 h 103"/>
                <a:gd name="T44" fmla="*/ 6 w 104"/>
                <a:gd name="T45" fmla="*/ 103 h 103"/>
                <a:gd name="T46" fmla="*/ 11 w 104"/>
                <a:gd name="T47" fmla="*/ 102 h 103"/>
                <a:gd name="T48" fmla="*/ 14 w 104"/>
                <a:gd name="T49" fmla="*/ 101 h 103"/>
                <a:gd name="T50" fmla="*/ 59 w 104"/>
                <a:gd name="T51" fmla="*/ 57 h 103"/>
                <a:gd name="T52" fmla="*/ 72 w 104"/>
                <a:gd name="T53" fmla="*/ 58 h 103"/>
                <a:gd name="T54" fmla="*/ 72 w 104"/>
                <a:gd name="T55" fmla="*/ 58 h 103"/>
                <a:gd name="T56" fmla="*/ 73 w 104"/>
                <a:gd name="T57" fmla="*/ 58 h 103"/>
                <a:gd name="T58" fmla="*/ 80 w 104"/>
                <a:gd name="T59" fmla="*/ 55 h 103"/>
                <a:gd name="T60" fmla="*/ 102 w 104"/>
                <a:gd name="T61" fmla="*/ 32 h 103"/>
                <a:gd name="T62" fmla="*/ 101 w 104"/>
                <a:gd name="T63" fmla="*/ 29 h 103"/>
                <a:gd name="T64" fmla="*/ 87 w 104"/>
                <a:gd name="T65" fmla="*/ 28 h 103"/>
                <a:gd name="T66" fmla="*/ 87 w 104"/>
                <a:gd name="T67" fmla="*/ 28 h 103"/>
                <a:gd name="T68" fmla="*/ 87 w 104"/>
                <a:gd name="T69" fmla="*/ 2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103">
                  <a:moveTo>
                    <a:pt x="87" y="28"/>
                  </a:moveTo>
                  <a:cubicBezTo>
                    <a:pt x="92" y="23"/>
                    <a:pt x="92" y="23"/>
                    <a:pt x="92" y="23"/>
                  </a:cubicBezTo>
                  <a:cubicBezTo>
                    <a:pt x="95" y="20"/>
                    <a:pt x="95" y="17"/>
                    <a:pt x="92" y="14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8" y="10"/>
                    <a:pt x="86" y="9"/>
                    <a:pt x="85" y="9"/>
                  </a:cubicBezTo>
                  <a:cubicBezTo>
                    <a:pt x="83" y="9"/>
                    <a:pt x="82" y="10"/>
                    <a:pt x="81" y="11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4" y="0"/>
                    <a:pt x="73" y="0"/>
                    <a:pt x="72" y="0"/>
                  </a:cubicBezTo>
                  <a:cubicBezTo>
                    <a:pt x="71" y="0"/>
                    <a:pt x="71" y="0"/>
                    <a:pt x="70" y="0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6" y="25"/>
                    <a:pt x="45" y="28"/>
                    <a:pt x="45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2" y="90"/>
                    <a:pt x="1" y="91"/>
                    <a:pt x="1" y="92"/>
                  </a:cubicBezTo>
                  <a:cubicBezTo>
                    <a:pt x="1" y="97"/>
                    <a:pt x="1" y="97"/>
                    <a:pt x="1" y="97"/>
                  </a:cubicBezTo>
                  <a:cubicBezTo>
                    <a:pt x="0" y="100"/>
                    <a:pt x="3" y="103"/>
                    <a:pt x="5" y="103"/>
                  </a:cubicBezTo>
                  <a:cubicBezTo>
                    <a:pt x="6" y="103"/>
                    <a:pt x="6" y="103"/>
                    <a:pt x="6" y="103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12" y="102"/>
                    <a:pt x="13" y="102"/>
                    <a:pt x="14" y="101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3" y="58"/>
                    <a:pt x="73" y="58"/>
                  </a:cubicBezTo>
                  <a:cubicBezTo>
                    <a:pt x="75" y="58"/>
                    <a:pt x="78" y="57"/>
                    <a:pt x="80" y="55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4" y="31"/>
                    <a:pt x="103" y="29"/>
                    <a:pt x="101" y="29"/>
                  </a:cubicBezTo>
                  <a:lnTo>
                    <a:pt x="87" y="28"/>
                  </a:lnTo>
                  <a:close/>
                  <a:moveTo>
                    <a:pt x="87" y="28"/>
                  </a:moveTo>
                  <a:cubicBezTo>
                    <a:pt x="87" y="28"/>
                    <a:pt x="87" y="28"/>
                    <a:pt x="87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28"/>
          <p:cNvSpPr txBox="1"/>
          <p:nvPr/>
        </p:nvSpPr>
        <p:spPr>
          <a:xfrm>
            <a:off x="2143977" y="2173000"/>
            <a:ext cx="5066751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应用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】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独立编写测试运算符使用的案例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3" name="TextBox 128"/>
          <p:cNvSpPr txBox="1"/>
          <p:nvPr/>
        </p:nvSpPr>
        <p:spPr>
          <a:xfrm>
            <a:off x="2143977" y="2893080"/>
            <a:ext cx="7118595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应用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】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独立编写用三元运算符比较两个数是否相等的案例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4" name="TextBox 128"/>
          <p:cNvSpPr txBox="1"/>
          <p:nvPr/>
        </p:nvSpPr>
        <p:spPr>
          <a:xfrm>
            <a:off x="2143977" y="3613160"/>
            <a:ext cx="5736807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理解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】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阐述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if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语句的三种使用格式及执行流程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5" name="TextBox 128"/>
          <p:cNvSpPr txBox="1"/>
          <p:nvPr/>
        </p:nvSpPr>
        <p:spPr>
          <a:xfrm>
            <a:off x="2161553" y="4321875"/>
            <a:ext cx="6349154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应用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】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独立编写根据学生成绩输出对应级别的案例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6" name="TextBox 128"/>
          <p:cNvSpPr txBox="1"/>
          <p:nvPr/>
        </p:nvSpPr>
        <p:spPr>
          <a:xfrm>
            <a:off x="2145189" y="5004702"/>
            <a:ext cx="5322784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理解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】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阐述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switch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语句的格式和执行流程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7" name="TextBox 128"/>
          <p:cNvSpPr txBox="1"/>
          <p:nvPr/>
        </p:nvSpPr>
        <p:spPr>
          <a:xfrm>
            <a:off x="2145189" y="5727372"/>
            <a:ext cx="6349154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应用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】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独立编写根据数字输出对应的星期几的案例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2427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2414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学习目标：阐述键盘录入的使用步骤并编写代码测试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Scanner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录入数据的基本步骤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1560" y="3666082"/>
            <a:ext cx="3528392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键盘录入的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个步骤是什么</a:t>
            </a: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14" name="椭圆 13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5" name="椭圆 14"/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12886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374766" y="2852936"/>
            <a:ext cx="5796136" cy="156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使用键盘录入整数并打印的步骤？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：创建对象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B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：接收数据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C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：导包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：输出数据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971600" y="2636912"/>
            <a:ext cx="2232248" cy="2016224"/>
            <a:chOff x="827584" y="2564904"/>
            <a:chExt cx="2232248" cy="2016224"/>
          </a:xfrm>
        </p:grpSpPr>
        <p:sp>
          <p:nvSpPr>
            <p:cNvPr id="15" name="圆角矩形 14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20" name="椭圆 19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2" name="椭圆 21"/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D3938F90-A3C4-43DA-A4CC-6CF55EA22DE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Scanner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录入数据的基本步骤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2610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3134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学习目标：独立编写键盘录入两个数字并求和的案例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键盘录入两个数据并求和 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1560" y="3666082"/>
            <a:ext cx="3528392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录入几次整数，就要调用几次 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nextInt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12" name="椭圆 11"/>
          <p:cNvSpPr/>
          <p:nvPr/>
        </p:nvSpPr>
        <p:spPr>
          <a:xfrm>
            <a:off x="4788024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4" name="椭圆 13"/>
          <p:cNvSpPr/>
          <p:nvPr/>
        </p:nvSpPr>
        <p:spPr>
          <a:xfrm>
            <a:off x="5148064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98105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椭圆 34"/>
          <p:cNvSpPr/>
          <p:nvPr/>
        </p:nvSpPr>
        <p:spPr>
          <a:xfrm>
            <a:off x="4788024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6" name="椭圆 35"/>
          <p:cNvSpPr/>
          <p:nvPr/>
        </p:nvSpPr>
        <p:spPr>
          <a:xfrm>
            <a:off x="5148064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3203848" y="3419708"/>
            <a:ext cx="57606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键盘录入练习之获取三个数据的最大值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83568" y="2780928"/>
            <a:ext cx="2232248" cy="2016224"/>
            <a:chOff x="829871" y="4136673"/>
            <a:chExt cx="2232248" cy="2016224"/>
          </a:xfrm>
        </p:grpSpPr>
        <p:sp>
          <p:nvSpPr>
            <p:cNvPr id="14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16" name="圆角矩形 15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Rectangle 2">
            <a:extLst>
              <a:ext uri="{FF2B5EF4-FFF2-40B4-BE49-F238E27FC236}">
                <a16:creationId xmlns:a16="http://schemas.microsoft.com/office/drawing/2014/main" id="{81714EA2-E33F-4EFD-99A4-7FE73275B6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键盘录入两个数据并求和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43349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35736" y="4149080"/>
            <a:ext cx="8792848" cy="1950605"/>
            <a:chOff x="525732" y="1268760"/>
            <a:chExt cx="8720406" cy="2179463"/>
          </a:xfrm>
        </p:grpSpPr>
        <p:sp>
          <p:nvSpPr>
            <p:cNvPr id="10" name="矩形 9"/>
            <p:cNvSpPr/>
            <p:nvPr/>
          </p:nvSpPr>
          <p:spPr>
            <a:xfrm>
              <a:off x="525732" y="1268760"/>
              <a:ext cx="1656184" cy="2016224"/>
            </a:xfrm>
            <a:prstGeom prst="rect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b="1" dirty="0">
                  <a:latin typeface="+mn-ea"/>
                </a:rPr>
                <a:t>03</a:t>
              </a:r>
              <a:endParaRPr lang="zh-CN" altLang="en-US" sz="7200" b="1" dirty="0">
                <a:latin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181916" y="1268760"/>
              <a:ext cx="2625071" cy="928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选择流程控制语句</a:t>
              </a:r>
              <a:endParaRPr lang="id-ID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buClr>
                  <a:srgbClr val="C0392B"/>
                </a:buClr>
              </a:pPr>
              <a:endParaRPr lang="id-ID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239686" y="1831954"/>
              <a:ext cx="7006452" cy="16162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3.1 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流程控制语句之顺序结构概述和使用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   	 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3.2 if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语句格式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的概述和使用     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3.6 if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语句练习之根据学生成绩输出对应级别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 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3.3 if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语句格式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的概述和使用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     3.7 switch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语句的格式和执行流程概述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3.4 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if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语句格式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的概述和使用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   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3.8 switch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语句的案例根据数字输出对应星期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3.5 if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语句练习之获取两个整数的较大值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182107" y="1268760"/>
              <a:ext cx="6192688" cy="2016224"/>
            </a:xfrm>
            <a:prstGeom prst="rect">
              <a:avLst/>
            </a:prstGeom>
            <a:noFill/>
            <a:ln w="6350">
              <a:solidFill>
                <a:srgbClr val="C039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latin typeface="+mj-ea"/>
                <a:ea typeface="+mj-ea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115616" y="1412776"/>
            <a:ext cx="1698054" cy="820891"/>
            <a:chOff x="525732" y="3546988"/>
            <a:chExt cx="1698054" cy="820891"/>
          </a:xfrm>
        </p:grpSpPr>
        <p:sp>
          <p:nvSpPr>
            <p:cNvPr id="19" name="矩形 18"/>
            <p:cNvSpPr/>
            <p:nvPr/>
          </p:nvSpPr>
          <p:spPr>
            <a:xfrm>
              <a:off x="525732" y="3546988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+mn-ea"/>
                </a:rPr>
                <a:t>01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346623" y="3772767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运算符</a:t>
              </a: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00E886E-8ED9-43DE-A81D-EA210B64ABC5}"/>
              </a:ext>
            </a:extLst>
          </p:cNvPr>
          <p:cNvGrpSpPr/>
          <p:nvPr/>
        </p:nvGrpSpPr>
        <p:grpSpPr>
          <a:xfrm>
            <a:off x="1115616" y="2780928"/>
            <a:ext cx="1960069" cy="872110"/>
            <a:chOff x="494550" y="3546988"/>
            <a:chExt cx="1960069" cy="87211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66303F5-842C-4CBE-86B4-5A0EA9AA59E1}"/>
                </a:ext>
              </a:extLst>
            </p:cNvPr>
            <p:cNvSpPr/>
            <p:nvPr/>
          </p:nvSpPr>
          <p:spPr>
            <a:xfrm>
              <a:off x="494550" y="3546988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+mn-ea"/>
                </a:rPr>
                <a:t>02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7559AE7-89C8-4708-A7DB-7C8A9A466F63}"/>
                </a:ext>
              </a:extLst>
            </p:cNvPr>
            <p:cNvSpPr/>
            <p:nvPr/>
          </p:nvSpPr>
          <p:spPr>
            <a:xfrm>
              <a:off x="1346623" y="3772767"/>
              <a:ext cx="11079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键盘录入</a:t>
              </a: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buClr>
                  <a:srgbClr val="C0392B"/>
                </a:buClr>
              </a:pP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282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流程控制语句之顺序结构概述和使用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4574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学习目标：阐述顺序结构中代码的执行流程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666084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流程语句分类有几种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" name="图片 1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0624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3134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学习目标：阐述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语句的格式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及执行流程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语句格式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的概述和使用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666084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的格式和执行流程是什么？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4" name="椭圆 13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582470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296823" y="2939299"/>
            <a:ext cx="582737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(3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键盘录入两个整数，使用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语句判断，如果这两个数相等就打印“这两个数相等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683568" y="2492896"/>
            <a:ext cx="2232248" cy="2016224"/>
            <a:chOff x="829871" y="4136673"/>
            <a:chExt cx="2232248" cy="2016224"/>
          </a:xfrm>
        </p:grpSpPr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0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8" name="圆角矩形 27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椭圆 11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3" name="椭圆 12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937F664E-7C08-4D17-AD99-C449DE00B48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语句格式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的概述和使用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78009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学习目标：阐述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语句的格式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及执行流程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 if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语句格式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的概述和使用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666084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的格式和执行流程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语句的第二种格式是否一定会执行其中一条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645024"/>
            <a:ext cx="3511006" cy="2541822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5" name="椭圆 14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358973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3131840" y="2708920"/>
            <a:ext cx="58273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(4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键盘录入一个整数，使用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语句判断，如果这个数是偶数则打印这个数是偶数；如果录入的数是奇数则打印这个数是奇数。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83568" y="2420888"/>
            <a:ext cx="2232248" cy="2016224"/>
            <a:chOff x="829871" y="4136673"/>
            <a:chExt cx="2232248" cy="2016224"/>
          </a:xfrm>
        </p:grpSpPr>
        <p:sp>
          <p:nvSpPr>
            <p:cNvPr id="16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18" name="圆角矩形 17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椭圆 34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6" name="椭圆 35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2FB96336-0986-460D-836F-543FA0687D3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 if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语句格式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的概述和使用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6090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0" y="980728"/>
            <a:ext cx="2699791" cy="989962"/>
            <a:chOff x="0" y="1052736"/>
            <a:chExt cx="4103747" cy="1504766"/>
          </a:xfrm>
        </p:grpSpPr>
        <p:sp>
          <p:nvSpPr>
            <p:cNvPr id="1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课程内容</a:t>
              </a:r>
            </a:p>
          </p:txBody>
        </p:sp>
      </p:grpSp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1957575" y="1301848"/>
            <a:ext cx="533662" cy="347721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rgbClr val="C0392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TextBox 128"/>
          <p:cNvSpPr txBox="1"/>
          <p:nvPr/>
        </p:nvSpPr>
        <p:spPr>
          <a:xfrm>
            <a:off x="2339752" y="2996952"/>
            <a:ext cx="1219544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运算符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9" name="TextBox 128"/>
          <p:cNvSpPr txBox="1"/>
          <p:nvPr/>
        </p:nvSpPr>
        <p:spPr>
          <a:xfrm>
            <a:off x="2339752" y="3717032"/>
            <a:ext cx="1476025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键盘录入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0" name="TextBox 128">
            <a:extLst>
              <a:ext uri="{FF2B5EF4-FFF2-40B4-BE49-F238E27FC236}">
                <a16:creationId xmlns:a16="http://schemas.microsoft.com/office/drawing/2014/main" id="{758CD1CA-9632-4BCF-A121-40D8CB5F41D2}"/>
              </a:ext>
            </a:extLst>
          </p:cNvPr>
          <p:cNvSpPr txBox="1"/>
          <p:nvPr/>
        </p:nvSpPr>
        <p:spPr>
          <a:xfrm>
            <a:off x="2339752" y="4437112"/>
            <a:ext cx="2501947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选择流程控制语句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5052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3134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学习目标：阐述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语句的格式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及执行流程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3.4 if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语句格式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的概述和使用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615924" y="3666084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语句的第三种格式如果不加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else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是否还一定会执行其中一条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9" name="图片 28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4"/>
            <a:ext cx="3511006" cy="2541822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4" name="椭圆 13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942055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5" name="椭圆 14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17" name="矩形 16"/>
          <p:cNvSpPr/>
          <p:nvPr/>
        </p:nvSpPr>
        <p:spPr>
          <a:xfrm>
            <a:off x="3294717" y="2708920"/>
            <a:ext cx="5827379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键盘录入一个整数，使用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语句判断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取值范围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的关系满足如下：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x&gt;=3		y = 2x + 1;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-1&lt;=x&lt;3	y = 2x;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x&lt;=-1		y = 2x – 1;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根据给定的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的值，计算出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的值并输出。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683568" y="2708920"/>
            <a:ext cx="2232248" cy="2016224"/>
            <a:chOff x="829871" y="4136673"/>
            <a:chExt cx="2232248" cy="2016224"/>
          </a:xfrm>
        </p:grpSpPr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1" name="圆角矩形 20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Rectangle 2">
            <a:extLst>
              <a:ext uri="{FF2B5EF4-FFF2-40B4-BE49-F238E27FC236}">
                <a16:creationId xmlns:a16="http://schemas.microsoft.com/office/drawing/2014/main" id="{05B992F9-C053-4ECF-A257-813C0678B50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3.4 if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语句格式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的概述和使用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7737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1694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学习目标：独立编写使用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语句获取两个整数较大值的案例掌握程度：应用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19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3.5 if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语句实现获取两个整数的较大值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615924" y="3666084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语句完成获取两个数较大值的思路是什么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9" name="图片 28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4644008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4" name="椭圆 13"/>
          <p:cNvSpPr/>
          <p:nvPr/>
        </p:nvSpPr>
        <p:spPr>
          <a:xfrm>
            <a:off x="5004048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449667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441880" y="3145824"/>
            <a:ext cx="525002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(7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键盘录入三个数据，使用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语句获取三个数中  的最大值。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056189" y="2636912"/>
            <a:ext cx="2232248" cy="2016224"/>
            <a:chOff x="829871" y="4136673"/>
            <a:chExt cx="2232248" cy="2016224"/>
          </a:xfrm>
        </p:grpSpPr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0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8" name="圆角矩形 27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椭圆 31"/>
          <p:cNvSpPr/>
          <p:nvPr/>
        </p:nvSpPr>
        <p:spPr>
          <a:xfrm>
            <a:off x="4716016" y="207515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3" name="椭圆 32"/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C6E7F7A5-6071-4DE8-BCED-2A76FA6274F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3.5 if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语句实现获取两个整数的较大值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07971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1694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学习目标：独立编写根据学生成绩输出对应级别的案例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3.6 if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语句练习之根据学生成绩输出对应级别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615924" y="3666084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如果录入的成绩不在有效成绩范围内如何处理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9" name="图片 28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4644008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4" name="椭圆 13"/>
          <p:cNvSpPr/>
          <p:nvPr/>
        </p:nvSpPr>
        <p:spPr>
          <a:xfrm>
            <a:off x="5004048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065910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707904" y="2444695"/>
            <a:ext cx="5250029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(7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键盘录入学生考试成绩，根据成绩判断该学生属于哪个级别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90-100【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包含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90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100】    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优秀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80-90【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包含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80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不包含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90】  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好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70-80 【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包含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70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不包含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80】 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良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60-70 【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包含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不包含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70】 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及格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60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分以下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不包含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60】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不及格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056189" y="2636912"/>
            <a:ext cx="2232248" cy="2016224"/>
            <a:chOff x="829871" y="4136673"/>
            <a:chExt cx="2232248" cy="2016224"/>
          </a:xfrm>
        </p:grpSpPr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0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8" name="圆角矩形 27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椭圆 31"/>
          <p:cNvSpPr/>
          <p:nvPr/>
        </p:nvSpPr>
        <p:spPr>
          <a:xfrm>
            <a:off x="4716016" y="207515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3" name="椭圆 32"/>
          <p:cNvSpPr/>
          <p:nvPr/>
        </p:nvSpPr>
        <p:spPr>
          <a:xfrm>
            <a:off x="5148064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8112582-A7A3-440B-9A38-2AA3FFEC008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3.6 if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语句练习之根据学生成绩输出对应级别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46257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1694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学习目标：阐述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switch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语句的格式及执行流程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3.7 switch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语句的格式和执行流程概述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615924" y="3666084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switch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（表达式）可以是那些类型的值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9" name="图片 28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15" name="椭圆 14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6" name="椭圆 15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060523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3732982" y="2132856"/>
            <a:ext cx="5796136" cy="315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switch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语句表达式的值的类型可以是以下哪些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() </a:t>
            </a: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byte B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short  C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D:long</a:t>
            </a: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switch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语句的执行流程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?</a:t>
            </a:r>
          </a:p>
          <a:p>
            <a:pPr algn="just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：拿表达式的值和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case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依次比较，一旦有对应的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值，就会执行相应的语句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：计算表达式的值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: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如果所有的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case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都和表达式的值不匹配，就会执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default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语句体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n+1</a:t>
            </a:r>
          </a:p>
          <a:p>
            <a:pPr algn="just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D :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在执行的过程中，遇到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就会结束。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259632" y="2492896"/>
            <a:ext cx="2232248" cy="2160240"/>
            <a:chOff x="944395" y="2492896"/>
            <a:chExt cx="1961673" cy="2016224"/>
          </a:xfrm>
        </p:grpSpPr>
        <p:sp>
          <p:nvSpPr>
            <p:cNvPr id="23" name="圆角矩形 22"/>
            <p:cNvSpPr/>
            <p:nvPr/>
          </p:nvSpPr>
          <p:spPr>
            <a:xfrm>
              <a:off x="944395" y="2492896"/>
              <a:ext cx="1961673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577193" y="3702630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1687941" y="3016688"/>
              <a:ext cx="506083" cy="506083"/>
              <a:chOff x="641044" y="1671843"/>
              <a:chExt cx="506083" cy="506083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641044" y="1671843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35" name="椭圆 34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7" name="椭圆 36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4E5F2B5E-430D-4505-B7DB-1081738DD636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3.7 switch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语句的格式和执行流程概述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39976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1694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学习目标：独立编写根据数字输出对应的星期几的案例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3.8 switch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语句的案例根据数字输出对应星期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615924" y="3666084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如果输入的数值不在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之间如何处理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9" name="图片 28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4644008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4" name="椭圆 13"/>
          <p:cNvSpPr/>
          <p:nvPr/>
        </p:nvSpPr>
        <p:spPr>
          <a:xfrm>
            <a:off x="5004048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443294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563888" y="2996952"/>
            <a:ext cx="525002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(7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键盘录入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2…..7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的数值，使用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switch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语句判断输出对应的星期一，星期二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…..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星期日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056189" y="2636912"/>
            <a:ext cx="2232248" cy="2016224"/>
            <a:chOff x="829871" y="4136673"/>
            <a:chExt cx="2232248" cy="2016224"/>
          </a:xfrm>
        </p:grpSpPr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0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8" name="圆角矩形 27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椭圆 31"/>
          <p:cNvSpPr/>
          <p:nvPr/>
        </p:nvSpPr>
        <p:spPr>
          <a:xfrm>
            <a:off x="4716016" y="207515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3" name="椭圆 32"/>
          <p:cNvSpPr/>
          <p:nvPr/>
        </p:nvSpPr>
        <p:spPr>
          <a:xfrm>
            <a:off x="5148064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335328CD-A6DD-410C-97D6-87F4E5D0B6E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3.8 switch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语句的案例根据数字输出对应星期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592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525732" y="1268760"/>
            <a:ext cx="9158836" cy="2155384"/>
            <a:chOff x="525732" y="1268760"/>
            <a:chExt cx="9158836" cy="2039496"/>
          </a:xfrm>
        </p:grpSpPr>
        <p:sp>
          <p:nvSpPr>
            <p:cNvPr id="16" name="矩形 15"/>
            <p:cNvSpPr/>
            <p:nvPr/>
          </p:nvSpPr>
          <p:spPr>
            <a:xfrm>
              <a:off x="525732" y="1268760"/>
              <a:ext cx="1656184" cy="1872208"/>
            </a:xfrm>
            <a:prstGeom prst="rect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b="1" dirty="0">
                  <a:latin typeface="+mn-ea"/>
                </a:rPr>
                <a:t>01</a:t>
              </a:r>
              <a:endParaRPr lang="zh-CN" altLang="en-US" sz="7200" b="1" dirty="0">
                <a:latin typeface="+mn-ea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267744" y="1337203"/>
              <a:ext cx="1107996" cy="4388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运算符</a:t>
              </a:r>
              <a:endParaRPr lang="id-ID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267744" y="1816305"/>
              <a:ext cx="7416824" cy="14919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1.1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算术运算符的概述和用法         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1.6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逻辑运算符的概述和使用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	    </a:t>
              </a:r>
            </a:p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1.2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字符和字符串参与加法运算      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1.7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三元运算符的概述和使用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1.3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自增自减运算符的概述和用法   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1.8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比较两个整数是否相同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1.4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赋值运算符的概述和用法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1.5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关系运算符的概述和使用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2182107" y="1268760"/>
              <a:ext cx="6192688" cy="1847966"/>
            </a:xfrm>
            <a:prstGeom prst="rect">
              <a:avLst/>
            </a:prstGeom>
            <a:noFill/>
            <a:ln w="6350">
              <a:solidFill>
                <a:srgbClr val="C039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latin typeface="+mj-ea"/>
                <a:ea typeface="+mj-ea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11560" y="4941168"/>
            <a:ext cx="2921146" cy="872110"/>
            <a:chOff x="525732" y="3546988"/>
            <a:chExt cx="2921146" cy="872110"/>
          </a:xfrm>
        </p:grpSpPr>
        <p:sp>
          <p:nvSpPr>
            <p:cNvPr id="11" name="矩形 10"/>
            <p:cNvSpPr/>
            <p:nvPr/>
          </p:nvSpPr>
          <p:spPr>
            <a:xfrm>
              <a:off x="525732" y="3546988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+mn-ea"/>
                </a:rPr>
                <a:t>03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346623" y="3772767"/>
              <a:ext cx="21002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 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选择流程控制语句</a:t>
              </a: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buClr>
                  <a:srgbClr val="C0392B"/>
                </a:buClr>
              </a:pP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01FB694-2AE2-4B69-B1F0-2D118D6B0125}"/>
              </a:ext>
            </a:extLst>
          </p:cNvPr>
          <p:cNvGrpSpPr/>
          <p:nvPr/>
        </p:nvGrpSpPr>
        <p:grpSpPr>
          <a:xfrm>
            <a:off x="611560" y="3772211"/>
            <a:ext cx="1997816" cy="820891"/>
            <a:chOff x="525732" y="3546988"/>
            <a:chExt cx="1997816" cy="82089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F9C5513-DA97-4B76-B399-07C41F24712A}"/>
                </a:ext>
              </a:extLst>
            </p:cNvPr>
            <p:cNvSpPr/>
            <p:nvPr/>
          </p:nvSpPr>
          <p:spPr>
            <a:xfrm>
              <a:off x="525732" y="3546988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+mn-ea"/>
                </a:rPr>
                <a:t>02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47CBDBE-D5D9-4209-8953-6314A46A091C}"/>
                </a:ext>
              </a:extLst>
            </p:cNvPr>
            <p:cNvSpPr/>
            <p:nvPr/>
          </p:nvSpPr>
          <p:spPr>
            <a:xfrm>
              <a:off x="1346623" y="3772767"/>
              <a:ext cx="11769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 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键盘录入</a:t>
              </a: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20259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974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学习目标：阐述运算符和表达式的概念并编写案例测试算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  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数运算符的使用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算术运算符的基本用法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666084"/>
            <a:ext cx="3308004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整数除以整数能够得到小数？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%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的区别？</a:t>
            </a: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12" name="椭圆 11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22904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学习目标：独立编写字符和字符串参与加法运算的案例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字符和字符串参与加法操作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1560" y="3666082"/>
            <a:ext cx="3600400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字符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’0’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对应的数值是多少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字符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’a’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对应的数值是多少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字符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’A’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对应的数值是多少</a:t>
            </a: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5" name="椭圆 14"/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066D4E2-8FE0-471E-B75D-C6160FABF8E7}"/>
              </a:ext>
            </a:extLst>
          </p:cNvPr>
          <p:cNvSpPr/>
          <p:nvPr/>
        </p:nvSpPr>
        <p:spPr>
          <a:xfrm>
            <a:off x="5419983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5580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349404" y="1916832"/>
            <a:ext cx="57961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字符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’0’ ’a’ ’A’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分别对应的数值是多少？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48   B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97    C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65   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0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----------------------------------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的值是（）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int x = ‘a’+ ‘0’;    </a:t>
            </a:r>
          </a:p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(x);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97    B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48    C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65   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145</a:t>
            </a: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971600" y="1916832"/>
            <a:ext cx="2232248" cy="2016224"/>
            <a:chOff x="827584" y="2564904"/>
            <a:chExt cx="2232248" cy="2016224"/>
          </a:xfrm>
        </p:grpSpPr>
        <p:sp>
          <p:nvSpPr>
            <p:cNvPr id="15" name="圆角矩形 14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20" name="椭圆 19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2" name="椭圆 21"/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2D39F01F-5184-4003-8CA1-C215EFB04EB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字符和字符串参与加法操作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106BF53-F9D9-4467-B2AB-EAC08B926F47}"/>
              </a:ext>
            </a:extLst>
          </p:cNvPr>
          <p:cNvSpPr/>
          <p:nvPr/>
        </p:nvSpPr>
        <p:spPr>
          <a:xfrm>
            <a:off x="5419983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0A547F9A-DA6D-4E39-B574-C88EE6A840E4}"/>
              </a:ext>
            </a:extLst>
          </p:cNvPr>
          <p:cNvGrpSpPr/>
          <p:nvPr/>
        </p:nvGrpSpPr>
        <p:grpSpPr>
          <a:xfrm>
            <a:off x="971600" y="4077072"/>
            <a:ext cx="2232248" cy="2016224"/>
            <a:chOff x="829871" y="4136673"/>
            <a:chExt cx="2232248" cy="2016224"/>
          </a:xfrm>
        </p:grpSpPr>
        <p:sp>
          <p:nvSpPr>
            <p:cNvPr id="24" name="内容占位符 2">
              <a:extLst>
                <a:ext uri="{FF2B5EF4-FFF2-40B4-BE49-F238E27FC236}">
                  <a16:creationId xmlns:a16="http://schemas.microsoft.com/office/drawing/2014/main" id="{2EAE8572-68DF-4916-BB21-5FD08655B901}"/>
                </a:ext>
              </a:extLst>
            </p:cNvPr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64594825-A6A8-49D5-94F8-CA24A2856209}"/>
                </a:ext>
              </a:extLst>
            </p:cNvPr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976A4B3E-68D4-4335-A6A8-62C7D2365700}"/>
                  </a:ext>
                </a:extLst>
              </p:cNvPr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8" name="AutoShape 112">
                <a:extLst>
                  <a:ext uri="{FF2B5EF4-FFF2-40B4-BE49-F238E27FC236}">
                    <a16:creationId xmlns:a16="http://schemas.microsoft.com/office/drawing/2014/main" id="{AB71863E-3C58-44B8-A67B-61787D64DF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6" name="圆角矩形 15">
              <a:extLst>
                <a:ext uri="{FF2B5EF4-FFF2-40B4-BE49-F238E27FC236}">
                  <a16:creationId xmlns:a16="http://schemas.microsoft.com/office/drawing/2014/main" id="{392F4D62-FFF2-467B-96C6-E43C8540B4AD}"/>
                </a:ext>
              </a:extLst>
            </p:cNvPr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8CAB709A-C09F-4318-8ADB-A6F7B8040F29}"/>
              </a:ext>
            </a:extLst>
          </p:cNvPr>
          <p:cNvSpPr txBox="1"/>
          <p:nvPr/>
        </p:nvSpPr>
        <p:spPr>
          <a:xfrm>
            <a:off x="3251451" y="4170397"/>
            <a:ext cx="45692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Eclipse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中输入以下语句，查看结果：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(“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abc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”+ “123”)</a:t>
            </a:r>
          </a:p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(123 + “123”)</a:t>
            </a:r>
          </a:p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(123 + “123”+ 123)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int x = 100;</a:t>
            </a:r>
          </a:p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(“x = ”+ x);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5358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学习目标：独立编写测试自增自减运算符使用的案例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zh-CN"/>
            </a:defPPr>
            <a:lvl1pPr algn="ctr">
              <a:spcBef>
                <a:spcPct val="0"/>
              </a:spcBef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dirty="0"/>
              <a:t>1.3 </a:t>
            </a:r>
            <a:r>
              <a:rPr lang="zh-CN" altLang="en-US" dirty="0"/>
              <a:t>自增自减运算符的概述和用法</a:t>
            </a:r>
            <a:endParaRPr lang="en-US" dirty="0"/>
          </a:p>
        </p:txBody>
      </p:sp>
      <p:sp>
        <p:nvSpPr>
          <p:cNvPr id="46" name="圆角矩形 45"/>
          <p:cNvSpPr/>
          <p:nvPr/>
        </p:nvSpPr>
        <p:spPr>
          <a:xfrm>
            <a:off x="611560" y="3666082"/>
            <a:ext cx="3528392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++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 -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在前面和在后面有什么区别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?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1BB72B59-F417-49B1-87F6-BFD69F827598}"/>
              </a:ext>
            </a:extLst>
          </p:cNvPr>
          <p:cNvSpPr/>
          <p:nvPr/>
        </p:nvSpPr>
        <p:spPr>
          <a:xfrm>
            <a:off x="5004048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22219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算术运算符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++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的用法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347864" y="1772816"/>
            <a:ext cx="579613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看程序写结果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练习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1: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int x = 10;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int y = x++;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int z = ++x;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(x);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(y);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(z);</a:t>
            </a: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------------------------------------------------</a:t>
            </a: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练习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2: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latin typeface="Arial" panose="020B0604020202020204" pitchFamily="34" charset="0"/>
              </a:rPr>
              <a:t>int x = 4;</a:t>
            </a:r>
            <a:br>
              <a:rPr lang="en-US" altLang="zh-CN" dirty="0"/>
            </a:br>
            <a:r>
              <a:rPr lang="en-US" altLang="zh-CN" dirty="0">
                <a:latin typeface="Arial" panose="020B0604020202020204" pitchFamily="34" charset="0"/>
              </a:rPr>
              <a:t>int y = (x++)+(++x)+(x*10);</a:t>
            </a: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DF71A05-A161-4793-9080-BC62E996F7C2}"/>
              </a:ext>
            </a:extLst>
          </p:cNvPr>
          <p:cNvGrpSpPr/>
          <p:nvPr/>
        </p:nvGrpSpPr>
        <p:grpSpPr>
          <a:xfrm>
            <a:off x="572994" y="2564904"/>
            <a:ext cx="2232248" cy="2016224"/>
            <a:chOff x="829871" y="4136673"/>
            <a:chExt cx="2232248" cy="2016224"/>
          </a:xfrm>
        </p:grpSpPr>
        <p:sp>
          <p:nvSpPr>
            <p:cNvPr id="21" name="内容占位符 2">
              <a:extLst>
                <a:ext uri="{FF2B5EF4-FFF2-40B4-BE49-F238E27FC236}">
                  <a16:creationId xmlns:a16="http://schemas.microsoft.com/office/drawing/2014/main" id="{D6184A75-A36C-431C-8640-8EC3A071B385}"/>
                </a:ext>
              </a:extLst>
            </p:cNvPr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D6DBDBA7-9E1B-49D0-8CD1-AA5C49147000}"/>
                </a:ext>
              </a:extLst>
            </p:cNvPr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814DFC60-0A82-4D19-B90C-BDF617B52676}"/>
                  </a:ext>
                </a:extLst>
              </p:cNvPr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" name="AutoShape 112">
                <a:extLst>
                  <a:ext uri="{FF2B5EF4-FFF2-40B4-BE49-F238E27FC236}">
                    <a16:creationId xmlns:a16="http://schemas.microsoft.com/office/drawing/2014/main" id="{878B06DF-1C98-453E-980B-A7F0A1F215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4" name="圆角矩形 15">
              <a:extLst>
                <a:ext uri="{FF2B5EF4-FFF2-40B4-BE49-F238E27FC236}">
                  <a16:creationId xmlns:a16="http://schemas.microsoft.com/office/drawing/2014/main" id="{2F656415-57DF-4064-857C-C913E37320CD}"/>
                </a:ext>
              </a:extLst>
            </p:cNvPr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椭圆 26">
            <a:extLst>
              <a:ext uri="{FF2B5EF4-FFF2-40B4-BE49-F238E27FC236}">
                <a16:creationId xmlns:a16="http://schemas.microsoft.com/office/drawing/2014/main" id="{2A3121A0-E3F2-4BBB-A440-0763010F39E8}"/>
              </a:ext>
            </a:extLst>
          </p:cNvPr>
          <p:cNvSpPr/>
          <p:nvPr/>
        </p:nvSpPr>
        <p:spPr>
          <a:xfrm>
            <a:off x="5004048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15606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11937</TotalTime>
  <Words>2376</Words>
  <Application>Microsoft Office PowerPoint</Application>
  <PresentationFormat>全屏显示(4:3)</PresentationFormat>
  <Paragraphs>505</Paragraphs>
  <Slides>40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6" baseType="lpstr"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3.1流程控制语句之顺序结构概述和使用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Dakele</cp:lastModifiedBy>
  <cp:revision>2179</cp:revision>
  <dcterms:created xsi:type="dcterms:W3CDTF">2015-06-29T07:19:00Z</dcterms:created>
  <dcterms:modified xsi:type="dcterms:W3CDTF">2019-05-07T06:55:45Z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