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7" r:id="rId3"/>
    <p:sldId id="268" r:id="rId4"/>
    <p:sldId id="269" r:id="rId5"/>
    <p:sldId id="270" r:id="rId6"/>
    <p:sldId id="271" r:id="rId7"/>
    <p:sldId id="272" r:id="rId8"/>
    <p:sldId id="273" r:id="rId9"/>
    <p:sldId id="274" r:id="rId10"/>
    <p:sldId id="275" r:id="rId11"/>
    <p:sldId id="276" r:id="rId12"/>
    <p:sldId id="300" r:id="rId13"/>
    <p:sldId id="280" r:id="rId14"/>
    <p:sldId id="281" r:id="rId15"/>
    <p:sldId id="282" r:id="rId16"/>
    <p:sldId id="283" r:id="rId17"/>
    <p:sldId id="284" r:id="rId18"/>
    <p:sldId id="286" r:id="rId19"/>
    <p:sldId id="287" r:id="rId20"/>
    <p:sldId id="288" r:id="rId21"/>
    <p:sldId id="289" r:id="rId22"/>
    <p:sldId id="290" r:id="rId23"/>
    <p:sldId id="301" r:id="rId24"/>
    <p:sldId id="302" r:id="rId25"/>
    <p:sldId id="293" r:id="rId26"/>
    <p:sldId id="25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55" autoAdjust="0"/>
    <p:restoredTop sz="94805" autoAdjust="0"/>
  </p:normalViewPr>
  <p:slideViewPr>
    <p:cSldViewPr>
      <p:cViewPr>
        <p:scale>
          <a:sx n="70" d="100"/>
          <a:sy n="70" d="100"/>
        </p:scale>
        <p:origin x="-1302" y="-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pPr/>
              <a:t>2088/8/14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pPr/>
              <a:t>‹#›</a:t>
            </a:fld>
            <a:endParaRPr lang="zh-CN" altLang="en-US"/>
          </a:p>
        </p:txBody>
      </p:sp>
    </p:spTree>
    <p:extLst>
      <p:ext uri="{BB962C8B-B14F-4D97-AF65-F5344CB8AC3E}">
        <p14:creationId xmlns:p14="http://schemas.microsoft.com/office/powerpoint/2010/main" xmlns=""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BE661-8946-46C5-9F3A-B95DFA39746B}" type="datetimeFigureOut">
              <a:rPr lang="zh-CN" altLang="en-US" smtClean="0"/>
              <a:pPr/>
              <a:t>2088/8/14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0B5F4-7725-47E8-892C-B1BD2065CED0}" type="slidenum">
              <a:rPr lang="zh-CN" altLang="en-US" smtClean="0"/>
              <a:pPr/>
              <a:t>‹#›</a:t>
            </a:fld>
            <a:endParaRPr lang="zh-CN" altLang="en-US"/>
          </a:p>
        </p:txBody>
      </p:sp>
    </p:spTree>
    <p:extLst>
      <p:ext uri="{BB962C8B-B14F-4D97-AF65-F5344CB8AC3E}">
        <p14:creationId xmlns:p14="http://schemas.microsoft.com/office/powerpoint/2010/main" xmlns="" val="286963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在遍历的时候，先数数，然后引出数组的一个属性：</a:t>
            </a:r>
            <a:r>
              <a:rPr lang="en-US" altLang="zh-CN" dirty="0" smtClean="0"/>
              <a:t>length</a:t>
            </a:r>
            <a:r>
              <a:rPr lang="zh-CN" altLang="en-US" dirty="0" smtClean="0"/>
              <a:t>。</a:t>
            </a:r>
            <a:endParaRPr lang="en-US" altLang="zh-CN" dirty="0" smtClean="0"/>
          </a:p>
          <a:p>
            <a:pPr eaLnBrk="1" hangingPunct="1">
              <a:spcBef>
                <a:spcPct val="0"/>
              </a:spcBef>
            </a:pPr>
            <a:r>
              <a:rPr lang="en-US" altLang="zh-CN" dirty="0" smtClean="0"/>
              <a:t>  </a:t>
            </a:r>
            <a:r>
              <a:rPr lang="zh-CN" altLang="en-US" dirty="0" smtClean="0"/>
              <a:t>获取数值长度：数值名</a:t>
            </a:r>
            <a:r>
              <a:rPr lang="en-US" altLang="zh-CN" dirty="0" smtClean="0"/>
              <a:t>.length</a:t>
            </a:r>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讲解最值的时候，我们可以先画图，然后讲解</a:t>
            </a:r>
            <a:endParaRPr lang="en-US" altLang="zh-CN"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11</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endParaRPr lang="en-US" altLang="zh-CN"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12</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13</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14</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15</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写完案例后，不调用就执行，结果发现没有什么效果，引出方法一个很重要的特点：不调用不执行。</a:t>
            </a:r>
            <a:endParaRPr lang="en-US" altLang="zh-CN" dirty="0" smtClean="0"/>
          </a:p>
          <a:p>
            <a:pPr eaLnBrk="1" hangingPunct="1">
              <a:spcBef>
                <a:spcPct val="0"/>
              </a:spcBef>
            </a:pPr>
            <a:r>
              <a:rPr lang="en-US" altLang="zh-CN" dirty="0" smtClean="0"/>
              <a:t>2:</a:t>
            </a:r>
            <a:r>
              <a:rPr lang="zh-CN" altLang="en-US" dirty="0" smtClean="0"/>
              <a:t>接着讲解方法是如何调用的</a:t>
            </a:r>
            <a:r>
              <a:rPr lang="en-US" altLang="zh-CN" dirty="0" smtClean="0"/>
              <a:t>?</a:t>
            </a:r>
            <a:endParaRPr lang="zh-CN" altLang="en-US" dirty="0" smtClean="0"/>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16</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17</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18</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19</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20</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3</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21</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22</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		public static void main(String[] </a:t>
            </a:r>
            <a:r>
              <a:rPr lang="en-US" altLang="zh-CN" dirty="0" err="1" smtClean="0"/>
              <a:t>args</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int</a:t>
            </a:r>
            <a:r>
              <a:rPr lang="en-US" altLang="zh-CN" dirty="0" smtClean="0"/>
              <a:t> a = 10;</a:t>
            </a:r>
          </a:p>
          <a:p>
            <a:pPr eaLnBrk="1" hangingPunct="1">
              <a:spcBef>
                <a:spcPct val="0"/>
              </a:spcBef>
            </a:pPr>
            <a:r>
              <a:rPr lang="en-US" altLang="zh-CN" dirty="0" smtClean="0"/>
              <a:t>			</a:t>
            </a:r>
            <a:r>
              <a:rPr lang="en-US" altLang="zh-CN" dirty="0" err="1" smtClean="0"/>
              <a:t>int</a:t>
            </a:r>
            <a:r>
              <a:rPr lang="en-US" altLang="zh-CN" dirty="0" smtClean="0"/>
              <a:t> b = 20;</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change(</a:t>
            </a:r>
            <a:r>
              <a:rPr lang="en-US" altLang="zh-CN" dirty="0" err="1" smtClean="0"/>
              <a:t>a,b</a:t>
            </a:r>
            <a:r>
              <a:rPr lang="en-US" altLang="zh-CN" dirty="0" smtClean="0"/>
              <a:t>);</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endParaRPr lang="en-US" altLang="zh-CN" dirty="0" smtClean="0"/>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r>
              <a:rPr lang="en-US" altLang="zh-CN" dirty="0" smtClean="0"/>
              <a:t>		public static void change(</a:t>
            </a:r>
            <a:r>
              <a:rPr lang="en-US" altLang="zh-CN" dirty="0" err="1" smtClean="0"/>
              <a:t>int</a:t>
            </a:r>
            <a:r>
              <a:rPr lang="en-US" altLang="zh-CN" dirty="0" smtClean="0"/>
              <a:t> </a:t>
            </a:r>
            <a:r>
              <a:rPr lang="en-US" altLang="zh-CN" dirty="0" err="1" smtClean="0"/>
              <a:t>a,int</a:t>
            </a:r>
            <a:r>
              <a:rPr lang="en-US" altLang="zh-CN" dirty="0" smtClean="0"/>
              <a:t> b)  </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a = b;</a:t>
            </a:r>
          </a:p>
          <a:p>
            <a:pPr eaLnBrk="1" hangingPunct="1">
              <a:spcBef>
                <a:spcPct val="0"/>
              </a:spcBef>
            </a:pPr>
            <a:r>
              <a:rPr lang="en-US" altLang="zh-CN" dirty="0" smtClean="0"/>
              <a:t>			b = a + b;</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a:t>
            </a:r>
            <a:r>
              <a:rPr lang="en-US" altLang="zh-CN" dirty="0" smtClean="0"/>
              <a:t>}</a:t>
            </a:r>
            <a:endParaRPr lang="en-US" altLang="zh-CN"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23</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		public static void main(String[] </a:t>
            </a:r>
            <a:r>
              <a:rPr lang="en-US" altLang="zh-CN" dirty="0" err="1" smtClean="0"/>
              <a:t>args</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int</a:t>
            </a:r>
            <a:r>
              <a:rPr lang="en-US" altLang="zh-CN" dirty="0" smtClean="0"/>
              <a:t>[] </a:t>
            </a:r>
            <a:r>
              <a:rPr lang="en-US" altLang="zh-CN" dirty="0" err="1" smtClean="0"/>
              <a:t>arr</a:t>
            </a:r>
            <a:r>
              <a:rPr lang="en-US" altLang="zh-CN" dirty="0" smtClean="0"/>
              <a:t> = {1,2,3,4,5};</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 {</a:t>
            </a:r>
          </a:p>
          <a:p>
            <a:pPr eaLnBrk="1" hangingPunct="1">
              <a:spcBef>
                <a:spcPct val="0"/>
              </a:spcBef>
            </a:pPr>
            <a:r>
              <a:rPr lang="en-US" altLang="zh-CN" dirty="0" smtClean="0"/>
              <a:t>				</a:t>
            </a:r>
            <a:r>
              <a:rPr lang="en-US" altLang="zh-CN" dirty="0" err="1" smtClean="0"/>
              <a:t>System.out.println</a:t>
            </a:r>
            <a:r>
              <a:rPr lang="en-US" altLang="zh-CN" dirty="0" smtClean="0"/>
              <a:t>(</a:t>
            </a:r>
            <a:r>
              <a:rPr lang="en-US" altLang="zh-CN" dirty="0" err="1" smtClean="0"/>
              <a:t>arr</a:t>
            </a:r>
            <a:r>
              <a:rPr lang="en-US" altLang="zh-CN" dirty="0" smtClean="0"/>
              <a:t>[x]);</a:t>
            </a:r>
          </a:p>
          <a:p>
            <a:pPr eaLnBrk="1" hangingPunct="1">
              <a:spcBef>
                <a:spcPct val="0"/>
              </a:spcBef>
            </a:pPr>
            <a:r>
              <a:rPr lang="en-US" altLang="zh-CN" dirty="0" smtClean="0"/>
              <a:t>			}</a:t>
            </a:r>
          </a:p>
          <a:p>
            <a:pPr eaLnBrk="1" hangingPunct="1">
              <a:spcBef>
                <a:spcPct val="0"/>
              </a:spcBef>
            </a:pPr>
            <a:r>
              <a:rPr lang="en-US" altLang="zh-CN" dirty="0" smtClean="0"/>
              <a:t>			change(</a:t>
            </a:r>
            <a:r>
              <a:rPr lang="en-US" altLang="zh-CN" dirty="0" err="1" smtClean="0"/>
              <a:t>arr</a:t>
            </a:r>
            <a:r>
              <a:rPr lang="en-US" altLang="zh-CN" dirty="0" smtClean="0"/>
              <a:t>);</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 {</a:t>
            </a:r>
          </a:p>
          <a:p>
            <a:pPr eaLnBrk="1" hangingPunct="1">
              <a:spcBef>
                <a:spcPct val="0"/>
              </a:spcBef>
            </a:pPr>
            <a:r>
              <a:rPr lang="en-US" altLang="zh-CN" dirty="0" smtClean="0"/>
              <a:t>				</a:t>
            </a:r>
            <a:r>
              <a:rPr lang="en-US" altLang="zh-CN" dirty="0" err="1" smtClean="0"/>
              <a:t>System.out.println</a:t>
            </a:r>
            <a:r>
              <a:rPr lang="en-US" altLang="zh-CN" dirty="0" smtClean="0"/>
              <a:t>(</a:t>
            </a:r>
            <a:r>
              <a:rPr lang="en-US" altLang="zh-CN" dirty="0" err="1" smtClean="0"/>
              <a:t>arr</a:t>
            </a:r>
            <a:r>
              <a:rPr lang="en-US" altLang="zh-CN" dirty="0" smtClean="0"/>
              <a:t>[x]);</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r>
              <a:rPr lang="en-US" altLang="zh-CN" dirty="0" smtClean="0"/>
              <a:t>		public static void change(</a:t>
            </a:r>
            <a:r>
              <a:rPr lang="en-US" altLang="zh-CN" dirty="0" err="1" smtClean="0"/>
              <a:t>int</a:t>
            </a:r>
            <a:r>
              <a:rPr lang="en-US" altLang="zh-CN" dirty="0" smtClean="0"/>
              <a:t>[] </a:t>
            </a:r>
            <a:r>
              <a:rPr lang="en-US" altLang="zh-CN" dirty="0" err="1" smtClean="0"/>
              <a:t>arr</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a:t>
            </a:r>
          </a:p>
          <a:p>
            <a:pPr eaLnBrk="1" hangingPunct="1">
              <a:spcBef>
                <a:spcPct val="0"/>
              </a:spcBef>
            </a:pPr>
            <a:r>
              <a:rPr lang="en-US" altLang="zh-CN" dirty="0" smtClean="0"/>
              <a:t>			{</a:t>
            </a:r>
          </a:p>
          <a:p>
            <a:pPr eaLnBrk="1" hangingPunct="1">
              <a:spcBef>
                <a:spcPct val="0"/>
              </a:spcBef>
            </a:pPr>
            <a:r>
              <a:rPr lang="en-US" altLang="zh-CN" dirty="0" smtClean="0"/>
              <a:t>				if(</a:t>
            </a:r>
            <a:r>
              <a:rPr lang="en-US" altLang="zh-CN" dirty="0" err="1" smtClean="0"/>
              <a:t>arr</a:t>
            </a:r>
            <a:r>
              <a:rPr lang="en-US" altLang="zh-CN" dirty="0" smtClean="0"/>
              <a:t>[x]%2==0)</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arr</a:t>
            </a:r>
            <a:r>
              <a:rPr lang="en-US" altLang="zh-CN" dirty="0" smtClean="0"/>
              <a:t>[x]*=2;</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a:t>
            </a:r>
            <a:endParaRPr lang="en-US" altLang="zh-CN"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24</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r>
              <a:rPr lang="en-US" altLang="zh-CN" dirty="0" smtClean="0"/>
              <a:t>1:</a:t>
            </a:r>
            <a:r>
              <a:rPr lang="zh-CN" altLang="en-US" dirty="0" smtClean="0"/>
              <a:t>遍历的时候发现格式不好看，改进为一种好看的格式</a:t>
            </a:r>
            <a:endParaRPr lang="en-US" altLang="zh-CN" dirty="0" smtClean="0"/>
          </a:p>
          <a:p>
            <a:pPr>
              <a:defRPr/>
            </a:pPr>
            <a:r>
              <a:rPr lang="en-US" altLang="zh-CN" dirty="0" smtClean="0"/>
              <a:t>	[1, 2, 3, 4, 5]</a:t>
            </a:r>
          </a:p>
          <a:p>
            <a:pPr>
              <a:defRPr/>
            </a:pPr>
            <a:r>
              <a:rPr lang="en-US" altLang="zh-CN" dirty="0" smtClean="0"/>
              <a:t>2:</a:t>
            </a:r>
            <a:r>
              <a:rPr lang="zh-CN" altLang="en-US" dirty="0" smtClean="0"/>
              <a:t>最大值和最小值的方法都写</a:t>
            </a:r>
            <a:endParaRPr lang="en-US" altLang="zh-CN"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25</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4</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5</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举例演示数值动态初始化案例，并测试数值数组名称，以及输出元素值。</a:t>
            </a:r>
            <a:endParaRPr lang="en-US" altLang="zh-CN" dirty="0" smtClean="0"/>
          </a:p>
          <a:p>
            <a:pPr eaLnBrk="1" hangingPunct="1">
              <a:spcBef>
                <a:spcPct val="0"/>
              </a:spcBef>
            </a:pPr>
            <a:r>
              <a:rPr lang="en-US" altLang="zh-CN" dirty="0" smtClean="0"/>
              <a:t>2:</a:t>
            </a:r>
            <a:r>
              <a:rPr lang="zh-CN" altLang="en-US" dirty="0" smtClean="0"/>
              <a:t>如何获取元素值呢</a:t>
            </a:r>
            <a:r>
              <a:rPr lang="en-US" altLang="zh-CN" dirty="0" smtClean="0"/>
              <a:t>?</a:t>
            </a:r>
            <a:r>
              <a:rPr lang="zh-CN" altLang="en-US" dirty="0" smtClean="0"/>
              <a:t>这里再次引入数组中一个很重要的特点：就是如何取得数组中的元素呢</a:t>
            </a:r>
            <a:r>
              <a:rPr lang="en-US" altLang="zh-CN" dirty="0" smtClean="0"/>
              <a:t>?</a:t>
            </a:r>
          </a:p>
          <a:p>
            <a:pPr eaLnBrk="1" hangingPunct="1">
              <a:spcBef>
                <a:spcPct val="0"/>
              </a:spcBef>
            </a:pPr>
            <a:r>
              <a:rPr lang="en-US" altLang="zh-CN" dirty="0" smtClean="0"/>
              <a:t>	</a:t>
            </a:r>
            <a:r>
              <a:rPr lang="zh-CN" altLang="en-US" dirty="0" smtClean="0"/>
              <a:t>数组为每个元素都分配了编号，从</a:t>
            </a:r>
            <a:r>
              <a:rPr lang="en-US" altLang="zh-CN" dirty="0" smtClean="0"/>
              <a:t>0</a:t>
            </a:r>
            <a:r>
              <a:rPr lang="zh-CN" altLang="en-US" dirty="0" smtClean="0"/>
              <a:t>开始。获取的时候只要数组名配合编号即可。</a:t>
            </a:r>
            <a:endParaRPr lang="en-US" altLang="zh-CN" dirty="0" smtClean="0"/>
          </a:p>
          <a:p>
            <a:pPr eaLnBrk="1" hangingPunct="1">
              <a:spcBef>
                <a:spcPct val="0"/>
              </a:spcBef>
            </a:pPr>
            <a:r>
              <a:rPr lang="en-US" altLang="zh-CN" dirty="0" smtClean="0"/>
              <a:t>	</a:t>
            </a:r>
            <a:r>
              <a:rPr lang="zh-CN" altLang="en-US" dirty="0" smtClean="0"/>
              <a:t>最大编号是长度</a:t>
            </a:r>
            <a:r>
              <a:rPr lang="en-US" altLang="zh-CN" dirty="0" smtClean="0"/>
              <a:t>-1</a:t>
            </a:r>
            <a:r>
              <a:rPr lang="zh-CN" altLang="en-US" dirty="0" smtClean="0"/>
              <a:t>。这个编号专业叫法称：索引。</a:t>
            </a:r>
            <a:endParaRPr lang="en-US" altLang="zh-CN" dirty="0" smtClean="0"/>
          </a:p>
          <a:p>
            <a:pPr eaLnBrk="1" hangingPunct="1">
              <a:spcBef>
                <a:spcPct val="0"/>
              </a:spcBef>
            </a:pPr>
            <a:r>
              <a:rPr lang="en-US" altLang="zh-CN" dirty="0" smtClean="0"/>
              <a:t>3:</a:t>
            </a:r>
            <a:r>
              <a:rPr lang="zh-CN" altLang="en-US" dirty="0" smtClean="0"/>
              <a:t>通过数值名输出地址，数组元素输出</a:t>
            </a:r>
            <a:r>
              <a:rPr lang="en-US" altLang="zh-CN" dirty="0" smtClean="0"/>
              <a:t>0</a:t>
            </a:r>
            <a:r>
              <a:rPr lang="zh-CN" altLang="en-US" dirty="0" smtClean="0"/>
              <a:t>来引出</a:t>
            </a:r>
            <a:r>
              <a:rPr lang="en-US" altLang="zh-CN" dirty="0" smtClean="0"/>
              <a:t>Java</a:t>
            </a:r>
            <a:r>
              <a:rPr lang="zh-CN" altLang="en-US" dirty="0" smtClean="0"/>
              <a:t>中数据的内存分配</a:t>
            </a:r>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6</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：局部变量</a:t>
            </a:r>
            <a:endParaRPr lang="en-US" altLang="zh-CN" dirty="0" smtClean="0"/>
          </a:p>
          <a:p>
            <a:pPr eaLnBrk="1" hangingPunct="1">
              <a:spcBef>
                <a:spcPct val="0"/>
              </a:spcBef>
            </a:pPr>
            <a:r>
              <a:rPr lang="en-US" altLang="zh-CN" dirty="0" smtClean="0"/>
              <a:t>	a:</a:t>
            </a:r>
            <a:r>
              <a:rPr lang="zh-CN" altLang="en-US" dirty="0" smtClean="0"/>
              <a:t>属于方法的变量</a:t>
            </a:r>
            <a:endParaRPr lang="en-US" altLang="zh-CN" dirty="0" smtClean="0"/>
          </a:p>
          <a:p>
            <a:pPr eaLnBrk="1" hangingPunct="1">
              <a:spcBef>
                <a:spcPct val="0"/>
              </a:spcBef>
            </a:pPr>
            <a:r>
              <a:rPr lang="en-US" altLang="zh-CN" dirty="0" smtClean="0"/>
              <a:t>	b:</a:t>
            </a:r>
            <a:r>
              <a:rPr lang="zh-CN" altLang="en-US" dirty="0" smtClean="0"/>
              <a:t>使用完毕，立即消失</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a:t>
            </a:r>
            <a:r>
              <a:rPr lang="en-US" altLang="zh-CN" dirty="0" smtClean="0"/>
              <a:t>new</a:t>
            </a:r>
            <a:r>
              <a:rPr lang="zh-CN" altLang="en-US" dirty="0" smtClean="0"/>
              <a:t>出来的东西，实体，对象。</a:t>
            </a:r>
            <a:endParaRPr lang="en-US" altLang="zh-CN" dirty="0" smtClean="0"/>
          </a:p>
          <a:p>
            <a:pPr eaLnBrk="1" hangingPunct="1">
              <a:spcBef>
                <a:spcPct val="0"/>
              </a:spcBef>
            </a:pPr>
            <a:r>
              <a:rPr lang="en-US" altLang="zh-CN" dirty="0" smtClean="0"/>
              <a:t>	new </a:t>
            </a:r>
            <a:r>
              <a:rPr lang="en-US" altLang="zh-CN" dirty="0" err="1" smtClean="0"/>
              <a:t>int</a:t>
            </a:r>
            <a:r>
              <a:rPr lang="en-US" altLang="zh-CN" dirty="0" smtClean="0"/>
              <a:t>[3];</a:t>
            </a:r>
          </a:p>
          <a:p>
            <a:pPr eaLnBrk="1" hangingPunct="1">
              <a:spcBef>
                <a:spcPct val="0"/>
              </a:spcBef>
            </a:pPr>
            <a:r>
              <a:rPr lang="en-US" altLang="zh-CN" dirty="0" smtClean="0"/>
              <a:t>	a:</a:t>
            </a:r>
            <a:r>
              <a:rPr lang="zh-CN" altLang="en-US" dirty="0" smtClean="0"/>
              <a:t>每一个对象都有首地址值</a:t>
            </a:r>
            <a:endParaRPr lang="en-US" altLang="zh-CN" dirty="0" smtClean="0"/>
          </a:p>
          <a:p>
            <a:pPr eaLnBrk="1" hangingPunct="1">
              <a:spcBef>
                <a:spcPct val="0"/>
              </a:spcBef>
            </a:pPr>
            <a:r>
              <a:rPr lang="en-US" altLang="zh-CN" dirty="0" smtClean="0"/>
              <a:t>	b:</a:t>
            </a:r>
            <a:r>
              <a:rPr lang="zh-CN" altLang="en-US" dirty="0" smtClean="0"/>
              <a:t>每一个对象内的数据都有默认值</a:t>
            </a:r>
            <a:endParaRPr lang="en-US" altLang="zh-CN" dirty="0" smtClean="0"/>
          </a:p>
          <a:p>
            <a:pPr eaLnBrk="1" hangingPunct="1">
              <a:spcBef>
                <a:spcPct val="0"/>
              </a:spcBef>
            </a:pPr>
            <a:r>
              <a:rPr lang="en-US" altLang="zh-CN" dirty="0" smtClean="0"/>
              <a:t>		</a:t>
            </a:r>
            <a:r>
              <a:rPr lang="en-US" altLang="zh-CN" dirty="0" err="1" smtClean="0"/>
              <a:t>byte,short,int,long</a:t>
            </a:r>
            <a:r>
              <a:rPr lang="en-US" altLang="zh-CN" dirty="0" smtClean="0"/>
              <a:t> 0</a:t>
            </a:r>
          </a:p>
          <a:p>
            <a:pPr eaLnBrk="1" hangingPunct="1">
              <a:spcBef>
                <a:spcPct val="0"/>
              </a:spcBef>
            </a:pPr>
            <a:r>
              <a:rPr lang="en-US" altLang="zh-CN" dirty="0" smtClean="0"/>
              <a:t>		</a:t>
            </a:r>
            <a:r>
              <a:rPr lang="en-US" altLang="zh-CN" dirty="0" err="1" smtClean="0"/>
              <a:t>float,double</a:t>
            </a:r>
            <a:r>
              <a:rPr lang="en-US" altLang="zh-CN" dirty="0" smtClean="0"/>
              <a:t> 0.0</a:t>
            </a:r>
          </a:p>
          <a:p>
            <a:pPr eaLnBrk="1" hangingPunct="1">
              <a:spcBef>
                <a:spcPct val="0"/>
              </a:spcBef>
            </a:pPr>
            <a:r>
              <a:rPr lang="en-US" altLang="zh-CN" dirty="0" smtClean="0"/>
              <a:t>		char ‘\u0000’</a:t>
            </a:r>
          </a:p>
          <a:p>
            <a:pPr eaLnBrk="1" hangingPunct="1">
              <a:spcBef>
                <a:spcPct val="0"/>
              </a:spcBef>
            </a:pPr>
            <a:r>
              <a:rPr lang="en-US" altLang="zh-CN" dirty="0" smtClean="0"/>
              <a:t>		</a:t>
            </a:r>
            <a:r>
              <a:rPr lang="en-US" altLang="zh-CN" dirty="0" err="1" smtClean="0"/>
              <a:t>boolean</a:t>
            </a:r>
            <a:r>
              <a:rPr lang="en-US" altLang="zh-CN" dirty="0" smtClean="0"/>
              <a:t> false</a:t>
            </a:r>
          </a:p>
          <a:p>
            <a:pPr eaLnBrk="1" hangingPunct="1">
              <a:spcBef>
                <a:spcPct val="0"/>
              </a:spcBef>
            </a:pPr>
            <a:r>
              <a:rPr lang="en-US" altLang="zh-CN" dirty="0" smtClean="0"/>
              <a:t>		</a:t>
            </a:r>
            <a:r>
              <a:rPr lang="zh-CN" altLang="en-US" dirty="0" smtClean="0"/>
              <a:t>引用类型：</a:t>
            </a:r>
            <a:r>
              <a:rPr lang="en-US" altLang="zh-CN" dirty="0" smtClean="0"/>
              <a:t>null</a:t>
            </a:r>
          </a:p>
          <a:p>
            <a:pPr eaLnBrk="1" hangingPunct="1">
              <a:spcBef>
                <a:spcPct val="0"/>
              </a:spcBef>
            </a:pPr>
            <a:r>
              <a:rPr lang="en-US" altLang="zh-CN" dirty="0" smtClean="0"/>
              <a:t>	c:</a:t>
            </a:r>
            <a:r>
              <a:rPr lang="zh-CN" altLang="en-US" dirty="0" smtClean="0"/>
              <a:t>使用完毕后，会被垃圾回收器空闲的时候回收。</a:t>
            </a:r>
            <a:endParaRPr lang="en-US" altLang="zh-CN" dirty="0" smtClean="0"/>
          </a:p>
          <a:p>
            <a:pPr eaLnBrk="1" hangingPunct="1">
              <a:spcBef>
                <a:spcPct val="0"/>
              </a:spcBef>
            </a:pPr>
            <a:r>
              <a:rPr lang="zh-CN" altLang="en-US" dirty="0" smtClean="0"/>
              <a:t>其实讲解完堆和栈的区别，大家就能够理解刚才为什么输出的是地址和</a:t>
            </a:r>
            <a:r>
              <a:rPr lang="en-US" altLang="zh-CN" dirty="0" smtClean="0"/>
              <a:t>0</a:t>
            </a:r>
            <a:r>
              <a:rPr lang="zh-CN" altLang="en-US" dirty="0" smtClean="0"/>
              <a:t>了。</a:t>
            </a:r>
            <a:endParaRPr lang="en-US" altLang="zh-CN" dirty="0" smtClean="0"/>
          </a:p>
          <a:p>
            <a:pPr eaLnBrk="1" hangingPunct="1">
              <a:spcBef>
                <a:spcPct val="0"/>
              </a:spcBef>
            </a:pPr>
            <a:endParaRPr lang="zh-CN" altLang="en-US" dirty="0" smtClean="0"/>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7</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8</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内存图解和刚才有小的区别，画一个即可。</a:t>
            </a:r>
            <a:endParaRPr lang="en-US" altLang="zh-CN" dirty="0" smtClean="0"/>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9</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为什么要记住这些小问题呢</a:t>
            </a:r>
            <a:r>
              <a:rPr lang="en-US" altLang="zh-CN" dirty="0" smtClean="0"/>
              <a:t>?</a:t>
            </a:r>
          </a:p>
          <a:p>
            <a:pPr eaLnBrk="1" hangingPunct="1">
              <a:spcBef>
                <a:spcPct val="0"/>
              </a:spcBef>
            </a:pPr>
            <a:r>
              <a:rPr lang="en-US" altLang="zh-CN" dirty="0" smtClean="0"/>
              <a:t>	</a:t>
            </a:r>
            <a:r>
              <a:rPr lang="zh-CN" altLang="en-US" dirty="0" smtClean="0"/>
              <a:t>因为写程序不仅仅是把代码写出来，还包括出现问题后要能够及时的把问题解决。</a:t>
            </a:r>
            <a:endParaRPr lang="en-US" altLang="zh-CN" dirty="0" smtClean="0"/>
          </a:p>
          <a:p>
            <a:pPr eaLnBrk="1" hangingPunct="1">
              <a:spcBef>
                <a:spcPct val="0"/>
              </a:spcBef>
            </a:pPr>
            <a:r>
              <a:rPr lang="en-US" altLang="zh-CN" dirty="0" smtClean="0"/>
              <a:t>	</a:t>
            </a:r>
            <a:r>
              <a:rPr lang="zh-CN" altLang="en-US" dirty="0" smtClean="0"/>
              <a:t>而排错也应该是我们的基本功。所以，我们也应该记住一些常见的问题，以及出错原因和解决方案。</a:t>
            </a:r>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10</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pPr/>
              <a:t>2088/8/14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pPr/>
              <a:t>2088/8/14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2088/8/14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pPr/>
              <a:t>2088/8/14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071670" y="2500306"/>
            <a:ext cx="5083636" cy="830997"/>
          </a:xfrm>
          <a:prstGeom prst="rect">
            <a:avLst/>
          </a:prstGeom>
          <a:noFill/>
        </p:spPr>
        <p:txBody>
          <a:bodyPr wrap="none" rtlCol="0" anchor="ctr">
            <a:spAutoFit/>
          </a:bodyPr>
          <a:lstStyle/>
          <a:p>
            <a:pPr algn="ctr"/>
            <a:r>
              <a:rPr lang="en-US" altLang="zh-CN" sz="4800" b="1" dirty="0" smtClean="0">
                <a:solidFill>
                  <a:schemeClr val="bg1"/>
                </a:solidFill>
                <a:latin typeface="微软雅黑" pitchFamily="34" charset="-122"/>
                <a:ea typeface="微软雅黑" pitchFamily="34" charset="-122"/>
              </a:rPr>
              <a:t>Java</a:t>
            </a:r>
            <a:r>
              <a:rPr lang="zh-CN" altLang="en-US" sz="4800" b="1" dirty="0" smtClean="0">
                <a:solidFill>
                  <a:schemeClr val="bg1"/>
                </a:solidFill>
                <a:latin typeface="微软雅黑" pitchFamily="34" charset="-122"/>
                <a:ea typeface="微软雅黑" pitchFamily="34" charset="-122"/>
              </a:rPr>
              <a:t>基础语法</a:t>
            </a:r>
            <a:r>
              <a:rPr lang="en-US" altLang="zh-CN" sz="4800" b="1" dirty="0" smtClean="0">
                <a:solidFill>
                  <a:schemeClr val="bg1"/>
                </a:solidFill>
                <a:latin typeface="微软雅黑" pitchFamily="34" charset="-122"/>
                <a:ea typeface="微软雅黑" pitchFamily="34" charset="-122"/>
              </a:rPr>
              <a:t>[</a:t>
            </a:r>
            <a:r>
              <a:rPr lang="zh-CN" altLang="en-US" sz="4800" b="1" dirty="0" smtClean="0">
                <a:solidFill>
                  <a:schemeClr val="bg1"/>
                </a:solidFill>
                <a:latin typeface="微软雅黑" pitchFamily="34" charset="-122"/>
                <a:ea typeface="微软雅黑" pitchFamily="34" charset="-122"/>
              </a:rPr>
              <a:t>下</a:t>
            </a:r>
            <a:r>
              <a:rPr lang="en-US" altLang="zh-CN" sz="4800" b="1" dirty="0" smtClean="0">
                <a:solidFill>
                  <a:schemeClr val="bg1"/>
                </a:solidFill>
                <a:latin typeface="微软雅黑" pitchFamily="34" charset="-122"/>
                <a:ea typeface="微软雅黑" pitchFamily="34" charset="-122"/>
              </a:rPr>
              <a:t>]</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数组操作的两个常见小问题</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数组索引越界</a:t>
            </a:r>
            <a:endParaRPr lang="en-US" altLang="zh-CN" sz="2800" dirty="0" smtClean="0"/>
          </a:p>
          <a:p>
            <a:pPr lvl="1"/>
            <a:r>
              <a:rPr lang="zh-CN" altLang="en-US" sz="2300" dirty="0" smtClean="0">
                <a:latin typeface="Courier New" pitchFamily="49" charset="0"/>
              </a:rPr>
              <a:t>ArrayIndexOutOfBoundsException</a:t>
            </a:r>
            <a:endParaRPr lang="en-US" altLang="zh-CN" sz="2300" dirty="0" smtClean="0">
              <a:latin typeface="Courier New" pitchFamily="49" charset="0"/>
            </a:endParaRPr>
          </a:p>
          <a:p>
            <a:pPr lvl="1"/>
            <a:r>
              <a:rPr lang="zh-CN" altLang="en-US" sz="2300" dirty="0" smtClean="0"/>
              <a:t>访问到了数组中的不存在的索引时发生。</a:t>
            </a:r>
            <a:endParaRPr lang="en-US" altLang="zh-CN" sz="2300" dirty="0" smtClean="0"/>
          </a:p>
          <a:p>
            <a:r>
              <a:rPr lang="zh-CN" altLang="en-US" sz="2800" dirty="0" smtClean="0"/>
              <a:t>空指针异常</a:t>
            </a:r>
            <a:endParaRPr lang="en-US" altLang="zh-CN" sz="2800" dirty="0" smtClean="0"/>
          </a:p>
          <a:p>
            <a:pPr lvl="1"/>
            <a:r>
              <a:rPr lang="zh-CN" altLang="en-US" sz="2300" dirty="0" smtClean="0">
                <a:latin typeface="Courier New" pitchFamily="49" charset="0"/>
              </a:rPr>
              <a:t>NullPointerException</a:t>
            </a:r>
            <a:endParaRPr lang="en-US" altLang="zh-CN" sz="2300" dirty="0" smtClean="0">
              <a:latin typeface="Courier New" pitchFamily="49" charset="0"/>
            </a:endParaRPr>
          </a:p>
          <a:p>
            <a:pPr lvl="1"/>
            <a:r>
              <a:rPr lang="zh-CN" altLang="en-US" sz="2300" dirty="0" smtClean="0"/>
              <a:t>数组引用没有指向对象，却在操作对象中的元素时。</a:t>
            </a:r>
          </a:p>
          <a:p>
            <a:pPr>
              <a:buNone/>
            </a:pP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数组常见操作</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数组遍历</a:t>
            </a:r>
            <a:r>
              <a:rPr lang="en-US" altLang="zh-CN" sz="2800" dirty="0" smtClean="0"/>
              <a:t>(</a:t>
            </a:r>
            <a:r>
              <a:rPr lang="zh-CN" altLang="en-US" sz="2800" dirty="0" smtClean="0"/>
              <a:t>依次输出数组中的每一个元素</a:t>
            </a:r>
            <a:r>
              <a:rPr lang="en-US" altLang="zh-CN" sz="2800" dirty="0" smtClean="0"/>
              <a:t>)</a:t>
            </a:r>
          </a:p>
          <a:p>
            <a:pPr lvl="1"/>
            <a:r>
              <a:rPr lang="zh-CN" altLang="en-US" sz="2400" dirty="0" smtClean="0"/>
              <a:t>获取数值长度：数值名</a:t>
            </a:r>
            <a:r>
              <a:rPr lang="en-US" altLang="zh-CN" sz="2400" dirty="0" smtClean="0"/>
              <a:t>.length</a:t>
            </a:r>
          </a:p>
          <a:p>
            <a:r>
              <a:rPr lang="zh-CN" altLang="en-US" sz="2800" dirty="0" smtClean="0"/>
              <a:t>数组获取最值</a:t>
            </a:r>
            <a:r>
              <a:rPr lang="en-US" altLang="zh-CN" sz="2800" dirty="0" smtClean="0"/>
              <a:t>(</a:t>
            </a:r>
            <a:r>
              <a:rPr lang="zh-CN" altLang="en-US" sz="2800" dirty="0" smtClean="0"/>
              <a:t>获取数组中的最大值最小值</a:t>
            </a:r>
            <a:r>
              <a:rPr lang="en-US" altLang="zh-CN" sz="2800" dirty="0" smtClean="0"/>
              <a:t>)</a:t>
            </a:r>
          </a:p>
          <a:p>
            <a:pPr lvl="1"/>
            <a:r>
              <a:rPr lang="zh-CN" altLang="en-US" sz="2400" dirty="0" smtClean="0"/>
              <a:t>先画图，然后讲解</a:t>
            </a:r>
            <a:endParaRPr lang="en-US" altLang="zh-CN"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数组练习</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评委打分问题</a:t>
            </a:r>
            <a:endParaRPr lang="en-US" altLang="zh-CN" sz="2800" dirty="0" smtClean="0"/>
          </a:p>
          <a:p>
            <a:pPr lvl="1"/>
            <a:r>
              <a:rPr lang="zh-CN" altLang="en-US" sz="2400" dirty="0" smtClean="0"/>
              <a:t>需求：在编程竞赛中，有</a:t>
            </a:r>
            <a:r>
              <a:rPr lang="en-US" altLang="zh-CN" sz="2400" dirty="0" smtClean="0"/>
              <a:t>6</a:t>
            </a:r>
            <a:r>
              <a:rPr lang="zh-CN" altLang="en-US" sz="2400" dirty="0" smtClean="0"/>
              <a:t>个评委为参赛的选手打分，分数为</a:t>
            </a:r>
            <a:r>
              <a:rPr lang="en-US" altLang="zh-CN" sz="2400" dirty="0" smtClean="0"/>
              <a:t>0-100</a:t>
            </a:r>
            <a:r>
              <a:rPr lang="zh-CN" altLang="en-US" sz="2400" dirty="0" smtClean="0"/>
              <a:t>的整数分。选手的最后得分为：去掉一个最高分和一个最低分后 的</a:t>
            </a:r>
            <a:r>
              <a:rPr lang="en-US" altLang="zh-CN" sz="2400" dirty="0" smtClean="0"/>
              <a:t>4</a:t>
            </a:r>
            <a:r>
              <a:rPr lang="zh-CN" altLang="en-US" sz="2400" dirty="0" smtClean="0"/>
              <a:t>个评委平均值。请写代码实现。</a:t>
            </a:r>
            <a:r>
              <a:rPr lang="en-US" altLang="zh-CN" sz="2400" dirty="0" smtClean="0"/>
              <a:t>(</a:t>
            </a:r>
            <a:r>
              <a:rPr lang="zh-CN" altLang="en-US" sz="2400" dirty="0" smtClean="0"/>
              <a:t>不考虑小数部分</a:t>
            </a:r>
            <a:r>
              <a:rPr lang="en-US" altLang="zh-CN" sz="2400" dirty="0" smtClean="0"/>
              <a:t>)</a:t>
            </a:r>
            <a:r>
              <a:rPr lang="zh-CN" altLang="en-US" sz="2400" dirty="0" smtClean="0"/>
              <a:t> </a:t>
            </a:r>
            <a:endParaRPr lang="en-US" altLang="zh-CN" sz="2800" dirty="0" smtClean="0"/>
          </a:p>
          <a:p>
            <a:r>
              <a:rPr lang="zh-CN" altLang="en-US" sz="2800" dirty="0" smtClean="0"/>
              <a:t>不死神兔问题 </a:t>
            </a:r>
            <a:endParaRPr lang="en-US" altLang="zh-CN" sz="2800" dirty="0" smtClean="0"/>
          </a:p>
          <a:p>
            <a:pPr lvl="1"/>
            <a:r>
              <a:rPr lang="zh-CN" altLang="en-US" sz="2400" dirty="0" smtClean="0"/>
              <a:t>需求：有一对兔子，从出生后第</a:t>
            </a:r>
            <a:r>
              <a:rPr lang="en-US" altLang="zh-CN" sz="2400" dirty="0" smtClean="0"/>
              <a:t>3</a:t>
            </a:r>
            <a:r>
              <a:rPr lang="zh-CN" altLang="en-US" sz="2400" dirty="0" smtClean="0"/>
              <a:t>个月起每个月都生一对兔子，小兔子长到第三个月后每个月又生一对兔子，假如兔子都不死，问第二十个月的兔子对数为多少？ </a:t>
            </a:r>
            <a:endParaRPr lang="en-US" altLang="zh-CN"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方法概述</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方法概述</a:t>
            </a:r>
            <a:endParaRPr lang="en-US" altLang="zh-CN" sz="2800" dirty="0" smtClean="0"/>
          </a:p>
          <a:p>
            <a:pPr lvl="1"/>
            <a:r>
              <a:rPr lang="zh-CN" altLang="en-US" sz="2400" dirty="0" smtClean="0"/>
              <a:t>假设有一个游戏程序，程序在运行过程中，要不断地发射炮弹</a:t>
            </a:r>
            <a:r>
              <a:rPr lang="en-US" altLang="zh-CN" sz="2400" dirty="0" smtClean="0"/>
              <a:t>(</a:t>
            </a:r>
            <a:r>
              <a:rPr lang="zh-CN" altLang="en-US" sz="2400" dirty="0" smtClean="0"/>
              <a:t>植物大战僵尸</a:t>
            </a:r>
            <a:r>
              <a:rPr lang="en-US" altLang="zh-CN" sz="2400" dirty="0" smtClean="0"/>
              <a:t>)</a:t>
            </a:r>
            <a:r>
              <a:rPr lang="zh-CN" altLang="en-US" sz="2400" dirty="0" smtClean="0"/>
              <a:t>。发射炮弹的动作需要编写</a:t>
            </a:r>
            <a:r>
              <a:rPr lang="en-US" altLang="zh-CN" sz="2400" dirty="0" smtClean="0"/>
              <a:t>100</a:t>
            </a:r>
            <a:r>
              <a:rPr lang="zh-CN" altLang="en-US" sz="2400" dirty="0" smtClean="0"/>
              <a:t>行的代码，在每次实现发射炮弹的地方都需要重复地编写这</a:t>
            </a:r>
            <a:r>
              <a:rPr lang="en-US" altLang="zh-CN" sz="2400" dirty="0" smtClean="0"/>
              <a:t>100</a:t>
            </a:r>
            <a:r>
              <a:rPr lang="zh-CN" altLang="en-US" sz="2400" dirty="0" smtClean="0"/>
              <a:t>行代码，这样程序会变得很臃肿，可读性也非常差。为了解决代码重复编写的问题，可以将发射炮弹的代码提取出来放在一个</a:t>
            </a:r>
            <a:r>
              <a:rPr lang="en-US" altLang="zh-CN" sz="2400" dirty="0" smtClean="0"/>
              <a:t>{}</a:t>
            </a:r>
            <a:r>
              <a:rPr lang="zh-CN" altLang="en-US" sz="2400" dirty="0" smtClean="0"/>
              <a:t>中，并为这段代码起个名字，这样在每次发射炮弹的地方通过这个名字来调用发射炮弹的代码就可以了。上述过程中，所提取出来的代码可以被看作是程序中定义的一个方法，程序在需要发射炮弹时调用该方法即可。</a:t>
            </a:r>
          </a:p>
          <a:p>
            <a:pPr>
              <a:buNone/>
            </a:pP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方法定义及格式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简单的说：方法就是完成特定功能的代码块</a:t>
            </a:r>
            <a:endParaRPr lang="en-US" altLang="zh-CN" sz="2800" dirty="0" smtClean="0"/>
          </a:p>
          <a:p>
            <a:pPr lvl="1"/>
            <a:r>
              <a:rPr lang="zh-CN" altLang="en-US" sz="2300" dirty="0" smtClean="0"/>
              <a:t>在很多语言里面都有函数的定义</a:t>
            </a:r>
            <a:endParaRPr lang="en-US" altLang="zh-CN" sz="2300" dirty="0" smtClean="0"/>
          </a:p>
          <a:p>
            <a:pPr lvl="1"/>
            <a:r>
              <a:rPr lang="zh-CN" altLang="en-US" sz="2300" dirty="0" smtClean="0"/>
              <a:t>函数在</a:t>
            </a:r>
            <a:r>
              <a:rPr lang="en-US" altLang="zh-CN" sz="2300" dirty="0" smtClean="0"/>
              <a:t>Java</a:t>
            </a:r>
            <a:r>
              <a:rPr lang="zh-CN" altLang="en-US" sz="2300" dirty="0" smtClean="0"/>
              <a:t>中被称为方法</a:t>
            </a:r>
            <a:endParaRPr lang="en-US" altLang="zh-CN" sz="2300" dirty="0" smtClean="0"/>
          </a:p>
          <a:p>
            <a:r>
              <a:rPr lang="zh-CN" altLang="en-US" sz="2800" dirty="0" smtClean="0"/>
              <a:t>格式：</a:t>
            </a:r>
            <a:endParaRPr lang="en-US" altLang="zh-CN" sz="2800" dirty="0" smtClean="0"/>
          </a:p>
          <a:p>
            <a:pPr lvl="1"/>
            <a:r>
              <a:rPr lang="zh-CN" altLang="en-US" sz="2300" dirty="0" smtClean="0"/>
              <a:t>修饰符 返回值类型 方法名</a:t>
            </a:r>
            <a:r>
              <a:rPr lang="en-US" altLang="zh-CN" sz="2300" dirty="0" smtClean="0"/>
              <a:t>(</a:t>
            </a:r>
            <a:r>
              <a:rPr lang="zh-CN" altLang="en-US" sz="2300" dirty="0" smtClean="0"/>
              <a:t>参数类型 参数名</a:t>
            </a:r>
            <a:r>
              <a:rPr lang="en-US" altLang="zh-CN" sz="2300" dirty="0" smtClean="0"/>
              <a:t>1</a:t>
            </a:r>
            <a:r>
              <a:rPr lang="zh-CN" altLang="en-US" sz="2300" dirty="0" smtClean="0"/>
              <a:t>，参数类型 参数名</a:t>
            </a:r>
            <a:r>
              <a:rPr lang="en-US" altLang="zh-CN" sz="2300" dirty="0" smtClean="0"/>
              <a:t>2…) {</a:t>
            </a:r>
          </a:p>
          <a:p>
            <a:pPr lvl="1">
              <a:buFontTx/>
              <a:buNone/>
            </a:pPr>
            <a:r>
              <a:rPr lang="en-US" altLang="zh-CN" sz="2300" dirty="0" smtClean="0"/>
              <a:t>			</a:t>
            </a:r>
            <a:r>
              <a:rPr lang="zh-CN" altLang="en-US" sz="2300" dirty="0" smtClean="0"/>
              <a:t>函数体</a:t>
            </a:r>
            <a:r>
              <a:rPr lang="en-US" altLang="zh-CN" sz="2300" dirty="0" smtClean="0"/>
              <a:t>;</a:t>
            </a:r>
          </a:p>
          <a:p>
            <a:pPr lvl="1">
              <a:buFontTx/>
              <a:buNone/>
            </a:pPr>
            <a:r>
              <a:rPr lang="en-US" altLang="zh-CN" sz="2300" dirty="0" smtClean="0"/>
              <a:t>			return </a:t>
            </a:r>
            <a:r>
              <a:rPr lang="zh-CN" altLang="en-US" sz="2300" dirty="0" smtClean="0"/>
              <a:t>返回值</a:t>
            </a:r>
            <a:r>
              <a:rPr lang="en-US" altLang="zh-CN" sz="2300" dirty="0" smtClean="0"/>
              <a:t>;</a:t>
            </a:r>
          </a:p>
          <a:p>
            <a:pPr lvl="1">
              <a:buFontTx/>
              <a:buNone/>
            </a:pPr>
            <a:r>
              <a:rPr lang="en-US" altLang="zh-CN" sz="2300" dirty="0" smtClean="0"/>
              <a:t>    }</a:t>
            </a:r>
          </a:p>
          <a:p>
            <a:pPr>
              <a:buNone/>
            </a:pP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方法格式解释说明</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方法格式解释</a:t>
            </a:r>
            <a:endParaRPr lang="en-US" altLang="zh-CN" sz="2800" dirty="0" smtClean="0"/>
          </a:p>
          <a:p>
            <a:pPr lvl="1"/>
            <a:r>
              <a:rPr lang="zh-CN" altLang="en-US" sz="2300" dirty="0" smtClean="0"/>
              <a:t>修饰符 目前记住 </a:t>
            </a:r>
            <a:r>
              <a:rPr lang="en-US" altLang="zh-CN" sz="2300" dirty="0" smtClean="0"/>
              <a:t>public static</a:t>
            </a:r>
          </a:p>
          <a:p>
            <a:pPr lvl="1"/>
            <a:r>
              <a:rPr lang="zh-CN" altLang="en-US" sz="2300" dirty="0" smtClean="0"/>
              <a:t>返回值类型 用于限定返回值的数据类型</a:t>
            </a:r>
          </a:p>
          <a:p>
            <a:pPr lvl="1"/>
            <a:r>
              <a:rPr lang="zh-CN" altLang="en-US" sz="2300" dirty="0" smtClean="0"/>
              <a:t>方法名 一个名字，为了方便我们调用方法</a:t>
            </a:r>
          </a:p>
          <a:p>
            <a:pPr lvl="1"/>
            <a:r>
              <a:rPr lang="zh-CN" altLang="en-US" sz="2300" dirty="0" smtClean="0"/>
              <a:t>参数类型 用于接收调用方法时传入的数据的类型</a:t>
            </a:r>
          </a:p>
          <a:p>
            <a:pPr lvl="1"/>
            <a:r>
              <a:rPr lang="zh-CN" altLang="en-US" sz="2300" dirty="0" smtClean="0"/>
              <a:t>参数名  用于接收调用方法时传入的数据的变量</a:t>
            </a:r>
          </a:p>
          <a:p>
            <a:pPr lvl="1"/>
            <a:r>
              <a:rPr lang="zh-CN" altLang="en-US" sz="2300" dirty="0" smtClean="0"/>
              <a:t>方法体 完成功能的代码</a:t>
            </a:r>
          </a:p>
          <a:p>
            <a:pPr lvl="1"/>
            <a:r>
              <a:rPr lang="en-US" altLang="zh-CN" sz="2300" dirty="0" smtClean="0"/>
              <a:t>return </a:t>
            </a:r>
            <a:r>
              <a:rPr lang="zh-CN" altLang="en-US" sz="2300" dirty="0" smtClean="0"/>
              <a:t>结束方法，把返回值带给调用者</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方法案例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写一个方法首先有两点需要明确</a:t>
            </a:r>
            <a:endParaRPr lang="en-US" altLang="zh-CN" sz="2800" dirty="0" smtClean="0"/>
          </a:p>
          <a:p>
            <a:pPr lvl="1"/>
            <a:r>
              <a:rPr lang="zh-CN" altLang="en-US" sz="2300" dirty="0" smtClean="0"/>
              <a:t>返回值类型 明确功能结果的数据类型</a:t>
            </a:r>
            <a:endParaRPr lang="en-US" altLang="zh-CN" sz="2300" dirty="0" smtClean="0"/>
          </a:p>
          <a:p>
            <a:pPr lvl="1"/>
            <a:r>
              <a:rPr lang="zh-CN" altLang="en-US" sz="2300" dirty="0" smtClean="0"/>
              <a:t>参数列表 明确有几个参数，以及参数的类型</a:t>
            </a:r>
            <a:endParaRPr lang="en-US" altLang="zh-CN" sz="2300" dirty="0" smtClean="0"/>
          </a:p>
          <a:p>
            <a:r>
              <a:rPr lang="zh-CN" altLang="en-US" sz="2800" dirty="0" smtClean="0"/>
              <a:t>按照格式和两个明确来完成如下功能</a:t>
            </a:r>
            <a:endParaRPr lang="en-US" altLang="zh-CN" sz="2800" dirty="0" smtClean="0"/>
          </a:p>
          <a:p>
            <a:pPr lvl="1"/>
            <a:r>
              <a:rPr lang="zh-CN" altLang="en-US" sz="2300" dirty="0" smtClean="0"/>
              <a:t>求两个数据之和的案例</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有明确返回值的方法调用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有明确返回值的方法调用：</a:t>
            </a:r>
            <a:endParaRPr lang="en-US" altLang="zh-CN" sz="2800" dirty="0" smtClean="0"/>
          </a:p>
          <a:p>
            <a:pPr lvl="1"/>
            <a:r>
              <a:rPr lang="zh-CN" altLang="en-US" sz="2300" dirty="0" smtClean="0"/>
              <a:t>单独调用，没有意义</a:t>
            </a:r>
            <a:endParaRPr lang="en-US" altLang="zh-CN" sz="2300" dirty="0" smtClean="0"/>
          </a:p>
          <a:p>
            <a:pPr lvl="1"/>
            <a:r>
              <a:rPr lang="zh-CN" altLang="en-US" sz="2300" dirty="0" smtClean="0"/>
              <a:t>输出调用，有意义，但是不够好，因为我不一定非要把结果输出</a:t>
            </a:r>
            <a:endParaRPr lang="en-US" altLang="zh-CN" sz="2300" dirty="0" smtClean="0"/>
          </a:p>
          <a:p>
            <a:pPr lvl="1"/>
            <a:r>
              <a:rPr lang="zh-CN" altLang="en-US" sz="2300" dirty="0" smtClean="0"/>
              <a:t>赋值调用，推荐方式</a:t>
            </a:r>
            <a:endParaRPr lang="en-US" altLang="zh-CN" sz="2300" dirty="0" smtClean="0"/>
          </a:p>
          <a:p>
            <a:pPr lvl="1"/>
            <a:endParaRPr lang="en-US" altLang="zh-CN" sz="2300" dirty="0" smtClean="0"/>
          </a:p>
          <a:p>
            <a:r>
              <a:rPr lang="zh-CN" altLang="en-US" sz="2800" dirty="0" smtClean="0"/>
              <a:t>讲解完毕该案例后，画图说明方法的调用过程</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有明确返回值的方法练习</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键盘录入两个数据，返回两个数中的较大值</a:t>
            </a:r>
            <a:endParaRPr lang="en-US" altLang="zh-CN" sz="2800" dirty="0" smtClean="0"/>
          </a:p>
          <a:p>
            <a:r>
              <a:rPr lang="zh-CN" altLang="en-US" sz="2800" dirty="0" smtClean="0"/>
              <a:t>键盘录入两个数据，比较两个数据是否相等</a:t>
            </a:r>
            <a:endParaRPr lang="en-US" altLang="zh-CN"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没有明确返回值的方法定义和调用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写一个方法，在控制台输出</a:t>
            </a:r>
            <a:r>
              <a:rPr lang="en-US" altLang="zh-CN" sz="2800" dirty="0" smtClean="0"/>
              <a:t>10</a:t>
            </a:r>
            <a:r>
              <a:rPr lang="zh-CN" altLang="en-US" sz="2800" dirty="0" smtClean="0"/>
              <a:t>次</a:t>
            </a:r>
            <a:r>
              <a:rPr lang="en-US" altLang="zh-CN" sz="2800" dirty="0" err="1" smtClean="0"/>
              <a:t>HelloWorld</a:t>
            </a:r>
            <a:r>
              <a:rPr lang="zh-CN" altLang="en-US" sz="2800" dirty="0" smtClean="0"/>
              <a:t>案例。</a:t>
            </a:r>
            <a:endParaRPr lang="en-US" altLang="zh-CN" sz="2800" dirty="0" smtClean="0"/>
          </a:p>
          <a:p>
            <a:r>
              <a:rPr lang="zh-CN" altLang="en-US" sz="2800" dirty="0" smtClean="0"/>
              <a:t>没有明确返回值的函数调用：</a:t>
            </a:r>
            <a:endParaRPr lang="en-US" altLang="zh-CN" sz="2800" dirty="0" smtClean="0"/>
          </a:p>
          <a:p>
            <a:pPr lvl="1"/>
            <a:r>
              <a:rPr lang="zh-CN" altLang="en-US" sz="2300" dirty="0" smtClean="0"/>
              <a:t>其实就是</a:t>
            </a:r>
            <a:r>
              <a:rPr lang="en-US" altLang="zh-CN" sz="2300" dirty="0" smtClean="0"/>
              <a:t>void</a:t>
            </a:r>
            <a:r>
              <a:rPr lang="zh-CN" altLang="en-US" sz="2300" dirty="0" smtClean="0"/>
              <a:t>类型方法的调用</a:t>
            </a:r>
            <a:endParaRPr lang="en-US" altLang="zh-CN" sz="2300" dirty="0" smtClean="0"/>
          </a:p>
          <a:p>
            <a:pPr lvl="1"/>
            <a:r>
              <a:rPr lang="zh-CN" altLang="en-US" sz="2300" dirty="0" smtClean="0"/>
              <a:t>只能单独调用</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dirty="0" smtClean="0"/>
              <a:t>Java</a:t>
            </a:r>
            <a:r>
              <a:rPr lang="zh-CN" altLang="en-US" dirty="0" smtClean="0"/>
              <a:t>基础语法</a:t>
            </a:r>
            <a:r>
              <a:rPr lang="en-US" altLang="zh-CN" dirty="0" smtClean="0"/>
              <a:t>(</a:t>
            </a:r>
            <a:r>
              <a:rPr lang="zh-CN" altLang="en-US" dirty="0" smtClean="0"/>
              <a:t>下</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数组</a:t>
            </a:r>
            <a:endParaRPr lang="en-US" altLang="zh-CN" dirty="0" smtClean="0"/>
          </a:p>
          <a:p>
            <a:r>
              <a:rPr lang="zh-CN" altLang="en-US" dirty="0" smtClean="0"/>
              <a:t>方法</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没有明确返回值的方法练习</a:t>
            </a:r>
            <a:endParaRPr lang="zh-CN" altLang="en-US" dirty="0"/>
          </a:p>
        </p:txBody>
      </p:sp>
      <p:sp>
        <p:nvSpPr>
          <p:cNvPr id="3" name="内容占位符 2"/>
          <p:cNvSpPr>
            <a:spLocks noGrp="1"/>
          </p:cNvSpPr>
          <p:nvPr>
            <p:ph idx="1"/>
          </p:nvPr>
        </p:nvSpPr>
        <p:spPr/>
        <p:txBody>
          <a:bodyPr>
            <a:normAutofit/>
          </a:bodyPr>
          <a:lstStyle/>
          <a:p>
            <a:r>
              <a:rPr lang="zh-CN" altLang="en-US" dirty="0" smtClean="0"/>
              <a:t>写一个方法，把所有的水仙花数打印在控制台</a:t>
            </a:r>
            <a:endParaRPr lang="en-US" altLang="zh-CN" dirty="0" smtClean="0"/>
          </a:p>
          <a:p>
            <a:r>
              <a:rPr lang="zh-CN" altLang="en-US" dirty="0" smtClean="0"/>
              <a:t>写一个方法，打印</a:t>
            </a:r>
            <a:r>
              <a:rPr lang="en-US" altLang="zh-CN" dirty="0" smtClean="0"/>
              <a:t>1</a:t>
            </a:r>
            <a:r>
              <a:rPr lang="zh-CN" altLang="en-US" dirty="0" smtClean="0"/>
              <a:t>到</a:t>
            </a:r>
            <a:r>
              <a:rPr lang="en-US" altLang="zh-CN" dirty="0" smtClean="0"/>
              <a:t>n</a:t>
            </a:r>
            <a:r>
              <a:rPr lang="zh-CN" altLang="en-US" dirty="0" smtClean="0"/>
              <a:t>之间的数据</a:t>
            </a:r>
            <a:r>
              <a:rPr lang="en-US" altLang="zh-CN" dirty="0" smtClean="0"/>
              <a:t>(n</a:t>
            </a:r>
            <a:r>
              <a:rPr lang="zh-CN" altLang="en-US" dirty="0" smtClean="0"/>
              <a:t>是调用的时候传递过来的</a:t>
            </a:r>
            <a:r>
              <a:rPr lang="en-US" altLang="zh-CN"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方法重载</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方法重载概述</a:t>
            </a:r>
            <a:endParaRPr lang="en-US" altLang="zh-CN" sz="2800" dirty="0" smtClean="0"/>
          </a:p>
          <a:p>
            <a:pPr lvl="1"/>
            <a:r>
              <a:rPr lang="zh-CN" altLang="en-US" sz="2300" dirty="0" smtClean="0">
                <a:latin typeface="Calibri" pitchFamily="34" charset="0"/>
              </a:rPr>
              <a:t>在同一个类中，允许存在一个以上的同名方法，只要它们的参数个数或者参数类型不同即可。</a:t>
            </a:r>
          </a:p>
          <a:p>
            <a:r>
              <a:rPr lang="zh-CN" altLang="en-US" sz="2800" dirty="0" smtClean="0"/>
              <a:t>方法重载特点</a:t>
            </a:r>
            <a:endParaRPr lang="en-US" altLang="zh-CN" sz="2800" dirty="0" smtClean="0"/>
          </a:p>
          <a:p>
            <a:pPr lvl="1"/>
            <a:r>
              <a:rPr lang="zh-CN" altLang="en-US" sz="2300" dirty="0" smtClean="0">
                <a:latin typeface="Calibri" pitchFamily="34" charset="0"/>
              </a:rPr>
              <a:t>与返回值类型无关，只看方法名和参数列表</a:t>
            </a:r>
            <a:endParaRPr lang="en-US" altLang="zh-CN" sz="2300" dirty="0" smtClean="0">
              <a:latin typeface="Calibri" pitchFamily="34" charset="0"/>
            </a:endParaRPr>
          </a:p>
          <a:p>
            <a:pPr lvl="1"/>
            <a:r>
              <a:rPr lang="zh-CN" altLang="en-US" sz="2300" dirty="0" smtClean="0">
                <a:latin typeface="Calibri" pitchFamily="34" charset="0"/>
              </a:rPr>
              <a:t>在调用时，虚拟机通过参数列表的不同来区分同名方法</a:t>
            </a:r>
          </a:p>
          <a:p>
            <a:pPr>
              <a:buNone/>
            </a:pP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方法重载练习</a:t>
            </a:r>
            <a:endParaRPr lang="zh-CN" altLang="en-US" dirty="0"/>
          </a:p>
        </p:txBody>
      </p:sp>
      <p:sp>
        <p:nvSpPr>
          <p:cNvPr id="3" name="内容占位符 2"/>
          <p:cNvSpPr>
            <a:spLocks noGrp="1"/>
          </p:cNvSpPr>
          <p:nvPr>
            <p:ph idx="1"/>
          </p:nvPr>
        </p:nvSpPr>
        <p:spPr/>
        <p:txBody>
          <a:bodyPr>
            <a:normAutofit/>
          </a:bodyPr>
          <a:lstStyle/>
          <a:p>
            <a:r>
              <a:rPr lang="zh-CN" altLang="en-US" dirty="0" smtClean="0"/>
              <a:t>比较两个数据是否相等。参数类型分别为两个</a:t>
            </a:r>
            <a:r>
              <a:rPr lang="en-US" altLang="zh-CN" dirty="0" smtClean="0"/>
              <a:t>byte</a:t>
            </a:r>
            <a:r>
              <a:rPr lang="zh-CN" altLang="en-US" dirty="0" smtClean="0"/>
              <a:t>类型，两个</a:t>
            </a:r>
            <a:r>
              <a:rPr lang="en-US" altLang="zh-CN" dirty="0" smtClean="0"/>
              <a:t>short</a:t>
            </a:r>
            <a:r>
              <a:rPr lang="zh-CN" altLang="en-US" dirty="0" smtClean="0"/>
              <a:t>类型，两个</a:t>
            </a:r>
            <a:r>
              <a:rPr lang="en-US" altLang="zh-CN" dirty="0" err="1" smtClean="0"/>
              <a:t>int</a:t>
            </a:r>
            <a:r>
              <a:rPr lang="zh-CN" altLang="en-US" dirty="0" smtClean="0"/>
              <a:t>类型，两个</a:t>
            </a:r>
            <a:r>
              <a:rPr lang="en-US" altLang="zh-CN" dirty="0" smtClean="0"/>
              <a:t>long</a:t>
            </a:r>
            <a:r>
              <a:rPr lang="zh-CN" altLang="en-US" dirty="0" smtClean="0"/>
              <a:t>类型，并在</a:t>
            </a:r>
            <a:r>
              <a:rPr lang="en-US" altLang="zh-CN" dirty="0" smtClean="0"/>
              <a:t>main</a:t>
            </a:r>
            <a:r>
              <a:rPr lang="zh-CN" altLang="en-US" dirty="0" smtClean="0"/>
              <a:t>方法中进行测试</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方法参数传递问题</a:t>
            </a:r>
            <a:endParaRPr lang="zh-CN" altLang="en-US" dirty="0"/>
          </a:p>
        </p:txBody>
      </p:sp>
      <p:sp>
        <p:nvSpPr>
          <p:cNvPr id="3" name="内容占位符 2"/>
          <p:cNvSpPr>
            <a:spLocks noGrp="1"/>
          </p:cNvSpPr>
          <p:nvPr>
            <p:ph idx="1"/>
          </p:nvPr>
        </p:nvSpPr>
        <p:spPr/>
        <p:txBody>
          <a:bodyPr>
            <a:normAutofit/>
          </a:bodyPr>
          <a:lstStyle/>
          <a:p>
            <a:r>
              <a:rPr lang="zh-CN" altLang="en-US" dirty="0" smtClean="0"/>
              <a:t>看程序写结果，并总结基本</a:t>
            </a:r>
            <a:r>
              <a:rPr lang="zh-CN" altLang="en-US" dirty="0" smtClean="0"/>
              <a:t>类型参数</a:t>
            </a:r>
            <a:r>
              <a:rPr lang="zh-CN" altLang="en-US" dirty="0" smtClean="0"/>
              <a:t>的传递问题</a:t>
            </a:r>
            <a:r>
              <a:rPr lang="en-US" altLang="zh-CN" dirty="0" smtClean="0"/>
              <a:t>(</a:t>
            </a:r>
            <a:r>
              <a:rPr lang="zh-CN" altLang="en-US" dirty="0" smtClean="0"/>
              <a:t>代码在备注部分</a:t>
            </a:r>
            <a:r>
              <a:rPr lang="en-US" altLang="zh-CN" dirty="0" smtClean="0"/>
              <a:t>)</a:t>
            </a:r>
          </a:p>
          <a:p>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方法参数传递问题</a:t>
            </a:r>
            <a:endParaRPr lang="zh-CN" altLang="en-US" dirty="0"/>
          </a:p>
        </p:txBody>
      </p:sp>
      <p:sp>
        <p:nvSpPr>
          <p:cNvPr id="3" name="内容占位符 2"/>
          <p:cNvSpPr>
            <a:spLocks noGrp="1"/>
          </p:cNvSpPr>
          <p:nvPr>
            <p:ph idx="1"/>
          </p:nvPr>
        </p:nvSpPr>
        <p:spPr/>
        <p:txBody>
          <a:bodyPr>
            <a:normAutofit/>
          </a:bodyPr>
          <a:lstStyle/>
          <a:p>
            <a:r>
              <a:rPr lang="zh-CN" altLang="en-US" dirty="0" smtClean="0"/>
              <a:t>看程序写结果，并</a:t>
            </a:r>
            <a:r>
              <a:rPr lang="zh-CN" altLang="en-US" dirty="0" smtClean="0"/>
              <a:t>总结引用</a:t>
            </a:r>
            <a:r>
              <a:rPr lang="zh-CN" altLang="en-US" dirty="0" smtClean="0"/>
              <a:t>类型参数的传递问题</a:t>
            </a:r>
            <a:r>
              <a:rPr lang="en-US" altLang="zh-CN" dirty="0" smtClean="0"/>
              <a:t>(</a:t>
            </a:r>
            <a:r>
              <a:rPr lang="zh-CN" altLang="en-US" dirty="0" smtClean="0"/>
              <a:t>代码在备注部分</a:t>
            </a:r>
            <a:r>
              <a:rPr lang="en-US" altLang="zh-CN" dirty="0" smtClean="0"/>
              <a:t>)</a:t>
            </a:r>
          </a:p>
          <a:p>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方法练习</a:t>
            </a:r>
            <a:endParaRPr lang="zh-CN" altLang="en-US" dirty="0"/>
          </a:p>
        </p:txBody>
      </p:sp>
      <p:sp>
        <p:nvSpPr>
          <p:cNvPr id="3" name="内容占位符 2"/>
          <p:cNvSpPr>
            <a:spLocks noGrp="1"/>
          </p:cNvSpPr>
          <p:nvPr>
            <p:ph idx="1"/>
          </p:nvPr>
        </p:nvSpPr>
        <p:spPr/>
        <p:txBody>
          <a:bodyPr>
            <a:normAutofit/>
          </a:bodyPr>
          <a:lstStyle/>
          <a:p>
            <a:r>
              <a:rPr lang="zh-CN" altLang="en-US" dirty="0" smtClean="0"/>
              <a:t>把遍历数组改进为方法实现，并调用方法</a:t>
            </a:r>
            <a:endParaRPr lang="en-US" altLang="zh-CN" dirty="0" smtClean="0"/>
          </a:p>
          <a:p>
            <a:r>
              <a:rPr lang="zh-CN" altLang="en-US" dirty="0" smtClean="0"/>
              <a:t>把获取数组最值改进为方法实现，并调用方法</a:t>
            </a:r>
            <a:endParaRPr lang="en-US" altLang="zh-CN" dirty="0" smtClean="0"/>
          </a:p>
          <a:p>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数组概述</a:t>
            </a:r>
            <a:endParaRPr lang="zh-CN" altLang="en-US" dirty="0"/>
          </a:p>
        </p:txBody>
      </p:sp>
      <p:sp>
        <p:nvSpPr>
          <p:cNvPr id="3" name="内容占位符 2"/>
          <p:cNvSpPr>
            <a:spLocks noGrp="1"/>
          </p:cNvSpPr>
          <p:nvPr>
            <p:ph idx="1"/>
          </p:nvPr>
        </p:nvSpPr>
        <p:spPr/>
        <p:txBody>
          <a:bodyPr>
            <a:normAutofit/>
          </a:bodyPr>
          <a:lstStyle/>
          <a:p>
            <a:pPr>
              <a:defRPr/>
            </a:pPr>
            <a:r>
              <a:rPr lang="zh-CN" altLang="en-US" sz="2800" dirty="0" smtClean="0"/>
              <a:t>数组概述</a:t>
            </a:r>
            <a:endParaRPr lang="en-US" altLang="zh-CN" sz="2800" dirty="0" smtClean="0"/>
          </a:p>
          <a:p>
            <a:pPr lvl="1">
              <a:defRPr/>
            </a:pPr>
            <a:r>
              <a:rPr lang="zh-CN" altLang="en-US" sz="2300" dirty="0" smtClean="0"/>
              <a:t>需求：现在需要统计某公司员工的工资情况，例如计算平均工资、找到最高工资等。假设该公司有</a:t>
            </a:r>
            <a:r>
              <a:rPr lang="en-US" sz="2300" dirty="0" smtClean="0"/>
              <a:t>80</a:t>
            </a:r>
            <a:r>
              <a:rPr lang="zh-CN" altLang="en-US" sz="2300" dirty="0" smtClean="0"/>
              <a:t>名员工，用前面所学的知识，程序首先需要声明</a:t>
            </a:r>
            <a:r>
              <a:rPr lang="en-US" sz="2300" dirty="0" smtClean="0"/>
              <a:t>80</a:t>
            </a:r>
            <a:r>
              <a:rPr lang="zh-CN" altLang="en-US" sz="2300" dirty="0" smtClean="0"/>
              <a:t>个变量来分别记住每位员工的工资，然后在进行操作，这样做会显得很麻烦。为了解决这种问题，</a:t>
            </a:r>
            <a:r>
              <a:rPr lang="en-US" altLang="zh-CN" sz="2300" dirty="0" smtClean="0"/>
              <a:t>Java</a:t>
            </a:r>
            <a:r>
              <a:rPr lang="zh-CN" altLang="en-US" sz="2300" dirty="0" smtClean="0"/>
              <a:t>就提供了数组供我们使用。</a:t>
            </a:r>
            <a:endParaRPr lang="en-US" altLang="zh-CN" sz="2300" dirty="0" smtClean="0"/>
          </a:p>
          <a:p>
            <a:pPr lvl="1">
              <a:defRPr/>
            </a:pPr>
            <a:r>
              <a:rPr lang="zh-CN" altLang="en-US" sz="2300" dirty="0" smtClean="0"/>
              <a:t>那么数组到底是什么呢</a:t>
            </a:r>
            <a:r>
              <a:rPr lang="en-US" altLang="zh-CN" sz="2300" dirty="0" smtClean="0"/>
              <a:t>?</a:t>
            </a:r>
            <a:r>
              <a:rPr lang="zh-CN" altLang="en-US" sz="2300" dirty="0" smtClean="0"/>
              <a:t>有什么特点呢</a:t>
            </a:r>
            <a:r>
              <a:rPr lang="en-US" altLang="zh-CN" sz="2300" dirty="0" smtClean="0"/>
              <a:t>?</a:t>
            </a:r>
            <a:r>
              <a:rPr lang="zh-CN" altLang="en-US" sz="2300" dirty="0" smtClean="0"/>
              <a:t>通过上面的分析：我们可以得到如下两句话：</a:t>
            </a:r>
            <a:endParaRPr lang="en-US" altLang="zh-CN" sz="2300" dirty="0" smtClean="0"/>
          </a:p>
          <a:p>
            <a:pPr lvl="2">
              <a:defRPr/>
            </a:pPr>
            <a:r>
              <a:rPr lang="zh-CN" altLang="en-US" sz="1900" dirty="0" smtClean="0"/>
              <a:t>数组是存储多个变量</a:t>
            </a:r>
            <a:r>
              <a:rPr lang="en-US" altLang="zh-CN" sz="1900" dirty="0" smtClean="0"/>
              <a:t>(</a:t>
            </a:r>
            <a:r>
              <a:rPr lang="zh-CN" altLang="en-US" sz="1900" dirty="0" smtClean="0"/>
              <a:t>元素</a:t>
            </a:r>
            <a:r>
              <a:rPr lang="en-US" altLang="zh-CN" sz="1900" dirty="0" smtClean="0"/>
              <a:t>)</a:t>
            </a:r>
            <a:r>
              <a:rPr lang="zh-CN" altLang="en-US" sz="1900" dirty="0" smtClean="0"/>
              <a:t>的东西</a:t>
            </a:r>
            <a:r>
              <a:rPr lang="en-US" altLang="zh-CN" sz="1900" dirty="0" smtClean="0"/>
              <a:t>(</a:t>
            </a:r>
            <a:r>
              <a:rPr lang="zh-CN" altLang="en-US" sz="1900" dirty="0" smtClean="0"/>
              <a:t>容器</a:t>
            </a:r>
            <a:r>
              <a:rPr lang="en-US" altLang="zh-CN" sz="1900" dirty="0" smtClean="0"/>
              <a:t>)</a:t>
            </a:r>
          </a:p>
          <a:p>
            <a:pPr lvl="2">
              <a:defRPr/>
            </a:pPr>
            <a:r>
              <a:rPr lang="zh-CN" altLang="en-US" sz="1900" dirty="0" smtClean="0"/>
              <a:t>这多个变量的数据类型要一致</a:t>
            </a:r>
            <a:endParaRPr lang="en-US" altLang="zh-CN" sz="19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数组定义格式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数组概念</a:t>
            </a:r>
            <a:endParaRPr lang="en-US" altLang="zh-CN" sz="2800" dirty="0" smtClean="0"/>
          </a:p>
          <a:p>
            <a:pPr lvl="1"/>
            <a:r>
              <a:rPr lang="zh-CN" altLang="en-US" sz="2300" dirty="0" smtClean="0"/>
              <a:t>数组是存储同一种数据类型多个元素的容器。</a:t>
            </a:r>
            <a:endParaRPr lang="en-US" altLang="zh-CN" sz="2300" dirty="0" smtClean="0"/>
          </a:p>
          <a:p>
            <a:pPr lvl="1"/>
            <a:r>
              <a:rPr lang="zh-CN" altLang="en-US" sz="2300" dirty="0" smtClean="0"/>
              <a:t>数组既可以存储基本数据类型，也可以存储引用数据类型。</a:t>
            </a:r>
            <a:endParaRPr lang="en-US" altLang="zh-CN" sz="2300" dirty="0" smtClean="0"/>
          </a:p>
          <a:p>
            <a:r>
              <a:rPr lang="zh-CN" altLang="en-US" sz="2800" dirty="0" smtClean="0"/>
              <a:t>数组的定义格式</a:t>
            </a:r>
            <a:endParaRPr lang="en-US" altLang="zh-CN" sz="2800" dirty="0" smtClean="0"/>
          </a:p>
          <a:p>
            <a:pPr lvl="1"/>
            <a:r>
              <a:rPr lang="zh-CN" altLang="en-US" sz="2300" dirty="0" smtClean="0"/>
              <a:t>格式</a:t>
            </a:r>
            <a:r>
              <a:rPr lang="en-US" altLang="zh-CN" sz="2300" dirty="0" smtClean="0"/>
              <a:t>1</a:t>
            </a:r>
            <a:r>
              <a:rPr lang="zh-CN" altLang="en-US" sz="2300" dirty="0" smtClean="0"/>
              <a:t>：数据类型</a:t>
            </a:r>
            <a:r>
              <a:rPr lang="en-US" altLang="zh-CN" sz="2300" dirty="0" smtClean="0"/>
              <a:t>[] </a:t>
            </a:r>
            <a:r>
              <a:rPr lang="zh-CN" altLang="en-US" sz="2300" dirty="0" smtClean="0"/>
              <a:t>数组名</a:t>
            </a:r>
            <a:r>
              <a:rPr lang="en-US" altLang="zh-CN" sz="2300" dirty="0" smtClean="0"/>
              <a:t>;</a:t>
            </a:r>
          </a:p>
          <a:p>
            <a:pPr lvl="1"/>
            <a:r>
              <a:rPr lang="zh-CN" altLang="en-US" sz="2300" dirty="0" smtClean="0"/>
              <a:t>格式</a:t>
            </a:r>
            <a:r>
              <a:rPr lang="en-US" altLang="zh-CN" sz="2300" dirty="0" smtClean="0"/>
              <a:t>2</a:t>
            </a:r>
            <a:r>
              <a:rPr lang="zh-CN" altLang="en-US" sz="2300" dirty="0" smtClean="0"/>
              <a:t>：数据类型 数组名</a:t>
            </a:r>
            <a:r>
              <a:rPr lang="en-US" altLang="zh-CN" sz="2300" dirty="0" smtClean="0"/>
              <a:t>[];</a:t>
            </a:r>
          </a:p>
          <a:p>
            <a:pPr lvl="1"/>
            <a:r>
              <a:rPr lang="zh-CN" altLang="en-US" sz="2300" dirty="0" smtClean="0"/>
              <a:t>注意：这两种定义做完了，数组中是没有元素值的。</a:t>
            </a:r>
            <a:r>
              <a:rPr lang="en-US" altLang="zh-CN" sz="2300" dirty="0" smtClean="0"/>
              <a:t>          	        </a:t>
            </a:r>
            <a:r>
              <a:rPr lang="zh-CN" altLang="en-US" sz="2300" dirty="0" smtClean="0"/>
              <a:t>如何对数组的元素进行初始化呢</a:t>
            </a:r>
            <a:r>
              <a:rPr lang="en-US" altLang="zh-CN" sz="2300" dirty="0" smtClean="0"/>
              <a:t>?</a:t>
            </a:r>
            <a:endParaRPr lang="en-US" altLang="zh-CN" sz="19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数组的初始化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数组初始化概述：</a:t>
            </a:r>
            <a:endParaRPr lang="en-US" altLang="zh-CN" sz="2800" dirty="0" smtClean="0"/>
          </a:p>
          <a:p>
            <a:pPr lvl="1"/>
            <a:r>
              <a:rPr lang="en-US" altLang="zh-CN" sz="2300" dirty="0" smtClean="0"/>
              <a:t>Java</a:t>
            </a:r>
            <a:r>
              <a:rPr lang="zh-CN" altLang="en-US" sz="2300" dirty="0" smtClean="0"/>
              <a:t>中的数组必须先初始化</a:t>
            </a:r>
            <a:r>
              <a:rPr lang="en-US" altLang="zh-CN" sz="2300" dirty="0" smtClean="0"/>
              <a:t>,</a:t>
            </a:r>
            <a:r>
              <a:rPr lang="zh-CN" altLang="en-US" sz="2300" dirty="0" smtClean="0"/>
              <a:t>然后才能使用。</a:t>
            </a:r>
            <a:endParaRPr lang="en-US" altLang="zh-CN" sz="2300" dirty="0" smtClean="0"/>
          </a:p>
          <a:p>
            <a:pPr lvl="1"/>
            <a:r>
              <a:rPr lang="zh-CN" altLang="en-US" sz="2300" dirty="0" smtClean="0"/>
              <a:t>所谓初始化：就是为数组中的数组元素分配内存空间，并为每个数组元素赋值。</a:t>
            </a:r>
            <a:endParaRPr lang="en-US" altLang="zh-CN" sz="2300" dirty="0" smtClean="0"/>
          </a:p>
          <a:p>
            <a:r>
              <a:rPr lang="zh-CN" altLang="en-US" sz="2800" dirty="0" smtClean="0"/>
              <a:t>数组的初始化方式</a:t>
            </a:r>
            <a:endParaRPr lang="en-US" altLang="zh-CN" sz="2800" dirty="0" smtClean="0"/>
          </a:p>
          <a:p>
            <a:pPr lvl="1"/>
            <a:r>
              <a:rPr lang="zh-CN" altLang="en-US" sz="2300" dirty="0" smtClean="0"/>
              <a:t>动态初始化：初始化时只指定数组长度，由系统为数组分配初始值。</a:t>
            </a:r>
            <a:endParaRPr lang="en-US" altLang="zh-CN" sz="2300" dirty="0" smtClean="0"/>
          </a:p>
          <a:p>
            <a:pPr lvl="1"/>
            <a:r>
              <a:rPr lang="zh-CN" altLang="en-US" sz="2300" dirty="0" smtClean="0"/>
              <a:t>静态初始化：初始化时指定每个数组元素的初始值，由系统决定数组长度。</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数组的初始化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动态初始化：初始化时只指定数组长度，由系统为数组分配初始值。</a:t>
            </a:r>
            <a:endParaRPr lang="en-US" altLang="zh-CN" sz="2800" dirty="0" smtClean="0"/>
          </a:p>
          <a:p>
            <a:pPr lvl="1"/>
            <a:r>
              <a:rPr lang="zh-CN" altLang="en-US" sz="2300" dirty="0" smtClean="0"/>
              <a:t>格式：数据类型</a:t>
            </a:r>
            <a:r>
              <a:rPr lang="en-US" altLang="zh-CN" sz="2300" dirty="0" smtClean="0"/>
              <a:t>[] </a:t>
            </a:r>
            <a:r>
              <a:rPr lang="zh-CN" altLang="en-US" sz="2300" dirty="0" smtClean="0"/>
              <a:t>数组名 </a:t>
            </a:r>
            <a:r>
              <a:rPr lang="en-US" altLang="zh-CN" sz="2300" dirty="0" smtClean="0"/>
              <a:t>= new </a:t>
            </a:r>
            <a:r>
              <a:rPr lang="zh-CN" altLang="en-US" sz="2300" dirty="0" smtClean="0"/>
              <a:t>数据类型</a:t>
            </a:r>
            <a:r>
              <a:rPr lang="en-US" altLang="zh-CN" sz="2300" dirty="0" smtClean="0"/>
              <a:t>[</a:t>
            </a:r>
            <a:r>
              <a:rPr lang="zh-CN" altLang="en-US" sz="2300" dirty="0" smtClean="0"/>
              <a:t>数组长度</a:t>
            </a:r>
            <a:r>
              <a:rPr lang="en-US" altLang="zh-CN" sz="2300" dirty="0" smtClean="0"/>
              <a:t>];</a:t>
            </a:r>
          </a:p>
          <a:p>
            <a:pPr lvl="1"/>
            <a:r>
              <a:rPr lang="zh-CN" altLang="en-US" sz="2300" dirty="0" smtClean="0"/>
              <a:t>数组长度其实就是数组中元素的个数。</a:t>
            </a:r>
            <a:endParaRPr lang="en-US" altLang="zh-CN" sz="2300" dirty="0" smtClean="0"/>
          </a:p>
          <a:p>
            <a:pPr lvl="1"/>
            <a:r>
              <a:rPr lang="zh-CN" altLang="en-US" sz="2300" dirty="0" smtClean="0"/>
              <a:t>举例：</a:t>
            </a:r>
            <a:endParaRPr lang="en-US" altLang="zh-CN" sz="2300" dirty="0" smtClean="0"/>
          </a:p>
          <a:p>
            <a:pPr lvl="2"/>
            <a:r>
              <a:rPr lang="en-US" altLang="zh-CN" sz="1900" dirty="0" err="1" smtClean="0"/>
              <a:t>int</a:t>
            </a:r>
            <a:r>
              <a:rPr lang="en-US" altLang="zh-CN" sz="1900" dirty="0" smtClean="0"/>
              <a:t>[] </a:t>
            </a:r>
            <a:r>
              <a:rPr lang="en-US" altLang="zh-CN" sz="1900" dirty="0" err="1" smtClean="0"/>
              <a:t>arr</a:t>
            </a:r>
            <a:r>
              <a:rPr lang="en-US" altLang="zh-CN" sz="1900" dirty="0" smtClean="0"/>
              <a:t> = new </a:t>
            </a:r>
            <a:r>
              <a:rPr lang="en-US" altLang="zh-CN" sz="1900" dirty="0" err="1" smtClean="0"/>
              <a:t>int</a:t>
            </a:r>
            <a:r>
              <a:rPr lang="en-US" altLang="zh-CN" sz="1900" dirty="0" smtClean="0"/>
              <a:t>[3];</a:t>
            </a:r>
          </a:p>
          <a:p>
            <a:pPr lvl="2"/>
            <a:r>
              <a:rPr lang="zh-CN" altLang="en-US" sz="1900" dirty="0" smtClean="0"/>
              <a:t>解释：定义了一个</a:t>
            </a:r>
            <a:r>
              <a:rPr lang="en-US" altLang="zh-CN" sz="1900" dirty="0" err="1" smtClean="0"/>
              <a:t>int</a:t>
            </a:r>
            <a:r>
              <a:rPr lang="zh-CN" altLang="en-US" sz="1900" dirty="0" smtClean="0"/>
              <a:t>类型的数组，这个数组中可以存放</a:t>
            </a:r>
            <a:r>
              <a:rPr lang="en-US" altLang="zh-CN" sz="1900" dirty="0" smtClean="0"/>
              <a:t>3</a:t>
            </a:r>
            <a:r>
              <a:rPr lang="zh-CN" altLang="en-US" sz="1900" dirty="0" smtClean="0"/>
              <a:t>个</a:t>
            </a:r>
            <a:r>
              <a:rPr lang="en-US" altLang="zh-CN" sz="1900" dirty="0" err="1" smtClean="0"/>
              <a:t>int</a:t>
            </a:r>
            <a:r>
              <a:rPr lang="zh-CN" altLang="en-US" sz="1900" dirty="0" smtClean="0"/>
              <a:t>类型的值。</a:t>
            </a:r>
            <a:endParaRPr lang="en-US" altLang="zh-CN" sz="19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dirty="0" smtClean="0"/>
              <a:t>Java</a:t>
            </a:r>
            <a:r>
              <a:rPr lang="zh-CN" altLang="en-US" dirty="0" smtClean="0"/>
              <a:t>中的内存分配</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Java</a:t>
            </a:r>
            <a:r>
              <a:rPr lang="zh-CN" altLang="en-US" sz="2800" dirty="0" smtClean="0"/>
              <a:t> 程序在运行时，需要在内存中的分配空间。为了提高运算效率，就对空间进行了不同区域的划分，因为每一片区域都有特定的处理数据方式和内存管理方式。</a:t>
            </a:r>
            <a:endParaRPr lang="en-US" altLang="zh-CN" sz="2800" dirty="0" smtClean="0"/>
          </a:p>
          <a:p>
            <a:pPr lvl="1"/>
            <a:r>
              <a:rPr lang="zh-CN" altLang="en-US" sz="2300" dirty="0" smtClean="0"/>
              <a:t>栈 存储局部变量</a:t>
            </a:r>
            <a:endParaRPr lang="en-US" altLang="zh-CN" sz="2300" dirty="0" smtClean="0"/>
          </a:p>
          <a:p>
            <a:pPr lvl="1"/>
            <a:r>
              <a:rPr lang="zh-CN" altLang="en-US" sz="2300" dirty="0" smtClean="0"/>
              <a:t>堆 存储</a:t>
            </a:r>
            <a:r>
              <a:rPr lang="en-US" altLang="zh-CN" sz="2300" dirty="0" smtClean="0"/>
              <a:t>new</a:t>
            </a:r>
            <a:r>
              <a:rPr lang="zh-CN" altLang="en-US" sz="2300" dirty="0" smtClean="0"/>
              <a:t>出来的东西</a:t>
            </a:r>
            <a:endParaRPr lang="en-US" altLang="zh-CN" sz="2300" dirty="0" smtClean="0"/>
          </a:p>
          <a:p>
            <a:pPr lvl="1"/>
            <a:r>
              <a:rPr lang="zh-CN" altLang="en-US" sz="2300" dirty="0" smtClean="0"/>
              <a:t>方法区 </a:t>
            </a:r>
            <a:r>
              <a:rPr lang="en-US" altLang="zh-CN" sz="2300" dirty="0" smtClean="0"/>
              <a:t>(</a:t>
            </a:r>
            <a:r>
              <a:rPr lang="zh-CN" altLang="en-US" sz="2300" dirty="0" smtClean="0"/>
              <a:t>面向对象进阶讲</a:t>
            </a:r>
            <a:r>
              <a:rPr lang="en-US" altLang="zh-CN" sz="2300" dirty="0" smtClean="0"/>
              <a:t>)</a:t>
            </a:r>
          </a:p>
          <a:p>
            <a:pPr lvl="1"/>
            <a:r>
              <a:rPr lang="zh-CN" altLang="en-US" sz="2300" dirty="0" smtClean="0"/>
              <a:t>本地方法区 </a:t>
            </a:r>
            <a:r>
              <a:rPr lang="en-US" altLang="zh-CN" sz="2300" dirty="0" smtClean="0"/>
              <a:t>(</a:t>
            </a:r>
            <a:r>
              <a:rPr lang="zh-CN" altLang="en-US" sz="2300" dirty="0" smtClean="0"/>
              <a:t>和系统相关</a:t>
            </a:r>
            <a:r>
              <a:rPr lang="en-US" altLang="zh-CN" sz="2300" dirty="0" smtClean="0"/>
              <a:t>)</a:t>
            </a:r>
          </a:p>
          <a:p>
            <a:pPr lvl="1"/>
            <a:r>
              <a:rPr lang="zh-CN" altLang="en-US" sz="2300" dirty="0" smtClean="0"/>
              <a:t>寄存器 </a:t>
            </a:r>
            <a:r>
              <a:rPr lang="en-US" altLang="zh-CN" sz="2300" dirty="0" smtClean="0"/>
              <a:t>(</a:t>
            </a:r>
            <a:r>
              <a:rPr lang="zh-CN" altLang="en-US" sz="2300" dirty="0" smtClean="0"/>
              <a:t>给</a:t>
            </a:r>
            <a:r>
              <a:rPr lang="en-US" altLang="zh-CN" sz="2300" dirty="0" smtClean="0"/>
              <a:t>CPU</a:t>
            </a:r>
            <a:r>
              <a:rPr lang="zh-CN" altLang="en-US" sz="2300" dirty="0" smtClean="0"/>
              <a:t>使用</a:t>
            </a:r>
            <a:r>
              <a:rPr lang="en-US" altLang="zh-CN" sz="2300" dirty="0" smtClean="0"/>
              <a:t>)</a:t>
            </a:r>
          </a:p>
          <a:p>
            <a:pPr>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dirty="0" smtClean="0"/>
              <a:t>Java</a:t>
            </a:r>
            <a:r>
              <a:rPr lang="zh-CN" altLang="en-US" dirty="0" smtClean="0"/>
              <a:t>中数组的内存图解</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图解</a:t>
            </a:r>
            <a:r>
              <a:rPr lang="en-US" altLang="zh-CN" sz="2800" dirty="0" smtClean="0"/>
              <a:t>1</a:t>
            </a:r>
            <a:r>
              <a:rPr lang="zh-CN" altLang="en-US" sz="2800" dirty="0" smtClean="0"/>
              <a:t>：</a:t>
            </a:r>
            <a:endParaRPr lang="en-US" altLang="zh-CN" sz="2800" dirty="0" smtClean="0"/>
          </a:p>
          <a:p>
            <a:pPr lvl="1"/>
            <a:r>
              <a:rPr lang="zh-CN" altLang="en-US" sz="2300" dirty="0" smtClean="0"/>
              <a:t>定义一个数组，输出数组名及元素。然后给数组中的元素赋值，再次输出数组名及元素。</a:t>
            </a:r>
            <a:endParaRPr lang="en-US" altLang="zh-CN" sz="2300" dirty="0" smtClean="0"/>
          </a:p>
          <a:p>
            <a:r>
              <a:rPr lang="zh-CN" altLang="en-US" sz="2800" dirty="0" smtClean="0"/>
              <a:t>图解</a:t>
            </a:r>
            <a:r>
              <a:rPr lang="en-US" altLang="zh-CN" sz="2800" dirty="0" smtClean="0"/>
              <a:t>2</a:t>
            </a:r>
            <a:r>
              <a:rPr lang="zh-CN" altLang="en-US" sz="2800" dirty="0" smtClean="0"/>
              <a:t>：</a:t>
            </a:r>
            <a:endParaRPr lang="en-US" altLang="zh-CN" sz="2800" dirty="0" smtClean="0"/>
          </a:p>
          <a:p>
            <a:pPr lvl="1"/>
            <a:r>
              <a:rPr lang="zh-CN" altLang="en-US" sz="2300" dirty="0" smtClean="0"/>
              <a:t>定义两个数组，分别输出数组名及元素。然后分别给数组中的元素赋值，分别再次输出数组名及元素。</a:t>
            </a:r>
            <a:endParaRPr lang="en-US" altLang="zh-CN" sz="2300" dirty="0" smtClean="0"/>
          </a:p>
          <a:p>
            <a:r>
              <a:rPr lang="zh-CN" altLang="en-US" sz="2800" dirty="0" smtClean="0"/>
              <a:t>图解</a:t>
            </a:r>
            <a:r>
              <a:rPr lang="en-US" altLang="zh-CN" sz="2800" dirty="0" smtClean="0"/>
              <a:t>3</a:t>
            </a:r>
            <a:r>
              <a:rPr lang="zh-CN" altLang="en-US" sz="2800" dirty="0" smtClean="0"/>
              <a:t>：</a:t>
            </a:r>
            <a:endParaRPr lang="en-US" altLang="zh-CN" sz="2800" dirty="0" smtClean="0"/>
          </a:p>
          <a:p>
            <a:pPr lvl="1"/>
            <a:r>
              <a:rPr lang="zh-CN" altLang="en-US" sz="2300" dirty="0" smtClean="0"/>
              <a:t>定义两个数组，先定义一个数组，赋值，输出。然后定义第二个数组的时候把第一个数组的地址赋值给第二个数组。然后给第二个数组赋值，再次输出两个数组的名及元素。</a:t>
            </a:r>
            <a:endParaRPr lang="en-US" altLang="zh-CN" sz="18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数组的初始化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静态初始化：初始化时指定每个数组元素的初始值，由系统决定数组长度。</a:t>
            </a:r>
            <a:endParaRPr lang="en-US" altLang="zh-CN" sz="2800" dirty="0" smtClean="0"/>
          </a:p>
          <a:p>
            <a:pPr lvl="1"/>
            <a:r>
              <a:rPr lang="zh-CN" altLang="en-US" sz="2300" dirty="0" smtClean="0"/>
              <a:t>格式：</a:t>
            </a:r>
            <a:endParaRPr lang="en-US" altLang="zh-CN" sz="2300" dirty="0" smtClean="0"/>
          </a:p>
          <a:p>
            <a:pPr lvl="2"/>
            <a:r>
              <a:rPr lang="zh-CN" altLang="en-US" sz="1900" dirty="0" smtClean="0"/>
              <a:t>数据类型</a:t>
            </a:r>
            <a:r>
              <a:rPr lang="en-US" altLang="zh-CN" sz="1900" dirty="0" smtClean="0"/>
              <a:t>[] </a:t>
            </a:r>
            <a:r>
              <a:rPr lang="zh-CN" altLang="en-US" sz="1900" dirty="0" smtClean="0"/>
              <a:t>数组名 </a:t>
            </a:r>
            <a:r>
              <a:rPr lang="en-US" altLang="zh-CN" sz="1900" dirty="0" smtClean="0"/>
              <a:t>= new </a:t>
            </a:r>
            <a:r>
              <a:rPr lang="zh-CN" altLang="en-US" sz="1900" dirty="0" smtClean="0"/>
              <a:t>数据类型</a:t>
            </a:r>
            <a:r>
              <a:rPr lang="en-US" altLang="zh-CN" sz="1900" dirty="0" smtClean="0"/>
              <a:t>[]{</a:t>
            </a:r>
            <a:r>
              <a:rPr lang="zh-CN" altLang="en-US" sz="1900" dirty="0" smtClean="0"/>
              <a:t>元素</a:t>
            </a:r>
            <a:r>
              <a:rPr lang="en-US" altLang="zh-CN" sz="1900" dirty="0" smtClean="0"/>
              <a:t>1,</a:t>
            </a:r>
            <a:r>
              <a:rPr lang="zh-CN" altLang="en-US" sz="1900" dirty="0" smtClean="0"/>
              <a:t>元素</a:t>
            </a:r>
            <a:r>
              <a:rPr lang="en-US" altLang="zh-CN" sz="1900" dirty="0" smtClean="0"/>
              <a:t>2,…};</a:t>
            </a:r>
          </a:p>
          <a:p>
            <a:pPr lvl="1"/>
            <a:r>
              <a:rPr lang="zh-CN" altLang="en-US" sz="2300" dirty="0" smtClean="0"/>
              <a:t>举例：</a:t>
            </a:r>
            <a:endParaRPr lang="en-US" altLang="zh-CN" sz="2300" dirty="0" smtClean="0"/>
          </a:p>
          <a:p>
            <a:pPr lvl="2"/>
            <a:r>
              <a:rPr lang="en-US" altLang="zh-CN" sz="1900" dirty="0" err="1" smtClean="0"/>
              <a:t>int</a:t>
            </a:r>
            <a:r>
              <a:rPr lang="en-US" altLang="zh-CN" sz="1900" dirty="0" smtClean="0"/>
              <a:t>[] </a:t>
            </a:r>
            <a:r>
              <a:rPr lang="en-US" altLang="zh-CN" sz="1900" dirty="0" err="1" smtClean="0"/>
              <a:t>arr</a:t>
            </a:r>
            <a:r>
              <a:rPr lang="en-US" altLang="zh-CN" sz="1900" dirty="0" smtClean="0"/>
              <a:t> = new </a:t>
            </a:r>
            <a:r>
              <a:rPr lang="en-US" altLang="zh-CN" sz="1900" dirty="0" err="1" smtClean="0"/>
              <a:t>int</a:t>
            </a:r>
            <a:r>
              <a:rPr lang="en-US" altLang="zh-CN" sz="1900" dirty="0" smtClean="0"/>
              <a:t>[]{1,2,3};</a:t>
            </a:r>
          </a:p>
          <a:p>
            <a:pPr lvl="2"/>
            <a:r>
              <a:rPr lang="zh-CN" altLang="en-US" sz="1900" dirty="0" smtClean="0"/>
              <a:t>解释：定义了一个</a:t>
            </a:r>
            <a:r>
              <a:rPr lang="en-US" altLang="zh-CN" sz="1900" dirty="0" err="1" smtClean="0"/>
              <a:t>int</a:t>
            </a:r>
            <a:r>
              <a:rPr lang="zh-CN" altLang="en-US" sz="1900" dirty="0" smtClean="0"/>
              <a:t>类型的数组，这个数组中可以存放</a:t>
            </a:r>
            <a:r>
              <a:rPr lang="en-US" altLang="zh-CN" sz="1900" dirty="0" smtClean="0"/>
              <a:t>3</a:t>
            </a:r>
            <a:r>
              <a:rPr lang="zh-CN" altLang="en-US" sz="1900" dirty="0" smtClean="0"/>
              <a:t>个</a:t>
            </a:r>
            <a:r>
              <a:rPr lang="en-US" altLang="zh-CN" sz="1900" dirty="0" err="1" smtClean="0"/>
              <a:t>int</a:t>
            </a:r>
            <a:r>
              <a:rPr lang="zh-CN" altLang="en-US" sz="1900" dirty="0" smtClean="0"/>
              <a:t>类型的值，并且值分别是</a:t>
            </a:r>
            <a:r>
              <a:rPr lang="en-US" altLang="zh-CN" sz="1900" dirty="0" smtClean="0"/>
              <a:t>1,2,3</a:t>
            </a:r>
            <a:r>
              <a:rPr lang="zh-CN" altLang="en-US" sz="1900" dirty="0" smtClean="0"/>
              <a:t>。</a:t>
            </a:r>
            <a:endParaRPr lang="en-US" altLang="zh-CN" sz="1900" dirty="0" smtClean="0"/>
          </a:p>
          <a:p>
            <a:pPr lvl="2"/>
            <a:r>
              <a:rPr lang="zh-CN" altLang="en-US" sz="1900" dirty="0" smtClean="0"/>
              <a:t>其实这种写法还有一个简化的写法</a:t>
            </a:r>
            <a:endParaRPr lang="en-US" altLang="zh-CN" sz="1900" dirty="0" smtClean="0"/>
          </a:p>
          <a:p>
            <a:pPr lvl="3"/>
            <a:r>
              <a:rPr lang="en-US" altLang="zh-CN" sz="1700" dirty="0" err="1" smtClean="0"/>
              <a:t>int</a:t>
            </a:r>
            <a:r>
              <a:rPr lang="en-US" altLang="zh-CN" sz="1700" dirty="0" smtClean="0"/>
              <a:t>[] </a:t>
            </a:r>
            <a:r>
              <a:rPr lang="en-US" altLang="zh-CN" sz="1700" dirty="0" err="1" smtClean="0"/>
              <a:t>arr</a:t>
            </a:r>
            <a:r>
              <a:rPr lang="en-US" altLang="zh-CN" sz="1700" dirty="0" smtClean="0"/>
              <a:t> = {1,2,3};</a:t>
            </a:r>
          </a:p>
          <a:p>
            <a:pPr>
              <a:buNone/>
            </a:pP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1631</Words>
  <Application>Microsoft Office PowerPoint</Application>
  <PresentationFormat>全屏显示(4:3)</PresentationFormat>
  <Paragraphs>229</Paragraphs>
  <Slides>26</Slides>
  <Notes>24</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 Java基础语法(下)</vt:lpstr>
      <vt:lpstr> 数组概述</vt:lpstr>
      <vt:lpstr> 数组定义格式</vt:lpstr>
      <vt:lpstr> 数组的初始化</vt:lpstr>
      <vt:lpstr> 数组的初始化</vt:lpstr>
      <vt:lpstr> Java中的内存分配</vt:lpstr>
      <vt:lpstr> Java中数组的内存图解</vt:lpstr>
      <vt:lpstr> 数组的初始化</vt:lpstr>
      <vt:lpstr> 数组操作的两个常见小问题</vt:lpstr>
      <vt:lpstr> 数组常见操作</vt:lpstr>
      <vt:lpstr> 数组练习</vt:lpstr>
      <vt:lpstr> 方法概述</vt:lpstr>
      <vt:lpstr> 方法定义及格式</vt:lpstr>
      <vt:lpstr> 方法格式解释说明</vt:lpstr>
      <vt:lpstr> 方法案例</vt:lpstr>
      <vt:lpstr> 有明确返回值的方法调用</vt:lpstr>
      <vt:lpstr> 有明确返回值的方法练习</vt:lpstr>
      <vt:lpstr> 没有明确返回值的方法定义和调用</vt:lpstr>
      <vt:lpstr> 没有明确返回值的方法练习</vt:lpstr>
      <vt:lpstr> 方法重载</vt:lpstr>
      <vt:lpstr> 方法重载练习</vt:lpstr>
      <vt:lpstr> 方法参数传递问题</vt:lpstr>
      <vt:lpstr> 方法参数传递问题</vt:lpstr>
      <vt:lpstr> 方法练习</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fqy</cp:lastModifiedBy>
  <cp:revision>182</cp:revision>
  <dcterms:created xsi:type="dcterms:W3CDTF">2015-06-29T07:19:00Z</dcterms:created>
  <dcterms:modified xsi:type="dcterms:W3CDTF">2088-08-14T09:34:25Z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