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0" r:id="rId3"/>
    <p:sldId id="261" r:id="rId4"/>
    <p:sldId id="262" r:id="rId5"/>
    <p:sldId id="263" r:id="rId6"/>
    <p:sldId id="265" r:id="rId7"/>
    <p:sldId id="314" r:id="rId8"/>
    <p:sldId id="267" r:id="rId9"/>
    <p:sldId id="315" r:id="rId10"/>
    <p:sldId id="269" r:id="rId11"/>
    <p:sldId id="339" r:id="rId12"/>
    <p:sldId id="276" r:id="rId13"/>
    <p:sldId id="335" r:id="rId14"/>
    <p:sldId id="354" r:id="rId15"/>
    <p:sldId id="277" r:id="rId16"/>
    <p:sldId id="349" r:id="rId17"/>
    <p:sldId id="281" r:id="rId18"/>
    <p:sldId id="298" r:id="rId19"/>
    <p:sldId id="355" r:id="rId20"/>
    <p:sldId id="356" r:id="rId21"/>
    <p:sldId id="307" r:id="rId22"/>
    <p:sldId id="318" r:id="rId23"/>
    <p:sldId id="340" r:id="rId24"/>
    <p:sldId id="283" r:id="rId25"/>
    <p:sldId id="325" r:id="rId26"/>
    <p:sldId id="284" r:id="rId27"/>
    <p:sldId id="338" r:id="rId28"/>
    <p:sldId id="357" r:id="rId29"/>
    <p:sldId id="285" r:id="rId30"/>
    <p:sldId id="327" r:id="rId31"/>
    <p:sldId id="344" r:id="rId32"/>
    <p:sldId id="350" r:id="rId33"/>
    <p:sldId id="346" r:id="rId34"/>
    <p:sldId id="351" r:id="rId35"/>
    <p:sldId id="347" r:id="rId36"/>
    <p:sldId id="352" r:id="rId37"/>
    <p:sldId id="25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7" autoAdjust="0"/>
    <p:restoredTop sz="96366" autoAdjust="0"/>
  </p:normalViewPr>
  <p:slideViewPr>
    <p:cSldViewPr>
      <p:cViewPr varScale="1">
        <p:scale>
          <a:sx n="114" d="100"/>
          <a:sy n="114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5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9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6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85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5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21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1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3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61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9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18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72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49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31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96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48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9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6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7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5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8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9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vi/05.04_&#26041;&#27861;&#35843;&#29992;&#20043;&#26041;&#27861;&#35843;&#29992;&#22270;&#3529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vi/05.05_&#26041;&#27861;&#32451;&#20064;&#20043;&#27714;&#20004;&#20010;&#25968;&#25454;&#36739;&#22823;&#2054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05.06_&#26041;&#27861;&#32451;&#20064;&#20043;&#27604;&#36739;&#20004;&#20010;&#25968;&#25454;&#26159;&#21542;&#30456;&#3156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05.07_&#26041;&#27861;&#35843;&#29992;&#20043;void&#20462;&#39280;&#30340;&#26041;&#27861;&#35843;&#2999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vi/05.08_&#26041;&#27861;&#32451;&#20064;&#20043;&#22312;&#25511;&#21046;&#21488;&#25171;&#21360;&#25152;&#26377;&#30340;&#27700;&#20185;&#33457;&#25968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05.09_&#26041;&#27861;&#32451;&#20064;&#20043;&#22312;&#25511;&#21046;&#21488;&#25171;&#21360;1&#21040;n&#30340;&#25968;&#2545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05.10_&#26041;&#27861;&#37325;&#36733;&#30340;&#27010;&#36848;&#21644;&#29305;&#28857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avi/05.11_&#26041;&#27861;&#37325;&#36733;&#32451;&#20064;&#20043;&#27604;&#36739;&#20004;&#20010;&#25968;&#25454;&#26159;&#21542;&#30456;&#31561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vi/05.12_&#26041;&#27861;&#21442;&#25968;&#26159;&#22522;&#26412;&#31867;&#22411;&#30340;&#24773;&#20917;&#21644;&#22270;&#35299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vi/05.13_&#26041;&#27861;&#21442;&#25968;&#26159;&#24341;&#29992;&#31867;&#22411;&#30340;&#24773;&#20917;&#21644;&#22270;&#35299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vi/05.14_&#26041;&#27861;&#32451;&#20064;&#20043;&#25968;&#32452;&#36941;&#2138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avi/05.15_&#26041;&#27861;&#32451;&#20064;&#20043;&#25968;&#32452;&#33719;&#21462;&#26368;&#20540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5.01_&#26041;&#27861;&#30340;&#27010;&#36848;&#21644;&#23450;&#20041;&#26684;&#2433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vi/05.02_&#26041;&#27861;&#26696;&#20363;&#20043;&#23450;&#20041;&#27714;&#21644;&#26041;&#278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vi/05.03_&#26041;&#27861;&#35843;&#29992;&#20043;&#26377;&#26126;&#30830;&#36820;&#22238;&#20540;&#30340;&#26041;&#27861;&#35843;&#2999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348880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学习目标：阐述方法调用的流程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方法调用之方法调用图解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调用方法时，参数如何传递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420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3528" y="2132856"/>
            <a:ext cx="9721080" cy="3340825"/>
            <a:chOff x="525732" y="1268760"/>
            <a:chExt cx="9158836" cy="3403892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7744" y="1337203"/>
              <a:ext cx="1623863" cy="8466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方法的练习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67744" y="1819013"/>
              <a:ext cx="7416824" cy="2853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方法练习之求两个数据较大值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方法练习之比较两个数据是否相等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方法调用之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void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修饰的方法调用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方法练习之在控制台打印所有的水仙花数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2.5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方法练习之在控制台打印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1560" y="4365104"/>
            <a:ext cx="3744416" cy="862355"/>
            <a:chOff x="525732" y="3546988"/>
            <a:chExt cx="3744416" cy="862355"/>
          </a:xfrm>
        </p:grpSpPr>
        <p:sp>
          <p:nvSpPr>
            <p:cNvPr id="14" name="矩形 1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方法的重载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60" y="5517232"/>
            <a:ext cx="3312368" cy="862355"/>
            <a:chOff x="525732" y="3546988"/>
            <a:chExt cx="3312368" cy="862355"/>
          </a:xfrm>
        </p:grpSpPr>
        <p:sp>
          <p:nvSpPr>
            <p:cNvPr id="18" name="矩形 17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33844" y="3763012"/>
              <a:ext cx="2304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方法参数类型的详解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560" y="1052736"/>
            <a:ext cx="2228649" cy="872110"/>
            <a:chOff x="525732" y="3546988"/>
            <a:chExt cx="2228649" cy="872110"/>
          </a:xfrm>
        </p:grpSpPr>
        <p:sp>
          <p:nvSpPr>
            <p:cNvPr id="21" name="矩形 2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46623" y="3772767"/>
              <a:ext cx="1407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方法的概述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76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97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学习目标：独立编写求两数较大值的方法并测试的案例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方法练习之求两个数据较大值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明确该方法的返回值类型和参数列表是什么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类和方法标识符命名的规则是什么？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11352" y="2348880"/>
            <a:ext cx="5832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定义一个方法获取两个整数中的较大值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在注释中明确返回值类型是什么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3.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在注释中明确参数列表是什么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调用该方法返回结果，打印结果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使用键盘录入两个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数做为参数，调用方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法时传入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类型接收结果，并打印输出结果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7AE7BA3-1571-4490-9B2F-8BA18D85395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方法练习之求两个数据较大值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4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2A6450-B6C3-4FBD-9714-B52D9CDF428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方法练习之求两个数据较大值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639AFC-A779-4635-8024-F76988A7EF1B}"/>
              </a:ext>
            </a:extLst>
          </p:cNvPr>
          <p:cNvSpPr/>
          <p:nvPr/>
        </p:nvSpPr>
        <p:spPr>
          <a:xfrm>
            <a:off x="3311352" y="2348880"/>
            <a:ext cx="5832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定义一个方法获取三个整数中的较大值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在注释中明确返回值类型是什么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3.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在注释中明确参数列表是什么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调用该方法返回结果，打印结果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使用键盘录入三个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数做为参数，调用方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法时传入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类型接收结果，并打印输出结果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43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学习目标：独立编写比较两个数据是否相等的方法并测试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方法练习之比较两个数据是否相等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比较两个数是否相等有几种方式？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746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方法练习之比较两个数据是否相等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1352" y="2348880"/>
            <a:ext cx="5832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定义一个方法判断两个整数是否相等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在注释中明确返回值类型是什么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3.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在注释中明确参数列表是什么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调用该方法返回结果，打印结果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使用键盘录入两个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数做为参数，调用方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法时传入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打印输出结果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782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学习目标：阐述返回值为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的方法及调用方式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方法调用之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修饰的方法调用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作为返回值类型需要方法中还需要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结果吗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作为方法返回值类型，有几种调用方式？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void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修饰的方法的调用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3848" y="3081734"/>
            <a:ext cx="579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的方法，调用方式是什么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：单独调用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：输出调用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：赋值调用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83568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560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学习目标：独立编写打印水仙花数的方法并测试的案例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方法练习之在控制台打印所有的水仙花数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是否需要传递参数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返回值类型是什么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595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051720" y="2420888"/>
            <a:ext cx="455379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阐述方法的概述和定义格式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051720" y="3356992"/>
            <a:ext cx="481027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独立编写方法的练习题并测试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051720" y="4221088"/>
            <a:ext cx="455379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阐述方法重载的概念和特点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051720" y="5157192"/>
            <a:ext cx="634915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阐述方法参数是基本类型和引用类型的特点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76275" y="2852936"/>
            <a:ext cx="58326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定义一个方法，打印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100-999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之间水仙花数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注释中写明方法的返回值类型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注释中写明方法的参数类型及个数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主方法中调用该方法，控制台输出水仙花数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AC6C8D0-034D-488A-A598-B411342CFB8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方法练习之在控制台打印所有的水仙花数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60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195736" y="1916832"/>
            <a:ext cx="6457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学习目标：独立编写打印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方法并测试的案例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方法练习之在控制台打印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一个方法的目的只是在其方法内打印，那么该方法的返回值类型应该确定为什么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476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30139" y="2492896"/>
            <a:ext cx="583264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定义一个方法传递一个整数（该整数大于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），在控制台打印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到该数据的值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注释中明确返回值类型和参数列表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调用该方法，可以在控制台显示打印结果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B810E28-1CA0-4D2F-A0BF-39370255A45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方法练习之在控制台打印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2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95536" y="3429000"/>
            <a:ext cx="10009112" cy="1792433"/>
            <a:chOff x="525732" y="1268760"/>
            <a:chExt cx="9045062" cy="1872208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7744" y="1337203"/>
              <a:ext cx="1557542" cy="867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方法的重载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53970" y="1936577"/>
              <a:ext cx="7416824" cy="610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3.1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方法重载的概述和特点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3.2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方法重载练习之比较两个数据是否相等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60" y="5517232"/>
            <a:ext cx="3312368" cy="862355"/>
            <a:chOff x="525732" y="3546988"/>
            <a:chExt cx="3312368" cy="862355"/>
          </a:xfrm>
        </p:grpSpPr>
        <p:sp>
          <p:nvSpPr>
            <p:cNvPr id="18" name="矩形 17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33844" y="3763012"/>
              <a:ext cx="2304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方法操作数组的练习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560" y="1052736"/>
            <a:ext cx="2228649" cy="872110"/>
            <a:chOff x="525732" y="3546988"/>
            <a:chExt cx="2228649" cy="872110"/>
          </a:xfrm>
        </p:grpSpPr>
        <p:sp>
          <p:nvSpPr>
            <p:cNvPr id="21" name="矩形 2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46623" y="3772767"/>
              <a:ext cx="1407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方法的概述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1560" y="2276872"/>
            <a:ext cx="3744416" cy="862355"/>
            <a:chOff x="525732" y="3546988"/>
            <a:chExt cx="3744416" cy="862355"/>
          </a:xfrm>
        </p:grpSpPr>
        <p:sp>
          <p:nvSpPr>
            <p:cNvPr id="24" name="矩形 2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383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学习目标：阐述方法重载的概念和特点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方法重载的概述和特点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方法重载方法的必要条件是什么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886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91880" y="1412776"/>
            <a:ext cx="5796136" cy="449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方法重载的条件是什么？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：重载的方法名一定相同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：重载的方法参数的个数不一样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：重载的方法参数与之对应的类型不一样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：重载的方法与返回值没关系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看题说答案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void show(int a, int b, float c){ 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哪个答案和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A.void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show(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a,float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b){ } 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B,void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show(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y,float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z){ } 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C.int show(int a, float c, int b){return a;} 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D.int show(int a, float c ){return a;}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4401EA0-5CD5-4C57-BC59-987E1DAE097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方法重载的概述和特点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61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学习目标：独立定义两个重载的方法比较数据是否相等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方法重载练习之比较两个数据是否相等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参数类型为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的方法能否接受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如果有两个方法，参数列表为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byte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类型，如果想要调用参数类型为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的方法需要怎么做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105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2780928"/>
            <a:ext cx="579613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定义重载的两个方法实现比较两个数据是否相等。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第一个方法的参数类型为两个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第二个方法的参数类型为两个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方法中进行测试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71651DB-B73C-4DA1-AD7F-6DE7844E3F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方法重载练习之比较两个数据是否相等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576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3528" y="4437112"/>
            <a:ext cx="10009112" cy="2812379"/>
            <a:chOff x="525732" y="1268760"/>
            <a:chExt cx="9045062" cy="2937551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04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17614" y="1343973"/>
              <a:ext cx="2670071" cy="482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参数类型的详解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53970" y="1795250"/>
              <a:ext cx="7416824" cy="2411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方法参数是基本类型的情况和图解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方法参数是引用类型的情况和图解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方法练习之数组遍历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方法练习之数组获取最值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560" y="1052736"/>
            <a:ext cx="2228649" cy="872110"/>
            <a:chOff x="525732" y="3546988"/>
            <a:chExt cx="2228649" cy="872110"/>
          </a:xfrm>
        </p:grpSpPr>
        <p:sp>
          <p:nvSpPr>
            <p:cNvPr id="21" name="矩形 2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46623" y="3772767"/>
              <a:ext cx="1407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方法的概述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1560" y="2204864"/>
            <a:ext cx="3744416" cy="862355"/>
            <a:chOff x="525732" y="3546988"/>
            <a:chExt cx="3744416" cy="862355"/>
          </a:xfrm>
        </p:grpSpPr>
        <p:sp>
          <p:nvSpPr>
            <p:cNvPr id="24" name="矩形 2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1560" y="3429000"/>
            <a:ext cx="3744416" cy="862355"/>
            <a:chOff x="525732" y="3546988"/>
            <a:chExt cx="3744416" cy="862355"/>
          </a:xfrm>
        </p:grpSpPr>
        <p:sp>
          <p:nvSpPr>
            <p:cNvPr id="27" name="矩形 26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方法重载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71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学习目标：阐述基本数据类型作为参数传递的特点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方法参数是基本类型的情况和图解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什么是实际参数、形式参数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传递到方法的形式参数是否改变实际参数的值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685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051720" y="2420888"/>
            <a:ext cx="173250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方法的概述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051720" y="3356992"/>
            <a:ext cx="173250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方法的练习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TextBox 128"/>
          <p:cNvSpPr txBox="1"/>
          <p:nvPr/>
        </p:nvSpPr>
        <p:spPr>
          <a:xfrm>
            <a:off x="2051720" y="4221088"/>
            <a:ext cx="173250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方法的重载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7" name="TextBox 128"/>
          <p:cNvSpPr txBox="1"/>
          <p:nvPr/>
        </p:nvSpPr>
        <p:spPr>
          <a:xfrm>
            <a:off x="2051720" y="5157192"/>
            <a:ext cx="250194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方法参数类型详解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131840" y="1533465"/>
            <a:ext cx="57606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查看如下代码：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说出代码的运行流程及执行结果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MyTest</a:t>
            </a:r>
            <a:r>
              <a:rPr lang="en-US" altLang="zh-CN" b="1" dirty="0"/>
              <a:t> {</a:t>
            </a:r>
          </a:p>
          <a:p>
            <a:pPr lvl="1"/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b="1" dirty="0"/>
              <a:t>int a = 1;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b="1" dirty="0"/>
              <a:t>int b = 2;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i="1" dirty="0"/>
              <a:t>sum(</a:t>
            </a:r>
            <a:r>
              <a:rPr lang="en-US" altLang="zh-CN" i="1" dirty="0" err="1"/>
              <a:t>a,b</a:t>
            </a:r>
            <a:r>
              <a:rPr lang="en-US" altLang="zh-CN" i="1" dirty="0"/>
              <a:t>);</a:t>
            </a:r>
          </a:p>
          <a:p>
            <a:pPr lvl="2"/>
            <a:r>
              <a:rPr lang="en-US" altLang="zh-CN" i="1" dirty="0" err="1"/>
              <a:t>System.out.println</a:t>
            </a:r>
            <a:r>
              <a:rPr lang="en-US" altLang="zh-CN" i="1" dirty="0"/>
              <a:t>(a);</a:t>
            </a:r>
          </a:p>
          <a:p>
            <a:pPr lvl="2"/>
            <a:r>
              <a:rPr lang="en-US" altLang="zh-CN" i="1" dirty="0" err="1"/>
              <a:t>System.out.println</a:t>
            </a:r>
            <a:r>
              <a:rPr lang="en-US" altLang="zh-CN" i="1" dirty="0"/>
              <a:t>(b);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  <a:p>
            <a:pPr lvl="1"/>
            <a:r>
              <a:rPr lang="en-US" altLang="zh-CN" b="1" dirty="0"/>
              <a:t>public static void sum(</a:t>
            </a:r>
            <a:r>
              <a:rPr lang="en-US" altLang="zh-CN" b="1" dirty="0" err="1"/>
              <a:t>int</a:t>
            </a:r>
            <a:r>
              <a:rPr lang="en-US" altLang="zh-CN" b="1" dirty="0"/>
              <a:t> a , </a:t>
            </a:r>
            <a:r>
              <a:rPr lang="en-US" altLang="zh-CN" b="1" dirty="0" err="1"/>
              <a:t>int</a:t>
            </a:r>
            <a:r>
              <a:rPr lang="en-US" altLang="zh-CN" b="1" dirty="0"/>
              <a:t> b){</a:t>
            </a:r>
          </a:p>
          <a:p>
            <a:pPr lvl="2"/>
            <a:r>
              <a:rPr lang="en-US" altLang="zh-CN" dirty="0"/>
              <a:t>a = a + 10; b = b + 20;</a:t>
            </a:r>
          </a:p>
          <a:p>
            <a:pPr lvl="2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(a);</a:t>
            </a:r>
          </a:p>
          <a:p>
            <a:pPr lvl="2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(b);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27584" y="2636912"/>
            <a:ext cx="2232248" cy="2016224"/>
            <a:chOff x="827584" y="2564904"/>
            <a:chExt cx="2232248" cy="2016224"/>
          </a:xfrm>
        </p:grpSpPr>
        <p:sp>
          <p:nvSpPr>
            <p:cNvPr id="22" name="圆角矩形 21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0A9F6AAC-94CF-43D2-89AD-75301FD569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方法参数是基本类型的情况和图解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059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学习目标：阐述引用数据类型作为参数传递的特点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方法参数是引用类型的情况和图解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数组作为参数传递是，在方法中修改数组中元素的值，方法调用完毕，回到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方法中该数组的内容是否被修改？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4266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63888" y="1196752"/>
            <a:ext cx="572412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查看如下代码，阐述结果</a:t>
            </a:r>
            <a:endParaRPr lang="en-US" altLang="zh-CN" sz="1600" b="1" dirty="0"/>
          </a:p>
          <a:p>
            <a:r>
              <a:rPr lang="en-US" altLang="zh-CN" sz="1600" b="1" dirty="0"/>
              <a:t>public static void main(String[] </a:t>
            </a:r>
            <a:r>
              <a:rPr lang="en-US" altLang="zh-CN" sz="1600" b="1" dirty="0" err="1"/>
              <a:t>args</a:t>
            </a:r>
            <a:r>
              <a:rPr lang="en-US" altLang="zh-CN" sz="1600" b="1" dirty="0"/>
              <a:t>) {</a:t>
            </a:r>
          </a:p>
          <a:p>
            <a:pPr lvl="1"/>
            <a:r>
              <a:rPr lang="en-US" altLang="zh-CN" sz="1600" b="1" dirty="0" err="1"/>
              <a:t>int</a:t>
            </a:r>
            <a:r>
              <a:rPr lang="en-US" altLang="zh-CN" sz="1600" b="1" dirty="0"/>
              <a:t> x = 100;</a:t>
            </a:r>
          </a:p>
          <a:p>
            <a:pPr lvl="1"/>
            <a:r>
              <a:rPr lang="en-US" altLang="zh-CN" sz="1600" i="1" dirty="0"/>
              <a:t>test1(x);</a:t>
            </a:r>
          </a:p>
          <a:p>
            <a:pPr lvl="1"/>
            <a:r>
              <a:rPr lang="en-US" altLang="zh-CN" sz="1600" dirty="0" err="1"/>
              <a:t>System.</a:t>
            </a:r>
            <a:r>
              <a:rPr lang="en-US" altLang="zh-CN" sz="1600" b="1" i="1" dirty="0" err="1"/>
              <a:t>out.println</a:t>
            </a:r>
            <a:r>
              <a:rPr lang="en-US" altLang="zh-CN" sz="1600" b="1" i="1" dirty="0"/>
              <a:t>(x);</a:t>
            </a:r>
          </a:p>
          <a:p>
            <a:pPr lvl="1"/>
            <a:r>
              <a:rPr lang="en-US" altLang="zh-CN" sz="1600" dirty="0" err="1"/>
              <a:t>System.</a:t>
            </a:r>
            <a:r>
              <a:rPr lang="en-US" altLang="zh-CN" sz="1600" b="1" i="1" dirty="0" err="1"/>
              <a:t>out.println</a:t>
            </a:r>
            <a:r>
              <a:rPr lang="en-US" altLang="zh-CN" sz="1600" b="1" i="1" dirty="0"/>
              <a:t>("--------------------------");</a:t>
            </a:r>
          </a:p>
          <a:p>
            <a:pPr lvl="1"/>
            <a:r>
              <a:rPr lang="en-US" altLang="zh-CN" sz="1600" b="1" dirty="0" err="1"/>
              <a:t>int</a:t>
            </a:r>
            <a:r>
              <a:rPr lang="en-US" altLang="zh-CN" sz="1600" b="1" dirty="0"/>
              <a:t>[] </a:t>
            </a:r>
            <a:r>
              <a:rPr lang="en-US" altLang="zh-CN" sz="1600" b="1" dirty="0" err="1"/>
              <a:t>arr</a:t>
            </a:r>
            <a:r>
              <a:rPr lang="en-US" altLang="zh-CN" sz="1600" b="1" dirty="0"/>
              <a:t> = {1,2,3,4,5,6};</a:t>
            </a:r>
          </a:p>
          <a:p>
            <a:pPr lvl="1"/>
            <a:r>
              <a:rPr lang="en-US" altLang="zh-CN" sz="1600" i="1" dirty="0"/>
              <a:t>test2(</a:t>
            </a:r>
            <a:r>
              <a:rPr lang="en-US" altLang="zh-CN" sz="1600" i="1" dirty="0" err="1"/>
              <a:t>arr</a:t>
            </a:r>
            <a:r>
              <a:rPr lang="en-US" altLang="zh-CN" sz="1600" i="1" dirty="0"/>
              <a:t>);</a:t>
            </a:r>
          </a:p>
          <a:p>
            <a:pPr lvl="1"/>
            <a:r>
              <a:rPr lang="nn-NO" altLang="zh-CN" sz="1600" b="1" dirty="0"/>
              <a:t>for (int i = 0; i &lt; arr.length; i++) {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System.</a:t>
            </a:r>
            <a:r>
              <a:rPr lang="en-US" altLang="zh-CN" sz="1600" b="1" i="1" dirty="0" err="1"/>
              <a:t>out.println</a:t>
            </a:r>
            <a:r>
              <a:rPr lang="en-US" altLang="zh-CN" sz="1600" b="1" i="1" dirty="0"/>
              <a:t>(</a:t>
            </a:r>
            <a:r>
              <a:rPr lang="en-US" altLang="zh-CN" sz="1600" b="1" i="1" dirty="0" err="1"/>
              <a:t>arr</a:t>
            </a:r>
            <a:r>
              <a:rPr lang="en-US" altLang="zh-CN" sz="1600" b="1" i="1" dirty="0"/>
              <a:t>[</a:t>
            </a:r>
            <a:r>
              <a:rPr lang="en-US" altLang="zh-CN" sz="1600" b="1" i="1" dirty="0" err="1"/>
              <a:t>i</a:t>
            </a:r>
            <a:r>
              <a:rPr lang="en-US" altLang="zh-CN" sz="1600" b="1" i="1" dirty="0"/>
              <a:t>]);</a:t>
            </a:r>
          </a:p>
          <a:p>
            <a:pPr lvl="1"/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b="1" dirty="0"/>
              <a:t>public static void test1(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x){</a:t>
            </a:r>
          </a:p>
          <a:p>
            <a:r>
              <a:rPr lang="en-US" altLang="zh-CN" sz="1600" dirty="0"/>
              <a:t>	x = x + 10;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b="1" dirty="0"/>
              <a:t>public static void test2(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[] </a:t>
            </a:r>
            <a:r>
              <a:rPr lang="en-US" altLang="zh-CN" sz="1600" b="1" dirty="0" err="1"/>
              <a:t>arr</a:t>
            </a:r>
            <a:r>
              <a:rPr lang="en-US" altLang="zh-CN" sz="1600" b="1" dirty="0"/>
              <a:t>){</a:t>
            </a:r>
          </a:p>
          <a:p>
            <a:r>
              <a:rPr lang="nn-NO" altLang="zh-CN" sz="1600" b="1" dirty="0"/>
              <a:t>for (int i = 0; i &lt; arr.length; i++) {</a:t>
            </a:r>
          </a:p>
          <a:p>
            <a:pPr lvl="2"/>
            <a:r>
              <a:rPr lang="en-US" altLang="zh-CN" sz="1600" b="1" dirty="0"/>
              <a:t>if(</a:t>
            </a:r>
            <a:r>
              <a:rPr lang="en-US" altLang="zh-CN" sz="1600" b="1" dirty="0" err="1"/>
              <a:t>arr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% 2 == 0){</a:t>
            </a:r>
          </a:p>
          <a:p>
            <a:pPr lvl="2"/>
            <a:r>
              <a:rPr lang="en-US" altLang="zh-CN" sz="1600" dirty="0"/>
              <a:t>       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+ 10;</a:t>
            </a:r>
          </a:p>
          <a:p>
            <a:pPr lvl="2"/>
            <a:r>
              <a:rPr lang="en-US" altLang="zh-CN" sz="1600" dirty="0"/>
              <a:t>}</a:t>
            </a:r>
          </a:p>
          <a:p>
            <a:pPr lvl="1"/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27584" y="2636912"/>
            <a:ext cx="2232248" cy="2016224"/>
            <a:chOff x="827584" y="2564904"/>
            <a:chExt cx="2232248" cy="2016224"/>
          </a:xfrm>
        </p:grpSpPr>
        <p:sp>
          <p:nvSpPr>
            <p:cNvPr id="22" name="圆角矩形 21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2C87082-0E0B-4E14-91FC-28EF3BDA3F4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方法参数是引用类型的情况和图解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246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学习目标：独立编写遍历数组的方法并测试的案例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方法练习之数组遍历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如何将一个数组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Int[]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{1,2,3,4,5,6}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打印输出为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[1,2,3,4,5,6]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2862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2780928"/>
            <a:ext cx="57961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{1,2,3,4,5,6}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定义一个方法打印数组的内容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确定方法的参数列表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确定方法的返回值类型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打印结果为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[1,2,3,4,5,6]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76BA238-D40D-4945-9CF5-F2607FBC60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方法练习之数组遍历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662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学习目标：独立编写获取数组最大值的方法并测试的案例掌握程度：应用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方法练习之数组获取最值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获取最大值，最后的返回值类型为什么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052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2564904"/>
            <a:ext cx="5796136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{13,52,37,41,59,46,88}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定义一个方法获取数组中的最大值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定义一个方法获取数组中的最小值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确定方法的参数列表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确定方法的返回值类型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方法中打印最小值和最大值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1358FE9-C0EB-4E42-B72A-C4E35611ABC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方法练习之数组获取最值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436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95536" y="1052736"/>
            <a:ext cx="9721080" cy="2845725"/>
            <a:chOff x="525732" y="1268760"/>
            <a:chExt cx="9158836" cy="2899447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7744" y="1337203"/>
              <a:ext cx="1623863" cy="8466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方法的概述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67744" y="1816306"/>
              <a:ext cx="7416824" cy="2351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方法的概述和定义格式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方法案例之定义求和方法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方法调用之有明确返回值的方法调用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方法调用之方法调用图解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560" y="3212976"/>
            <a:ext cx="3600400" cy="862355"/>
            <a:chOff x="525732" y="3546988"/>
            <a:chExt cx="3600400" cy="862355"/>
          </a:xfrm>
        </p:grpSpPr>
        <p:sp>
          <p:nvSpPr>
            <p:cNvPr id="30" name="矩形 29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33844" y="3763012"/>
              <a:ext cx="2592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1560" y="4365104"/>
            <a:ext cx="3744416" cy="862355"/>
            <a:chOff x="525732" y="3546988"/>
            <a:chExt cx="3744416" cy="862355"/>
          </a:xfrm>
        </p:grpSpPr>
        <p:sp>
          <p:nvSpPr>
            <p:cNvPr id="14" name="矩形 1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方法的重载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60" y="5517232"/>
            <a:ext cx="3312368" cy="862355"/>
            <a:chOff x="525732" y="3546988"/>
            <a:chExt cx="3312368" cy="862355"/>
          </a:xfrm>
        </p:grpSpPr>
        <p:sp>
          <p:nvSpPr>
            <p:cNvPr id="18" name="矩形 17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33844" y="3763012"/>
              <a:ext cx="2304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方法参数类型的详解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方法的概述和定义格式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学习目标：阐述方法的概述和定义格式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如何理解方法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为什么要定义方法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学习目标：独立编写定义求和方法的案例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方法案例之定义求和方法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定义方法是要明确的两个内容是什么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43609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07665" y="2716178"/>
            <a:ext cx="5827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求两个整数的和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 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注释中描述该方法的作用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注释中明确该方法的返回值类型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3.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注释中明确该方法的参数的个数和类型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9904" y="2492896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543609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F4A120B-329E-4D87-BF63-F2FD8BFD91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方法案例之定义求和方法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80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学习目标：独立完成有明确返回值的方法的调用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方法调用之有明确返回值的方法调用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调用方法的格式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58011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589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131840" y="4437112"/>
            <a:ext cx="582737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在主方法中调用求两个整数和的方法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要求：使用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类型数据接收结果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使用输出语句打印该结果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568" y="4149080"/>
            <a:ext cx="2232248" cy="2016224"/>
            <a:chOff x="829871" y="4136673"/>
            <a:chExt cx="2232248" cy="2016224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203848" y="2060848"/>
            <a:ext cx="5796136" cy="211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有明确返回值的方法调用的格式是什么？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：单独调用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：输出调用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：赋值调用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方法的返回值类型是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类型，那么调用这个方法将会返回一个什么类型的数据？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   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double  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83568" y="1628800"/>
            <a:ext cx="2232248" cy="2160240"/>
            <a:chOff x="944395" y="2492896"/>
            <a:chExt cx="1961673" cy="2016224"/>
          </a:xfrm>
        </p:grpSpPr>
        <p:sp>
          <p:nvSpPr>
            <p:cNvPr id="23" name="圆角矩形 22"/>
            <p:cNvSpPr/>
            <p:nvPr/>
          </p:nvSpPr>
          <p:spPr>
            <a:xfrm>
              <a:off x="944395" y="2492896"/>
              <a:ext cx="1961673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577193" y="3702630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87941" y="3016688"/>
              <a:ext cx="506083" cy="506083"/>
              <a:chOff x="641044" y="1671843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1044" y="1671843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5" name="椭圆 3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58011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7A8032-EA8A-4D11-A9A3-52FF393B871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方法调用之有明确返回值的方法调用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09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13480</TotalTime>
  <Words>2300</Words>
  <Application>Microsoft Office PowerPoint</Application>
  <PresentationFormat>全屏显示(4:3)</PresentationFormat>
  <Paragraphs>533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方法的概述和定义格式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Dakele</cp:lastModifiedBy>
  <cp:revision>2640</cp:revision>
  <dcterms:created xsi:type="dcterms:W3CDTF">2015-06-29T07:19:00Z</dcterms:created>
  <dcterms:modified xsi:type="dcterms:W3CDTF">2019-04-13T09:14:50Z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