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2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jXchRS2CAVsReSgFoIBTeO2ar9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14"/>
    <p:restoredTop sz="94672"/>
  </p:normalViewPr>
  <p:slideViewPr>
    <p:cSldViewPr snapToGrid="0">
      <p:cViewPr varScale="1">
        <p:scale>
          <a:sx n="132" d="100"/>
          <a:sy n="132" d="100"/>
        </p:scale>
        <p:origin x="6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FA9AA3AB-CBF8-ABE1-5F05-7447669B8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>
            <a:extLst>
              <a:ext uri="{FF2B5EF4-FFF2-40B4-BE49-F238E27FC236}">
                <a16:creationId xmlns:a16="http://schemas.microsoft.com/office/drawing/2014/main" id="{65964788-69B4-A6F4-4698-F3A2BAA74B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:notes">
            <a:extLst>
              <a:ext uri="{FF2B5EF4-FFF2-40B4-BE49-F238E27FC236}">
                <a16:creationId xmlns:a16="http://schemas.microsoft.com/office/drawing/2014/main" id="{74089A09-3B74-C229-139B-3CB0F89267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0822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813D9A56-74EC-03F8-F868-E9BCB8FF1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>
            <a:extLst>
              <a:ext uri="{FF2B5EF4-FFF2-40B4-BE49-F238E27FC236}">
                <a16:creationId xmlns:a16="http://schemas.microsoft.com/office/drawing/2014/main" id="{48C0A99B-864D-215C-DD4A-A2549B693F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:notes">
            <a:extLst>
              <a:ext uri="{FF2B5EF4-FFF2-40B4-BE49-F238E27FC236}">
                <a16:creationId xmlns:a16="http://schemas.microsoft.com/office/drawing/2014/main" id="{51289B1D-8CBF-AFCC-B17F-37CADB30F9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9312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8AB3A51B-B174-899E-9BB7-65BB87EC2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>
            <a:extLst>
              <a:ext uri="{FF2B5EF4-FFF2-40B4-BE49-F238E27FC236}">
                <a16:creationId xmlns:a16="http://schemas.microsoft.com/office/drawing/2014/main" id="{F2163B53-520F-C9A4-F10B-84F9C7C26F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:notes">
            <a:extLst>
              <a:ext uri="{FF2B5EF4-FFF2-40B4-BE49-F238E27FC236}">
                <a16:creationId xmlns:a16="http://schemas.microsoft.com/office/drawing/2014/main" id="{E823A319-3159-ED90-5265-DB88DAF4A8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8067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99CEB077-4B08-DE47-8AA9-087E3B3A6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061fcbad6_0_0:notes">
            <a:extLst>
              <a:ext uri="{FF2B5EF4-FFF2-40B4-BE49-F238E27FC236}">
                <a16:creationId xmlns:a16="http://schemas.microsoft.com/office/drawing/2014/main" id="{81377356-3585-4785-2C7C-9B22F3AEC7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061fcbad6_0_0:notes">
            <a:extLst>
              <a:ext uri="{FF2B5EF4-FFF2-40B4-BE49-F238E27FC236}">
                <a16:creationId xmlns:a16="http://schemas.microsoft.com/office/drawing/2014/main" id="{7C658153-1AD7-4780-AA82-994E2FD56D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42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1A6154EE-C5AC-D8F5-0370-07387D951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061fcbad6_0_0:notes">
            <a:extLst>
              <a:ext uri="{FF2B5EF4-FFF2-40B4-BE49-F238E27FC236}">
                <a16:creationId xmlns:a16="http://schemas.microsoft.com/office/drawing/2014/main" id="{3C47029C-8319-39B5-0207-C17927EFB0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061fcbad6_0_0:notes">
            <a:extLst>
              <a:ext uri="{FF2B5EF4-FFF2-40B4-BE49-F238E27FC236}">
                <a16:creationId xmlns:a16="http://schemas.microsoft.com/office/drawing/2014/main" id="{C8A34DAB-7493-03E2-35B1-B00101B67B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7390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F6691733-553F-F770-05E7-0A369C643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061fcbad6_0_0:notes">
            <a:extLst>
              <a:ext uri="{FF2B5EF4-FFF2-40B4-BE49-F238E27FC236}">
                <a16:creationId xmlns:a16="http://schemas.microsoft.com/office/drawing/2014/main" id="{E2CB5B1C-5AF3-A5BD-9D71-41A14F8FAE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061fcbad6_0_0:notes">
            <a:extLst>
              <a:ext uri="{FF2B5EF4-FFF2-40B4-BE49-F238E27FC236}">
                <a16:creationId xmlns:a16="http://schemas.microsoft.com/office/drawing/2014/main" id="{D1933A98-C58A-0ADA-ACB9-6E95058DF5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693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5B218114-FAF4-8984-8543-710BC5C6F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061fcbad6_0_0:notes">
            <a:extLst>
              <a:ext uri="{FF2B5EF4-FFF2-40B4-BE49-F238E27FC236}">
                <a16:creationId xmlns:a16="http://schemas.microsoft.com/office/drawing/2014/main" id="{03AB154A-5C3A-EA61-29BF-9E5FE29A38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061fcbad6_0_0:notes">
            <a:extLst>
              <a:ext uri="{FF2B5EF4-FFF2-40B4-BE49-F238E27FC236}">
                <a16:creationId xmlns:a16="http://schemas.microsoft.com/office/drawing/2014/main" id="{1F9D2673-63C5-A1C5-DFC5-46D188C7DB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5779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061fcbad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061fcbad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061fcbad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061fcbad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958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061fcba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061fcba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061fcba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061fcba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0108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061fcbad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061fcbad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061fcbad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061fcbad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635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061fcbad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061fcbad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264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0428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ctrTitle"/>
          </p:nvPr>
        </p:nvSpPr>
        <p:spPr>
          <a:xfrm>
            <a:off x="653746" y="1347682"/>
            <a:ext cx="7861604" cy="1597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subTitle" idx="1"/>
          </p:nvPr>
        </p:nvSpPr>
        <p:spPr>
          <a:xfrm>
            <a:off x="653746" y="3138382"/>
            <a:ext cx="7861604" cy="804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sldNum" idx="12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1746" y="234150"/>
            <a:ext cx="1330200" cy="607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16"/>
          <p:cNvSpPr/>
          <p:nvPr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sldNum" idx="12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" name="Google Shape;56;p13" descr="https://www.comp.nus.edu.sg/templates/t3_nus2015/images/assets/logos/logo.png">
            <a:extLst>
              <a:ext uri="{FF2B5EF4-FFF2-40B4-BE49-F238E27FC236}">
                <a16:creationId xmlns:a16="http://schemas.microsoft.com/office/drawing/2014/main" id="{FEEEDA0A-873B-36FC-F84C-190A69E7EED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67293" y="4845491"/>
            <a:ext cx="1304225" cy="23289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6;p2">
            <a:extLst>
              <a:ext uri="{FF2B5EF4-FFF2-40B4-BE49-F238E27FC236}">
                <a16:creationId xmlns:a16="http://schemas.microsoft.com/office/drawing/2014/main" id="{01332C9D-5099-834B-1BEB-379866E406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3300"/>
              <a:buFont typeface="Arial"/>
              <a:buNone/>
            </a:pP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5" name="Google Shape;77;p2">
            <a:extLst>
              <a:ext uri="{FF2B5EF4-FFF2-40B4-BE49-F238E27FC236}">
                <a16:creationId xmlns:a16="http://schemas.microsoft.com/office/drawing/2014/main" id="{DF69A6A3-7A26-F2A9-63F2-1F54B91266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11025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3810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None/>
            </a:pPr>
            <a:endParaRPr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9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sldNum" idx="12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0"/>
          <p:cNvSpPr/>
          <p:nvPr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sldNum" idx="12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11"/>
          <p:cNvSpPr/>
          <p:nvPr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4"/>
          <p:cNvSpPr/>
          <p:nvPr/>
        </p:nvSpPr>
        <p:spPr>
          <a:xfrm>
            <a:off x="0" y="883445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5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15"/>
          <p:cNvSpPr/>
          <p:nvPr/>
        </p:nvSpPr>
        <p:spPr>
          <a:xfrm>
            <a:off x="0" y="883445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3300"/>
              <a:buFont typeface="Arial"/>
              <a:buNone/>
              <a:defRPr sz="33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sldNum" idx="12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28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>
            <a:off x="653746" y="1665452"/>
            <a:ext cx="7861604" cy="1597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1" dirty="0"/>
              <a:t>Exploring Language Models for Query-Document Relevance Prediction on the QBQTC Dataset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70" name="Google Shape;70;p1"/>
          <p:cNvSpPr txBox="1">
            <a:spLocks noGrp="1"/>
          </p:cNvSpPr>
          <p:nvPr>
            <p:ph type="subTitle" idx="1"/>
          </p:nvPr>
        </p:nvSpPr>
        <p:spPr>
          <a:xfrm>
            <a:off x="1250798" y="3364974"/>
            <a:ext cx="6667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500" dirty="0"/>
              <a:t>CS5242 Group</a:t>
            </a:r>
            <a:r>
              <a:rPr lang="zh-CN" altLang="en-US" sz="1500" dirty="0"/>
              <a:t> </a:t>
            </a:r>
            <a:r>
              <a:rPr lang="en-US" sz="1500" dirty="0"/>
              <a:t>6</a:t>
            </a:r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500" dirty="0"/>
              <a:t>Dong </a:t>
            </a:r>
            <a:r>
              <a:rPr lang="en-US" sz="1500" dirty="0" err="1"/>
              <a:t>Suhong</a:t>
            </a:r>
            <a:r>
              <a:rPr lang="en-US" sz="1500" dirty="0"/>
              <a:t>, Li Han,</a:t>
            </a:r>
            <a:r>
              <a:rPr lang="zh-CN" altLang="en-US" sz="1500" dirty="0"/>
              <a:t> </a:t>
            </a:r>
            <a:r>
              <a:rPr lang="en-US" sz="1500" dirty="0"/>
              <a:t>Li </a:t>
            </a:r>
            <a:r>
              <a:rPr lang="en-US" sz="1500" dirty="0" err="1"/>
              <a:t>Junfeng</a:t>
            </a:r>
            <a:r>
              <a:rPr lang="en-US" sz="1500" dirty="0"/>
              <a:t>, Wang </a:t>
            </a:r>
            <a:r>
              <a:rPr lang="en-US" sz="1500" dirty="0" err="1"/>
              <a:t>Yifei</a:t>
            </a:r>
            <a:r>
              <a:rPr lang="en-US" sz="1500" dirty="0"/>
              <a:t>, Wang Hao</a:t>
            </a:r>
            <a:endParaRPr sz="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BD0BEDD0-CA28-1606-6A61-A22801FC6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>
            <a:extLst>
              <a:ext uri="{FF2B5EF4-FFF2-40B4-BE49-F238E27FC236}">
                <a16:creationId xmlns:a16="http://schemas.microsoft.com/office/drawing/2014/main" id="{203F900E-A156-D958-1CA2-937D832CDD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3300"/>
              <a:buFont typeface="Arial"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Model Module - RNN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78" name="Google Shape;78;p2">
            <a:extLst>
              <a:ext uri="{FF2B5EF4-FFF2-40B4-BE49-F238E27FC236}">
                <a16:creationId xmlns:a16="http://schemas.microsoft.com/office/drawing/2014/main" id="{98E1A961-6D9C-823C-4029-F1120C94E503}"/>
              </a:ext>
            </a:extLst>
          </p:cNvPr>
          <p:cNvSpPr txBox="1"/>
          <p:nvPr/>
        </p:nvSpPr>
        <p:spPr>
          <a:xfrm>
            <a:off x="51655" y="273845"/>
            <a:ext cx="576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lang="en-US" sz="2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1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77;p2">
            <a:extLst>
              <a:ext uri="{FF2B5EF4-FFF2-40B4-BE49-F238E27FC236}">
                <a16:creationId xmlns:a16="http://schemas.microsoft.com/office/drawing/2014/main" id="{BB6D3C19-6E04-2BE8-7EA7-841D5FF88777}"/>
              </a:ext>
            </a:extLst>
          </p:cNvPr>
          <p:cNvSpPr txBox="1">
            <a:spLocks/>
          </p:cNvSpPr>
          <p:nvPr/>
        </p:nvSpPr>
        <p:spPr>
          <a:xfrm>
            <a:off x="628650" y="1124290"/>
            <a:ext cx="3186793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SingleTowerRNN</a:t>
            </a:r>
            <a:r>
              <a:rPr lang="en-US" sz="1400" dirty="0">
                <a:solidFill>
                  <a:schemeClr val="tx1"/>
                </a:solidFill>
              </a:rPr>
              <a:t> merges two input texts (e.g., query and title) into one sequence, processes it with a single RNN to capture early interactions, and outputs the result through a fully connected layer.</a:t>
            </a:r>
          </a:p>
          <a:p>
            <a:pPr marL="17145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17145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TwoTowerRNN</a:t>
            </a:r>
            <a:r>
              <a:rPr lang="en-US" sz="1400" dirty="0">
                <a:solidFill>
                  <a:schemeClr val="tx1"/>
                </a:solidFill>
              </a:rPr>
              <a:t> builds separate RNN towers for each input (with shared embeddings), independently encodes them, then concatenates their representations for relevance prediction, emphasizing independent understanding before interaction.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5" name="图片 4" descr="图示&#10;&#10;AI 生成的内容可能不正确。">
            <a:extLst>
              <a:ext uri="{FF2B5EF4-FFF2-40B4-BE49-F238E27FC236}">
                <a16:creationId xmlns:a16="http://schemas.microsoft.com/office/drawing/2014/main" id="{2BD8493B-3358-61CB-7A8E-251AA65580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07" r="4958"/>
          <a:stretch/>
        </p:blipFill>
        <p:spPr>
          <a:xfrm>
            <a:off x="3815443" y="1038263"/>
            <a:ext cx="5181601" cy="355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50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33460564-A6E2-CFCC-F049-3A08CB898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>
            <a:extLst>
              <a:ext uri="{FF2B5EF4-FFF2-40B4-BE49-F238E27FC236}">
                <a16:creationId xmlns:a16="http://schemas.microsoft.com/office/drawing/2014/main" id="{CFAF2E69-38D9-1453-1092-A09367C83A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3300"/>
              <a:buFont typeface="Arial"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Model Module - LSTM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78" name="Google Shape;78;p2">
            <a:extLst>
              <a:ext uri="{FF2B5EF4-FFF2-40B4-BE49-F238E27FC236}">
                <a16:creationId xmlns:a16="http://schemas.microsoft.com/office/drawing/2014/main" id="{9C75DE4A-CC4A-E443-7662-CC3796EB5875}"/>
              </a:ext>
            </a:extLst>
          </p:cNvPr>
          <p:cNvSpPr txBox="1"/>
          <p:nvPr/>
        </p:nvSpPr>
        <p:spPr>
          <a:xfrm>
            <a:off x="51655" y="273845"/>
            <a:ext cx="576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lang="en-US" sz="2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1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77;p2">
            <a:extLst>
              <a:ext uri="{FF2B5EF4-FFF2-40B4-BE49-F238E27FC236}">
                <a16:creationId xmlns:a16="http://schemas.microsoft.com/office/drawing/2014/main" id="{D25E12FD-78BA-87E7-E15D-EC487575DD48}"/>
              </a:ext>
            </a:extLst>
          </p:cNvPr>
          <p:cNvSpPr txBox="1">
            <a:spLocks/>
          </p:cNvSpPr>
          <p:nvPr/>
        </p:nvSpPr>
        <p:spPr>
          <a:xfrm>
            <a:off x="628650" y="1102519"/>
            <a:ext cx="3186793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Compared to basic RNN models, models using LSTM are generally more effective at handling longer text sequences and capturing long-range dependencies.</a:t>
            </a:r>
          </a:p>
          <a:p>
            <a:pPr marL="17145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17145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Similar to the single-tower and two-tower modes of RNN, </a:t>
            </a:r>
            <a:r>
              <a:rPr lang="en-US" sz="1400" dirty="0" err="1">
                <a:solidFill>
                  <a:schemeClr val="tx1"/>
                </a:solidFill>
              </a:rPr>
              <a:t>SingleTowerLSTM</a:t>
            </a:r>
            <a:r>
              <a:rPr lang="en-US" sz="1400" dirty="0">
                <a:solidFill>
                  <a:schemeClr val="tx1"/>
                </a:solidFill>
              </a:rPr>
              <a:t> merges the inputs and uses a single LSTM to capture early interactions, while </a:t>
            </a:r>
            <a:r>
              <a:rPr lang="en-US" sz="1400" dirty="0" err="1">
                <a:solidFill>
                  <a:schemeClr val="tx1"/>
                </a:solidFill>
              </a:rPr>
              <a:t>TwoTowerLSTM</a:t>
            </a:r>
            <a:r>
              <a:rPr lang="en-US" sz="1400" dirty="0">
                <a:solidFill>
                  <a:schemeClr val="tx1"/>
                </a:solidFill>
              </a:rPr>
              <a:t> encodes them separately and concatenates the representations for relevance prediction.</a:t>
            </a:r>
          </a:p>
        </p:txBody>
      </p:sp>
      <p:pic>
        <p:nvPicPr>
          <p:cNvPr id="6" name="图片 5" descr="图示&#10;&#10;AI 生成的内容可能不正确。">
            <a:extLst>
              <a:ext uri="{FF2B5EF4-FFF2-40B4-BE49-F238E27FC236}">
                <a16:creationId xmlns:a16="http://schemas.microsoft.com/office/drawing/2014/main" id="{D8808EBE-FF91-A56C-9D2E-211FFA338C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11" r="4577"/>
          <a:stretch/>
        </p:blipFill>
        <p:spPr>
          <a:xfrm>
            <a:off x="3766457" y="1094355"/>
            <a:ext cx="5213810" cy="360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86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9D8452B7-7337-2F7E-C7C8-B1A482D7C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>
            <a:extLst>
              <a:ext uri="{FF2B5EF4-FFF2-40B4-BE49-F238E27FC236}">
                <a16:creationId xmlns:a16="http://schemas.microsoft.com/office/drawing/2014/main" id="{4FA3FDBE-88EB-FF54-C26A-1229273329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3300"/>
              <a:buFont typeface="Arial"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Model Module - GRU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78" name="Google Shape;78;p2">
            <a:extLst>
              <a:ext uri="{FF2B5EF4-FFF2-40B4-BE49-F238E27FC236}">
                <a16:creationId xmlns:a16="http://schemas.microsoft.com/office/drawing/2014/main" id="{13108637-23F7-C1E4-570E-029096263FB6}"/>
              </a:ext>
            </a:extLst>
          </p:cNvPr>
          <p:cNvSpPr txBox="1"/>
          <p:nvPr/>
        </p:nvSpPr>
        <p:spPr>
          <a:xfrm>
            <a:off x="51655" y="273845"/>
            <a:ext cx="576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lang="en-US" sz="2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1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77;p2">
            <a:extLst>
              <a:ext uri="{FF2B5EF4-FFF2-40B4-BE49-F238E27FC236}">
                <a16:creationId xmlns:a16="http://schemas.microsoft.com/office/drawing/2014/main" id="{FBEF0DD5-FDA4-9D70-4888-61ED7B493680}"/>
              </a:ext>
            </a:extLst>
          </p:cNvPr>
          <p:cNvSpPr txBox="1">
            <a:spLocks/>
          </p:cNvSpPr>
          <p:nvPr/>
        </p:nvSpPr>
        <p:spPr>
          <a:xfrm>
            <a:off x="628651" y="1102519"/>
            <a:ext cx="3039836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GRU's performance is often comparable to LSTM, but due to its simpler structure and fewer parameters, it might offer advantages in training speed and memory consumption.</a:t>
            </a:r>
          </a:p>
          <a:p>
            <a:pPr marL="17145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17145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Similarly, </a:t>
            </a:r>
            <a:r>
              <a:rPr lang="en-US" sz="1400" dirty="0" err="1">
                <a:solidFill>
                  <a:schemeClr val="tx1"/>
                </a:solidFill>
              </a:rPr>
              <a:t>SingleTowerGRU</a:t>
            </a:r>
            <a:r>
              <a:rPr lang="en-US" sz="1400" dirty="0">
                <a:solidFill>
                  <a:schemeClr val="tx1"/>
                </a:solidFill>
              </a:rPr>
              <a:t> merges the inputs and uses a single GRU to capture interactions, while </a:t>
            </a:r>
            <a:r>
              <a:rPr lang="en-US" sz="1400" dirty="0" err="1">
                <a:solidFill>
                  <a:schemeClr val="tx1"/>
                </a:solidFill>
              </a:rPr>
              <a:t>TwoTowerGRU</a:t>
            </a:r>
            <a:r>
              <a:rPr lang="en-US" sz="1400" dirty="0">
                <a:solidFill>
                  <a:schemeClr val="tx1"/>
                </a:solidFill>
              </a:rPr>
              <a:t> encodes them separately and concatenates the representations for relevance prediction.</a:t>
            </a:r>
          </a:p>
        </p:txBody>
      </p:sp>
      <p:pic>
        <p:nvPicPr>
          <p:cNvPr id="6" name="图片 5" descr="电脑萤幕画面&#10;&#10;AI 生成的内容可能不正确。">
            <a:extLst>
              <a:ext uri="{FF2B5EF4-FFF2-40B4-BE49-F238E27FC236}">
                <a16:creationId xmlns:a16="http://schemas.microsoft.com/office/drawing/2014/main" id="{0AC58C07-6A80-C351-2FEA-057C33B34C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19" r="4758"/>
          <a:stretch/>
        </p:blipFill>
        <p:spPr>
          <a:xfrm>
            <a:off x="3714786" y="998742"/>
            <a:ext cx="5244245" cy="363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26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66E2193C-2C18-1462-1804-DFC2FE3D0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061fcbad6_0_0">
            <a:extLst>
              <a:ext uri="{FF2B5EF4-FFF2-40B4-BE49-F238E27FC236}">
                <a16:creationId xmlns:a16="http://schemas.microsoft.com/office/drawing/2014/main" id="{41DE196F-BB12-563E-20D7-AAF2803DCA2F}"/>
              </a:ext>
            </a:extLst>
          </p:cNvPr>
          <p:cNvSpPr txBox="1"/>
          <p:nvPr/>
        </p:nvSpPr>
        <p:spPr>
          <a:xfrm>
            <a:off x="51655" y="273845"/>
            <a:ext cx="576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lang="en-US" sz="2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100" b="1" dirty="0">
                <a:solidFill>
                  <a:schemeClr val="lt1"/>
                </a:solidFill>
              </a:rPr>
              <a:t>4</a:t>
            </a:r>
            <a:endParaRPr dirty="0"/>
          </a:p>
        </p:txBody>
      </p:sp>
      <p:sp>
        <p:nvSpPr>
          <p:cNvPr id="2" name="Google Shape;76;p2">
            <a:extLst>
              <a:ext uri="{FF2B5EF4-FFF2-40B4-BE49-F238E27FC236}">
                <a16:creationId xmlns:a16="http://schemas.microsoft.com/office/drawing/2014/main" id="{847F2B42-470B-0740-E05F-C1A6800F55DD}"/>
              </a:ext>
            </a:extLst>
          </p:cNvPr>
          <p:cNvSpPr txBox="1">
            <a:spLocks/>
          </p:cNvSpPr>
          <p:nvPr/>
        </p:nvSpPr>
        <p:spPr>
          <a:xfrm>
            <a:off x="628555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3300"/>
              <a:buFont typeface="Arial"/>
              <a:buNone/>
              <a:defRPr sz="33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Evaluation- RNN LSTM GRU</a:t>
            </a:r>
          </a:p>
        </p:txBody>
      </p:sp>
      <p:sp>
        <p:nvSpPr>
          <p:cNvPr id="3" name="Google Shape;77;p2">
            <a:extLst>
              <a:ext uri="{FF2B5EF4-FFF2-40B4-BE49-F238E27FC236}">
                <a16:creationId xmlns:a16="http://schemas.microsoft.com/office/drawing/2014/main" id="{7F80E570-940D-102F-5793-981A33B0647A}"/>
              </a:ext>
            </a:extLst>
          </p:cNvPr>
          <p:cNvSpPr txBox="1">
            <a:spLocks/>
          </p:cNvSpPr>
          <p:nvPr/>
        </p:nvSpPr>
        <p:spPr>
          <a:xfrm>
            <a:off x="726559" y="3513637"/>
            <a:ext cx="6950148" cy="91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lvl="0" indent="-1514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Models using LSTM or GRU generally outperform the base RNN model.</a:t>
            </a:r>
          </a:p>
          <a:p>
            <a:pPr marL="171450" lvl="0" indent="-1514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171450" lvl="0" indent="-1514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The dual-tower GRU model achieves the highest accuracy (0.6708) and F1 score (0.6533) among all tested architectures.</a:t>
            </a: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ct val="116666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ct val="116666"/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28A6285-9BDC-C53F-342D-709B67D5E4AD}"/>
              </a:ext>
            </a:extLst>
          </p:cNvPr>
          <p:cNvGraphicFramePr>
            <a:graphicFrameLocks noGrp="1"/>
          </p:cNvGraphicFramePr>
          <p:nvPr/>
        </p:nvGraphicFramePr>
        <p:xfrm>
          <a:off x="726559" y="1253390"/>
          <a:ext cx="5546649" cy="213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48883">
                  <a:extLst>
                    <a:ext uri="{9D8B030D-6E8A-4147-A177-3AD203B41FA5}">
                      <a16:colId xmlns:a16="http://schemas.microsoft.com/office/drawing/2014/main" val="746004462"/>
                    </a:ext>
                  </a:extLst>
                </a:gridCol>
                <a:gridCol w="1848883">
                  <a:extLst>
                    <a:ext uri="{9D8B030D-6E8A-4147-A177-3AD203B41FA5}">
                      <a16:colId xmlns:a16="http://schemas.microsoft.com/office/drawing/2014/main" val="3277434518"/>
                    </a:ext>
                  </a:extLst>
                </a:gridCol>
                <a:gridCol w="1848883">
                  <a:extLst>
                    <a:ext uri="{9D8B030D-6E8A-4147-A177-3AD203B41FA5}">
                      <a16:colId xmlns:a16="http://schemas.microsoft.com/office/drawing/2014/main" val="3330598872"/>
                    </a:ext>
                  </a:extLst>
                </a:gridCol>
              </a:tblGrid>
              <a:tr h="295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 Score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13220"/>
                  </a:ext>
                </a:extLst>
              </a:tr>
              <a:tr h="304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Single Tower RNN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0.6440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0.6167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292008"/>
                  </a:ext>
                </a:extLst>
              </a:tr>
              <a:tr h="304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Two Tower RNN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0.6562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0.6277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4973224"/>
                  </a:ext>
                </a:extLst>
              </a:tr>
              <a:tr h="30473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Single Tower 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0.6634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0.6487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1807315"/>
                  </a:ext>
                </a:extLst>
              </a:tr>
              <a:tr h="30473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Two Tower 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0.6646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0.6434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100239"/>
                  </a:ext>
                </a:extLst>
              </a:tr>
              <a:tr h="30473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Single Tower GRU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0.6640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0.6497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4350056"/>
                  </a:ext>
                </a:extLst>
              </a:tr>
              <a:tr h="304739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Two Tower GRU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0.6708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0.6533</a:t>
                      </a:r>
                      <a:endParaRPr lang="zh-CN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758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394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6A960D7E-3325-34FE-8FF4-B49E38FA6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061fcbad6_0_0">
            <a:extLst>
              <a:ext uri="{FF2B5EF4-FFF2-40B4-BE49-F238E27FC236}">
                <a16:creationId xmlns:a16="http://schemas.microsoft.com/office/drawing/2014/main" id="{27BAF5DD-9E70-3735-C864-6B7A7111E2BB}"/>
              </a:ext>
            </a:extLst>
          </p:cNvPr>
          <p:cNvSpPr txBox="1"/>
          <p:nvPr/>
        </p:nvSpPr>
        <p:spPr>
          <a:xfrm>
            <a:off x="51655" y="273845"/>
            <a:ext cx="576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lang="en-US" sz="2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100" b="1" dirty="0">
                <a:solidFill>
                  <a:schemeClr val="lt1"/>
                </a:solidFill>
              </a:rPr>
              <a:t>4</a:t>
            </a:r>
            <a:endParaRPr dirty="0"/>
          </a:p>
        </p:txBody>
      </p:sp>
      <p:sp>
        <p:nvSpPr>
          <p:cNvPr id="2" name="Google Shape;76;p2">
            <a:extLst>
              <a:ext uri="{FF2B5EF4-FFF2-40B4-BE49-F238E27FC236}">
                <a16:creationId xmlns:a16="http://schemas.microsoft.com/office/drawing/2014/main" id="{8C353F89-2A74-0944-78A4-83D8CD2D37EE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3300"/>
              <a:buFont typeface="Arial"/>
              <a:buNone/>
              <a:defRPr sz="33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2400" b="1" dirty="0">
                <a:solidFill>
                  <a:schemeClr val="tx1"/>
                </a:solidFill>
              </a:rPr>
              <a:t>Model Module - Transformer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Google Shape;77;p2">
            <a:extLst>
              <a:ext uri="{FF2B5EF4-FFF2-40B4-BE49-F238E27FC236}">
                <a16:creationId xmlns:a16="http://schemas.microsoft.com/office/drawing/2014/main" id="{F845A645-0D5E-812A-217B-C431C2E6C668}"/>
              </a:ext>
            </a:extLst>
          </p:cNvPr>
          <p:cNvSpPr txBox="1">
            <a:spLocks/>
          </p:cNvSpPr>
          <p:nvPr/>
        </p:nvSpPr>
        <p:spPr>
          <a:xfrm>
            <a:off x="628650" y="1102519"/>
            <a:ext cx="7886700" cy="386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04800" indent="-171450">
              <a:buClr>
                <a:schemeClr val="tx1"/>
              </a:buClr>
              <a:buSzPct val="100000"/>
            </a:pPr>
            <a:r>
              <a:rPr lang="en-US" altLang="zh-CN" sz="1400" dirty="0">
                <a:solidFill>
                  <a:schemeClr val="tx1"/>
                </a:solidFill>
              </a:rPr>
              <a:t>Input Representation</a:t>
            </a:r>
          </a:p>
          <a:p>
            <a:pPr marL="762000" lvl="1" indent="-171450">
              <a:buClr>
                <a:schemeClr val="tx1"/>
              </a:buClr>
              <a:buSzPct val="100000"/>
            </a:pPr>
            <a:r>
              <a:rPr lang="en-US" sz="1400" dirty="0">
                <a:solidFill>
                  <a:schemeClr val="tx1"/>
                </a:solidFill>
              </a:rPr>
              <a:t>Query and title sequences split into individual characters</a:t>
            </a:r>
          </a:p>
          <a:p>
            <a:pPr marL="762000" lvl="1" indent="-171450">
              <a:buClr>
                <a:schemeClr val="tx1"/>
              </a:buClr>
              <a:buSzPct val="100000"/>
            </a:pPr>
            <a:r>
              <a:rPr lang="en-US" sz="1400" dirty="0">
                <a:solidFill>
                  <a:schemeClr val="tx1"/>
                </a:solidFill>
              </a:rPr>
              <a:t>Token IDs mapped to 128-dimensional dense vectors</a:t>
            </a:r>
          </a:p>
          <a:p>
            <a:pPr marL="762000" lvl="1" indent="-171450">
              <a:buClr>
                <a:schemeClr val="tx1"/>
              </a:buClr>
              <a:buSzPct val="100000"/>
            </a:pPr>
            <a:r>
              <a:rPr lang="en-US" sz="1400" dirty="0">
                <a:solidFill>
                  <a:schemeClr val="tx1"/>
                </a:solidFill>
              </a:rPr>
              <a:t>Learnable position encodings capture sequential structure</a:t>
            </a:r>
          </a:p>
          <a:p>
            <a:pPr marL="762000" lvl="1" indent="-171450">
              <a:buClr>
                <a:schemeClr val="tx1"/>
              </a:buClr>
              <a:buSzPct val="100000"/>
            </a:pPr>
            <a:r>
              <a:rPr lang="en-US" sz="1400" dirty="0">
                <a:solidFill>
                  <a:schemeClr val="tx1"/>
                </a:solidFill>
              </a:rPr>
              <a:t>Sum of word and positional embeddings</a:t>
            </a:r>
          </a:p>
          <a:p>
            <a:pPr marL="304800" indent="-171450">
              <a:buClr>
                <a:schemeClr val="tx1"/>
              </a:buClr>
              <a:buSzPct val="100000"/>
            </a:pPr>
            <a:r>
              <a:rPr lang="en-US" sz="1400" dirty="0">
                <a:solidFill>
                  <a:schemeClr val="tx1"/>
                </a:solidFill>
              </a:rPr>
              <a:t>Transformer Encoder</a:t>
            </a:r>
          </a:p>
          <a:p>
            <a:pPr marL="762000" lvl="1" indent="-171450">
              <a:buClr>
                <a:schemeClr val="tx1"/>
              </a:buClr>
              <a:buSzPct val="100000"/>
            </a:pPr>
            <a:r>
              <a:rPr lang="en-US" sz="1400" dirty="0">
                <a:solidFill>
                  <a:schemeClr val="tx1"/>
                </a:solidFill>
              </a:rPr>
              <a:t>Layers: 3</a:t>
            </a:r>
          </a:p>
          <a:p>
            <a:pPr marL="762000" lvl="1" indent="-171450">
              <a:buClr>
                <a:schemeClr val="tx1"/>
              </a:buClr>
              <a:buSzPct val="100000"/>
            </a:pPr>
            <a:r>
              <a:rPr lang="en-US" sz="1400" dirty="0">
                <a:solidFill>
                  <a:schemeClr val="tx1"/>
                </a:solidFill>
              </a:rPr>
              <a:t>Multi-head attention: 8 </a:t>
            </a:r>
          </a:p>
          <a:p>
            <a:pPr marL="762000" lvl="1" indent="-171450">
              <a:buClr>
                <a:schemeClr val="tx1"/>
              </a:buClr>
              <a:buSzPct val="100000"/>
            </a:pPr>
            <a:r>
              <a:rPr lang="en-US" sz="1400" dirty="0">
                <a:solidFill>
                  <a:schemeClr val="tx1"/>
                </a:solidFill>
              </a:rPr>
              <a:t>Feed-forward network: 4×embed_dim</a:t>
            </a:r>
          </a:p>
          <a:p>
            <a:pPr marL="762000" lvl="1" indent="-171450">
              <a:buClr>
                <a:schemeClr val="tx1"/>
              </a:buClr>
              <a:buSzPct val="100000"/>
            </a:pPr>
            <a:r>
              <a:rPr lang="en-US" sz="1400" dirty="0">
                <a:solidFill>
                  <a:schemeClr val="tx1"/>
                </a:solidFill>
              </a:rPr>
              <a:t>Layer normalization and residual connections</a:t>
            </a:r>
          </a:p>
        </p:txBody>
      </p:sp>
      <p:pic>
        <p:nvPicPr>
          <p:cNvPr id="8" name="图片 7" descr="图示&#10;&#10;AI 生成的内容可能不正确。">
            <a:extLst>
              <a:ext uri="{FF2B5EF4-FFF2-40B4-BE49-F238E27FC236}">
                <a16:creationId xmlns:a16="http://schemas.microsoft.com/office/drawing/2014/main" id="{03E2B2C9-E3A2-3483-2B81-15ADE8A54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01" y="3883205"/>
            <a:ext cx="6217920" cy="119774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431CAA1-F8E1-F191-2890-A6268D15EBB6}"/>
              </a:ext>
            </a:extLst>
          </p:cNvPr>
          <p:cNvSpPr txBox="1"/>
          <p:nvPr/>
        </p:nvSpPr>
        <p:spPr>
          <a:xfrm>
            <a:off x="4817226" y="2571750"/>
            <a:ext cx="41220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9100" indent="-28575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/>
                </a:solidFill>
              </a:rPr>
              <a:t>Classification</a:t>
            </a:r>
          </a:p>
          <a:p>
            <a:pPr marL="876300" lvl="1" indent="-28575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/>
                </a:solidFill>
              </a:rPr>
              <a:t>Only first token's hidden state used</a:t>
            </a:r>
          </a:p>
          <a:p>
            <a:pPr marL="876300" lvl="1" indent="-28575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/>
                </a:solidFill>
              </a:rPr>
              <a:t>Linear—</a:t>
            </a:r>
            <a:r>
              <a:rPr lang="en-US" altLang="zh-CN" sz="1400" dirty="0" err="1">
                <a:solidFill>
                  <a:schemeClr val="tx1"/>
                </a:solidFill>
              </a:rPr>
              <a:t>ReLU</a:t>
            </a:r>
            <a:r>
              <a:rPr lang="en-US" altLang="zh-CN" sz="1400" dirty="0">
                <a:solidFill>
                  <a:schemeClr val="tx1"/>
                </a:solidFill>
              </a:rPr>
              <a:t>—Dropout----Linear </a:t>
            </a:r>
          </a:p>
          <a:p>
            <a:pPr marL="876300" lvl="1" indent="-28575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/>
                </a:solidFill>
              </a:rPr>
              <a:t>3 output classes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2EEE45-E585-0A5C-F601-78535A089E9A}"/>
              </a:ext>
            </a:extLst>
          </p:cNvPr>
          <p:cNvSpPr txBox="1"/>
          <p:nvPr/>
        </p:nvSpPr>
        <p:spPr>
          <a:xfrm>
            <a:off x="6582641" y="4230726"/>
            <a:ext cx="2144684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75"/>
              </a:lnSpc>
              <a:buNone/>
            </a:pPr>
            <a:r>
              <a:rPr lang="en" altLang="zh-CN" sz="1200" b="0" dirty="0">
                <a:solidFill>
                  <a:schemeClr val="tx1"/>
                </a:solidFill>
                <a:effectLst/>
                <a:latin typeface="+mn-lt"/>
              </a:rPr>
              <a:t>Test Set Accuracy: 0.6588</a:t>
            </a:r>
          </a:p>
          <a:p>
            <a:pPr>
              <a:lnSpc>
                <a:spcPts val="1575"/>
              </a:lnSpc>
            </a:pPr>
            <a:r>
              <a:rPr lang="en" altLang="zh-CN" sz="1200" b="0" dirty="0">
                <a:solidFill>
                  <a:schemeClr val="tx1"/>
                </a:solidFill>
                <a:effectLst/>
                <a:latin typeface="+mn-lt"/>
              </a:rPr>
              <a:t>Test Set F1 Score: 0.6277</a:t>
            </a:r>
          </a:p>
        </p:txBody>
      </p:sp>
    </p:spTree>
    <p:extLst>
      <p:ext uri="{BB962C8B-B14F-4D97-AF65-F5344CB8AC3E}">
        <p14:creationId xmlns:p14="http://schemas.microsoft.com/office/powerpoint/2010/main" val="2356647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BE564C49-8EAC-EC80-33E6-2B06336CF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061fcbad6_0_0">
            <a:extLst>
              <a:ext uri="{FF2B5EF4-FFF2-40B4-BE49-F238E27FC236}">
                <a16:creationId xmlns:a16="http://schemas.microsoft.com/office/drawing/2014/main" id="{DDF631BC-EAC5-3CD0-9261-723CE392E48D}"/>
              </a:ext>
            </a:extLst>
          </p:cNvPr>
          <p:cNvSpPr txBox="1"/>
          <p:nvPr/>
        </p:nvSpPr>
        <p:spPr>
          <a:xfrm>
            <a:off x="51655" y="273845"/>
            <a:ext cx="576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lang="en-US" sz="2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100" b="1" dirty="0">
                <a:solidFill>
                  <a:schemeClr val="lt1"/>
                </a:solidFill>
              </a:rPr>
              <a:t>4</a:t>
            </a:r>
            <a:endParaRPr dirty="0"/>
          </a:p>
        </p:txBody>
      </p:sp>
      <p:sp>
        <p:nvSpPr>
          <p:cNvPr id="2" name="Google Shape;76;p2">
            <a:extLst>
              <a:ext uri="{FF2B5EF4-FFF2-40B4-BE49-F238E27FC236}">
                <a16:creationId xmlns:a16="http://schemas.microsoft.com/office/drawing/2014/main" id="{769F0AB7-6BA3-92E0-9823-98A585812F87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3300"/>
              <a:buFont typeface="Arial"/>
              <a:buNone/>
              <a:defRPr sz="33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2400" b="1" dirty="0">
                <a:solidFill>
                  <a:schemeClr val="tx1"/>
                </a:solidFill>
              </a:rPr>
              <a:t>Model Module - BERT-based Single Tower</a:t>
            </a:r>
          </a:p>
        </p:txBody>
      </p:sp>
      <p:sp>
        <p:nvSpPr>
          <p:cNvPr id="4" name="Google Shape;77;p2">
            <a:extLst>
              <a:ext uri="{FF2B5EF4-FFF2-40B4-BE49-F238E27FC236}">
                <a16:creationId xmlns:a16="http://schemas.microsoft.com/office/drawing/2014/main" id="{28806C8E-D4F4-259D-64CF-224B28D0DCE2}"/>
              </a:ext>
            </a:extLst>
          </p:cNvPr>
          <p:cNvSpPr txBox="1">
            <a:spLocks/>
          </p:cNvSpPr>
          <p:nvPr/>
        </p:nvSpPr>
        <p:spPr>
          <a:xfrm>
            <a:off x="628650" y="1102519"/>
            <a:ext cx="7886700" cy="386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19100" indent="-285750">
              <a:buClr>
                <a:schemeClr val="tx1"/>
              </a:buClr>
              <a:buSzPct val="100000"/>
            </a:pPr>
            <a:r>
              <a:rPr lang="en-US" sz="1400" dirty="0">
                <a:solidFill>
                  <a:schemeClr val="tx1"/>
                </a:solidFill>
              </a:rPr>
              <a:t>We use </a:t>
            </a:r>
            <a:r>
              <a:rPr lang="en-US" sz="1400" dirty="0" err="1">
                <a:solidFill>
                  <a:schemeClr val="tx1"/>
                </a:solidFill>
              </a:rPr>
              <a:t>BertTokenizer</a:t>
            </a:r>
            <a:r>
              <a:rPr lang="en-US" sz="1400" dirty="0">
                <a:solidFill>
                  <a:schemeClr val="tx1"/>
                </a:solidFill>
              </a:rPr>
              <a:t> to process input text, converting queries and titles into token sequences that BERT can understand, including adding special tokens [CLS] and [SEP], as well as generating attention masks.</a:t>
            </a:r>
          </a:p>
          <a:p>
            <a:pPr marL="419100" indent="-285750">
              <a:buClr>
                <a:schemeClr val="tx1"/>
              </a:buClr>
              <a:buSzPct val="100000"/>
            </a:pPr>
            <a:r>
              <a:rPr lang="en-US" sz="1400" dirty="0">
                <a:solidFill>
                  <a:schemeClr val="tx1"/>
                </a:solidFill>
              </a:rPr>
              <a:t>We adopt the </a:t>
            </a:r>
            <a:r>
              <a:rPr lang="en-US" sz="1400" dirty="0" err="1">
                <a:solidFill>
                  <a:schemeClr val="tx1"/>
                </a:solidFill>
              </a:rPr>
              <a:t>BertForSequenceClassification</a:t>
            </a:r>
            <a:r>
              <a:rPr lang="en-US" sz="1400" dirty="0">
                <a:solidFill>
                  <a:schemeClr val="tx1"/>
                </a:solidFill>
              </a:rPr>
              <a:t> architecture for fine-tuning, setting the classification head to 3 categories corresponding to different matching levels. This fine-tuning approach allows us to retain BERT's powerful semantic understanding capabilities while optimizing for our specific task.</a:t>
            </a:r>
          </a:p>
          <a:p>
            <a:pPr marL="419100" indent="-285750">
              <a:buClr>
                <a:schemeClr val="tx1"/>
              </a:buClr>
              <a:buSzPct val="100000"/>
            </a:pPr>
            <a:r>
              <a:rPr lang="en-US" sz="1400" dirty="0">
                <a:solidFill>
                  <a:schemeClr val="tx1"/>
                </a:solidFill>
              </a:rPr>
              <a:t>Optimizer: </a:t>
            </a:r>
            <a:r>
              <a:rPr lang="en-US" sz="1400" dirty="0" err="1">
                <a:solidFill>
                  <a:schemeClr val="tx1"/>
                </a:solidFill>
              </a:rPr>
              <a:t>AdamW</a:t>
            </a:r>
            <a:r>
              <a:rPr lang="en-US" sz="1400" dirty="0">
                <a:solidFill>
                  <a:schemeClr val="tx1"/>
                </a:solidFill>
              </a:rPr>
              <a:t> + learning rate warmup</a:t>
            </a:r>
          </a:p>
          <a:p>
            <a:pPr marL="419100" indent="-285750">
              <a:buClr>
                <a:schemeClr val="tx1"/>
              </a:buClr>
              <a:buSzPct val="100000"/>
            </a:pPr>
            <a:r>
              <a:rPr lang="en-US" sz="1400" dirty="0">
                <a:solidFill>
                  <a:schemeClr val="tx1"/>
                </a:solidFill>
              </a:rPr>
              <a:t>Training parameters: Batch size 64, learning rate 2e-5</a:t>
            </a:r>
          </a:p>
          <a:p>
            <a:pPr marL="133350" indent="0">
              <a:buClr>
                <a:schemeClr val="tx1"/>
              </a:buClr>
              <a:buSzPct val="100000"/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5" name="图片 4" descr="图示&#10;&#10;AI 生成的内容可能不正确。">
            <a:extLst>
              <a:ext uri="{FF2B5EF4-FFF2-40B4-BE49-F238E27FC236}">
                <a16:creationId xmlns:a16="http://schemas.microsoft.com/office/drawing/2014/main" id="{F37A2AFD-3687-83C0-7ABD-7083E225E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55" y="3483556"/>
            <a:ext cx="7772400" cy="11148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9D68EAB-F3F8-A0D0-1734-225507FFB87C}"/>
              </a:ext>
            </a:extLst>
          </p:cNvPr>
          <p:cNvSpPr txBox="1"/>
          <p:nvPr/>
        </p:nvSpPr>
        <p:spPr>
          <a:xfrm>
            <a:off x="5715000" y="4282007"/>
            <a:ext cx="2323407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75"/>
              </a:lnSpc>
              <a:buNone/>
            </a:pPr>
            <a:r>
              <a:rPr lang="en" altLang="zh-CN" b="0" dirty="0">
                <a:solidFill>
                  <a:schemeClr val="tx1"/>
                </a:solidFill>
                <a:effectLst/>
                <a:latin typeface="+mn-lt"/>
              </a:rPr>
              <a:t>Test Set Accuracy: 0.7408</a:t>
            </a:r>
          </a:p>
          <a:p>
            <a:pPr>
              <a:lnSpc>
                <a:spcPts val="1575"/>
              </a:lnSpc>
            </a:pPr>
            <a:r>
              <a:rPr lang="en" altLang="zh-CN" b="0" dirty="0">
                <a:solidFill>
                  <a:schemeClr val="tx1"/>
                </a:solidFill>
                <a:effectLst/>
                <a:latin typeface="+mn-lt"/>
              </a:rPr>
              <a:t>Test Set F1 Score: 0.7345</a:t>
            </a:r>
          </a:p>
        </p:txBody>
      </p:sp>
    </p:spTree>
    <p:extLst>
      <p:ext uri="{BB962C8B-B14F-4D97-AF65-F5344CB8AC3E}">
        <p14:creationId xmlns:p14="http://schemas.microsoft.com/office/powerpoint/2010/main" val="1109893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8125EB34-7E43-EEA7-4EA6-697FE1CE2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061fcbad6_0_0">
            <a:extLst>
              <a:ext uri="{FF2B5EF4-FFF2-40B4-BE49-F238E27FC236}">
                <a16:creationId xmlns:a16="http://schemas.microsoft.com/office/drawing/2014/main" id="{6BF1AC90-2A23-D2A5-D216-950E4ABE3C2F}"/>
              </a:ext>
            </a:extLst>
          </p:cNvPr>
          <p:cNvSpPr txBox="1"/>
          <p:nvPr/>
        </p:nvSpPr>
        <p:spPr>
          <a:xfrm>
            <a:off x="51655" y="273845"/>
            <a:ext cx="576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lang="en-US" sz="2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100" b="1" dirty="0">
                <a:solidFill>
                  <a:schemeClr val="lt1"/>
                </a:solidFill>
              </a:rPr>
              <a:t>4</a:t>
            </a:r>
            <a:endParaRPr dirty="0"/>
          </a:p>
        </p:txBody>
      </p:sp>
      <p:sp>
        <p:nvSpPr>
          <p:cNvPr id="2" name="Google Shape;76;p2">
            <a:extLst>
              <a:ext uri="{FF2B5EF4-FFF2-40B4-BE49-F238E27FC236}">
                <a16:creationId xmlns:a16="http://schemas.microsoft.com/office/drawing/2014/main" id="{B851EE4C-F65E-4573-5654-D9AFD1D15694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3300"/>
              <a:buFont typeface="Arial"/>
              <a:buNone/>
              <a:defRPr sz="33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2400" b="1" dirty="0">
                <a:solidFill>
                  <a:schemeClr val="tx1"/>
                </a:solidFill>
              </a:rPr>
              <a:t>Model Module - BERT-based Dual-Tower</a:t>
            </a:r>
          </a:p>
        </p:txBody>
      </p:sp>
      <p:sp>
        <p:nvSpPr>
          <p:cNvPr id="4" name="Google Shape;77;p2">
            <a:extLst>
              <a:ext uri="{FF2B5EF4-FFF2-40B4-BE49-F238E27FC236}">
                <a16:creationId xmlns:a16="http://schemas.microsoft.com/office/drawing/2014/main" id="{44AECE5C-397E-2685-065F-70D7F6D68347}"/>
              </a:ext>
            </a:extLst>
          </p:cNvPr>
          <p:cNvSpPr txBox="1">
            <a:spLocks/>
          </p:cNvSpPr>
          <p:nvPr/>
        </p:nvSpPr>
        <p:spPr>
          <a:xfrm>
            <a:off x="628650" y="1102519"/>
            <a:ext cx="7886700" cy="386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19100" indent="-285750">
              <a:buClr>
                <a:schemeClr val="tx1"/>
              </a:buClr>
              <a:buSzPct val="100000"/>
            </a:pPr>
            <a:r>
              <a:rPr lang="en-US" sz="1400" dirty="0">
                <a:solidFill>
                  <a:schemeClr val="tx1"/>
                </a:solidFill>
              </a:rPr>
              <a:t>This model adopts a dual-tower architecture, utilizing two independent BERT encoders to process query and title texts separately. The key distinction from traditional single-tower models is that we no longer concatenate the query and title before inputting to BERT; instead, we allow them to pass through independent encoders, resulting in two independent representation vectors. These vectors are then concatenated and passed through a linear classifier for final classification prediction.</a:t>
            </a:r>
          </a:p>
          <a:p>
            <a:pPr marL="419100" indent="-285750">
              <a:buClr>
                <a:schemeClr val="tx1"/>
              </a:buClr>
              <a:buSzPct val="100000"/>
            </a:pPr>
            <a:r>
              <a:rPr lang="en-US" sz="1400" dirty="0">
                <a:solidFill>
                  <a:schemeClr val="tx1"/>
                </a:solidFill>
              </a:rPr>
              <a:t>During training, we use the </a:t>
            </a:r>
            <a:r>
              <a:rPr lang="en-US" sz="1400" dirty="0" err="1">
                <a:solidFill>
                  <a:schemeClr val="tx1"/>
                </a:solidFill>
              </a:rPr>
              <a:t>AdamW</a:t>
            </a:r>
            <a:r>
              <a:rPr lang="en-US" sz="1400" dirty="0">
                <a:solidFill>
                  <a:schemeClr val="tx1"/>
                </a:solidFill>
              </a:rPr>
              <a:t> optimizer with a learning rate of 2e-5, combined with a learning rate warmup strategy, completing model training within 3 epochs. We also use the F1 score as our evaluation metric and save the best-performing model.</a:t>
            </a:r>
          </a:p>
        </p:txBody>
      </p:sp>
      <p:pic>
        <p:nvPicPr>
          <p:cNvPr id="6" name="图片 5" descr="图示&#10;&#10;AI 生成的内容可能不正确。">
            <a:extLst>
              <a:ext uri="{FF2B5EF4-FFF2-40B4-BE49-F238E27FC236}">
                <a16:creationId xmlns:a16="http://schemas.microsoft.com/office/drawing/2014/main" id="{E0469657-19F1-6A23-3A5D-EF689FE61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3251796"/>
            <a:ext cx="7772400" cy="161786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82A0702-F47A-49A5-43B7-C886F0DA75F6}"/>
              </a:ext>
            </a:extLst>
          </p:cNvPr>
          <p:cNvSpPr txBox="1"/>
          <p:nvPr/>
        </p:nvSpPr>
        <p:spPr>
          <a:xfrm>
            <a:off x="5756564" y="4366954"/>
            <a:ext cx="2414847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75"/>
              </a:lnSpc>
              <a:buNone/>
            </a:pPr>
            <a:r>
              <a:rPr lang="en" altLang="zh-CN" b="0" dirty="0">
                <a:solidFill>
                  <a:schemeClr val="tx1"/>
                </a:solidFill>
                <a:effectLst/>
                <a:latin typeface="+mn-lt"/>
              </a:rPr>
              <a:t>Test Set Accuracy: 0.6966</a:t>
            </a:r>
          </a:p>
          <a:p>
            <a:pPr>
              <a:lnSpc>
                <a:spcPts val="1575"/>
              </a:lnSpc>
            </a:pPr>
            <a:r>
              <a:rPr lang="en" altLang="zh-CN" b="0" dirty="0">
                <a:solidFill>
                  <a:schemeClr val="tx1"/>
                </a:solidFill>
                <a:effectLst/>
                <a:latin typeface="+mn-lt"/>
              </a:rPr>
              <a:t>Test Set F1 Score: 0.5907</a:t>
            </a:r>
          </a:p>
        </p:txBody>
      </p:sp>
    </p:spTree>
    <p:extLst>
      <p:ext uri="{BB962C8B-B14F-4D97-AF65-F5344CB8AC3E}">
        <p14:creationId xmlns:p14="http://schemas.microsoft.com/office/powerpoint/2010/main" val="1873929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6;p2">
            <a:extLst>
              <a:ext uri="{FF2B5EF4-FFF2-40B4-BE49-F238E27FC236}">
                <a16:creationId xmlns:a16="http://schemas.microsoft.com/office/drawing/2014/main" id="{41FE54F7-1B42-918D-5A0F-BDC8A4D0CBF8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3300"/>
              <a:buFont typeface="Arial"/>
              <a:buNone/>
              <a:defRPr sz="33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Model Module – BGE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ABA5AE-F448-E164-9710-DBB40B8B6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650" y="1364296"/>
            <a:ext cx="3949700" cy="2590800"/>
          </a:xfrm>
          <a:prstGeom prst="rect">
            <a:avLst/>
          </a:prstGeom>
        </p:spPr>
      </p:pic>
      <p:sp>
        <p:nvSpPr>
          <p:cNvPr id="8" name="Google Shape;77;p2">
            <a:extLst>
              <a:ext uri="{FF2B5EF4-FFF2-40B4-BE49-F238E27FC236}">
                <a16:creationId xmlns:a16="http://schemas.microsoft.com/office/drawing/2014/main" id="{8DC091E0-E717-4329-BF66-B45BCC546415}"/>
              </a:ext>
            </a:extLst>
          </p:cNvPr>
          <p:cNvSpPr txBox="1">
            <a:spLocks/>
          </p:cNvSpPr>
          <p:nvPr/>
        </p:nvSpPr>
        <p:spPr>
          <a:xfrm>
            <a:off x="696911" y="109423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ts val="2100"/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Google Shape;77;p2">
            <a:extLst>
              <a:ext uri="{FF2B5EF4-FFF2-40B4-BE49-F238E27FC236}">
                <a16:creationId xmlns:a16="http://schemas.microsoft.com/office/drawing/2014/main" id="{8A2E51D7-5CEF-CECE-0FEB-7ED27D5AADC2}"/>
              </a:ext>
            </a:extLst>
          </p:cNvPr>
          <p:cNvSpPr txBox="1">
            <a:spLocks/>
          </p:cNvSpPr>
          <p:nvPr/>
        </p:nvSpPr>
        <p:spPr>
          <a:xfrm>
            <a:off x="628651" y="1364296"/>
            <a:ext cx="3949700" cy="732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Removal of the NSP Task </a:t>
            </a: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Eliminated the Next Sentence Prediction task to avoid noise </a:t>
            </a: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ts val="2100"/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ts val="2100"/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Google Shape;77;p2">
            <a:extLst>
              <a:ext uri="{FF2B5EF4-FFF2-40B4-BE49-F238E27FC236}">
                <a16:creationId xmlns:a16="http://schemas.microsoft.com/office/drawing/2014/main" id="{0B6F6AB7-BBBF-3187-39D8-946D54D4984D}"/>
              </a:ext>
            </a:extLst>
          </p:cNvPr>
          <p:cNvSpPr txBox="1">
            <a:spLocks/>
          </p:cNvSpPr>
          <p:nvPr/>
        </p:nvSpPr>
        <p:spPr>
          <a:xfrm>
            <a:off x="628649" y="2141517"/>
            <a:ext cx="4151695" cy="116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Integration of the </a:t>
            </a:r>
            <a:r>
              <a:rPr lang="en-US" sz="1600" dirty="0" err="1">
                <a:solidFill>
                  <a:schemeClr val="tx1"/>
                </a:solidFill>
              </a:rPr>
              <a:t>RetroMAE</a:t>
            </a:r>
            <a:r>
              <a:rPr lang="en-US" sz="1600" dirty="0">
                <a:solidFill>
                  <a:schemeClr val="tx1"/>
                </a:solidFill>
              </a:rPr>
              <a:t> Module</a:t>
            </a: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Incorporated the Retrieval-oriented Masked </a:t>
            </a:r>
            <a:r>
              <a:rPr lang="en-US" sz="1400" dirty="0" err="1">
                <a:solidFill>
                  <a:schemeClr val="tx1"/>
                </a:solidFill>
              </a:rPr>
              <a:t>AutoEncoder</a:t>
            </a:r>
            <a:r>
              <a:rPr lang="en-US" sz="1400" dirty="0">
                <a:solidFill>
                  <a:schemeClr val="tx1"/>
                </a:solidFill>
              </a:rPr>
              <a:t> (</a:t>
            </a:r>
            <a:r>
              <a:rPr lang="en-US" sz="1400" dirty="0" err="1">
                <a:solidFill>
                  <a:schemeClr val="tx1"/>
                </a:solidFill>
              </a:rPr>
              <a:t>RetroMAE</a:t>
            </a:r>
            <a:r>
              <a:rPr lang="en-US" sz="1400" dirty="0">
                <a:solidFill>
                  <a:schemeClr val="tx1"/>
                </a:solidFill>
              </a:rPr>
              <a:t>) to reconstruct hidden representations</a:t>
            </a: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ts val="2100"/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Google Shape;77;p2">
            <a:extLst>
              <a:ext uri="{FF2B5EF4-FFF2-40B4-BE49-F238E27FC236}">
                <a16:creationId xmlns:a16="http://schemas.microsoft.com/office/drawing/2014/main" id="{A43CF81A-7E2B-081B-7829-58C8333844DD}"/>
              </a:ext>
            </a:extLst>
          </p:cNvPr>
          <p:cNvSpPr txBox="1">
            <a:spLocks/>
          </p:cNvSpPr>
          <p:nvPr/>
        </p:nvSpPr>
        <p:spPr>
          <a:xfrm>
            <a:off x="628648" y="3199207"/>
            <a:ext cx="4151695" cy="116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Incorporation of Contrastive Learning</a:t>
            </a:r>
          </a:p>
          <a:p>
            <a:pPr marL="628650" lvl="1" indent="-152400">
              <a:spcBef>
                <a:spcPts val="0"/>
              </a:spcBef>
              <a:buClr>
                <a:schemeClr val="tx1"/>
              </a:buClr>
            </a:pPr>
            <a:r>
              <a:rPr lang="en-US" sz="1300" dirty="0">
                <a:solidFill>
                  <a:schemeClr val="tx1"/>
                </a:solidFill>
              </a:rPr>
              <a:t> </a:t>
            </a: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ts val="2100"/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7FC0AA-CD71-55B7-BF2F-D52F8B177D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0" r="6400" b="12674"/>
          <a:stretch/>
        </p:blipFill>
        <p:spPr bwMode="auto">
          <a:xfrm>
            <a:off x="1357538" y="3539595"/>
            <a:ext cx="3057300" cy="57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6FD4EAD-3E69-CADC-2BB5-233A21DBCF4C}"/>
              </a:ext>
            </a:extLst>
          </p:cNvPr>
          <p:cNvSpPr/>
          <p:nvPr/>
        </p:nvSpPr>
        <p:spPr>
          <a:xfrm>
            <a:off x="3630604" y="4027883"/>
            <a:ext cx="859640" cy="155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6;p2">
            <a:extLst>
              <a:ext uri="{FF2B5EF4-FFF2-40B4-BE49-F238E27FC236}">
                <a16:creationId xmlns:a16="http://schemas.microsoft.com/office/drawing/2014/main" id="{41FE54F7-1B42-918D-5A0F-BDC8A4D0CBF8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3300"/>
              <a:buFont typeface="Arial"/>
              <a:buNone/>
              <a:defRPr sz="33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Model Module – BGE Single/Dual Tower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A26635-676F-7343-3480-38036622F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41" y="1583248"/>
            <a:ext cx="3699417" cy="21406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6B5CF0-5780-1076-365F-7AC24B086F5A}"/>
              </a:ext>
            </a:extLst>
          </p:cNvPr>
          <p:cNvSpPr txBox="1"/>
          <p:nvPr/>
        </p:nvSpPr>
        <p:spPr>
          <a:xfrm>
            <a:off x="880340" y="3879866"/>
            <a:ext cx="228885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b="0" dirty="0">
                <a:solidFill>
                  <a:srgbClr val="333333"/>
                </a:solidFill>
                <a:effectLst/>
                <a:latin typeface="+mn-lt"/>
              </a:rPr>
              <a:t>102,267,648 parameters</a:t>
            </a:r>
            <a:endParaRPr lang="en-US" b="0" i="0" dirty="0">
              <a:solidFill>
                <a:srgbClr val="333333"/>
              </a:solidFill>
              <a:effectLst/>
              <a:latin typeface="+mn-lt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+mn-lt"/>
              </a:rPr>
              <a:t>Accuracy: 70.20  % </a:t>
            </a:r>
          </a:p>
          <a:p>
            <a:r>
              <a:rPr lang="en-US" dirty="0">
                <a:solidFill>
                  <a:srgbClr val="333333"/>
                </a:solidFill>
                <a:latin typeface="+mn-lt"/>
              </a:rPr>
              <a:t>F</a:t>
            </a:r>
            <a:r>
              <a:rPr lang="en-US" b="0" i="0" dirty="0">
                <a:solidFill>
                  <a:srgbClr val="333333"/>
                </a:solidFill>
                <a:effectLst/>
                <a:latin typeface="+mn-lt"/>
              </a:rPr>
              <a:t>1-macro: 55.78 %</a:t>
            </a:r>
            <a:endParaRPr lang="en-CN" dirty="0">
              <a:latin typeface="+mn-lt"/>
            </a:endParaRPr>
          </a:p>
        </p:txBody>
      </p:sp>
      <p:sp>
        <p:nvSpPr>
          <p:cNvPr id="17" name="Google Shape;77;p2">
            <a:extLst>
              <a:ext uri="{FF2B5EF4-FFF2-40B4-BE49-F238E27FC236}">
                <a16:creationId xmlns:a16="http://schemas.microsoft.com/office/drawing/2014/main" id="{3D303F4C-6989-E704-7ABF-539E318E301C}"/>
              </a:ext>
            </a:extLst>
          </p:cNvPr>
          <p:cNvSpPr txBox="1">
            <a:spLocks/>
          </p:cNvSpPr>
          <p:nvPr/>
        </p:nvSpPr>
        <p:spPr>
          <a:xfrm>
            <a:off x="622300" y="1119485"/>
            <a:ext cx="3949700" cy="30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Single Tower Model</a:t>
            </a:r>
            <a:endParaRPr lang="en-US" sz="1400" dirty="0">
              <a:solidFill>
                <a:schemeClr val="tx1"/>
              </a:solidFill>
            </a:endParaRP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ts val="2100"/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8" name="Picture 2" descr="Fire - Free nature icons">
            <a:extLst>
              <a:ext uri="{FF2B5EF4-FFF2-40B4-BE49-F238E27FC236}">
                <a16:creationId xmlns:a16="http://schemas.microsoft.com/office/drawing/2014/main" id="{A0524322-058F-BC71-762A-38E3309EB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990" y="3865406"/>
            <a:ext cx="331121" cy="33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344265B-762A-F8D0-63A0-E9562BE67E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2328"/>
          <a:stretch/>
        </p:blipFill>
        <p:spPr>
          <a:xfrm>
            <a:off x="4864513" y="1425216"/>
            <a:ext cx="3198771" cy="2340337"/>
          </a:xfrm>
          <a:prstGeom prst="rect">
            <a:avLst/>
          </a:prstGeom>
        </p:spPr>
      </p:pic>
      <p:sp>
        <p:nvSpPr>
          <p:cNvPr id="20" name="Google Shape;77;p2">
            <a:extLst>
              <a:ext uri="{FF2B5EF4-FFF2-40B4-BE49-F238E27FC236}">
                <a16:creationId xmlns:a16="http://schemas.microsoft.com/office/drawing/2014/main" id="{72643F9A-F716-40CF-90EB-939BD45F6F0B}"/>
              </a:ext>
            </a:extLst>
          </p:cNvPr>
          <p:cNvSpPr txBox="1">
            <a:spLocks/>
          </p:cNvSpPr>
          <p:nvPr/>
        </p:nvSpPr>
        <p:spPr>
          <a:xfrm>
            <a:off x="4627211" y="1122558"/>
            <a:ext cx="3949700" cy="30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Dual Tower Model</a:t>
            </a:r>
            <a:endParaRPr lang="en-US" sz="1400" dirty="0">
              <a:solidFill>
                <a:schemeClr val="tx1"/>
              </a:solidFill>
            </a:endParaRP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ts val="2100"/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7AEDE2-3E48-2507-3EFF-498FE1102162}"/>
              </a:ext>
            </a:extLst>
          </p:cNvPr>
          <p:cNvSpPr txBox="1"/>
          <p:nvPr/>
        </p:nvSpPr>
        <p:spPr>
          <a:xfrm>
            <a:off x="4864513" y="3932531"/>
            <a:ext cx="26065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b="0" i="0" dirty="0">
                <a:solidFill>
                  <a:srgbClr val="333333"/>
                </a:solidFill>
                <a:effectLst/>
                <a:latin typeface="+mn-lt"/>
              </a:rPr>
              <a:t>23,953,920 * 2 parameters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+mn-lt"/>
              </a:rPr>
              <a:t>Accuracy : 66.84 %</a:t>
            </a:r>
          </a:p>
          <a:p>
            <a:r>
              <a:rPr lang="en-US" dirty="0">
                <a:solidFill>
                  <a:srgbClr val="333333"/>
                </a:solidFill>
                <a:latin typeface="+mn-lt"/>
              </a:rPr>
              <a:t>F</a:t>
            </a:r>
            <a:r>
              <a:rPr lang="en-US" b="0" i="0" dirty="0">
                <a:solidFill>
                  <a:srgbClr val="333333"/>
                </a:solidFill>
                <a:effectLst/>
                <a:latin typeface="+mn-lt"/>
              </a:rPr>
              <a:t>1-macro: 50.86 %</a:t>
            </a:r>
            <a:endParaRPr lang="en-CN" dirty="0">
              <a:latin typeface="+mn-lt"/>
            </a:endParaRPr>
          </a:p>
        </p:txBody>
      </p:sp>
      <p:pic>
        <p:nvPicPr>
          <p:cNvPr id="23" name="Picture 2" descr="Fire - Free nature icons">
            <a:extLst>
              <a:ext uri="{FF2B5EF4-FFF2-40B4-BE49-F238E27FC236}">
                <a16:creationId xmlns:a16="http://schemas.microsoft.com/office/drawing/2014/main" id="{8AB0439C-48CB-AB4D-C38E-5A8D8D460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676" y="3909694"/>
            <a:ext cx="356772" cy="33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251B4E4-2C6C-5201-6FF9-12EC9714E694}"/>
              </a:ext>
            </a:extLst>
          </p:cNvPr>
          <p:cNvSpPr/>
          <p:nvPr/>
        </p:nvSpPr>
        <p:spPr>
          <a:xfrm>
            <a:off x="1385850" y="3245010"/>
            <a:ext cx="619299" cy="361602"/>
          </a:xfrm>
          <a:prstGeom prst="rect">
            <a:avLst/>
          </a:prstGeom>
          <a:noFill/>
          <a:ln w="127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7B7E0A-BED1-2726-C1A0-8AF538C4EE3A}"/>
              </a:ext>
            </a:extLst>
          </p:cNvPr>
          <p:cNvSpPr/>
          <p:nvPr/>
        </p:nvSpPr>
        <p:spPr>
          <a:xfrm>
            <a:off x="2442755" y="3245009"/>
            <a:ext cx="1365068" cy="361603"/>
          </a:xfrm>
          <a:prstGeom prst="rect">
            <a:avLst/>
          </a:prstGeom>
          <a:noFill/>
          <a:ln w="12700">
            <a:solidFill>
              <a:srgbClr val="FF55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005D32-C323-6540-E287-4EEA702FA3B1}"/>
              </a:ext>
            </a:extLst>
          </p:cNvPr>
          <p:cNvSpPr txBox="1"/>
          <p:nvPr/>
        </p:nvSpPr>
        <p:spPr>
          <a:xfrm>
            <a:off x="1383729" y="3608664"/>
            <a:ext cx="22888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33333"/>
                </a:solidFill>
                <a:effectLst/>
                <a:latin typeface="+mn-lt"/>
              </a:rPr>
              <a:t>Query</a:t>
            </a:r>
            <a:endParaRPr lang="en-CN" dirty="0"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B3F43D-A75D-4E67-6D08-62AFAFD423BB}"/>
              </a:ext>
            </a:extLst>
          </p:cNvPr>
          <p:cNvSpPr txBox="1"/>
          <p:nvPr/>
        </p:nvSpPr>
        <p:spPr>
          <a:xfrm>
            <a:off x="2661057" y="3617183"/>
            <a:ext cx="22888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33333"/>
                </a:solidFill>
                <a:effectLst/>
                <a:latin typeface="+mn-lt"/>
              </a:rPr>
              <a:t>Document</a:t>
            </a:r>
            <a:endParaRPr lang="en-CN" dirty="0"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78BF80-7D64-AB1E-6C8A-53D900F74DAC}"/>
              </a:ext>
            </a:extLst>
          </p:cNvPr>
          <p:cNvSpPr txBox="1"/>
          <p:nvPr/>
        </p:nvSpPr>
        <p:spPr>
          <a:xfrm>
            <a:off x="5295938" y="3695845"/>
            <a:ext cx="2466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33333"/>
                </a:solidFill>
                <a:effectLst/>
                <a:latin typeface="+mn-lt"/>
              </a:rPr>
              <a:t>Query</a:t>
            </a:r>
            <a:endParaRPr lang="en-CN" dirty="0">
              <a:latin typeface="+mn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BD4E14-B6C1-69F6-57D9-851A96E8647F}"/>
              </a:ext>
            </a:extLst>
          </p:cNvPr>
          <p:cNvSpPr txBox="1"/>
          <p:nvPr/>
        </p:nvSpPr>
        <p:spPr>
          <a:xfrm>
            <a:off x="7011537" y="3718284"/>
            <a:ext cx="22888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33333"/>
                </a:solidFill>
                <a:effectLst/>
                <a:latin typeface="+mn-lt"/>
              </a:rPr>
              <a:t>Document</a:t>
            </a:r>
            <a:endParaRPr lang="en-C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682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D1AEA11-E528-BDC6-3D98-7A4ECF43F0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922"/>
          <a:stretch/>
        </p:blipFill>
        <p:spPr>
          <a:xfrm>
            <a:off x="770583" y="1514683"/>
            <a:ext cx="2769896" cy="22704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8CF3BB-6289-EB5A-3BBE-5B167BB18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511" y="1773812"/>
            <a:ext cx="3436597" cy="204146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31FDB91-DFA4-E19E-BCE1-63A08FADFD84}"/>
              </a:ext>
            </a:extLst>
          </p:cNvPr>
          <p:cNvSpPr txBox="1"/>
          <p:nvPr/>
        </p:nvSpPr>
        <p:spPr>
          <a:xfrm>
            <a:off x="4205498" y="1537419"/>
            <a:ext cx="1210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</a:t>
            </a:r>
            <a:r>
              <a:rPr lang="en-US" sz="1200" baseline="30000" dirty="0"/>
              <a:t>t</a:t>
            </a:r>
            <a:r>
              <a:rPr lang="en-CN" sz="1200" dirty="0"/>
              <a:t>=[0.2,0.3,0.5]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5A932-4184-98E2-683D-F6B3C27735EA}"/>
              </a:ext>
            </a:extLst>
          </p:cNvPr>
          <p:cNvSpPr txBox="1"/>
          <p:nvPr/>
        </p:nvSpPr>
        <p:spPr>
          <a:xfrm>
            <a:off x="1633893" y="1212900"/>
            <a:ext cx="134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</a:t>
            </a:r>
            <a:r>
              <a:rPr lang="en-US" sz="1200" baseline="30000" dirty="0" err="1"/>
              <a:t>s</a:t>
            </a:r>
            <a:r>
              <a:rPr lang="en-CN" sz="1200" dirty="0"/>
              <a:t>= [0.5,0.3,0.2]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76FFE897-4A87-B862-8479-369DA171D275}"/>
              </a:ext>
            </a:extLst>
          </p:cNvPr>
          <p:cNvCxnSpPr>
            <a:cxnSpLocks/>
            <a:stCxn id="19" idx="0"/>
            <a:endCxn id="20" idx="0"/>
          </p:cNvCxnSpPr>
          <p:nvPr/>
        </p:nvCxnSpPr>
        <p:spPr>
          <a:xfrm rot="16200000" flipV="1">
            <a:off x="3397286" y="123804"/>
            <a:ext cx="324519" cy="2502711"/>
          </a:xfrm>
          <a:prstGeom prst="bentConnector3">
            <a:avLst>
              <a:gd name="adj1" fmla="val 170443"/>
            </a:avLst>
          </a:prstGeom>
          <a:ln w="19050">
            <a:solidFill>
              <a:srgbClr val="FFC1E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626CCB05-B145-1733-91F9-D30632615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869" y="1489899"/>
            <a:ext cx="2929020" cy="809122"/>
          </a:xfrm>
          <a:prstGeom prst="rect">
            <a:avLst/>
          </a:prstGeom>
        </p:spPr>
      </p:pic>
      <p:pic>
        <p:nvPicPr>
          <p:cNvPr id="27" name="Picture 2" descr="Fire - Free nature icons">
            <a:extLst>
              <a:ext uri="{FF2B5EF4-FFF2-40B4-BE49-F238E27FC236}">
                <a16:creationId xmlns:a16="http://schemas.microsoft.com/office/drawing/2014/main" id="{934B2003-D264-4611-4097-B92C9DB4D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358" y="4147598"/>
            <a:ext cx="331121" cy="33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Google Shape;76;p2">
            <a:extLst>
              <a:ext uri="{FF2B5EF4-FFF2-40B4-BE49-F238E27FC236}">
                <a16:creationId xmlns:a16="http://schemas.microsoft.com/office/drawing/2014/main" id="{8FBCB059-EF04-5FDE-1B0D-DDD013E18E85}"/>
              </a:ext>
            </a:extLst>
          </p:cNvPr>
          <p:cNvSpPr txBox="1">
            <a:spLocks/>
          </p:cNvSpPr>
          <p:nvPr/>
        </p:nvSpPr>
        <p:spPr>
          <a:xfrm>
            <a:off x="628650" y="26244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3300"/>
              <a:buFont typeface="Arial"/>
              <a:buNone/>
              <a:defRPr sz="33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Model Module – BGE Knowledge Distillation</a:t>
            </a:r>
          </a:p>
        </p:txBody>
      </p:sp>
      <p:pic>
        <p:nvPicPr>
          <p:cNvPr id="3076" name="Picture 4" descr="Frozen - Free nature icons">
            <a:extLst>
              <a:ext uri="{FF2B5EF4-FFF2-40B4-BE49-F238E27FC236}">
                <a16:creationId xmlns:a16="http://schemas.microsoft.com/office/drawing/2014/main" id="{C2634ECF-04D1-A8DE-9FAC-128C68785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791" y="4195348"/>
            <a:ext cx="331121" cy="33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Google Shape;77;p2">
            <a:extLst>
              <a:ext uri="{FF2B5EF4-FFF2-40B4-BE49-F238E27FC236}">
                <a16:creationId xmlns:a16="http://schemas.microsoft.com/office/drawing/2014/main" id="{0ADEDC19-D893-F318-C53F-6F2DA17FA2BD}"/>
              </a:ext>
            </a:extLst>
          </p:cNvPr>
          <p:cNvSpPr txBox="1">
            <a:spLocks/>
          </p:cNvSpPr>
          <p:nvPr/>
        </p:nvSpPr>
        <p:spPr>
          <a:xfrm>
            <a:off x="628650" y="3883854"/>
            <a:ext cx="39497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Char char="•"/>
            </a:pPr>
            <a:r>
              <a:rPr lang="en-CN" sz="1600" b="0" i="0" dirty="0">
                <a:solidFill>
                  <a:srgbClr val="333333"/>
                </a:solidFill>
                <a:effectLst/>
                <a:latin typeface="+mn-lt"/>
              </a:rPr>
              <a:t>Student Model</a:t>
            </a: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r>
              <a:rPr lang="en-US" sz="1500" dirty="0">
                <a:solidFill>
                  <a:schemeClr val="tx1"/>
                </a:solidFill>
                <a:latin typeface="+mn-lt"/>
              </a:rPr>
              <a:t>Accuracy : 67.26%</a:t>
            </a: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r>
              <a:rPr lang="en-US" sz="1500" dirty="0">
                <a:solidFill>
                  <a:schemeClr val="tx1"/>
                </a:solidFill>
                <a:latin typeface="+mn-lt"/>
              </a:rPr>
              <a:t>F1-Macro:53.68%</a:t>
            </a:r>
          </a:p>
          <a:p>
            <a:pPr marL="514350" lvl="1" indent="-152400">
              <a:buClr>
                <a:schemeClr val="tx1"/>
              </a:buClr>
              <a:buSzPts val="1500"/>
            </a:pPr>
            <a:r>
              <a:rPr lang="en-CN" sz="1500" b="0" i="0" dirty="0">
                <a:solidFill>
                  <a:srgbClr val="333333"/>
                </a:solidFill>
                <a:effectLst/>
                <a:latin typeface="+mn-lt"/>
              </a:rPr>
              <a:t>23,953,920</a:t>
            </a:r>
            <a:r>
              <a:rPr lang="en-US" sz="1500" dirty="0">
                <a:solidFill>
                  <a:schemeClr val="tx1"/>
                </a:solidFill>
                <a:latin typeface="+mn-lt"/>
              </a:rPr>
              <a:t> * 2 parameters</a:t>
            </a: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ts val="2100"/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ts val="2100"/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9" name="Google Shape;77;p2">
            <a:extLst>
              <a:ext uri="{FF2B5EF4-FFF2-40B4-BE49-F238E27FC236}">
                <a16:creationId xmlns:a16="http://schemas.microsoft.com/office/drawing/2014/main" id="{B012C640-157C-25EA-7157-A2A847CEF424}"/>
              </a:ext>
            </a:extLst>
          </p:cNvPr>
          <p:cNvSpPr txBox="1">
            <a:spLocks/>
          </p:cNvSpPr>
          <p:nvPr/>
        </p:nvSpPr>
        <p:spPr>
          <a:xfrm>
            <a:off x="4512840" y="3891403"/>
            <a:ext cx="39497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Char char="•"/>
            </a:pPr>
            <a:r>
              <a:rPr lang="en-CN" sz="1600" b="0" i="0" dirty="0">
                <a:solidFill>
                  <a:srgbClr val="333333"/>
                </a:solidFill>
                <a:effectLst/>
                <a:latin typeface="+mn-lt"/>
              </a:rPr>
              <a:t>Teacher Model</a:t>
            </a: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r>
              <a:rPr lang="en-US" sz="1500" dirty="0">
                <a:solidFill>
                  <a:schemeClr val="tx1"/>
                </a:solidFill>
                <a:latin typeface="+mn-lt"/>
              </a:rPr>
              <a:t>Accuracy : 70.20%</a:t>
            </a: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r>
              <a:rPr lang="en-US" sz="1500" dirty="0">
                <a:solidFill>
                  <a:schemeClr val="tx1"/>
                </a:solidFill>
                <a:latin typeface="+mn-lt"/>
              </a:rPr>
              <a:t>F1-Macro:</a:t>
            </a:r>
            <a:r>
              <a:rPr lang="en-US" sz="1500" b="0" i="0" dirty="0">
                <a:solidFill>
                  <a:srgbClr val="333333"/>
                </a:solidFill>
                <a:effectLst/>
                <a:latin typeface="+mn-lt"/>
              </a:rPr>
              <a:t> 55.78 </a:t>
            </a:r>
            <a:r>
              <a:rPr lang="en-US" sz="1500" dirty="0">
                <a:solidFill>
                  <a:schemeClr val="tx1"/>
                </a:solidFill>
                <a:latin typeface="+mn-lt"/>
              </a:rPr>
              <a:t>%</a:t>
            </a:r>
          </a:p>
          <a:p>
            <a:pPr marL="514350" lvl="1" indent="-152400">
              <a:buClr>
                <a:schemeClr val="tx1"/>
              </a:buClr>
              <a:buSzPts val="1500"/>
            </a:pPr>
            <a:r>
              <a:rPr lang="en-CN" sz="1500" b="0" dirty="0">
                <a:solidFill>
                  <a:srgbClr val="333333"/>
                </a:solidFill>
                <a:effectLst/>
                <a:latin typeface="+mn-lt"/>
              </a:rPr>
              <a:t>102,267,648</a:t>
            </a:r>
            <a:r>
              <a:rPr lang="en-US" sz="1500" dirty="0">
                <a:solidFill>
                  <a:schemeClr val="tx1"/>
                </a:solidFill>
                <a:latin typeface="+mn-lt"/>
              </a:rPr>
              <a:t> parameters</a:t>
            </a: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ts val="2100"/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ts val="2100"/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40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3300"/>
              <a:buFont typeface="Arial"/>
              <a:buNone/>
            </a:pPr>
            <a:r>
              <a:rPr lang="en-US" sz="2400" b="1" dirty="0">
                <a:solidFill>
                  <a:schemeClr val="tx1"/>
                </a:solidFill>
              </a:rPr>
              <a:t>Introduction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51655" y="273845"/>
            <a:ext cx="576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lang="en-US" sz="2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1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77;p2">
            <a:extLst>
              <a:ext uri="{FF2B5EF4-FFF2-40B4-BE49-F238E27FC236}">
                <a16:creationId xmlns:a16="http://schemas.microsoft.com/office/drawing/2014/main" id="{FE7EC0EA-8823-700A-25E9-57639A8111B7}"/>
              </a:ext>
            </a:extLst>
          </p:cNvPr>
          <p:cNvSpPr txBox="1">
            <a:spLocks/>
          </p:cNvSpPr>
          <p:nvPr/>
        </p:nvSpPr>
        <p:spPr>
          <a:xfrm>
            <a:off x="9144000" y="27384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lvl="0" indent="-3810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Google Shape;77;p2">
            <a:extLst>
              <a:ext uri="{FF2B5EF4-FFF2-40B4-BE49-F238E27FC236}">
                <a16:creationId xmlns:a16="http://schemas.microsoft.com/office/drawing/2014/main" id="{8FF4F2A1-472B-89E5-A732-5A8063EBE423}"/>
              </a:ext>
            </a:extLst>
          </p:cNvPr>
          <p:cNvSpPr txBox="1">
            <a:spLocks/>
          </p:cNvSpPr>
          <p:nvPr/>
        </p:nvSpPr>
        <p:spPr>
          <a:xfrm>
            <a:off x="628650" y="11025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048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Background</a:t>
            </a:r>
            <a:endParaRPr lang="en-US" sz="1200" dirty="0">
              <a:solidFill>
                <a:schemeClr val="tx1"/>
              </a:solidFill>
            </a:endParaRPr>
          </a:p>
          <a:p>
            <a:pPr marL="53340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Predicting relevance between a user query and a document title is critical for improving web search and information retrieval systems.</a:t>
            </a:r>
          </a:p>
          <a:p>
            <a:pPr marL="304800" lvl="0" indent="-2857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Problems Definition</a:t>
            </a:r>
          </a:p>
          <a:p>
            <a:pPr marL="53340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Goal</a:t>
            </a:r>
            <a:r>
              <a:rPr lang="en-US" sz="1200" dirty="0">
                <a:solidFill>
                  <a:schemeClr val="tx1"/>
                </a:solidFill>
              </a:rPr>
              <a:t>: Predict the relevance level (Poor, Moderate, High) between a query and a document title.</a:t>
            </a:r>
          </a:p>
          <a:p>
            <a:pPr marL="53340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Challenge</a:t>
            </a:r>
            <a:r>
              <a:rPr lang="en-US" sz="1200" dirty="0">
                <a:solidFill>
                  <a:schemeClr val="tx1"/>
                </a:solidFill>
              </a:rPr>
              <a:t>: Capture subtle semantic relationships and contextual cues from short text pairs.</a:t>
            </a:r>
          </a:p>
          <a:p>
            <a:pPr marL="53340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Approach</a:t>
            </a:r>
            <a:r>
              <a:rPr lang="en-US" sz="1200" dirty="0">
                <a:solidFill>
                  <a:schemeClr val="tx1"/>
                </a:solidFill>
              </a:rPr>
              <a:t>: Compare different neural architectures to identify the most effective model for relevance prediction.</a:t>
            </a:r>
          </a:p>
          <a:p>
            <a:pPr marL="304800" lvl="0" indent="-2857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Dataset: QQ Browser Query Title Corpus(QBQTC)</a:t>
            </a:r>
          </a:p>
          <a:p>
            <a:pPr marL="628650" lvl="1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41910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76;p2">
            <a:extLst>
              <a:ext uri="{FF2B5EF4-FFF2-40B4-BE49-F238E27FC236}">
                <a16:creationId xmlns:a16="http://schemas.microsoft.com/office/drawing/2014/main" id="{8FBCB059-EF04-5FDE-1B0D-DDD013E18E85}"/>
              </a:ext>
            </a:extLst>
          </p:cNvPr>
          <p:cNvSpPr txBox="1">
            <a:spLocks/>
          </p:cNvSpPr>
          <p:nvPr/>
        </p:nvSpPr>
        <p:spPr>
          <a:xfrm>
            <a:off x="628650" y="26244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3300"/>
              <a:buFont typeface="Arial"/>
              <a:buNone/>
              <a:defRPr sz="33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Model Module – Large Language Model</a:t>
            </a:r>
          </a:p>
        </p:txBody>
      </p:sp>
      <p:pic>
        <p:nvPicPr>
          <p:cNvPr id="22" name="Picture 2" descr="Fire - Free nature icons">
            <a:extLst>
              <a:ext uri="{FF2B5EF4-FFF2-40B4-BE49-F238E27FC236}">
                <a16:creationId xmlns:a16="http://schemas.microsoft.com/office/drawing/2014/main" id="{7605810C-861C-AD57-BD66-C1E452030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740" y="3846729"/>
            <a:ext cx="331121" cy="33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Google Shape;77;p2">
            <a:extLst>
              <a:ext uri="{FF2B5EF4-FFF2-40B4-BE49-F238E27FC236}">
                <a16:creationId xmlns:a16="http://schemas.microsoft.com/office/drawing/2014/main" id="{CC26BB07-F5BE-4644-DD5D-9F6C6B2B0D68}"/>
              </a:ext>
            </a:extLst>
          </p:cNvPr>
          <p:cNvSpPr txBox="1">
            <a:spLocks/>
          </p:cNvSpPr>
          <p:nvPr/>
        </p:nvSpPr>
        <p:spPr>
          <a:xfrm>
            <a:off x="5122944" y="3516100"/>
            <a:ext cx="3949700" cy="1124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Char char="•"/>
            </a:pPr>
            <a:r>
              <a:rPr lang="en-US" sz="1700" b="0" i="0" dirty="0">
                <a:solidFill>
                  <a:srgbClr val="333333"/>
                </a:solidFill>
                <a:effectLst/>
                <a:latin typeface="+mn-lt"/>
              </a:rPr>
              <a:t>L</a:t>
            </a:r>
            <a:r>
              <a:rPr lang="en-CN" sz="1700" b="0" i="0" dirty="0">
                <a:solidFill>
                  <a:srgbClr val="333333"/>
                </a:solidFill>
                <a:effectLst/>
                <a:latin typeface="+mn-lt"/>
              </a:rPr>
              <a:t>arge Language Model(Qwen2.5-0.5B)</a:t>
            </a: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r>
              <a:rPr lang="en-US" sz="1500" dirty="0">
                <a:solidFill>
                  <a:schemeClr val="tx1"/>
                </a:solidFill>
                <a:latin typeface="+mn-lt"/>
              </a:rPr>
              <a:t>Accuracy : </a:t>
            </a:r>
            <a:r>
              <a:rPr lang="en-US" sz="1500" b="0" dirty="0">
                <a:solidFill>
                  <a:srgbClr val="333333"/>
                </a:solidFill>
                <a:effectLst/>
                <a:latin typeface="+mn-lt"/>
              </a:rPr>
              <a:t>55.48 % </a:t>
            </a:r>
            <a:endParaRPr lang="en-US" sz="1500" dirty="0">
              <a:solidFill>
                <a:schemeClr val="tx1"/>
              </a:solidFill>
              <a:latin typeface="+mn-lt"/>
            </a:endParaRP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r>
              <a:rPr lang="en-US" sz="1500" dirty="0">
                <a:solidFill>
                  <a:schemeClr val="tx1"/>
                </a:solidFill>
                <a:latin typeface="+mn-lt"/>
              </a:rPr>
              <a:t>F1-Macro:</a:t>
            </a:r>
            <a:r>
              <a:rPr lang="en-US" sz="1500" b="0" dirty="0">
                <a:solidFill>
                  <a:srgbClr val="333333"/>
                </a:solidFill>
                <a:effectLst/>
                <a:latin typeface="+mn-lt"/>
              </a:rPr>
              <a:t> 43.68 %</a:t>
            </a:r>
            <a:endParaRPr lang="en-US" sz="1500" dirty="0">
              <a:solidFill>
                <a:schemeClr val="tx1"/>
              </a:solidFill>
              <a:latin typeface="+mn-lt"/>
            </a:endParaRPr>
          </a:p>
          <a:p>
            <a:pPr marL="514350" lvl="1" indent="-152400">
              <a:buClr>
                <a:schemeClr val="tx1"/>
              </a:buClr>
              <a:buSzPts val="1500"/>
            </a:pPr>
            <a:r>
              <a:rPr lang="en-CN" sz="1500" b="0" i="0" dirty="0">
                <a:solidFill>
                  <a:srgbClr val="333333"/>
                </a:solidFill>
                <a:effectLst/>
                <a:latin typeface="+mn-lt"/>
              </a:rPr>
              <a:t>494,032,768</a:t>
            </a:r>
            <a:r>
              <a:rPr lang="en-US" sz="1500" dirty="0">
                <a:solidFill>
                  <a:schemeClr val="tx1"/>
                </a:solidFill>
                <a:latin typeface="+mn-lt"/>
              </a:rPr>
              <a:t> parameters</a:t>
            </a: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ts val="2100"/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ts val="2100"/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54D16DF-F2A3-C9FC-3F86-3253CEF9F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900" y="1187971"/>
            <a:ext cx="4300744" cy="213754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771ED18-4850-5A4C-F2B8-900C5489A253}"/>
              </a:ext>
            </a:extLst>
          </p:cNvPr>
          <p:cNvSpPr txBox="1"/>
          <p:nvPr/>
        </p:nvSpPr>
        <p:spPr>
          <a:xfrm>
            <a:off x="810514" y="1316157"/>
            <a:ext cx="409773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33333"/>
                </a:solidFill>
                <a:effectLst/>
                <a:latin typeface="+mn-lt"/>
              </a:rPr>
              <a:t>System:</a:t>
            </a:r>
            <a:br>
              <a:rPr lang="en-US" b="0" dirty="0">
                <a:solidFill>
                  <a:srgbClr val="333333"/>
                </a:solidFill>
                <a:effectLst/>
                <a:latin typeface="+mn-lt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+mn-lt"/>
              </a:rPr>
              <a:t>You are a search engine. You need to judge the relevance between a given user query and a document.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+mn-lt"/>
              </a:rPr>
              <a:t>Score according to the following rules, range 0–2:</a:t>
            </a:r>
            <a:br>
              <a:rPr lang="en-US" b="0" dirty="0">
                <a:solidFill>
                  <a:srgbClr val="333333"/>
                </a:solidFill>
                <a:effectLst/>
                <a:latin typeface="+mn-lt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+mn-lt"/>
              </a:rPr>
              <a:t>0 – Not relevant;</a:t>
            </a:r>
            <a:br>
              <a:rPr lang="en-US" b="0" dirty="0">
                <a:solidFill>
                  <a:srgbClr val="333333"/>
                </a:solidFill>
                <a:effectLst/>
                <a:latin typeface="+mn-lt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+mn-lt"/>
              </a:rPr>
              <a:t>1 – Somewhat relevant;</a:t>
            </a:r>
            <a:br>
              <a:rPr lang="en-US" b="0" dirty="0">
                <a:solidFill>
                  <a:srgbClr val="333333"/>
                </a:solidFill>
                <a:effectLst/>
                <a:latin typeface="+mn-lt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+mn-lt"/>
              </a:rPr>
              <a:t>2 – Relevant.</a:t>
            </a:r>
            <a:br>
              <a:rPr lang="en-US" b="0" dirty="0">
                <a:solidFill>
                  <a:srgbClr val="333333"/>
                </a:solidFill>
                <a:effectLst/>
                <a:latin typeface="+mn-lt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+mn-lt"/>
              </a:rPr>
              <a:t>User: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+mn-lt"/>
              </a:rPr>
              <a:t>Query</a:t>
            </a:r>
            <a:r>
              <a:rPr lang="en-US" dirty="0">
                <a:solidFill>
                  <a:srgbClr val="333333"/>
                </a:solidFill>
                <a:latin typeface="+mn-lt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+mn-lt"/>
              </a:rPr>
              <a:t>{&lt;Query&gt;}</a:t>
            </a:r>
            <a:br>
              <a:rPr lang="en-US" b="0" dirty="0">
                <a:solidFill>
                  <a:srgbClr val="333333"/>
                </a:solidFill>
                <a:effectLst/>
                <a:latin typeface="+mn-lt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+mn-lt"/>
              </a:rPr>
              <a:t>Document:{&lt;Document&gt;}</a:t>
            </a:r>
            <a:br>
              <a:rPr lang="en-US" b="0" dirty="0">
                <a:solidFill>
                  <a:srgbClr val="333333"/>
                </a:solidFill>
                <a:effectLst/>
                <a:latin typeface="+mn-lt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+mn-lt"/>
              </a:rPr>
              <a:t>Please give the relevance score (just the number): </a:t>
            </a:r>
            <a:endParaRPr lang="en-US" dirty="0">
              <a:solidFill>
                <a:srgbClr val="FF0000"/>
              </a:solidFill>
              <a:latin typeface="+mn-lt"/>
            </a:endParaRPr>
          </a:p>
          <a:p>
            <a:r>
              <a:rPr lang="en-US" b="0" dirty="0">
                <a:solidFill>
                  <a:schemeClr val="tx1"/>
                </a:solidFill>
                <a:effectLst/>
                <a:latin typeface="+mn-lt"/>
              </a:rPr>
              <a:t>Assistant:</a:t>
            </a:r>
          </a:p>
          <a:p>
            <a:r>
              <a:rPr lang="en-US" dirty="0">
                <a:solidFill>
                  <a:srgbClr val="FF0000"/>
                </a:solidFill>
                <a:latin typeface="+mn-lt"/>
              </a:rPr>
              <a:t>1(Label)</a:t>
            </a:r>
            <a:endParaRPr lang="en-US" b="0" dirty="0">
              <a:solidFill>
                <a:srgbClr val="FF0000"/>
              </a:solidFill>
              <a:effectLst/>
              <a:latin typeface="+mn-lt"/>
            </a:endParaRPr>
          </a:p>
        </p:txBody>
      </p:sp>
      <p:sp>
        <p:nvSpPr>
          <p:cNvPr id="31" name="Google Shape;77;p2">
            <a:extLst>
              <a:ext uri="{FF2B5EF4-FFF2-40B4-BE49-F238E27FC236}">
                <a16:creationId xmlns:a16="http://schemas.microsoft.com/office/drawing/2014/main" id="{2D11B5C3-FE7D-BF0E-4DF6-020F7E4B1EF6}"/>
              </a:ext>
            </a:extLst>
          </p:cNvPr>
          <p:cNvSpPr txBox="1">
            <a:spLocks/>
          </p:cNvSpPr>
          <p:nvPr/>
        </p:nvSpPr>
        <p:spPr>
          <a:xfrm>
            <a:off x="628650" y="1022410"/>
            <a:ext cx="3949700" cy="331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Char char="•"/>
            </a:pPr>
            <a:r>
              <a:rPr lang="en-US" sz="1700" b="0" i="0" dirty="0">
                <a:solidFill>
                  <a:srgbClr val="333333"/>
                </a:solidFill>
                <a:effectLst/>
                <a:latin typeface="+mn-lt"/>
              </a:rPr>
              <a:t>Example</a:t>
            </a:r>
            <a:endParaRPr lang="en-US" sz="1400" dirty="0">
              <a:solidFill>
                <a:schemeClr val="tx1"/>
              </a:solidFill>
            </a:endParaRP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ts val="2100"/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ts val="2100"/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191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76;p2">
            <a:extLst>
              <a:ext uri="{FF2B5EF4-FFF2-40B4-BE49-F238E27FC236}">
                <a16:creationId xmlns:a16="http://schemas.microsoft.com/office/drawing/2014/main" id="{8FBCB059-EF04-5FDE-1B0D-DDD013E18E85}"/>
              </a:ext>
            </a:extLst>
          </p:cNvPr>
          <p:cNvSpPr txBox="1">
            <a:spLocks/>
          </p:cNvSpPr>
          <p:nvPr/>
        </p:nvSpPr>
        <p:spPr>
          <a:xfrm>
            <a:off x="628650" y="27317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3300"/>
              <a:buFont typeface="Arial"/>
              <a:buNone/>
              <a:defRPr sz="33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Model Module – Conclusion</a:t>
            </a:r>
          </a:p>
        </p:txBody>
      </p:sp>
      <p:sp>
        <p:nvSpPr>
          <p:cNvPr id="4" name="Google Shape;77;p2">
            <a:extLst>
              <a:ext uri="{FF2B5EF4-FFF2-40B4-BE49-F238E27FC236}">
                <a16:creationId xmlns:a16="http://schemas.microsoft.com/office/drawing/2014/main" id="{40D7EBFE-AAB4-6E66-7978-811D38291C8C}"/>
              </a:ext>
            </a:extLst>
          </p:cNvPr>
          <p:cNvSpPr txBox="1">
            <a:spLocks/>
          </p:cNvSpPr>
          <p:nvPr/>
        </p:nvSpPr>
        <p:spPr>
          <a:xfrm>
            <a:off x="628650" y="1267379"/>
            <a:ext cx="7689362" cy="1304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Char char="•"/>
            </a:pPr>
            <a:r>
              <a:rPr lang="en-CN" sz="1400" dirty="0">
                <a:solidFill>
                  <a:schemeClr val="tx1"/>
                </a:solidFill>
                <a:latin typeface="+mn-lt"/>
              </a:rPr>
              <a:t>Knowledge</a:t>
            </a:r>
            <a:r>
              <a:rPr lang="zh-CN" altLang="en-US" sz="1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+mn-lt"/>
              </a:rPr>
              <a:t>Distillation</a:t>
            </a:r>
            <a:endParaRPr lang="en-CN" sz="14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514350" lvl="1" indent="-152400">
              <a:buClr>
                <a:schemeClr val="tx1"/>
              </a:buClr>
              <a:buSzPts val="1500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Small student models have limited learning capacity</a:t>
            </a:r>
          </a:p>
          <a:p>
            <a:pPr marL="514350" lvl="1" indent="-152400">
              <a:buClr>
                <a:schemeClr val="tx1"/>
              </a:buClr>
              <a:buSzPts val="1500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Large teacher models are much stronger at capturing complex patterns. </a:t>
            </a:r>
          </a:p>
          <a:p>
            <a:pPr marL="514350" lvl="1" indent="-152400">
              <a:buClr>
                <a:schemeClr val="tx1"/>
              </a:buClr>
              <a:buSzPts val="1500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By using a large teacher model to perform knowledge distillation, the performance of a smaller student model can be significantly improved.</a:t>
            </a: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ts val="2100"/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ts val="2100"/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Google Shape;77;p2">
            <a:extLst>
              <a:ext uri="{FF2B5EF4-FFF2-40B4-BE49-F238E27FC236}">
                <a16:creationId xmlns:a16="http://schemas.microsoft.com/office/drawing/2014/main" id="{81D6B162-723A-0CFC-7A40-D8D8BD411816}"/>
              </a:ext>
            </a:extLst>
          </p:cNvPr>
          <p:cNvSpPr txBox="1">
            <a:spLocks/>
          </p:cNvSpPr>
          <p:nvPr/>
        </p:nvSpPr>
        <p:spPr>
          <a:xfrm>
            <a:off x="635000" y="2719145"/>
            <a:ext cx="7689362" cy="1904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Char char="•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+mn-lt"/>
              </a:rPr>
              <a:t>Large Language Model</a:t>
            </a:r>
            <a:endParaRPr lang="en-CN" sz="14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514350" lvl="1" indent="-152400">
              <a:buClr>
                <a:schemeClr val="tx1"/>
              </a:buClr>
              <a:buSzPts val="1500"/>
            </a:pPr>
            <a:r>
              <a:rPr lang="en-US" sz="1400" dirty="0">
                <a:solidFill>
                  <a:schemeClr val="tx1"/>
                </a:solidFill>
              </a:rPr>
              <a:t>When applying LLMs to relevance modeling, their discriminative ability is limited. Since LLMs are primarily designed for text generation, they are not naturally suited for fine-grained relevance tasks. To achieve good performance, LLMs usually require large-scale, high-quality training data.</a:t>
            </a:r>
          </a:p>
          <a:p>
            <a:pPr marL="361950" lvl="1" indent="0">
              <a:buClr>
                <a:schemeClr val="tx1"/>
              </a:buClr>
              <a:buSzPts val="1500"/>
              <a:buNone/>
            </a:pP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pPr marL="514350" lvl="1" indent="-152400">
              <a:buClr>
                <a:schemeClr val="tx1"/>
              </a:buClr>
              <a:buSzPts val="1500"/>
            </a:pPr>
            <a:endParaRPr lang="en-US" sz="1400" dirty="0">
              <a:solidFill>
                <a:schemeClr val="tx1"/>
              </a:solidFill>
            </a:endParaRP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ts val="2100"/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321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03;p33">
            <a:extLst>
              <a:ext uri="{FF2B5EF4-FFF2-40B4-BE49-F238E27FC236}">
                <a16:creationId xmlns:a16="http://schemas.microsoft.com/office/drawing/2014/main" id="{BA94C34A-0E08-5CC9-E08B-9DBF953CD55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150" y="1104375"/>
            <a:ext cx="4141500" cy="35373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02;p33">
            <a:extLst>
              <a:ext uri="{FF2B5EF4-FFF2-40B4-BE49-F238E27FC236}">
                <a16:creationId xmlns:a16="http://schemas.microsoft.com/office/drawing/2014/main" id="{FF5F3635-381F-6D3C-C4FC-631E61A43453}"/>
              </a:ext>
            </a:extLst>
          </p:cNvPr>
          <p:cNvSpPr txBox="1">
            <a:spLocks/>
          </p:cNvSpPr>
          <p:nvPr/>
        </p:nvSpPr>
        <p:spPr>
          <a:xfrm>
            <a:off x="565675" y="1813025"/>
            <a:ext cx="4873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Thanks For Your Attention</a:t>
            </a:r>
            <a:r>
              <a:rPr lang="en-US" altLang="zh-CN" sz="2000" dirty="0">
                <a:solidFill>
                  <a:schemeClr val="tx1"/>
                </a:solidFill>
              </a:rPr>
              <a:t>!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/>
          <p:nvPr/>
        </p:nvSpPr>
        <p:spPr>
          <a:xfrm>
            <a:off x="51655" y="273845"/>
            <a:ext cx="576995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7502" y="2082828"/>
            <a:ext cx="3021105" cy="1764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04503" y="273844"/>
            <a:ext cx="2504103" cy="1808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22893" y="3847820"/>
            <a:ext cx="2785714" cy="12956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6;p2">
            <a:extLst>
              <a:ext uri="{FF2B5EF4-FFF2-40B4-BE49-F238E27FC236}">
                <a16:creationId xmlns:a16="http://schemas.microsoft.com/office/drawing/2014/main" id="{0F6E7EEF-5585-27B3-8479-18AA9F6FD748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None/>
              <a:defRPr sz="33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300"/>
            </a:pPr>
            <a:r>
              <a:rPr lang="en-US" altLang="zh-CN" sz="2400" b="1" dirty="0">
                <a:solidFill>
                  <a:schemeClr val="tx1"/>
                </a:solidFill>
              </a:rPr>
              <a:t>EDA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Google Shape;77;p2">
            <a:extLst>
              <a:ext uri="{FF2B5EF4-FFF2-40B4-BE49-F238E27FC236}">
                <a16:creationId xmlns:a16="http://schemas.microsoft.com/office/drawing/2014/main" id="{725CADC4-305D-AEBD-0F68-F5D42C7789F7}"/>
              </a:ext>
            </a:extLst>
          </p:cNvPr>
          <p:cNvSpPr txBox="1">
            <a:spLocks/>
          </p:cNvSpPr>
          <p:nvPr/>
        </p:nvSpPr>
        <p:spPr>
          <a:xfrm>
            <a:off x="628650" y="11025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04800" indent="-285750">
              <a:spcBef>
                <a:spcPts val="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Distribution of Labels</a:t>
            </a:r>
          </a:p>
          <a:p>
            <a:pPr marL="533400" lvl="1" indent="-17145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Unbalanced dataset</a:t>
            </a:r>
          </a:p>
          <a:p>
            <a:pPr marL="533400" lvl="1" indent="-17145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The number of Label1 is about twice that of the others</a:t>
            </a:r>
          </a:p>
          <a:p>
            <a:pPr marL="304800" indent="-28575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Distribution of Document Lengths</a:t>
            </a:r>
          </a:p>
          <a:p>
            <a:pPr marL="533400" lvl="1" indent="-17145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Query averages around 9.6 words</a:t>
            </a:r>
          </a:p>
          <a:p>
            <a:pPr marL="533400" lvl="1" indent="-17145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Title averages around  25.4 words</a:t>
            </a:r>
          </a:p>
          <a:p>
            <a:pPr marL="533400" lvl="1" indent="-17145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But some are extremely long</a:t>
            </a:r>
          </a:p>
          <a:p>
            <a:pPr marL="304800" indent="-28575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Overlap between query and title</a:t>
            </a:r>
          </a:p>
          <a:p>
            <a:pPr marL="533400" lvl="1" indent="-17145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No strong or consistent patterns</a:t>
            </a:r>
          </a:p>
          <a:p>
            <a:pPr marL="533400" lvl="1" indent="-17145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No word-level method</a:t>
            </a:r>
          </a:p>
          <a:p>
            <a:pPr marL="533400" lvl="1" indent="-17145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Highline the challenge of this dataset</a:t>
            </a:r>
          </a:p>
          <a:p>
            <a:pPr marL="628650" lvl="1" indent="-17145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419100" indent="-28575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51655" y="273845"/>
            <a:ext cx="576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pic>
        <p:nvPicPr>
          <p:cNvPr id="96" name="Google Shape;9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8748" y="2808840"/>
            <a:ext cx="2476884" cy="1819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555" y="2823830"/>
            <a:ext cx="2541230" cy="186702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6;p2">
            <a:extLst>
              <a:ext uri="{FF2B5EF4-FFF2-40B4-BE49-F238E27FC236}">
                <a16:creationId xmlns:a16="http://schemas.microsoft.com/office/drawing/2014/main" id="{935B089F-FF42-4B42-CE90-9092BE5736FA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None/>
              <a:defRPr sz="33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300"/>
            </a:pPr>
            <a:r>
              <a:rPr lang="en-US" sz="2400" b="1" dirty="0">
                <a:solidFill>
                  <a:schemeClr val="tx1"/>
                </a:solidFill>
              </a:rPr>
              <a:t>Pre-processing</a:t>
            </a:r>
          </a:p>
        </p:txBody>
      </p:sp>
      <p:sp>
        <p:nvSpPr>
          <p:cNvPr id="8" name="Google Shape;77;p2">
            <a:extLst>
              <a:ext uri="{FF2B5EF4-FFF2-40B4-BE49-F238E27FC236}">
                <a16:creationId xmlns:a16="http://schemas.microsoft.com/office/drawing/2014/main" id="{31FBE9F8-9783-8F7C-D6BC-D5FC9D50647F}"/>
              </a:ext>
            </a:extLst>
          </p:cNvPr>
          <p:cNvSpPr txBox="1">
            <a:spLocks/>
          </p:cNvSpPr>
          <p:nvPr/>
        </p:nvSpPr>
        <p:spPr>
          <a:xfrm>
            <a:off x="628650" y="11025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04800" indent="-285750">
              <a:spcBef>
                <a:spcPts val="0"/>
              </a:spcBef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Filtering out the Outliers</a:t>
            </a:r>
          </a:p>
          <a:p>
            <a:pPr marL="533400" lvl="1" indent="-171450">
              <a:buClr>
                <a:schemeClr val="tx1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Query Length: 30 characters</a:t>
            </a:r>
          </a:p>
          <a:p>
            <a:pPr marL="533400" lvl="1" indent="-171450">
              <a:buClr>
                <a:schemeClr val="tx1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Title Length: 50 characters</a:t>
            </a:r>
          </a:p>
          <a:p>
            <a:pPr marL="304800" indent="-285750"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Sampling of the training data via LLMs</a:t>
            </a:r>
          </a:p>
          <a:p>
            <a:pPr marL="533400" lvl="1" indent="-171450">
              <a:buClr>
                <a:schemeClr val="tx1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Drop 50% of the data with Lable1</a:t>
            </a:r>
          </a:p>
          <a:p>
            <a:pPr marL="533400" lvl="1" indent="-171450">
              <a:buClr>
                <a:schemeClr val="tx1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Use the LLM to rephrase all the data with Label2</a:t>
            </a:r>
          </a:p>
          <a:p>
            <a:pPr marL="628650" lvl="1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628650" lvl="1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41910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41910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061fcbad6_0_0"/>
          <p:cNvSpPr txBox="1"/>
          <p:nvPr/>
        </p:nvSpPr>
        <p:spPr>
          <a:xfrm>
            <a:off x="51655" y="273845"/>
            <a:ext cx="576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lang="en-US" sz="2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100" b="1" dirty="0">
                <a:solidFill>
                  <a:schemeClr val="lt1"/>
                </a:solidFill>
              </a:rPr>
              <a:t>4</a:t>
            </a:r>
            <a:endParaRPr dirty="0"/>
          </a:p>
        </p:txBody>
      </p:sp>
      <p:sp>
        <p:nvSpPr>
          <p:cNvPr id="2" name="Google Shape;76;p2">
            <a:extLst>
              <a:ext uri="{FF2B5EF4-FFF2-40B4-BE49-F238E27FC236}">
                <a16:creationId xmlns:a16="http://schemas.microsoft.com/office/drawing/2014/main" id="{E5064217-5AA2-4EE8-1EEB-7E0646143812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3300"/>
              <a:buFont typeface="Arial"/>
              <a:buNone/>
              <a:defRPr sz="33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Model Module - MLP</a:t>
            </a:r>
          </a:p>
        </p:txBody>
      </p:sp>
      <p:sp>
        <p:nvSpPr>
          <p:cNvPr id="3" name="Google Shape;77;p2">
            <a:extLst>
              <a:ext uri="{FF2B5EF4-FFF2-40B4-BE49-F238E27FC236}">
                <a16:creationId xmlns:a16="http://schemas.microsoft.com/office/drawing/2014/main" id="{18694A02-7941-826F-C5DC-F784FB97D211}"/>
              </a:ext>
            </a:extLst>
          </p:cNvPr>
          <p:cNvSpPr txBox="1">
            <a:spLocks/>
          </p:cNvSpPr>
          <p:nvPr/>
        </p:nvSpPr>
        <p:spPr>
          <a:xfrm>
            <a:off x="628650" y="1102518"/>
            <a:ext cx="7886700" cy="518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05753" indent="-285750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en-US" sz="1400" dirty="0">
                <a:solidFill>
                  <a:schemeClr val="tx1"/>
                </a:solidFill>
              </a:rPr>
              <a:t>Vocabulary Building and Text Encoding</a:t>
            </a:r>
          </a:p>
          <a:p>
            <a:pPr marL="547688" lvl="1" indent="-171450">
              <a:buClr>
                <a:schemeClr val="tx1"/>
              </a:buClr>
              <a:buSzPct val="100000"/>
            </a:pPr>
            <a:r>
              <a:rPr lang="en-US" sz="1200" dirty="0">
                <a:solidFill>
                  <a:schemeClr val="tx1"/>
                </a:solidFill>
              </a:rPr>
              <a:t>Vocabulary Construction</a:t>
            </a:r>
          </a:p>
          <a:p>
            <a:pPr marL="906781" lvl="2" indent="-171450">
              <a:buClr>
                <a:schemeClr val="tx1"/>
              </a:buClr>
              <a:buSzPct val="100000"/>
            </a:pPr>
            <a:r>
              <a:rPr lang="en-US" sz="1050" dirty="0">
                <a:solidFill>
                  <a:schemeClr val="tx1"/>
                </a:solidFill>
              </a:rPr>
              <a:t>Count word frequencies across training and development data.</a:t>
            </a:r>
          </a:p>
          <a:p>
            <a:pPr marL="906781" lvl="2" indent="-171450">
              <a:buClr>
                <a:schemeClr val="tx1"/>
              </a:buClr>
              <a:buSzPct val="100000"/>
            </a:pPr>
            <a:r>
              <a:rPr lang="en-US" sz="1050" dirty="0">
                <a:solidFill>
                  <a:schemeClr val="tx1"/>
                </a:solidFill>
              </a:rPr>
              <a:t>Build vocabulary with a maximum size of 10,000 words.</a:t>
            </a:r>
          </a:p>
          <a:p>
            <a:pPr marL="906781" lvl="2" indent="-171450">
              <a:buClr>
                <a:schemeClr val="tx1"/>
              </a:buClr>
              <a:buSzPct val="100000"/>
            </a:pPr>
            <a:r>
              <a:rPr lang="en-US" sz="1050" dirty="0">
                <a:solidFill>
                  <a:schemeClr val="tx1"/>
                </a:solidFill>
              </a:rPr>
              <a:t>Reserve special tokens `&lt;pad&gt;` and `&lt;</a:t>
            </a:r>
            <a:r>
              <a:rPr lang="en-US" sz="1050" dirty="0" err="1">
                <a:solidFill>
                  <a:schemeClr val="tx1"/>
                </a:solidFill>
              </a:rPr>
              <a:t>unk</a:t>
            </a:r>
            <a:r>
              <a:rPr lang="en-US" sz="1050" dirty="0">
                <a:solidFill>
                  <a:schemeClr val="tx1"/>
                </a:solidFill>
              </a:rPr>
              <a:t>&gt;`.</a:t>
            </a:r>
          </a:p>
          <a:p>
            <a:pPr marL="547688" lvl="1" indent="-171450">
              <a:buClr>
                <a:schemeClr val="tx1"/>
              </a:buClr>
              <a:buSzPct val="100000"/>
            </a:pPr>
            <a:r>
              <a:rPr lang="en-US" sz="1200" dirty="0">
                <a:solidFill>
                  <a:schemeClr val="tx1"/>
                </a:solidFill>
              </a:rPr>
              <a:t>Text Encoding</a:t>
            </a:r>
          </a:p>
          <a:p>
            <a:pPr marL="906781" lvl="2" indent="-171450">
              <a:buClr>
                <a:schemeClr val="tx1"/>
              </a:buClr>
              <a:buSzPct val="100000"/>
            </a:pPr>
            <a:r>
              <a:rPr lang="en-US" sz="1050" dirty="0">
                <a:solidFill>
                  <a:schemeClr val="tx1"/>
                </a:solidFill>
              </a:rPr>
              <a:t>Concatenate `query` and `title` for each sample.</a:t>
            </a:r>
          </a:p>
          <a:p>
            <a:pPr marL="906781" lvl="2" indent="-171450">
              <a:buClr>
                <a:schemeClr val="tx1"/>
              </a:buClr>
              <a:buSzPct val="100000"/>
            </a:pPr>
            <a:r>
              <a:rPr lang="en-US" sz="1050" dirty="0">
                <a:solidFill>
                  <a:schemeClr val="tx1"/>
                </a:solidFill>
              </a:rPr>
              <a:t>Map words to vocabulary indices.</a:t>
            </a:r>
          </a:p>
          <a:p>
            <a:pPr marL="906781" lvl="2" indent="-171450">
              <a:buClr>
                <a:schemeClr val="tx1"/>
              </a:buClr>
              <a:buSzPct val="100000"/>
            </a:pPr>
            <a:r>
              <a:rPr lang="en-US" sz="1050" dirty="0">
                <a:solidFill>
                  <a:schemeClr val="tx1"/>
                </a:solidFill>
              </a:rPr>
              <a:t>Pad short sequences to a minimum length if needed.</a:t>
            </a:r>
          </a:p>
          <a:p>
            <a:pPr marL="305753" indent="-285750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en-US" sz="1400" dirty="0">
                <a:solidFill>
                  <a:schemeClr val="tx1"/>
                </a:solidFill>
              </a:rPr>
              <a:t>Embedding Initialization</a:t>
            </a:r>
          </a:p>
          <a:p>
            <a:pPr marL="547688" lvl="1" indent="-171450">
              <a:buClr>
                <a:schemeClr val="tx1"/>
              </a:buClr>
              <a:buSzPct val="100000"/>
            </a:pPr>
            <a:r>
              <a:rPr lang="en-US" sz="1200" dirty="0">
                <a:solidFill>
                  <a:schemeClr val="tx1"/>
                </a:solidFill>
              </a:rPr>
              <a:t>Embedding Matrix</a:t>
            </a:r>
          </a:p>
          <a:p>
            <a:pPr marL="906781" lvl="2" indent="-171450">
              <a:buClr>
                <a:schemeClr val="tx1"/>
              </a:buClr>
              <a:buSzPct val="100000"/>
            </a:pPr>
            <a:r>
              <a:rPr lang="en-US" sz="1050" dirty="0">
                <a:solidFill>
                  <a:schemeClr val="tx1"/>
                </a:solidFill>
              </a:rPr>
              <a:t>Size: `(</a:t>
            </a:r>
            <a:r>
              <a:rPr lang="en-US" sz="1050" dirty="0" err="1">
                <a:solidFill>
                  <a:schemeClr val="tx1"/>
                </a:solidFill>
              </a:rPr>
              <a:t>vocab_size</a:t>
            </a:r>
            <a:r>
              <a:rPr lang="en-US" sz="1050" dirty="0">
                <a:solidFill>
                  <a:schemeClr val="tx1"/>
                </a:solidFill>
              </a:rPr>
              <a:t>, 100)`.</a:t>
            </a:r>
          </a:p>
          <a:p>
            <a:pPr marL="906781" lvl="2" indent="-171450">
              <a:buClr>
                <a:schemeClr val="tx1"/>
              </a:buClr>
              <a:buSzPct val="100000"/>
            </a:pPr>
            <a:r>
              <a:rPr lang="en-US" sz="1050" dirty="0">
                <a:solidFill>
                  <a:schemeClr val="tx1"/>
                </a:solidFill>
              </a:rPr>
              <a:t>Initialization: Random normal distribution (`mean=0`, `std=0.6`).</a:t>
            </a:r>
          </a:p>
          <a:p>
            <a:pPr marL="906781" lvl="2" indent="-171450">
              <a:buClr>
                <a:schemeClr val="tx1"/>
              </a:buClr>
              <a:buSzPct val="100000"/>
            </a:pPr>
            <a:r>
              <a:rPr lang="en-US" sz="1050" dirty="0">
                <a:solidFill>
                  <a:schemeClr val="tx1"/>
                </a:solidFill>
              </a:rPr>
              <a:t>Reserve special tokens `&lt;pad&gt;` and `&lt;</a:t>
            </a:r>
            <a:r>
              <a:rPr lang="en-US" sz="1050" dirty="0" err="1">
                <a:solidFill>
                  <a:schemeClr val="tx1"/>
                </a:solidFill>
              </a:rPr>
              <a:t>unk</a:t>
            </a:r>
            <a:r>
              <a:rPr lang="en-US" sz="1050" dirty="0">
                <a:solidFill>
                  <a:schemeClr val="tx1"/>
                </a:solidFill>
              </a:rPr>
              <a:t>&gt;`.</a:t>
            </a:r>
          </a:p>
          <a:p>
            <a:pPr marL="547688" lvl="1" indent="-171450">
              <a:buClr>
                <a:schemeClr val="tx1"/>
              </a:buClr>
              <a:buSzPct val="100000"/>
            </a:pPr>
            <a:r>
              <a:rPr lang="en-US" sz="1200" dirty="0">
                <a:solidFill>
                  <a:schemeClr val="tx1"/>
                </a:solidFill>
              </a:rPr>
              <a:t>Embedding Layer</a:t>
            </a:r>
          </a:p>
          <a:p>
            <a:pPr marL="906781" lvl="2" indent="-171450">
              <a:buClr>
                <a:schemeClr val="tx1"/>
              </a:buClr>
              <a:buSzPct val="100000"/>
            </a:pPr>
            <a:r>
              <a:rPr lang="en-US" sz="1050" dirty="0">
                <a:solidFill>
                  <a:schemeClr val="tx1"/>
                </a:solidFill>
              </a:rPr>
              <a:t>Load the embedding matrix into a non-trainable `</a:t>
            </a:r>
            <a:r>
              <a:rPr lang="en-US" sz="1050" dirty="0" err="1">
                <a:solidFill>
                  <a:schemeClr val="tx1"/>
                </a:solidFill>
              </a:rPr>
              <a:t>nn.Embedding</a:t>
            </a:r>
            <a:r>
              <a:rPr lang="en-US" sz="1050" dirty="0">
                <a:solidFill>
                  <a:schemeClr val="tx1"/>
                </a:solidFill>
              </a:rPr>
              <a:t>` layer.</a:t>
            </a:r>
          </a:p>
          <a:p>
            <a:pPr marL="628650" lvl="1" indent="-171450">
              <a:buClr>
                <a:schemeClr val="tx1"/>
              </a:buClr>
              <a:buSzPct val="120000"/>
            </a:pPr>
            <a:endParaRPr lang="en-US" sz="1200" dirty="0">
              <a:solidFill>
                <a:schemeClr val="tx1"/>
              </a:solidFill>
            </a:endParaRPr>
          </a:p>
          <a:p>
            <a:pPr marL="419100" indent="-285750">
              <a:buClr>
                <a:schemeClr val="tx1"/>
              </a:buClr>
              <a:buSzPct val="116666"/>
            </a:pPr>
            <a:endParaRPr lang="en-US" sz="1400" dirty="0">
              <a:solidFill>
                <a:schemeClr val="tx1"/>
              </a:solidFill>
            </a:endParaRPr>
          </a:p>
          <a:p>
            <a:pPr marL="419100" indent="-285750">
              <a:buClr>
                <a:schemeClr val="tx1"/>
              </a:buClr>
              <a:buSzPct val="116666"/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823BF2-DD2D-195C-7917-9386A24FA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86" y="4426206"/>
            <a:ext cx="8297628" cy="2920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061fcbad6_0_0"/>
          <p:cNvSpPr txBox="1"/>
          <p:nvPr/>
        </p:nvSpPr>
        <p:spPr>
          <a:xfrm>
            <a:off x="51655" y="273845"/>
            <a:ext cx="576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lang="en-US" sz="2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100" b="1" dirty="0">
                <a:solidFill>
                  <a:schemeClr val="lt1"/>
                </a:solidFill>
              </a:rPr>
              <a:t>4</a:t>
            </a:r>
            <a:endParaRPr dirty="0"/>
          </a:p>
        </p:txBody>
      </p:sp>
      <p:sp>
        <p:nvSpPr>
          <p:cNvPr id="2" name="Google Shape;76;p2">
            <a:extLst>
              <a:ext uri="{FF2B5EF4-FFF2-40B4-BE49-F238E27FC236}">
                <a16:creationId xmlns:a16="http://schemas.microsoft.com/office/drawing/2014/main" id="{E5064217-5AA2-4EE8-1EEB-7E0646143812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3300"/>
              <a:buFont typeface="Arial"/>
              <a:buNone/>
              <a:defRPr sz="33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Model Module - MLP</a:t>
            </a:r>
          </a:p>
        </p:txBody>
      </p:sp>
      <p:sp>
        <p:nvSpPr>
          <p:cNvPr id="5" name="Google Shape;77;p2">
            <a:extLst>
              <a:ext uri="{FF2B5EF4-FFF2-40B4-BE49-F238E27FC236}">
                <a16:creationId xmlns:a16="http://schemas.microsoft.com/office/drawing/2014/main" id="{A31F5BB0-87F7-ECC5-8159-ED5290F2A44F}"/>
              </a:ext>
            </a:extLst>
          </p:cNvPr>
          <p:cNvSpPr txBox="1">
            <a:spLocks/>
          </p:cNvSpPr>
          <p:nvPr/>
        </p:nvSpPr>
        <p:spPr>
          <a:xfrm>
            <a:off x="628650" y="1102518"/>
            <a:ext cx="4643438" cy="518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05753" indent="-285750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en-US" sz="1400" dirty="0">
                <a:solidFill>
                  <a:schemeClr val="tx1"/>
                </a:solidFill>
              </a:rPr>
              <a:t>MLP Model Architecture</a:t>
            </a:r>
          </a:p>
          <a:p>
            <a:pPr marL="547688" lvl="1" indent="-171450">
              <a:buClr>
                <a:schemeClr val="tx1"/>
              </a:buClr>
              <a:buSzPct val="100000"/>
            </a:pPr>
            <a:r>
              <a:rPr lang="en-US" sz="1200" dirty="0">
                <a:solidFill>
                  <a:schemeClr val="tx1"/>
                </a:solidFill>
              </a:rPr>
              <a:t>Input</a:t>
            </a:r>
          </a:p>
          <a:p>
            <a:pPr marL="1004888" lvl="2" indent="-171450">
              <a:buClr>
                <a:schemeClr val="tx1"/>
              </a:buClr>
              <a:buSzPct val="100000"/>
            </a:pPr>
            <a:r>
              <a:rPr lang="en-US" sz="1050" dirty="0">
                <a:solidFill>
                  <a:schemeClr val="tx1"/>
                </a:solidFill>
              </a:rPr>
              <a:t>Encoded sequence of token IDs.</a:t>
            </a:r>
          </a:p>
          <a:p>
            <a:pPr marL="547688" lvl="1" indent="-171450">
              <a:buClr>
                <a:schemeClr val="tx1"/>
              </a:buClr>
              <a:buSzPct val="100000"/>
            </a:pPr>
            <a:r>
              <a:rPr lang="en-US" sz="1200" dirty="0">
                <a:solidFill>
                  <a:schemeClr val="tx1"/>
                </a:solidFill>
              </a:rPr>
              <a:t>Embedding Layer</a:t>
            </a:r>
          </a:p>
          <a:p>
            <a:pPr marL="1004888" lvl="2" indent="-171450">
              <a:buClr>
                <a:schemeClr val="tx1"/>
              </a:buClr>
              <a:buSzPct val="100000"/>
            </a:pPr>
            <a:r>
              <a:rPr lang="en-US" sz="1050" dirty="0">
                <a:solidFill>
                  <a:schemeClr val="tx1"/>
                </a:solidFill>
              </a:rPr>
              <a:t>Maps token IDs to 100-dimensional vectors.</a:t>
            </a:r>
          </a:p>
          <a:p>
            <a:pPr marL="547688" lvl="1" indent="-171450">
              <a:buClr>
                <a:schemeClr val="tx1"/>
              </a:buClr>
              <a:buSzPct val="100000"/>
            </a:pPr>
            <a:r>
              <a:rPr lang="en-US" sz="1200" dirty="0">
                <a:solidFill>
                  <a:schemeClr val="tx1"/>
                </a:solidFill>
              </a:rPr>
              <a:t>Mean Pooling</a:t>
            </a:r>
          </a:p>
          <a:p>
            <a:pPr marL="1004888" lvl="2" indent="-171450">
              <a:buClr>
                <a:schemeClr val="tx1"/>
              </a:buClr>
              <a:buSzPct val="100000"/>
            </a:pPr>
            <a:r>
              <a:rPr lang="en-US" sz="1050" dirty="0">
                <a:solidFill>
                  <a:schemeClr val="tx1"/>
                </a:solidFill>
              </a:rPr>
              <a:t>Averages all token embeddings into a fixed-length vector.</a:t>
            </a:r>
          </a:p>
          <a:p>
            <a:pPr marL="547688" lvl="1" indent="-171450">
              <a:buClr>
                <a:schemeClr val="tx1"/>
              </a:buClr>
              <a:buSzPct val="100000"/>
            </a:pPr>
            <a:r>
              <a:rPr lang="en-US" sz="1200" dirty="0">
                <a:solidFill>
                  <a:schemeClr val="tx1"/>
                </a:solidFill>
              </a:rPr>
              <a:t>MLP Layers</a:t>
            </a:r>
          </a:p>
          <a:p>
            <a:pPr marL="1004888" lvl="2" indent="-171450">
              <a:buClr>
                <a:schemeClr val="tx1"/>
              </a:buClr>
              <a:buSzPct val="100000"/>
            </a:pPr>
            <a:r>
              <a:rPr lang="en-US" sz="1100" dirty="0">
                <a:solidFill>
                  <a:schemeClr val="tx1"/>
                </a:solidFill>
              </a:rPr>
              <a:t>2 hidden layers</a:t>
            </a:r>
          </a:p>
          <a:p>
            <a:pPr marL="1004888" lvl="2" indent="-171450">
              <a:buClr>
                <a:schemeClr val="tx1"/>
              </a:buClr>
              <a:buSzPct val="100000"/>
            </a:pPr>
            <a:r>
              <a:rPr lang="en-US" sz="1100" dirty="0">
                <a:solidFill>
                  <a:schemeClr val="tx1"/>
                </a:solidFill>
              </a:rPr>
              <a:t>Linear (100 → 128) + </a:t>
            </a:r>
            <a:r>
              <a:rPr lang="en-US" sz="1100" dirty="0" err="1">
                <a:solidFill>
                  <a:schemeClr val="tx1"/>
                </a:solidFill>
              </a:rPr>
              <a:t>ReLU</a:t>
            </a:r>
            <a:endParaRPr lang="en-US" sz="1100" dirty="0">
              <a:solidFill>
                <a:schemeClr val="tx1"/>
              </a:solidFill>
            </a:endParaRPr>
          </a:p>
          <a:p>
            <a:pPr marL="1004888" lvl="2" indent="-171450">
              <a:buClr>
                <a:schemeClr val="tx1"/>
              </a:buClr>
              <a:buSzPct val="100000"/>
            </a:pPr>
            <a:r>
              <a:rPr lang="en-US" sz="1100" dirty="0">
                <a:solidFill>
                  <a:schemeClr val="tx1"/>
                </a:solidFill>
              </a:rPr>
              <a:t>Linear (128 → 128) + </a:t>
            </a:r>
            <a:r>
              <a:rPr lang="en-US" sz="1100" dirty="0" err="1">
                <a:solidFill>
                  <a:schemeClr val="tx1"/>
                </a:solidFill>
              </a:rPr>
              <a:t>ReLU</a:t>
            </a:r>
            <a:endParaRPr lang="en-US" sz="1100" dirty="0">
              <a:solidFill>
                <a:schemeClr val="tx1"/>
              </a:solidFill>
            </a:endParaRPr>
          </a:p>
          <a:p>
            <a:pPr marL="547688" lvl="1" indent="-171450">
              <a:buClr>
                <a:schemeClr val="tx1"/>
              </a:buClr>
              <a:buSzPct val="100000"/>
            </a:pPr>
            <a:r>
              <a:rPr lang="en-US" sz="1200" dirty="0">
                <a:solidFill>
                  <a:schemeClr val="tx1"/>
                </a:solidFill>
              </a:rPr>
              <a:t>Output Layer</a:t>
            </a:r>
          </a:p>
          <a:p>
            <a:pPr marL="1004888" lvl="2" indent="-171450">
              <a:buClr>
                <a:schemeClr val="tx1"/>
              </a:buClr>
              <a:buSzPct val="100000"/>
            </a:pPr>
            <a:r>
              <a:rPr lang="en-US" sz="1050" dirty="0">
                <a:solidFill>
                  <a:schemeClr val="tx1"/>
                </a:solidFill>
              </a:rPr>
              <a:t>Linear (128 → 3 classes)</a:t>
            </a:r>
          </a:p>
          <a:p>
            <a:pPr marL="547688" lvl="1" indent="-171450">
              <a:buClr>
                <a:schemeClr val="tx1"/>
              </a:buClr>
              <a:buSzPct val="100000"/>
            </a:pPr>
            <a:r>
              <a:rPr lang="en-US" sz="1200" dirty="0">
                <a:solidFill>
                  <a:schemeClr val="tx1"/>
                </a:solidFill>
              </a:rPr>
              <a:t>Loss Function</a:t>
            </a:r>
          </a:p>
          <a:p>
            <a:pPr marL="1004888" lvl="2" indent="-171450">
              <a:buClr>
                <a:schemeClr val="tx1"/>
              </a:buClr>
              <a:buSzPct val="100000"/>
            </a:pPr>
            <a:r>
              <a:rPr lang="en-US" sz="1050" dirty="0" err="1">
                <a:solidFill>
                  <a:schemeClr val="tx1"/>
                </a:solidFill>
              </a:rPr>
              <a:t>CrossEntropyLoss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" name="Google Shape;77;p2">
            <a:extLst>
              <a:ext uri="{FF2B5EF4-FFF2-40B4-BE49-F238E27FC236}">
                <a16:creationId xmlns:a16="http://schemas.microsoft.com/office/drawing/2014/main" id="{A956652A-6519-6290-E146-A2BBB3A8D46D}"/>
              </a:ext>
            </a:extLst>
          </p:cNvPr>
          <p:cNvSpPr txBox="1">
            <a:spLocks/>
          </p:cNvSpPr>
          <p:nvPr/>
        </p:nvSpPr>
        <p:spPr>
          <a:xfrm>
            <a:off x="5272087" y="1102518"/>
            <a:ext cx="4643438" cy="518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05753" indent="-285750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en-US" sz="1400" dirty="0">
                <a:solidFill>
                  <a:schemeClr val="tx1"/>
                </a:solidFill>
              </a:rPr>
              <a:t> Training Details</a:t>
            </a:r>
          </a:p>
          <a:p>
            <a:pPr marL="547688" lvl="1" indent="-171450">
              <a:buClr>
                <a:schemeClr val="tx1"/>
              </a:buClr>
              <a:buSzPct val="100000"/>
            </a:pPr>
            <a:r>
              <a:rPr lang="en-US" sz="1200" dirty="0">
                <a:solidFill>
                  <a:schemeClr val="tx1"/>
                </a:solidFill>
              </a:rPr>
              <a:t>Optimizer</a:t>
            </a:r>
            <a:r>
              <a:rPr lang="en-US" altLang="zh-CN" sz="1200" dirty="0">
                <a:solidFill>
                  <a:schemeClr val="tx1"/>
                </a:solidFill>
              </a:rPr>
              <a:t>: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Adam (learning rate = 1e-3)</a:t>
            </a:r>
            <a:endParaRPr lang="en-US" sz="1050" dirty="0">
              <a:solidFill>
                <a:schemeClr val="tx1"/>
              </a:solidFill>
            </a:endParaRPr>
          </a:p>
          <a:p>
            <a:pPr marL="547688" lvl="1" indent="-171450">
              <a:buClr>
                <a:schemeClr val="tx1"/>
              </a:buClr>
              <a:buSzPct val="100000"/>
            </a:pPr>
            <a:r>
              <a:rPr lang="en-US" sz="1200" dirty="0">
                <a:solidFill>
                  <a:schemeClr val="tx1"/>
                </a:solidFill>
              </a:rPr>
              <a:t>Batch Size: 64</a:t>
            </a:r>
          </a:p>
          <a:p>
            <a:pPr marL="547688" lvl="1" indent="-171450">
              <a:buClr>
                <a:schemeClr val="tx1"/>
              </a:buClr>
              <a:buSzPct val="100000"/>
            </a:pPr>
            <a:r>
              <a:rPr lang="en-US" sz="1200" dirty="0">
                <a:solidFill>
                  <a:schemeClr val="tx1"/>
                </a:solidFill>
              </a:rPr>
              <a:t>Epoch</a:t>
            </a:r>
            <a:r>
              <a:rPr lang="en-US" altLang="zh-CN" sz="1200" dirty="0">
                <a:solidFill>
                  <a:schemeClr val="tx1"/>
                </a:solidFill>
              </a:rPr>
              <a:t>s</a:t>
            </a:r>
            <a:r>
              <a:rPr lang="en-US" sz="1200" dirty="0">
                <a:solidFill>
                  <a:schemeClr val="tx1"/>
                </a:solidFill>
              </a:rPr>
              <a:t>: 5</a:t>
            </a:r>
          </a:p>
          <a:p>
            <a:pPr marL="547688" lvl="1" indent="-171450">
              <a:buClr>
                <a:schemeClr val="tx1"/>
              </a:buClr>
              <a:buSzPct val="100000"/>
            </a:pPr>
            <a:r>
              <a:rPr lang="en-US" sz="1200" dirty="0">
                <a:solidFill>
                  <a:schemeClr val="tx1"/>
                </a:solidFill>
              </a:rPr>
              <a:t>Device: GPU if available, else CPU</a:t>
            </a:r>
          </a:p>
          <a:p>
            <a:pPr marL="547688" lvl="1" indent="-171450">
              <a:buClr>
                <a:schemeClr val="tx1"/>
              </a:buClr>
              <a:buSzPct val="100000"/>
            </a:pPr>
            <a:r>
              <a:rPr lang="en-US" sz="1200" dirty="0">
                <a:solidFill>
                  <a:schemeClr val="tx1"/>
                </a:solidFill>
              </a:rPr>
              <a:t>Validation</a:t>
            </a:r>
            <a:r>
              <a:rPr lang="en-US" altLang="zh-CN" sz="1200" dirty="0">
                <a:solidFill>
                  <a:schemeClr val="tx1"/>
                </a:solidFill>
              </a:rPr>
              <a:t>:</a:t>
            </a:r>
          </a:p>
          <a:p>
            <a:pPr marL="1004888" lvl="2" indent="-171450">
              <a:buClr>
                <a:schemeClr val="tx1"/>
              </a:buClr>
              <a:buSzPct val="100000"/>
            </a:pPr>
            <a:r>
              <a:rPr lang="en-US" sz="1050" dirty="0">
                <a:solidFill>
                  <a:schemeClr val="tx1"/>
                </a:solidFill>
              </a:rPr>
              <a:t>Evaluate model performance on the </a:t>
            </a:r>
          </a:p>
          <a:p>
            <a:pPr marL="833438" lvl="2" indent="0">
              <a:buClr>
                <a:schemeClr val="tx1"/>
              </a:buClr>
              <a:buSzPct val="100000"/>
              <a:buNone/>
            </a:pPr>
            <a:r>
              <a:rPr lang="en-US" sz="1050" dirty="0">
                <a:solidFill>
                  <a:schemeClr val="tx1"/>
                </a:solidFill>
              </a:rPr>
              <a:t>	</a:t>
            </a:r>
            <a:r>
              <a:rPr lang="zh-CN" altLang="en-US" sz="1050" dirty="0">
                <a:solidFill>
                  <a:schemeClr val="tx1"/>
                </a:solidFill>
              </a:rPr>
              <a:t>   </a:t>
            </a:r>
            <a:r>
              <a:rPr lang="en-US" sz="1050" dirty="0">
                <a:solidFill>
                  <a:schemeClr val="tx1"/>
                </a:solidFill>
              </a:rPr>
              <a:t>development set after each epoch.</a:t>
            </a:r>
          </a:p>
          <a:p>
            <a:pPr marL="1004888" lvl="2" indent="-171450">
              <a:buClr>
                <a:schemeClr val="tx1"/>
              </a:buClr>
              <a:buSzPct val="100000"/>
            </a:pPr>
            <a:r>
              <a:rPr lang="en-US" sz="1050" dirty="0">
                <a:solidFill>
                  <a:schemeClr val="tx1"/>
                </a:solidFill>
              </a:rPr>
              <a:t>Metrics: Accuracy and Classification Report</a:t>
            </a:r>
          </a:p>
          <a:p>
            <a:pPr marL="833438" lvl="2" indent="0">
              <a:buClr>
                <a:schemeClr val="tx1"/>
              </a:buClr>
              <a:buSzPct val="100000"/>
              <a:buNone/>
            </a:pPr>
            <a:r>
              <a:rPr lang="zh-CN" altLang="en-US" sz="1050" dirty="0">
                <a:solidFill>
                  <a:schemeClr val="tx1"/>
                </a:solidFill>
              </a:rPr>
              <a:t>    </a:t>
            </a:r>
            <a:r>
              <a:rPr lang="en-US" sz="1050" dirty="0">
                <a:solidFill>
                  <a:schemeClr val="tx1"/>
                </a:solidFill>
              </a:rPr>
              <a:t> (Precision, Recall, F1-score).	</a:t>
            </a:r>
          </a:p>
        </p:txBody>
      </p:sp>
    </p:spTree>
    <p:extLst>
      <p:ext uri="{BB962C8B-B14F-4D97-AF65-F5344CB8AC3E}">
        <p14:creationId xmlns:p14="http://schemas.microsoft.com/office/powerpoint/2010/main" val="93156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6;p2">
            <a:extLst>
              <a:ext uri="{FF2B5EF4-FFF2-40B4-BE49-F238E27FC236}">
                <a16:creationId xmlns:a16="http://schemas.microsoft.com/office/drawing/2014/main" id="{0400209D-BFC9-ED67-967C-527B38DA19DA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3300"/>
              <a:buFont typeface="Arial"/>
              <a:buNone/>
              <a:defRPr sz="33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Model Module - MLP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D82838-8DC7-9323-9A1B-9AE1F87D62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373"/>
          <a:stretch/>
        </p:blipFill>
        <p:spPr>
          <a:xfrm>
            <a:off x="3817048" y="527124"/>
            <a:ext cx="2552020" cy="4342531"/>
          </a:xfrm>
          <a:prstGeom prst="rect">
            <a:avLst/>
          </a:prstGeom>
        </p:spPr>
      </p:pic>
      <p:sp>
        <p:nvSpPr>
          <p:cNvPr id="13" name="Google Shape;77;p2">
            <a:extLst>
              <a:ext uri="{FF2B5EF4-FFF2-40B4-BE49-F238E27FC236}">
                <a16:creationId xmlns:a16="http://schemas.microsoft.com/office/drawing/2014/main" id="{69874E3E-96A1-146C-3588-FC1AC9B1D178}"/>
              </a:ext>
            </a:extLst>
          </p:cNvPr>
          <p:cNvSpPr txBox="1">
            <a:spLocks/>
          </p:cNvSpPr>
          <p:nvPr/>
        </p:nvSpPr>
        <p:spPr>
          <a:xfrm>
            <a:off x="628649" y="1102518"/>
            <a:ext cx="3000375" cy="518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05753" indent="-285750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en-US" sz="1200" dirty="0">
                <a:solidFill>
                  <a:schemeClr val="tx1"/>
                </a:solidFill>
              </a:rPr>
              <a:t>During training, the MLP model demonstrated gradual loss reduction and validation accuracy improvement from 63.0% to 64.5% over 5 epochs. On the test set, the model achieved </a:t>
            </a:r>
            <a:r>
              <a:rPr lang="en-US" sz="1200" dirty="0">
                <a:solidFill>
                  <a:srgbClr val="C00000"/>
                </a:solidFill>
              </a:rPr>
              <a:t>64.6%</a:t>
            </a:r>
            <a:r>
              <a:rPr lang="en-US" sz="1200" dirty="0">
                <a:solidFill>
                  <a:schemeClr val="tx1"/>
                </a:solidFill>
              </a:rPr>
              <a:t> accuracy. It performed strongly on Label 1, achieving precision around 64.8% and recall over 97%, but struggled with Label 0 (precision 61.7%, recall 12.9%) and Label 2 (precision 22.2%, recall 0.32%), indicating a significant class imbalance that affected the prediction of minority classes.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320D8E2-DE3B-DB92-382E-9124F6E0A5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696" b="-57323"/>
          <a:stretch/>
        </p:blipFill>
        <p:spPr>
          <a:xfrm>
            <a:off x="6449512" y="537882"/>
            <a:ext cx="2552020" cy="43425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6;p2">
            <a:extLst>
              <a:ext uri="{FF2B5EF4-FFF2-40B4-BE49-F238E27FC236}">
                <a16:creationId xmlns:a16="http://schemas.microsoft.com/office/drawing/2014/main" id="{0400209D-BFC9-ED67-967C-527B38DA19DA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3300"/>
              <a:buFont typeface="Arial"/>
              <a:buNone/>
              <a:defRPr sz="33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Model Module - </a:t>
            </a:r>
            <a:r>
              <a:rPr lang="en-US" altLang="zh-CN" sz="2400" b="1" dirty="0">
                <a:solidFill>
                  <a:schemeClr val="tx1"/>
                </a:solidFill>
              </a:rPr>
              <a:t>CNN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" name="Google Shape;77;p2">
            <a:extLst>
              <a:ext uri="{FF2B5EF4-FFF2-40B4-BE49-F238E27FC236}">
                <a16:creationId xmlns:a16="http://schemas.microsoft.com/office/drawing/2014/main" id="{FCBD37AD-BB89-BE06-2124-1650AF12846B}"/>
              </a:ext>
            </a:extLst>
          </p:cNvPr>
          <p:cNvSpPr txBox="1">
            <a:spLocks/>
          </p:cNvSpPr>
          <p:nvPr/>
        </p:nvSpPr>
        <p:spPr>
          <a:xfrm>
            <a:off x="628650" y="1102518"/>
            <a:ext cx="3943350" cy="518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05753" indent="-285750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en-US" sz="1400" dirty="0">
                <a:solidFill>
                  <a:schemeClr val="tx1"/>
                </a:solidFill>
              </a:rPr>
              <a:t>Vocabulary Building and Text Encoding</a:t>
            </a:r>
          </a:p>
          <a:p>
            <a:pPr marL="648653" lvl="1" indent="-171450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en-US" sz="1200" dirty="0">
                <a:solidFill>
                  <a:schemeClr val="tx1"/>
                </a:solidFill>
              </a:rPr>
              <a:t>Vocabulary Construction</a:t>
            </a:r>
            <a:r>
              <a:rPr lang="en-US" altLang="zh-CN" sz="1200" dirty="0">
                <a:solidFill>
                  <a:schemeClr val="tx1"/>
                </a:solidFill>
              </a:rPr>
              <a:t>:</a:t>
            </a:r>
            <a:endParaRPr lang="en-US" sz="1200" dirty="0">
              <a:solidFill>
                <a:schemeClr val="tx1"/>
              </a:solidFill>
            </a:endParaRPr>
          </a:p>
          <a:p>
            <a:pPr marL="1105853" lvl="2" indent="-171450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en-US" sz="1050" dirty="0">
                <a:solidFill>
                  <a:schemeClr val="tx1"/>
                </a:solidFill>
              </a:rPr>
              <a:t>Build vocabulary with a maximum size of 10,000.</a:t>
            </a:r>
          </a:p>
          <a:p>
            <a:pPr marL="1105853" lvl="2" indent="-171450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en-US" sz="1050" dirty="0">
                <a:solidFill>
                  <a:schemeClr val="tx1"/>
                </a:solidFill>
              </a:rPr>
              <a:t>Include `&lt;pad&gt;` and `&lt;</a:t>
            </a:r>
            <a:r>
              <a:rPr lang="en-US" sz="1050" dirty="0" err="1">
                <a:solidFill>
                  <a:schemeClr val="tx1"/>
                </a:solidFill>
              </a:rPr>
              <a:t>unk</a:t>
            </a:r>
            <a:r>
              <a:rPr lang="en-US" sz="1050" dirty="0">
                <a:solidFill>
                  <a:schemeClr val="tx1"/>
                </a:solidFill>
              </a:rPr>
              <a:t>&gt;` special tokens.</a:t>
            </a:r>
            <a:endParaRPr lang="en-US" sz="1400" dirty="0">
              <a:solidFill>
                <a:schemeClr val="tx1"/>
              </a:solidFill>
            </a:endParaRPr>
          </a:p>
          <a:p>
            <a:pPr marL="648653" lvl="1" indent="-171450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en-US" sz="1200" dirty="0">
                <a:solidFill>
                  <a:schemeClr val="tx1"/>
                </a:solidFill>
              </a:rPr>
              <a:t>Text Encoding:</a:t>
            </a:r>
          </a:p>
          <a:p>
            <a:pPr marL="1105853" lvl="2" indent="-171450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en-US" sz="1050" dirty="0">
                <a:solidFill>
                  <a:schemeClr val="tx1"/>
                </a:solidFill>
              </a:rPr>
              <a:t>Combine `query` and `title` fields.</a:t>
            </a:r>
          </a:p>
          <a:p>
            <a:pPr marL="1105853" lvl="2" indent="-171450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en-US" sz="1050" dirty="0">
                <a:solidFill>
                  <a:schemeClr val="tx1"/>
                </a:solidFill>
              </a:rPr>
              <a:t>Encode text into token indices.	</a:t>
            </a:r>
          </a:p>
          <a:p>
            <a:pPr marL="1105853" lvl="2" indent="-171450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en-US" sz="1050" dirty="0">
                <a:solidFill>
                  <a:schemeClr val="tx1"/>
                </a:solidFill>
              </a:rPr>
              <a:t>Pad sequences to a minimum length if necessary.</a:t>
            </a:r>
          </a:p>
          <a:p>
            <a:pPr marL="305753" indent="-285750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en-US" sz="1400" dirty="0">
                <a:solidFill>
                  <a:schemeClr val="tx1"/>
                </a:solidFill>
              </a:rPr>
              <a:t>Embedding Initialization</a:t>
            </a:r>
          </a:p>
          <a:p>
            <a:pPr marL="648653" lvl="1" indent="-171450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en-US" sz="1200" dirty="0">
                <a:solidFill>
                  <a:schemeClr val="tx1"/>
                </a:solidFill>
              </a:rPr>
              <a:t>Embedding Matrix:</a:t>
            </a:r>
          </a:p>
          <a:p>
            <a:pPr marL="1105853" lvl="2" indent="-171450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en-US" sz="1050" dirty="0">
                <a:solidFill>
                  <a:schemeClr val="tx1"/>
                </a:solidFill>
              </a:rPr>
              <a:t>Size: `(</a:t>
            </a:r>
            <a:r>
              <a:rPr lang="en-US" sz="1050" dirty="0" err="1">
                <a:solidFill>
                  <a:schemeClr val="tx1"/>
                </a:solidFill>
              </a:rPr>
              <a:t>vocab_size</a:t>
            </a:r>
            <a:r>
              <a:rPr lang="en-US" sz="1050" dirty="0">
                <a:solidFill>
                  <a:schemeClr val="tx1"/>
                </a:solidFill>
              </a:rPr>
              <a:t>, 100)`</a:t>
            </a:r>
          </a:p>
          <a:p>
            <a:pPr marL="1105853" lvl="2" indent="-171450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en-US" sz="1050" dirty="0">
                <a:solidFill>
                  <a:schemeClr val="tx1"/>
                </a:solidFill>
              </a:rPr>
              <a:t>Random normal initialization (mean = 0, std = 0.1).</a:t>
            </a:r>
            <a:endParaRPr lang="en-US" sz="1100" dirty="0">
              <a:solidFill>
                <a:schemeClr val="tx1"/>
              </a:solidFill>
            </a:endParaRPr>
          </a:p>
          <a:p>
            <a:pPr marL="648653" lvl="1" indent="-171450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en-US" sz="1200" dirty="0">
                <a:solidFill>
                  <a:schemeClr val="tx1"/>
                </a:solidFill>
              </a:rPr>
              <a:t>Embedding Layer:</a:t>
            </a:r>
          </a:p>
          <a:p>
            <a:pPr marL="1105853" lvl="2" indent="-171450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en-US" sz="1050" dirty="0">
                <a:solidFill>
                  <a:schemeClr val="tx1"/>
                </a:solidFill>
              </a:rPr>
              <a:t>Load embedding matrix into an `</a:t>
            </a:r>
            <a:r>
              <a:rPr lang="en-US" sz="1050" dirty="0" err="1">
                <a:solidFill>
                  <a:schemeClr val="tx1"/>
                </a:solidFill>
              </a:rPr>
              <a:t>nn.Embedding</a:t>
            </a:r>
            <a:r>
              <a:rPr lang="en-US" sz="1050" dirty="0">
                <a:solidFill>
                  <a:schemeClr val="tx1"/>
                </a:solidFill>
              </a:rPr>
              <a:t>` layer (non-trainable).</a:t>
            </a:r>
          </a:p>
          <a:p>
            <a:pPr marL="305753" indent="-285750">
              <a:spcBef>
                <a:spcPts val="0"/>
              </a:spcBef>
              <a:buClr>
                <a:schemeClr val="tx1"/>
              </a:buClr>
              <a:buSzPct val="100000"/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7C1697-800E-E88E-1E8A-B62116A0CB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6693" y="4371975"/>
            <a:ext cx="7870613" cy="346307"/>
          </a:xfrm>
          <a:prstGeom prst="rect">
            <a:avLst/>
          </a:prstGeom>
        </p:spPr>
      </p:pic>
      <p:sp>
        <p:nvSpPr>
          <p:cNvPr id="4" name="Google Shape;77;p2">
            <a:extLst>
              <a:ext uri="{FF2B5EF4-FFF2-40B4-BE49-F238E27FC236}">
                <a16:creationId xmlns:a16="http://schemas.microsoft.com/office/drawing/2014/main" id="{77E0EDDB-8C21-E599-4E70-6030A3BBD29A}"/>
              </a:ext>
            </a:extLst>
          </p:cNvPr>
          <p:cNvSpPr txBox="1">
            <a:spLocks/>
          </p:cNvSpPr>
          <p:nvPr/>
        </p:nvSpPr>
        <p:spPr>
          <a:xfrm>
            <a:off x="4663937" y="1102518"/>
            <a:ext cx="4226064" cy="518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05753" indent="-285750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en-US" sz="1400" dirty="0" err="1">
                <a:solidFill>
                  <a:schemeClr val="tx1"/>
                </a:solidFill>
              </a:rPr>
              <a:t>TextCNN</a:t>
            </a:r>
            <a:r>
              <a:rPr lang="en-US" sz="1400" dirty="0">
                <a:solidFill>
                  <a:schemeClr val="tx1"/>
                </a:solidFill>
              </a:rPr>
              <a:t> Model Architecture</a:t>
            </a:r>
          </a:p>
          <a:p>
            <a:pPr marL="648653" lvl="1" indent="-171450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en-US" sz="1200" dirty="0">
                <a:solidFill>
                  <a:schemeClr val="tx1"/>
                </a:solidFill>
              </a:rPr>
              <a:t>Input: Sequence of token IDs.</a:t>
            </a:r>
          </a:p>
          <a:p>
            <a:pPr marL="648653" lvl="1" indent="-171450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en-US" sz="1200" dirty="0">
                <a:solidFill>
                  <a:schemeClr val="tx1"/>
                </a:solidFill>
              </a:rPr>
              <a:t>Embedding Layer: Converts tokens into dense vectors.</a:t>
            </a:r>
          </a:p>
          <a:p>
            <a:pPr marL="648653" lvl="1" indent="-171450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en-US" sz="1200" dirty="0">
                <a:solidFill>
                  <a:schemeClr val="tx1"/>
                </a:solidFill>
              </a:rPr>
              <a:t>Convolution Layers:</a:t>
            </a:r>
          </a:p>
          <a:p>
            <a:pPr marL="1105853" lvl="2" indent="-171450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en-US" sz="1050" dirty="0">
                <a:solidFill>
                  <a:schemeClr val="tx1"/>
                </a:solidFill>
              </a:rPr>
              <a:t>Multiple Conv2D layers with kernel sizes 3, 4, and 5.</a:t>
            </a:r>
          </a:p>
          <a:p>
            <a:pPr marL="1105853" lvl="2" indent="-171450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en-US" sz="1050" dirty="0" err="1">
                <a:solidFill>
                  <a:schemeClr val="tx1"/>
                </a:solidFill>
              </a:rPr>
              <a:t>ReLU</a:t>
            </a:r>
            <a:r>
              <a:rPr lang="en-US" sz="1050" dirty="0">
                <a:solidFill>
                  <a:schemeClr val="tx1"/>
                </a:solidFill>
              </a:rPr>
              <a:t> activation + </a:t>
            </a:r>
            <a:r>
              <a:rPr lang="en-US" sz="1050" dirty="0" err="1">
                <a:solidFill>
                  <a:schemeClr val="tx1"/>
                </a:solidFill>
              </a:rPr>
              <a:t>MaxPooling</a:t>
            </a:r>
            <a:r>
              <a:rPr lang="en-US" sz="1050" dirty="0">
                <a:solidFill>
                  <a:schemeClr val="tx1"/>
                </a:solidFill>
              </a:rPr>
              <a:t> for each convolution output.</a:t>
            </a:r>
          </a:p>
          <a:p>
            <a:pPr marL="648653" lvl="1" indent="-171450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en-US" sz="1200" dirty="0">
                <a:solidFill>
                  <a:schemeClr val="tx1"/>
                </a:solidFill>
              </a:rPr>
              <a:t>Concatenation:</a:t>
            </a:r>
          </a:p>
          <a:p>
            <a:pPr marL="1105853" lvl="2" indent="-171450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en-US" sz="1050" dirty="0">
                <a:solidFill>
                  <a:schemeClr val="tx1"/>
                </a:solidFill>
              </a:rPr>
              <a:t>Combine features from different kernel sizes.</a:t>
            </a:r>
          </a:p>
          <a:p>
            <a:pPr marL="648653" lvl="1" indent="-171450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en-US" sz="1200" dirty="0">
                <a:solidFill>
                  <a:schemeClr val="tx1"/>
                </a:solidFill>
              </a:rPr>
              <a:t>Dropout Layer:</a:t>
            </a:r>
          </a:p>
          <a:p>
            <a:pPr marL="1105853" lvl="2" indent="-171450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en-US" sz="1050" dirty="0">
                <a:solidFill>
                  <a:schemeClr val="tx1"/>
                </a:solidFill>
              </a:rPr>
              <a:t>Dropout probability 0.5 to prevent overfitting.</a:t>
            </a:r>
          </a:p>
          <a:p>
            <a:pPr marL="648653" lvl="1" indent="-171450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en-US" sz="1200" dirty="0">
                <a:solidFill>
                  <a:schemeClr val="tx1"/>
                </a:solidFill>
              </a:rPr>
              <a:t>Fully Connected Layer:</a:t>
            </a:r>
          </a:p>
          <a:p>
            <a:pPr marL="1105853" lvl="2" indent="-171450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en-US" sz="1050" dirty="0">
                <a:solidFill>
                  <a:schemeClr val="tx1"/>
                </a:solidFill>
              </a:rPr>
              <a:t>Maps concatenated features to 3 output classes.</a:t>
            </a:r>
          </a:p>
        </p:txBody>
      </p:sp>
    </p:spTree>
    <p:extLst>
      <p:ext uri="{BB962C8B-B14F-4D97-AF65-F5344CB8AC3E}">
        <p14:creationId xmlns:p14="http://schemas.microsoft.com/office/powerpoint/2010/main" val="268639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7B72D40-E05B-9B0D-7AA9-E51BFA16A1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998" b="-50152"/>
          <a:stretch/>
        </p:blipFill>
        <p:spPr>
          <a:xfrm>
            <a:off x="6550719" y="505609"/>
            <a:ext cx="2465351" cy="4466372"/>
          </a:xfrm>
          <a:prstGeom prst="rect">
            <a:avLst/>
          </a:prstGeom>
        </p:spPr>
      </p:pic>
      <p:sp>
        <p:nvSpPr>
          <p:cNvPr id="9" name="Google Shape;76;p2">
            <a:extLst>
              <a:ext uri="{FF2B5EF4-FFF2-40B4-BE49-F238E27FC236}">
                <a16:creationId xmlns:a16="http://schemas.microsoft.com/office/drawing/2014/main" id="{0400209D-BFC9-ED67-967C-527B38DA19DA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3300"/>
              <a:buFont typeface="Arial"/>
              <a:buNone/>
              <a:defRPr sz="33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Model Module - </a:t>
            </a:r>
            <a:r>
              <a:rPr lang="en-US" altLang="zh-CN" sz="2400" b="1" dirty="0">
                <a:solidFill>
                  <a:schemeClr val="tx1"/>
                </a:solidFill>
              </a:rPr>
              <a:t>CNN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" name="Google Shape;77;p2">
            <a:extLst>
              <a:ext uri="{FF2B5EF4-FFF2-40B4-BE49-F238E27FC236}">
                <a16:creationId xmlns:a16="http://schemas.microsoft.com/office/drawing/2014/main" id="{FCBD37AD-BB89-BE06-2124-1650AF12846B}"/>
              </a:ext>
            </a:extLst>
          </p:cNvPr>
          <p:cNvSpPr txBox="1">
            <a:spLocks/>
          </p:cNvSpPr>
          <p:nvPr/>
        </p:nvSpPr>
        <p:spPr>
          <a:xfrm>
            <a:off x="628650" y="1102518"/>
            <a:ext cx="3728196" cy="518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05753" indent="-285750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en-US" sz="1400" dirty="0">
                <a:solidFill>
                  <a:schemeClr val="tx1"/>
                </a:solidFill>
              </a:rPr>
              <a:t>Training Details</a:t>
            </a:r>
          </a:p>
          <a:p>
            <a:pPr marL="648653" lvl="1" indent="-171450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en-US" sz="1200" dirty="0">
                <a:solidFill>
                  <a:schemeClr val="tx1"/>
                </a:solidFill>
              </a:rPr>
              <a:t>Optimizer: Adam (learning rate = 1e-3)</a:t>
            </a:r>
          </a:p>
          <a:p>
            <a:pPr marL="648653" lvl="1" indent="-171450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en-US" sz="1200" dirty="0">
                <a:solidFill>
                  <a:schemeClr val="tx1"/>
                </a:solidFill>
              </a:rPr>
              <a:t>Loss Function: </a:t>
            </a:r>
            <a:r>
              <a:rPr lang="en-US" sz="1200" dirty="0" err="1">
                <a:solidFill>
                  <a:schemeClr val="tx1"/>
                </a:solidFill>
              </a:rPr>
              <a:t>CrossEntropyLoss</a:t>
            </a:r>
            <a:endParaRPr lang="en-US" sz="1200" dirty="0">
              <a:solidFill>
                <a:schemeClr val="tx1"/>
              </a:solidFill>
            </a:endParaRPr>
          </a:p>
          <a:p>
            <a:pPr marL="648653" lvl="1" indent="-171450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en-US" sz="1200" dirty="0">
                <a:solidFill>
                  <a:schemeClr val="tx1"/>
                </a:solidFill>
              </a:rPr>
              <a:t>Batch Size: 64</a:t>
            </a:r>
          </a:p>
          <a:p>
            <a:pPr marL="648653" lvl="1" indent="-171450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en-US" sz="1200" dirty="0">
                <a:solidFill>
                  <a:schemeClr val="tx1"/>
                </a:solidFill>
              </a:rPr>
              <a:t>Epochs: 5</a:t>
            </a:r>
          </a:p>
          <a:p>
            <a:pPr marL="648653" lvl="1" indent="-171450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en-US" sz="1200" dirty="0">
                <a:solidFill>
                  <a:schemeClr val="tx1"/>
                </a:solidFill>
              </a:rPr>
              <a:t>Device: GPU if available, otherwise CPU</a:t>
            </a:r>
          </a:p>
          <a:p>
            <a:pPr marL="648653" lvl="1" indent="-171450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en-US" sz="1200" dirty="0">
                <a:solidFill>
                  <a:schemeClr val="tx1"/>
                </a:solidFill>
              </a:rPr>
              <a:t>Validation:</a:t>
            </a:r>
          </a:p>
          <a:p>
            <a:pPr marL="1105853" lvl="2" indent="-171450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en-US" sz="1050" dirty="0">
                <a:solidFill>
                  <a:schemeClr val="tx1"/>
                </a:solidFill>
              </a:rPr>
              <a:t>Evaluate after each epoch using validation set.</a:t>
            </a:r>
          </a:p>
          <a:p>
            <a:pPr marL="1105853" lvl="2" indent="-171450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en-US" sz="1050" dirty="0">
                <a:solidFill>
                  <a:schemeClr val="tx1"/>
                </a:solidFill>
              </a:rPr>
              <a:t>Report accuracy and classification metrics</a:t>
            </a:r>
            <a:r>
              <a:rPr lang="en-US" altLang="zh-CN" sz="1050" dirty="0">
                <a:solidFill>
                  <a:schemeClr val="tx1"/>
                </a:solidFill>
              </a:rPr>
              <a:t>.</a:t>
            </a: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1F8C8-5ED1-E03D-B2BA-087C46A254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676" r="5478" b="17170"/>
          <a:stretch/>
        </p:blipFill>
        <p:spPr>
          <a:xfrm>
            <a:off x="4350204" y="505609"/>
            <a:ext cx="2330296" cy="4466372"/>
          </a:xfrm>
          <a:prstGeom prst="rect">
            <a:avLst/>
          </a:prstGeom>
        </p:spPr>
      </p:pic>
      <p:sp>
        <p:nvSpPr>
          <p:cNvPr id="10" name="Google Shape;77;p2">
            <a:extLst>
              <a:ext uri="{FF2B5EF4-FFF2-40B4-BE49-F238E27FC236}">
                <a16:creationId xmlns:a16="http://schemas.microsoft.com/office/drawing/2014/main" id="{9B353D48-32F9-CEE1-51E9-F7C3988D03AB}"/>
              </a:ext>
            </a:extLst>
          </p:cNvPr>
          <p:cNvSpPr txBox="1">
            <a:spLocks/>
          </p:cNvSpPr>
          <p:nvPr/>
        </p:nvSpPr>
        <p:spPr>
          <a:xfrm>
            <a:off x="628650" y="2909802"/>
            <a:ext cx="3728196" cy="518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91453" indent="-171450">
              <a:spcBef>
                <a:spcPts val="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During training, the </a:t>
            </a:r>
            <a:r>
              <a:rPr lang="en-US" sz="1200" dirty="0" err="1">
                <a:solidFill>
                  <a:schemeClr val="tx1"/>
                </a:solidFill>
              </a:rPr>
              <a:t>TextCNN</a:t>
            </a:r>
            <a:r>
              <a:rPr lang="en-US" sz="1200" dirty="0">
                <a:solidFill>
                  <a:schemeClr val="tx1"/>
                </a:solidFill>
              </a:rPr>
              <a:t> model showed slight loss reduction while maintaining a stable validation accuracy of around 63.0% over 5 epochs. On the test set, the model achieved </a:t>
            </a:r>
            <a:r>
              <a:rPr lang="en-US" sz="1200" dirty="0">
                <a:solidFill>
                  <a:srgbClr val="C00000"/>
                </a:solidFill>
              </a:rPr>
              <a:t>63.2%</a:t>
            </a:r>
            <a:r>
              <a:rPr lang="en-US" sz="1200" dirty="0">
                <a:solidFill>
                  <a:schemeClr val="tx1"/>
                </a:solidFill>
              </a:rPr>
              <a:t> accuracy. It performed strongly on Label 1, with high precision (~63%) and extremely high recall (~99.8%), but struggled with Label 0 and Label 2, showing very low recall rates (~0.4% and ~0.16% respectively), highlighting significant class imbalance issues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958037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1811</Words>
  <Application>Microsoft Macintosh PowerPoint</Application>
  <PresentationFormat>On-screen Show (16:9)</PresentationFormat>
  <Paragraphs>248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Exploring Language Models for Query-Document Relevance Prediction on the QBQTC Dataset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Module - RNN</vt:lpstr>
      <vt:lpstr>Model Module - LSTM</vt:lpstr>
      <vt:lpstr>Model Module - GRU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Language Models for Query-Document Relevance Prediction on the QBQTC Dataset  CS5242 Group6</dc:title>
  <dc:creator>Yihan LIAN</dc:creator>
  <cp:lastModifiedBy>Li Han</cp:lastModifiedBy>
  <cp:revision>38</cp:revision>
  <dcterms:created xsi:type="dcterms:W3CDTF">2018-08-16T03:57:50Z</dcterms:created>
  <dcterms:modified xsi:type="dcterms:W3CDTF">2025-04-26T14:35:36Z</dcterms:modified>
</cp:coreProperties>
</file>