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58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282"/>
    <a:srgbClr val="ED7F0D"/>
    <a:srgbClr val="006DB7"/>
    <a:srgbClr val="006DC9"/>
    <a:srgbClr val="001A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496"/>
    <p:restoredTop sz="55756"/>
  </p:normalViewPr>
  <p:slideViewPr>
    <p:cSldViewPr snapToGrid="0" snapToObjects="1">
      <p:cViewPr varScale="1">
        <p:scale>
          <a:sx n="89" d="100"/>
          <a:sy n="89" d="100"/>
        </p:scale>
        <p:origin x="16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李峻枫" userId="fd784b5a-134a-4af6-a559-85c6375cc42a" providerId="ADAL" clId="{73B4A313-A023-4C45-9173-57F44DB2F712}"/>
    <pc:docChg chg="undo custSel addSld modSld modMainMaster">
      <pc:chgData name="李峻枫" userId="fd784b5a-134a-4af6-a559-85c6375cc42a" providerId="ADAL" clId="{73B4A313-A023-4C45-9173-57F44DB2F712}" dt="2025-04-26T08:30:15.866" v="708"/>
      <pc:docMkLst>
        <pc:docMk/>
      </pc:docMkLst>
      <pc:sldChg chg="modSp mod modNotesTx">
        <pc:chgData name="李峻枫" userId="fd784b5a-134a-4af6-a559-85c6375cc42a" providerId="ADAL" clId="{73B4A313-A023-4C45-9173-57F44DB2F712}" dt="2025-04-26T08:23:16.682" v="703" actId="20577"/>
        <pc:sldMkLst>
          <pc:docMk/>
          <pc:sldMk cId="213951777" sldId="256"/>
        </pc:sldMkLst>
        <pc:spChg chg="mod">
          <ac:chgData name="李峻枫" userId="fd784b5a-134a-4af6-a559-85c6375cc42a" providerId="ADAL" clId="{73B4A313-A023-4C45-9173-57F44DB2F712}" dt="2025-04-26T07:44:16.971" v="27" actId="20577"/>
          <ac:spMkLst>
            <pc:docMk/>
            <pc:sldMk cId="213951777" sldId="256"/>
            <ac:spMk id="2" creationId="{00000000-0000-0000-0000-000000000000}"/>
          </ac:spMkLst>
        </pc:spChg>
      </pc:sldChg>
      <pc:sldChg chg="modSp mod modNotesTx">
        <pc:chgData name="李峻枫" userId="fd784b5a-134a-4af6-a559-85c6375cc42a" providerId="ADAL" clId="{73B4A313-A023-4C45-9173-57F44DB2F712}" dt="2025-04-26T08:23:54.942" v="705"/>
        <pc:sldMkLst>
          <pc:docMk/>
          <pc:sldMk cId="2136334431" sldId="257"/>
        </pc:sldMkLst>
        <pc:spChg chg="mod">
          <ac:chgData name="李峻枫" userId="fd784b5a-134a-4af6-a559-85c6375cc42a" providerId="ADAL" clId="{73B4A313-A023-4C45-9173-57F44DB2F712}" dt="2025-04-26T07:44:29.673" v="45" actId="20577"/>
          <ac:spMkLst>
            <pc:docMk/>
            <pc:sldMk cId="2136334431" sldId="257"/>
            <ac:spMk id="2" creationId="{00000000-0000-0000-0000-000000000000}"/>
          </ac:spMkLst>
        </pc:spChg>
        <pc:spChg chg="mod">
          <ac:chgData name="李峻枫" userId="fd784b5a-134a-4af6-a559-85c6375cc42a" providerId="ADAL" clId="{73B4A313-A023-4C45-9173-57F44DB2F712}" dt="2025-04-26T07:54:38.966" v="194" actId="20577"/>
          <ac:spMkLst>
            <pc:docMk/>
            <pc:sldMk cId="2136334431" sldId="257"/>
            <ac:spMk id="3" creationId="{00000000-0000-0000-0000-000000000000}"/>
          </ac:spMkLst>
        </pc:spChg>
      </pc:sldChg>
      <pc:sldChg chg="addSp delSp modSp add mod modNotesTx">
        <pc:chgData name="李峻枫" userId="fd784b5a-134a-4af6-a559-85c6375cc42a" providerId="ADAL" clId="{73B4A313-A023-4C45-9173-57F44DB2F712}" dt="2025-04-26T08:29:13.887" v="707"/>
        <pc:sldMkLst>
          <pc:docMk/>
          <pc:sldMk cId="3304475168" sldId="259"/>
        </pc:sldMkLst>
        <pc:spChg chg="mod">
          <ac:chgData name="李峻枫" userId="fd784b5a-134a-4af6-a559-85c6375cc42a" providerId="ADAL" clId="{73B4A313-A023-4C45-9173-57F44DB2F712}" dt="2025-04-26T07:48:20.910" v="135" actId="20577"/>
          <ac:spMkLst>
            <pc:docMk/>
            <pc:sldMk cId="3304475168" sldId="259"/>
            <ac:spMk id="2" creationId="{00000000-0000-0000-0000-000000000000}"/>
          </ac:spMkLst>
        </pc:spChg>
        <pc:spChg chg="mod">
          <ac:chgData name="李峻枫" userId="fd784b5a-134a-4af6-a559-85c6375cc42a" providerId="ADAL" clId="{73B4A313-A023-4C45-9173-57F44DB2F712}" dt="2025-04-26T08:10:35.956" v="627" actId="20577"/>
          <ac:spMkLst>
            <pc:docMk/>
            <pc:sldMk cId="3304475168" sldId="259"/>
            <ac:spMk id="3" creationId="{00000000-0000-0000-0000-000000000000}"/>
          </ac:spMkLst>
        </pc:spChg>
        <pc:spChg chg="mod">
          <ac:chgData name="李峻枫" userId="fd784b5a-134a-4af6-a559-85c6375cc42a" providerId="ADAL" clId="{73B4A313-A023-4C45-9173-57F44DB2F712}" dt="2025-04-26T07:47:08.772" v="129" actId="20577"/>
          <ac:spMkLst>
            <pc:docMk/>
            <pc:sldMk cId="3304475168" sldId="259"/>
            <ac:spMk id="4" creationId="{00000000-0000-0000-0000-000000000000}"/>
          </ac:spMkLst>
        </pc:spChg>
        <pc:picChg chg="add del mod">
          <ac:chgData name="李峻枫" userId="fd784b5a-134a-4af6-a559-85c6375cc42a" providerId="ADAL" clId="{73B4A313-A023-4C45-9173-57F44DB2F712}" dt="2025-04-26T08:04:17.389" v="467" actId="478"/>
          <ac:picMkLst>
            <pc:docMk/>
            <pc:sldMk cId="3304475168" sldId="259"/>
            <ac:picMk id="5" creationId="{0B2A08CB-9744-914A-B030-AC2B7E7BEB9A}"/>
          </ac:picMkLst>
        </pc:picChg>
        <pc:picChg chg="add mod">
          <ac:chgData name="李峻枫" userId="fd784b5a-134a-4af6-a559-85c6375cc42a" providerId="ADAL" clId="{73B4A313-A023-4C45-9173-57F44DB2F712}" dt="2025-04-26T08:08:45.108" v="521" actId="1038"/>
          <ac:picMkLst>
            <pc:docMk/>
            <pc:sldMk cId="3304475168" sldId="259"/>
            <ac:picMk id="6" creationId="{40BEAD5A-AAB5-134F-9DD8-4E32ABD2208C}"/>
          </ac:picMkLst>
        </pc:picChg>
        <pc:picChg chg="add mod">
          <ac:chgData name="李峻枫" userId="fd784b5a-134a-4af6-a559-85c6375cc42a" providerId="ADAL" clId="{73B4A313-A023-4C45-9173-57F44DB2F712}" dt="2025-04-26T08:08:45.108" v="521" actId="1038"/>
          <ac:picMkLst>
            <pc:docMk/>
            <pc:sldMk cId="3304475168" sldId="259"/>
            <ac:picMk id="7" creationId="{53AD27BF-3C47-A742-AA79-6806CED2C5DE}"/>
          </ac:picMkLst>
        </pc:picChg>
        <pc:picChg chg="add mod">
          <ac:chgData name="李峻枫" userId="fd784b5a-134a-4af6-a559-85c6375cc42a" providerId="ADAL" clId="{73B4A313-A023-4C45-9173-57F44DB2F712}" dt="2025-04-26T08:08:45.108" v="521" actId="1038"/>
          <ac:picMkLst>
            <pc:docMk/>
            <pc:sldMk cId="3304475168" sldId="259"/>
            <ac:picMk id="8" creationId="{E2E42265-C50D-1346-AE71-DB410A0810F6}"/>
          </ac:picMkLst>
        </pc:picChg>
      </pc:sldChg>
      <pc:sldChg chg="addSp modSp add mod modNotesTx">
        <pc:chgData name="李峻枫" userId="fd784b5a-134a-4af6-a559-85c6375cc42a" providerId="ADAL" clId="{73B4A313-A023-4C45-9173-57F44DB2F712}" dt="2025-04-26T08:30:15.866" v="708"/>
        <pc:sldMkLst>
          <pc:docMk/>
          <pc:sldMk cId="3682685115" sldId="260"/>
        </pc:sldMkLst>
        <pc:spChg chg="mod">
          <ac:chgData name="李峻枫" userId="fd784b5a-134a-4af6-a559-85c6375cc42a" providerId="ADAL" clId="{73B4A313-A023-4C45-9173-57F44DB2F712}" dt="2025-04-26T07:51:04.322" v="150" actId="20577"/>
          <ac:spMkLst>
            <pc:docMk/>
            <pc:sldMk cId="3682685115" sldId="260"/>
            <ac:spMk id="2" creationId="{00000000-0000-0000-0000-000000000000}"/>
          </ac:spMkLst>
        </pc:spChg>
        <pc:spChg chg="mod">
          <ac:chgData name="李峻枫" userId="fd784b5a-134a-4af6-a559-85c6375cc42a" providerId="ADAL" clId="{73B4A313-A023-4C45-9173-57F44DB2F712}" dt="2025-04-26T08:15:10.095" v="690" actId="1076"/>
          <ac:spMkLst>
            <pc:docMk/>
            <pc:sldMk cId="3682685115" sldId="260"/>
            <ac:spMk id="3" creationId="{00000000-0000-0000-0000-000000000000}"/>
          </ac:spMkLst>
        </pc:spChg>
        <pc:spChg chg="mod">
          <ac:chgData name="李峻枫" userId="fd784b5a-134a-4af6-a559-85c6375cc42a" providerId="ADAL" clId="{73B4A313-A023-4C45-9173-57F44DB2F712}" dt="2025-04-26T07:48:15.395" v="132" actId="20577"/>
          <ac:spMkLst>
            <pc:docMk/>
            <pc:sldMk cId="3682685115" sldId="260"/>
            <ac:spMk id="4" creationId="{00000000-0000-0000-0000-000000000000}"/>
          </ac:spMkLst>
        </pc:spChg>
        <pc:picChg chg="add mod">
          <ac:chgData name="李峻枫" userId="fd784b5a-134a-4af6-a559-85c6375cc42a" providerId="ADAL" clId="{73B4A313-A023-4C45-9173-57F44DB2F712}" dt="2025-04-26T08:15:16.198" v="694" actId="1076"/>
          <ac:picMkLst>
            <pc:docMk/>
            <pc:sldMk cId="3682685115" sldId="260"/>
            <ac:picMk id="5" creationId="{0AA1D9D1-39C5-9C4E-814B-78526E7D5DB7}"/>
          </ac:picMkLst>
        </pc:picChg>
        <pc:picChg chg="add mod">
          <ac:chgData name="李峻枫" userId="fd784b5a-134a-4af6-a559-85c6375cc42a" providerId="ADAL" clId="{73B4A313-A023-4C45-9173-57F44DB2F712}" dt="2025-04-26T08:15:34.153" v="699" actId="1076"/>
          <ac:picMkLst>
            <pc:docMk/>
            <pc:sldMk cId="3682685115" sldId="260"/>
            <ac:picMk id="6" creationId="{16C1F65F-F3B4-2D4C-BEE5-FF7E57FBD7AA}"/>
          </ac:picMkLst>
        </pc:picChg>
      </pc:sldChg>
      <pc:sldMasterChg chg="delSp mod modSldLayout">
        <pc:chgData name="李峻枫" userId="fd784b5a-134a-4af6-a559-85c6375cc42a" providerId="ADAL" clId="{73B4A313-A023-4C45-9173-57F44DB2F712}" dt="2025-04-26T08:15:48.830" v="700" actId="478"/>
        <pc:sldMasterMkLst>
          <pc:docMk/>
          <pc:sldMasterMk cId="882639700" sldId="2147483672"/>
        </pc:sldMasterMkLst>
        <pc:spChg chg="del">
          <ac:chgData name="李峻枫" userId="fd784b5a-134a-4af6-a559-85c6375cc42a" providerId="ADAL" clId="{73B4A313-A023-4C45-9173-57F44DB2F712}" dt="2025-04-26T07:43:24.416" v="0" actId="478"/>
          <ac:spMkLst>
            <pc:docMk/>
            <pc:sldMasterMk cId="882639700" sldId="2147483672"/>
            <ac:spMk id="7" creationId="{00000000-0000-0000-0000-000000000000}"/>
          </ac:spMkLst>
        </pc:spChg>
        <pc:sldLayoutChg chg="delSp mod">
          <pc:chgData name="李峻枫" userId="fd784b5a-134a-4af6-a559-85c6375cc42a" providerId="ADAL" clId="{73B4A313-A023-4C45-9173-57F44DB2F712}" dt="2025-04-26T08:15:48.830" v="700" actId="478"/>
          <pc:sldLayoutMkLst>
            <pc:docMk/>
            <pc:sldMasterMk cId="882639700" sldId="2147483672"/>
            <pc:sldLayoutMk cId="1855888071" sldId="2147483673"/>
          </pc:sldLayoutMkLst>
          <pc:spChg chg="del">
            <ac:chgData name="李峻枫" userId="fd784b5a-134a-4af6-a559-85c6375cc42a" providerId="ADAL" clId="{73B4A313-A023-4C45-9173-57F44DB2F712}" dt="2025-04-26T08:15:48.830" v="700" actId="478"/>
            <ac:spMkLst>
              <pc:docMk/>
              <pc:sldMasterMk cId="882639700" sldId="2147483672"/>
              <pc:sldLayoutMk cId="1855888071" sldId="2147483673"/>
              <ac:spMk id="7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86ED2-0677-5C4E-9F6D-82771877CEB6}" type="datetimeFigureOut">
              <a:rPr lang="en-CN" smtClean="0"/>
              <a:t>2025/4/26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9DB53-9F00-684B-9E46-50A213F5F08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88404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Good [morning/afternoon] everyone,</a:t>
            </a:r>
            <a:br>
              <a:rPr lang="en-US" dirty="0"/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Today our group is going to present our project titled </a:t>
            </a:r>
            <a:r>
              <a:rPr lang="en-US" b="0" i="1" u="none" strike="noStrike" dirty="0">
                <a:solidFill>
                  <a:srgbClr val="000000"/>
                </a:solidFill>
                <a:effectLst/>
              </a:rPr>
              <a:t>‘Exploring Language Models for Query-Document Relevance Prediction on the QBQTC Dataset’.</a:t>
            </a:r>
            <a:br>
              <a:rPr lang="en-US" dirty="0"/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This work is part of CS5242, and our focus is to evaluate how different deep learning architectures perform in identifying how relevant a document title is to a given search query.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9DB53-9F00-684B-9E46-50A213F5F080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96366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Let me begin with some background.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In modern search engines, understanding whether a document is truly relevant to a user’s query is crucial. However, this is not a trivial task — queries are often short and ambiguous, and titles may vary in length and structure.</a:t>
            </a:r>
            <a:br>
              <a:rPr lang="en-US" b="0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The QBQTC dataset, developed by the QQ Browser team, provides labelled query-title pairs specifically for this purpose. Each pair is annotated with one of three relevance levels: Poor, Moderate, or High.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The problem we aim to solve is:</a:t>
            </a:r>
            <a:br>
              <a:rPr lang="en-US" b="0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Can we build a model that accurately predicts the relevance level between a query and a title?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The main challenge is to capture the nuanced semantic relationships between short text pairs. So, in this project, we compare several neural network architectures — including RNNs, Transformers, and pretrained BERT models — to see which is most effective.</a:t>
            </a:r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9DB53-9F00-684B-9E46-50A213F5F080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31390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To understand our data better, we started with Exploratory Data Analysis.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First, we noticed the dataset is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unbalanced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— the ‘Moderate relevance’ class (Label 1) is roughly twice as frequent as the others.</a:t>
            </a:r>
            <a:br>
              <a:rPr lang="en-US" b="0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We also analyzed the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length distributions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 On average, queries contain about 9.6 words, while titles average around 25 words — though some titles are extremely long.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Interestingly, we found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no strong or consistent word overlap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between queries and titles. This highlights the limitations of simple word-matching techniques and underscores the importance of using models that understand context and semantics, which is exactly what we explore next.</a:t>
            </a:r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9DB53-9F00-684B-9E46-50A213F5F080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77182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In preprocessing, we made several adjustments to ensure cleaner, more balanced data for training.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We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filtered out extreme outliers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— long or noisy queries and titles beyond a certain length threshold.</a:t>
            </a:r>
            <a:br>
              <a:rPr lang="en-US" b="0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Then, to address the class imbalance, we applied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sampling strategies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 we dropped 50% of the over-represented 'Moderate' samples.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Finally, for the highly relevant class, we used a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language model to rephrase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titles — this not only helped augment the data but also introduced more lexical variety, which can help models generalize better during learning.</a:t>
            </a:r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9DB53-9F00-684B-9E46-50A213F5F080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60651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3746" y="1347682"/>
            <a:ext cx="7861604" cy="1597741"/>
          </a:xfrm>
        </p:spPr>
        <p:txBody>
          <a:bodyPr anchor="t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3746" y="3138382"/>
            <a:ext cx="7861604" cy="804968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391383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746" y="234150"/>
            <a:ext cx="1330200" cy="60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888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14898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56982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2233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14898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85832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2818482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934082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514898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816499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514898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286999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432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292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883445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79967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883445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844056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767263"/>
            <a:ext cx="7429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2639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>
            <a:noAutofit/>
          </a:bodyPr>
          <a:lstStyle/>
          <a:p>
            <a:r>
              <a:rPr lang="en-GB" sz="2400" b="1" dirty="0"/>
              <a:t>Exploring Language Models for Query-Document Relevance Prediction on the QBQTC Dataset</a:t>
            </a:r>
            <a:br>
              <a:rPr lang="en-GB" sz="2400" b="1" dirty="0"/>
            </a:br>
            <a:br>
              <a:rPr lang="en-GB" sz="2000" dirty="0"/>
            </a:br>
            <a:r>
              <a:rPr lang="en-GB" sz="2000" dirty="0"/>
              <a:t>CS5242 Group6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2190" y="2865620"/>
            <a:ext cx="6667647" cy="1241822"/>
          </a:xfrm>
        </p:spPr>
        <p:txBody>
          <a:bodyPr>
            <a:normAutofit/>
          </a:bodyPr>
          <a:lstStyle/>
          <a:p>
            <a:r>
              <a:rPr lang="en-US" altLang="en-US" dirty="0"/>
              <a:t>Lorem ipsum dolor sit </a:t>
            </a:r>
            <a:r>
              <a:rPr lang="en-US" altLang="en-US" dirty="0" err="1"/>
              <a:t>amet</a:t>
            </a:r>
            <a:r>
              <a:rPr lang="en-US" altLang="en-US" dirty="0"/>
              <a:t>, </a:t>
            </a:r>
            <a:r>
              <a:rPr lang="en-US" altLang="en-US" dirty="0" err="1"/>
              <a:t>consectetur</a:t>
            </a:r>
            <a:r>
              <a:rPr lang="en-US" altLang="en-US" dirty="0"/>
              <a:t> </a:t>
            </a:r>
            <a:r>
              <a:rPr lang="en-US" altLang="en-US" dirty="0" err="1"/>
              <a:t>adipiscing</a:t>
            </a:r>
            <a:r>
              <a:rPr lang="en-US" altLang="en-US" dirty="0"/>
              <a:t> </a:t>
            </a:r>
            <a:r>
              <a:rPr lang="en-US" altLang="en-US" dirty="0" err="1"/>
              <a:t>elit</a:t>
            </a:r>
            <a:r>
              <a:rPr lang="en-US" altLang="en-US" dirty="0"/>
              <a:t>. </a:t>
            </a:r>
            <a:r>
              <a:rPr lang="en-US" altLang="en-US" dirty="0" err="1"/>
              <a:t>Aliquam</a:t>
            </a:r>
            <a:r>
              <a:rPr lang="en-US" altLang="en-US" dirty="0"/>
              <a:t> </a:t>
            </a:r>
            <a:r>
              <a:rPr lang="en-US" altLang="en-US" dirty="0" err="1"/>
              <a:t>velit</a:t>
            </a:r>
            <a:r>
              <a:rPr lang="en-US" altLang="en-US" dirty="0"/>
              <a:t> </a:t>
            </a:r>
            <a:r>
              <a:rPr lang="en-US" altLang="en-US" dirty="0" err="1"/>
              <a:t>tellus</a:t>
            </a:r>
            <a:r>
              <a:rPr lang="en-US" altLang="en-US" dirty="0"/>
              <a:t>, </a:t>
            </a:r>
            <a:r>
              <a:rPr lang="en-US" altLang="en-US" dirty="0" err="1"/>
              <a:t>ultricies</a:t>
            </a:r>
            <a:r>
              <a:rPr lang="en-US" altLang="en-US" dirty="0"/>
              <a:t> </a:t>
            </a:r>
            <a:r>
              <a:rPr lang="en-US" altLang="en-US" dirty="0" err="1"/>
              <a:t>eget</a:t>
            </a:r>
            <a:r>
              <a:rPr lang="en-US" altLang="en-US" dirty="0"/>
              <a:t> gravida </a:t>
            </a:r>
            <a:r>
              <a:rPr lang="en-US" altLang="en-US" dirty="0" err="1"/>
              <a:t>eget</a:t>
            </a:r>
            <a:r>
              <a:rPr lang="en-US" altLang="en-US" dirty="0"/>
              <a:t>, </a:t>
            </a:r>
            <a:r>
              <a:rPr lang="en-US" altLang="en-US" dirty="0" err="1"/>
              <a:t>ultrices</a:t>
            </a:r>
            <a:r>
              <a:rPr lang="en-US" altLang="en-US" dirty="0"/>
              <a:t> at </a:t>
            </a:r>
            <a:r>
              <a:rPr lang="en-US" altLang="en-US" dirty="0" err="1"/>
              <a:t>nulla</a:t>
            </a:r>
            <a:r>
              <a:rPr lang="en-US" altLang="en-US" dirty="0"/>
              <a:t>. </a:t>
            </a:r>
            <a:r>
              <a:rPr lang="en-US" altLang="en-US" dirty="0" err="1"/>
              <a:t>Praesent</a:t>
            </a:r>
            <a:r>
              <a:rPr lang="en-US" altLang="en-US" dirty="0"/>
              <a:t> </a:t>
            </a:r>
            <a:r>
              <a:rPr lang="en-US" altLang="en-US" dirty="0" err="1"/>
              <a:t>porttitor</a:t>
            </a:r>
            <a:r>
              <a:rPr lang="en-US" altLang="en-US" dirty="0"/>
              <a:t> </a:t>
            </a:r>
            <a:r>
              <a:rPr lang="en-US" altLang="en-US" dirty="0" err="1"/>
              <a:t>laoreet</a:t>
            </a:r>
            <a:r>
              <a:rPr lang="en-US" altLang="en-US" dirty="0"/>
              <a:t> </a:t>
            </a:r>
            <a:r>
              <a:rPr lang="en-US" altLang="en-US" dirty="0" err="1"/>
              <a:t>viverra</a:t>
            </a:r>
            <a:r>
              <a:rPr lang="en-US" altLang="en-US" dirty="0"/>
              <a:t>. </a:t>
            </a:r>
            <a:r>
              <a:rPr lang="en-US" altLang="en-US" dirty="0" err="1"/>
              <a:t>Sed</a:t>
            </a:r>
            <a:r>
              <a:rPr lang="en-US" altLang="en-US" dirty="0"/>
              <a:t> non libero libero. 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751743" y="2921247"/>
            <a:ext cx="34290" cy="837467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solidFill>
                  <a:srgbClr val="ED7F0D"/>
                </a:solidFill>
              </a:rPr>
              <a:t>Background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Predicting relevance between a user query and a document title is critical for improving web search and information retrieval systems.</a:t>
            </a:r>
          </a:p>
          <a:p>
            <a:r>
              <a:rPr lang="en-GB" dirty="0">
                <a:solidFill>
                  <a:srgbClr val="ED7F0D"/>
                </a:solidFill>
              </a:rPr>
              <a:t>Problems Definition</a:t>
            </a:r>
          </a:p>
          <a:p>
            <a:pPr lvl="1"/>
            <a:r>
              <a:rPr lang="en-US" b="1" dirty="0"/>
              <a:t>Goal</a:t>
            </a:r>
            <a:r>
              <a:rPr lang="en-US" dirty="0"/>
              <a:t>: Predict the relevance level (Poor, Moderate, High) between a query and a document title.</a:t>
            </a:r>
          </a:p>
          <a:p>
            <a:pPr lvl="1"/>
            <a:r>
              <a:rPr lang="en-US" b="1" dirty="0"/>
              <a:t>Challenge</a:t>
            </a:r>
            <a:r>
              <a:rPr lang="en-US" dirty="0"/>
              <a:t>: Capture subtle semantic relationships and contextual cues from short text pairs.</a:t>
            </a:r>
          </a:p>
          <a:p>
            <a:pPr lvl="1"/>
            <a:r>
              <a:rPr lang="en-US" b="1" dirty="0"/>
              <a:t>Approach</a:t>
            </a:r>
            <a:r>
              <a:rPr lang="en-US" dirty="0"/>
              <a:t>: Compare different neural architectures to identify the most effective model for relevance prediction.</a:t>
            </a:r>
            <a:endParaRPr lang="en-GB" dirty="0">
              <a:solidFill>
                <a:srgbClr val="ED7F0D"/>
              </a:solidFill>
            </a:endParaRPr>
          </a:p>
          <a:p>
            <a:r>
              <a:rPr lang="en-GB" dirty="0">
                <a:solidFill>
                  <a:srgbClr val="ED7F0D"/>
                </a:solidFill>
              </a:rPr>
              <a:t>Dataset</a:t>
            </a:r>
            <a:r>
              <a:rPr lang="en-US" dirty="0">
                <a:solidFill>
                  <a:srgbClr val="ED7F0D"/>
                </a:solidFill>
              </a:rPr>
              <a:t>: QQ Browser Query Title Corpus(QBQTC)</a:t>
            </a:r>
          </a:p>
          <a:p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655" y="273845"/>
            <a:ext cx="5769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GB" sz="2100" b="1">
                <a:solidFill>
                  <a:schemeClr val="bg1"/>
                </a:solidFill>
              </a:rPr>
              <a:t>01</a:t>
            </a:r>
            <a:endParaRPr lang="en-GB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334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991" y="1124774"/>
            <a:ext cx="6159023" cy="3881791"/>
          </a:xfrm>
        </p:spPr>
        <p:txBody>
          <a:bodyPr/>
          <a:lstStyle/>
          <a:p>
            <a:r>
              <a:rPr lang="en-GB" dirty="0">
                <a:solidFill>
                  <a:srgbClr val="ED7F0D"/>
                </a:solidFill>
              </a:rPr>
              <a:t>Distribution of Labels</a:t>
            </a:r>
          </a:p>
          <a:p>
            <a:pPr lvl="1"/>
            <a:r>
              <a:rPr lang="en-GB" dirty="0"/>
              <a:t>Unbalanced dataset</a:t>
            </a:r>
          </a:p>
          <a:p>
            <a:pPr lvl="1"/>
            <a:r>
              <a:rPr lang="en-GB" dirty="0"/>
              <a:t>The number of Label1 is about twice that of the others</a:t>
            </a:r>
          </a:p>
          <a:p>
            <a:r>
              <a:rPr lang="en-GB" dirty="0">
                <a:solidFill>
                  <a:srgbClr val="ED7F0D"/>
                </a:solidFill>
              </a:rPr>
              <a:t>Distribution of Document Lengths</a:t>
            </a:r>
          </a:p>
          <a:p>
            <a:pPr lvl="1"/>
            <a:r>
              <a:rPr lang="en-GB" dirty="0"/>
              <a:t>Query averages around 9.6 words</a:t>
            </a:r>
          </a:p>
          <a:p>
            <a:pPr lvl="1"/>
            <a:r>
              <a:rPr lang="en-GB" dirty="0"/>
              <a:t>Title averages around  25.4 words</a:t>
            </a:r>
          </a:p>
          <a:p>
            <a:pPr lvl="1"/>
            <a:r>
              <a:rPr lang="en-GB" dirty="0"/>
              <a:t>But some are extremely long</a:t>
            </a:r>
          </a:p>
          <a:p>
            <a:r>
              <a:rPr lang="en-GB" dirty="0">
                <a:solidFill>
                  <a:srgbClr val="ED7F0D"/>
                </a:solidFill>
              </a:rPr>
              <a:t>Overlap between query and title</a:t>
            </a:r>
          </a:p>
          <a:p>
            <a:pPr lvl="1"/>
            <a:r>
              <a:rPr lang="en-GB" dirty="0"/>
              <a:t>No strong or consistent patterns</a:t>
            </a:r>
          </a:p>
          <a:p>
            <a:pPr lvl="1"/>
            <a:r>
              <a:rPr lang="en-GB" dirty="0"/>
              <a:t>No word-level method</a:t>
            </a:r>
          </a:p>
          <a:p>
            <a:pPr lvl="1"/>
            <a:r>
              <a:rPr lang="en-GB" dirty="0"/>
              <a:t>Highline the challenge of this dataset</a:t>
            </a:r>
          </a:p>
          <a:p>
            <a:pPr lvl="1"/>
            <a:endParaRPr lang="en-GB" dirty="0">
              <a:solidFill>
                <a:srgbClr val="ED7F0D"/>
              </a:solidFill>
            </a:endParaRPr>
          </a:p>
          <a:p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655" y="273845"/>
            <a:ext cx="5769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GB" sz="2100" b="1" dirty="0">
                <a:solidFill>
                  <a:schemeClr val="bg1"/>
                </a:solidFill>
              </a:rPr>
              <a:t>02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BEAD5A-AAB5-134F-9DD8-4E32ABD22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502" y="2082828"/>
            <a:ext cx="3021105" cy="17649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AD27BF-3C47-A742-AA79-6806CED2C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4503" y="273844"/>
            <a:ext cx="2504103" cy="18089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E42265-C50D-1346-AE71-DB410A0810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2893" y="3847820"/>
            <a:ext cx="2785714" cy="129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475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Pre-processing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9998"/>
            <a:ext cx="7886700" cy="3263504"/>
          </a:xfrm>
        </p:spPr>
        <p:txBody>
          <a:bodyPr/>
          <a:lstStyle/>
          <a:p>
            <a:r>
              <a:rPr lang="en-GB" dirty="0">
                <a:solidFill>
                  <a:srgbClr val="ED7F0D"/>
                </a:solidFill>
              </a:rPr>
              <a:t>Filtering out the Outliers</a:t>
            </a:r>
          </a:p>
          <a:p>
            <a:pPr lvl="1"/>
            <a:r>
              <a:rPr lang="en-GB" dirty="0"/>
              <a:t>Query Length: 30 characters</a:t>
            </a:r>
          </a:p>
          <a:p>
            <a:pPr lvl="1"/>
            <a:r>
              <a:rPr lang="en-GB" dirty="0"/>
              <a:t>Title Length: 50 characters</a:t>
            </a:r>
            <a:endParaRPr lang="en-GB" dirty="0">
              <a:solidFill>
                <a:srgbClr val="ED7F0D"/>
              </a:solidFill>
            </a:endParaRPr>
          </a:p>
          <a:p>
            <a:r>
              <a:rPr lang="en-GB" dirty="0">
                <a:solidFill>
                  <a:srgbClr val="ED7F0D"/>
                </a:solidFill>
              </a:rPr>
              <a:t>Sampling of the training data via LLMs</a:t>
            </a:r>
          </a:p>
          <a:p>
            <a:pPr lvl="1"/>
            <a:r>
              <a:rPr lang="en-GB" dirty="0"/>
              <a:t>Drop 50% of the data with Lable1</a:t>
            </a:r>
          </a:p>
          <a:p>
            <a:pPr lvl="1"/>
            <a:r>
              <a:rPr lang="en-GB" dirty="0"/>
              <a:t>Use the LLM to rephrase all the data with Label2</a:t>
            </a:r>
          </a:p>
          <a:p>
            <a:pPr lvl="1"/>
            <a:endParaRPr lang="en-GB" dirty="0">
              <a:solidFill>
                <a:srgbClr val="ED7F0D"/>
              </a:solidFill>
            </a:endParaRPr>
          </a:p>
          <a:p>
            <a:pPr lvl="1"/>
            <a:endParaRPr lang="en-GB" dirty="0">
              <a:solidFill>
                <a:srgbClr val="ED7F0D"/>
              </a:solidFill>
            </a:endParaRPr>
          </a:p>
          <a:p>
            <a:endParaRPr lang="en-GB" dirty="0">
              <a:solidFill>
                <a:srgbClr val="ED7F0D"/>
              </a:solidFill>
            </a:endParaRPr>
          </a:p>
          <a:p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655" y="273845"/>
            <a:ext cx="5769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GB" sz="2100" b="1" dirty="0">
                <a:solidFill>
                  <a:schemeClr val="bg1"/>
                </a:solidFill>
              </a:rPr>
              <a:t>03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A1D9D1-39C5-9C4E-814B-78526E7D5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102" y="2971765"/>
            <a:ext cx="2862781" cy="21032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C1F65F-F3B4-2D4C-BEE5-FF7E57FBD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612" y="2971765"/>
            <a:ext cx="2862781" cy="210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685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631" y="2014266"/>
            <a:ext cx="5915025" cy="2139553"/>
          </a:xfrm>
        </p:spPr>
        <p:txBody>
          <a:bodyPr anchor="ctr">
            <a:normAutofit/>
          </a:bodyPr>
          <a:lstStyle/>
          <a:p>
            <a:r>
              <a:rPr lang="en-US" sz="3300" b="1" dirty="0">
                <a:ea typeface="ＭＳ Ｐゴシック" charset="0"/>
              </a:rPr>
              <a:t>THANK YOU</a:t>
            </a:r>
            <a:endParaRPr lang="en-GB" sz="3300" b="1" dirty="0"/>
          </a:p>
        </p:txBody>
      </p:sp>
    </p:spTree>
    <p:extLst>
      <p:ext uri="{BB962C8B-B14F-4D97-AF65-F5344CB8AC3E}">
        <p14:creationId xmlns:p14="http://schemas.microsoft.com/office/powerpoint/2010/main" val="607984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372</TotalTime>
  <Words>682</Words>
  <Application>Microsoft Macintosh PowerPoint</Application>
  <PresentationFormat>On-screen Show (16:9)</PresentationFormat>
  <Paragraphs>50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-webkit-standard</vt:lpstr>
      <vt:lpstr>Arial</vt:lpstr>
      <vt:lpstr>Calibri</vt:lpstr>
      <vt:lpstr>Office Theme</vt:lpstr>
      <vt:lpstr>Exploring Language Models for Query-Document Relevance Prediction on the QBQTC Dataset  CS5242 Group6</vt:lpstr>
      <vt:lpstr>Introduction</vt:lpstr>
      <vt:lpstr>EDA</vt:lpstr>
      <vt:lpstr>Pre-processing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Yihan LIAN</dc:creator>
  <cp:lastModifiedBy>李峻枫</cp:lastModifiedBy>
  <cp:revision>22</cp:revision>
  <dcterms:created xsi:type="dcterms:W3CDTF">2018-08-16T03:57:50Z</dcterms:created>
  <dcterms:modified xsi:type="dcterms:W3CDTF">2025-04-26T08:32:48Z</dcterms:modified>
</cp:coreProperties>
</file>