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2" roundtripDataSignature="AMtx7mjXchRS2CAVsReSgFoIBTeO2ar9l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77"/>
    <p:restoredTop sz="60541"/>
  </p:normalViewPr>
  <p:slideViewPr>
    <p:cSldViewPr snapToGrid="0">
      <p:cViewPr varScale="1">
        <p:scale>
          <a:sx n="97" d="100"/>
          <a:sy n="97" d="100"/>
        </p:scale>
        <p:origin x="254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customschemas.google.com/relationships/presentationmetadata" Target="metadata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李峻枫" userId="fd784b5a-134a-4af6-a559-85c6375cc42a" providerId="ADAL" clId="{B31D176F-D8D1-F44A-95AE-702D0D329C16}"/>
    <pc:docChg chg="modSld">
      <pc:chgData name="李峻枫" userId="fd784b5a-134a-4af6-a559-85c6375cc42a" providerId="ADAL" clId="{B31D176F-D8D1-F44A-95AE-702D0D329C16}" dt="2025-04-26T13:06:04.447" v="3"/>
      <pc:docMkLst>
        <pc:docMk/>
      </pc:docMkLst>
      <pc:sldChg chg="modNotesTx">
        <pc:chgData name="李峻枫" userId="fd784b5a-134a-4af6-a559-85c6375cc42a" providerId="ADAL" clId="{B31D176F-D8D1-F44A-95AE-702D0D329C16}" dt="2025-04-26T13:05:25.874" v="0"/>
        <pc:sldMkLst>
          <pc:docMk/>
          <pc:sldMk cId="0" sldId="256"/>
        </pc:sldMkLst>
      </pc:sldChg>
      <pc:sldChg chg="modNotesTx">
        <pc:chgData name="李峻枫" userId="fd784b5a-134a-4af6-a559-85c6375cc42a" providerId="ADAL" clId="{B31D176F-D8D1-F44A-95AE-702D0D329C16}" dt="2025-04-26T13:05:34.120" v="1"/>
        <pc:sldMkLst>
          <pc:docMk/>
          <pc:sldMk cId="0" sldId="257"/>
        </pc:sldMkLst>
      </pc:sldChg>
      <pc:sldChg chg="modNotesTx">
        <pc:chgData name="李峻枫" userId="fd784b5a-134a-4af6-a559-85c6375cc42a" providerId="ADAL" clId="{B31D176F-D8D1-F44A-95AE-702D0D329C16}" dt="2025-04-26T13:05:55.630" v="2"/>
        <pc:sldMkLst>
          <pc:docMk/>
          <pc:sldMk cId="0" sldId="258"/>
        </pc:sldMkLst>
      </pc:sldChg>
      <pc:sldChg chg="modNotesTx">
        <pc:chgData name="李峻枫" userId="fd784b5a-134a-4af6-a559-85c6375cc42a" providerId="ADAL" clId="{B31D176F-D8D1-F44A-95AE-702D0D329C16}" dt="2025-04-26T13:06:04.447" v="3"/>
        <pc:sldMkLst>
          <pc:docMk/>
          <pc:sldMk cId="0" sldId="25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Good [morning/afternoon] everyone,</a:t>
            </a:r>
            <a:br>
              <a:rPr lang="en-US" dirty="0"/>
            </a:br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Today our group is going to present our project titled </a:t>
            </a:r>
            <a:r>
              <a:rPr lang="en-US" b="0" i="1" u="none" strike="noStrike" dirty="0">
                <a:solidFill>
                  <a:srgbClr val="000000"/>
                </a:solidFill>
                <a:effectLst/>
              </a:rPr>
              <a:t>‘Exploring Language Models for Query-Document Relevance Prediction on the QBQTC Dataset’.</a:t>
            </a:r>
            <a:br>
              <a:rPr lang="en-US" dirty="0"/>
            </a:br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This work is part of CS5242, and our focus is to evaluate how different deep learning architectures perform in identifying how relevant a document title is to a given search query.</a:t>
            </a:r>
            <a:endParaRPr lang="en-C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7" name="Google Shape;6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Let me begin with some background.</a:t>
            </a:r>
          </a:p>
          <a:p>
            <a:pPr algn="l"/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In modern search engines, understanding whether a document is truly relevant to a user’s query is crucial. However, this is not a trivial task — queries are often short and ambiguous, and titles may vary in length and structure.</a:t>
            </a:r>
            <a:br>
              <a:rPr lang="en-US" b="0" i="0" u="none" strike="noStrike" dirty="0">
                <a:solidFill>
                  <a:srgbClr val="000000"/>
                </a:solidFill>
                <a:effectLst/>
              </a:rPr>
            </a:b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The QBQTC dataset, developed by the QQ Browser team, provides labelled query-title pairs specifically for this purpose. Each pair is annotated with one of three relevance levels: Poor, Moderate, or High.</a:t>
            </a:r>
          </a:p>
          <a:p>
            <a:pPr algn="l"/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The problem we aim to solve is:</a:t>
            </a:r>
            <a:br>
              <a:rPr lang="en-US" b="0" i="0" u="none" strike="noStrike" dirty="0">
                <a:solidFill>
                  <a:srgbClr val="000000"/>
                </a:solidFill>
                <a:effectLst/>
              </a:rPr>
            </a:b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Can we build a model that accurately predicts the relevance level between a query and a title?</a:t>
            </a:r>
            <a:endParaRPr lang="en-US" b="0" i="0" u="none" strike="noStrike" dirty="0">
              <a:solidFill>
                <a:srgbClr val="000000"/>
              </a:solidFill>
              <a:effectLst/>
            </a:endParaRPr>
          </a:p>
          <a:p>
            <a:pPr algn="l"/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The main challenge is to capture the nuanced semantic relationships between short text pairs. So, in this project, we compare several neural network architectures — including RNNs, Transformers, and pretrained BERT models — to see which is most effective.</a:t>
            </a:r>
          </a:p>
          <a:p>
            <a:endParaRPr lang="en-C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4" name="Google Shape;7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To understand our data better, we started with Exploratory Data Analysis.</a:t>
            </a:r>
          </a:p>
          <a:p>
            <a:pPr algn="l"/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First, we noticed the dataset is 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unbalanced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— the ‘Moderate relevance’ class (Label 1) is roughly twice as frequent as the others.</a:t>
            </a:r>
            <a:br>
              <a:rPr lang="en-US" b="0" i="0" u="none" strike="noStrike" dirty="0">
                <a:solidFill>
                  <a:srgbClr val="000000"/>
                </a:solidFill>
                <a:effectLst/>
              </a:rPr>
            </a:b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We also analyzed the 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length distributions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. On average, queries contain about 9.6 words, while titles average around 25 words — though some titles are extremely long.</a:t>
            </a:r>
          </a:p>
          <a:p>
            <a:pPr algn="l"/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Interestingly, we found 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no strong or consistent word overlap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between queries and titles. This highlights the limitations of simple word-matching techniques and underscores the importance of using models that understand context and semantics, which is exactly what we explore next.</a:t>
            </a:r>
          </a:p>
          <a:p>
            <a:endParaRPr lang="en-C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1" name="Google Shape;8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In preprocessing, we made several adjustments to ensure cleaner, more balanced data for training.</a:t>
            </a:r>
          </a:p>
          <a:p>
            <a:pPr algn="l"/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We 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filtered out extreme outliers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— long or noisy queries and titles beyond a certain length threshold.</a:t>
            </a:r>
            <a:br>
              <a:rPr lang="en-US" b="0" i="0" u="none" strike="noStrike" dirty="0">
                <a:solidFill>
                  <a:srgbClr val="000000"/>
                </a:solidFill>
                <a:effectLst/>
              </a:rPr>
            </a:b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Then, to address the class imbalance, we applied 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sampling strategies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: we dropped 50% of the over-represented 'Moderate' samples.</a:t>
            </a:r>
          </a:p>
          <a:p>
            <a:pPr algn="l"/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Finally, for the highly relevant class, we used a 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language model to rephrase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 titles — this not only helped augment the data but also introduced more lexical variety, which can help models generalize better during learning.</a:t>
            </a:r>
          </a:p>
          <a:p>
            <a:endParaRPr lang="en-CN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061fcbad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061fcbad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061fcbad6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061fcbad6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00428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 txBox="1">
            <a:spLocks noGrp="1"/>
          </p:cNvSpPr>
          <p:nvPr>
            <p:ph type="ctrTitle"/>
          </p:nvPr>
        </p:nvSpPr>
        <p:spPr>
          <a:xfrm>
            <a:off x="653746" y="1347682"/>
            <a:ext cx="7861604" cy="15977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Arial"/>
              <a:buNone/>
              <a:defRPr sz="45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7"/>
          <p:cNvSpPr txBox="1">
            <a:spLocks noGrp="1"/>
          </p:cNvSpPr>
          <p:nvPr>
            <p:ph type="subTitle" idx="1"/>
          </p:nvPr>
        </p:nvSpPr>
        <p:spPr>
          <a:xfrm>
            <a:off x="653746" y="3138382"/>
            <a:ext cx="7861604" cy="804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2" name="Google Shape;12;p7"/>
          <p:cNvSpPr txBox="1">
            <a:spLocks noGrp="1"/>
          </p:cNvSpPr>
          <p:nvPr>
            <p:ph type="sldNum" idx="12"/>
          </p:nvPr>
        </p:nvSpPr>
        <p:spPr>
          <a:xfrm>
            <a:off x="7772400" y="4767263"/>
            <a:ext cx="7429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4" name="Google Shape;14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11746" y="234150"/>
            <a:ext cx="1330200" cy="6076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6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28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6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4282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6"/>
          <p:cNvSpPr txBox="1">
            <a:spLocks noGrp="1"/>
          </p:cNvSpPr>
          <p:nvPr>
            <p:ph type="sldNum" idx="12"/>
          </p:nvPr>
        </p:nvSpPr>
        <p:spPr>
          <a:xfrm>
            <a:off x="7772400" y="4767263"/>
            <a:ext cx="7429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0" name="Google Shape;60;p16"/>
          <p:cNvSpPr/>
          <p:nvPr/>
        </p:nvSpPr>
        <p:spPr>
          <a:xfrm>
            <a:off x="0" y="514898"/>
            <a:ext cx="512064" cy="512064"/>
          </a:xfrm>
          <a:prstGeom prst="rect">
            <a:avLst/>
          </a:prstGeom>
          <a:solidFill>
            <a:srgbClr val="ED7F0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7"/>
          <p:cNvSpPr txBox="1">
            <a:spLocks noGrp="1"/>
          </p:cNvSpPr>
          <p:nvPr>
            <p:ph type="title"/>
          </p:nvPr>
        </p:nvSpPr>
        <p:spPr>
          <a:xfrm rot="5400000">
            <a:off x="5350073" y="1467446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28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7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79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4282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4" name="Google Shape;64;p17"/>
          <p:cNvSpPr txBox="1">
            <a:spLocks noGrp="1"/>
          </p:cNvSpPr>
          <p:nvPr>
            <p:ph type="sldNum" idx="12"/>
          </p:nvPr>
        </p:nvSpPr>
        <p:spPr>
          <a:xfrm>
            <a:off x="7772400" y="4767263"/>
            <a:ext cx="7429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userDrawn="1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8"/>
          <p:cNvSpPr txBox="1">
            <a:spLocks noGrp="1"/>
          </p:cNvSpPr>
          <p:nvPr>
            <p:ph type="sldNum" idx="12"/>
          </p:nvPr>
        </p:nvSpPr>
        <p:spPr>
          <a:xfrm>
            <a:off x="7772400" y="4767263"/>
            <a:ext cx="7429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" name="Google Shape;56;p13" descr="https://www.comp.nus.edu.sg/templates/t3_nus2015/images/assets/logos/logo.png">
            <a:extLst>
              <a:ext uri="{FF2B5EF4-FFF2-40B4-BE49-F238E27FC236}">
                <a16:creationId xmlns:a16="http://schemas.microsoft.com/office/drawing/2014/main" id="{FEEEDA0A-873B-36FC-F84C-190A69E7EEDE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67293" y="4845491"/>
            <a:ext cx="1304225" cy="232897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76;p2">
            <a:extLst>
              <a:ext uri="{FF2B5EF4-FFF2-40B4-BE49-F238E27FC236}">
                <a16:creationId xmlns:a16="http://schemas.microsoft.com/office/drawing/2014/main" id="{01332C9D-5099-834B-1BEB-379866E4066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282"/>
              </a:buClr>
              <a:buSzPts val="3300"/>
              <a:buFont typeface="Arial"/>
              <a:buNone/>
            </a:pPr>
            <a:endParaRPr sz="2400" dirty="0">
              <a:solidFill>
                <a:schemeClr val="tx1"/>
              </a:solidFill>
            </a:endParaRPr>
          </a:p>
        </p:txBody>
      </p:sp>
      <p:sp>
        <p:nvSpPr>
          <p:cNvPr id="5" name="Google Shape;77;p2">
            <a:extLst>
              <a:ext uri="{FF2B5EF4-FFF2-40B4-BE49-F238E27FC236}">
                <a16:creationId xmlns:a16="http://schemas.microsoft.com/office/drawing/2014/main" id="{DF69A6A3-7A26-F2A9-63F2-1F54B91266A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28650" y="11025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71450" lvl="0" indent="-38100" algn="l" rtl="0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rgbClr val="004282"/>
              </a:buClr>
              <a:buSzPts val="2100"/>
              <a:buNone/>
            </a:pPr>
            <a:endParaRPr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9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282"/>
              </a:buClr>
              <a:buSzPts val="4500"/>
              <a:buFont typeface="Arial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2" name="Google Shape;22;p9"/>
          <p:cNvSpPr txBox="1"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 sz="135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9"/>
          <p:cNvSpPr txBox="1">
            <a:spLocks noGrp="1"/>
          </p:cNvSpPr>
          <p:nvPr>
            <p:ph type="sldNum" idx="12"/>
          </p:nvPr>
        </p:nvSpPr>
        <p:spPr>
          <a:xfrm>
            <a:off x="7772400" y="4767263"/>
            <a:ext cx="7429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0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28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0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4282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10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4282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10"/>
          <p:cNvSpPr txBox="1">
            <a:spLocks noGrp="1"/>
          </p:cNvSpPr>
          <p:nvPr>
            <p:ph type="sldNum" idx="12"/>
          </p:nvPr>
        </p:nvSpPr>
        <p:spPr>
          <a:xfrm>
            <a:off x="7772400" y="4767263"/>
            <a:ext cx="7429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" name="Google Shape;30;p10"/>
          <p:cNvSpPr/>
          <p:nvPr/>
        </p:nvSpPr>
        <p:spPr>
          <a:xfrm>
            <a:off x="0" y="514898"/>
            <a:ext cx="512064" cy="512064"/>
          </a:xfrm>
          <a:prstGeom prst="rect">
            <a:avLst/>
          </a:prstGeom>
          <a:solidFill>
            <a:srgbClr val="ED7F0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1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28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1"/>
          <p:cNvSpPr txBox="1"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4282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34" name="Google Shape;34;p11"/>
          <p:cNvSpPr txBox="1">
            <a:spLocks noGrp="1"/>
          </p:cNvSpPr>
          <p:nvPr>
            <p:ph type="body" idx="2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4282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11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4282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350"/>
              <a:buNone/>
              <a:defRPr sz="1350" b="1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36" name="Google Shape;36;p11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4282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1"/>
          <p:cNvSpPr txBox="1">
            <a:spLocks noGrp="1"/>
          </p:cNvSpPr>
          <p:nvPr>
            <p:ph type="sldNum" idx="12"/>
          </p:nvPr>
        </p:nvSpPr>
        <p:spPr>
          <a:xfrm>
            <a:off x="7772400" y="4767263"/>
            <a:ext cx="7429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8" name="Google Shape;38;p11"/>
          <p:cNvSpPr/>
          <p:nvPr/>
        </p:nvSpPr>
        <p:spPr>
          <a:xfrm>
            <a:off x="0" y="514898"/>
            <a:ext cx="512064" cy="512064"/>
          </a:xfrm>
          <a:prstGeom prst="rect">
            <a:avLst/>
          </a:prstGeom>
          <a:solidFill>
            <a:srgbClr val="ED7F0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28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2"/>
          <p:cNvSpPr txBox="1">
            <a:spLocks noGrp="1"/>
          </p:cNvSpPr>
          <p:nvPr>
            <p:ph type="sldNum" idx="12"/>
          </p:nvPr>
        </p:nvSpPr>
        <p:spPr>
          <a:xfrm>
            <a:off x="7772400" y="4767263"/>
            <a:ext cx="7429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3"/>
          <p:cNvSpPr txBox="1">
            <a:spLocks noGrp="1"/>
          </p:cNvSpPr>
          <p:nvPr>
            <p:ph type="sldNum" idx="12"/>
          </p:nvPr>
        </p:nvSpPr>
        <p:spPr>
          <a:xfrm>
            <a:off x="7772400" y="4767263"/>
            <a:ext cx="7429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4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282"/>
              </a:buClr>
              <a:buSzPts val="2400"/>
              <a:buFont typeface="Arial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4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4282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47" name="Google Shape;47;p14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4282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48" name="Google Shape;48;p14"/>
          <p:cNvSpPr txBox="1">
            <a:spLocks noGrp="1"/>
          </p:cNvSpPr>
          <p:nvPr>
            <p:ph type="sldNum" idx="12"/>
          </p:nvPr>
        </p:nvSpPr>
        <p:spPr>
          <a:xfrm>
            <a:off x="7772400" y="4767263"/>
            <a:ext cx="7429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9" name="Google Shape;49;p14"/>
          <p:cNvSpPr/>
          <p:nvPr/>
        </p:nvSpPr>
        <p:spPr>
          <a:xfrm>
            <a:off x="0" y="883445"/>
            <a:ext cx="512064" cy="512064"/>
          </a:xfrm>
          <a:prstGeom prst="rect">
            <a:avLst/>
          </a:prstGeom>
          <a:solidFill>
            <a:srgbClr val="ED7F0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5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282"/>
              </a:buClr>
              <a:buSzPts val="2400"/>
              <a:buFont typeface="Arial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5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53" name="Google Shape;53;p15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4282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050"/>
              <a:buNone/>
              <a:defRPr sz="1050"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750"/>
              <a:buNone/>
              <a:defRPr sz="750"/>
            </a:lvl4pPr>
            <a:lvl5pPr marL="2286000" lvl="4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750"/>
              <a:buNone/>
              <a:defRPr sz="750"/>
            </a:lvl5pPr>
            <a:lvl6pPr marL="2743200" lvl="5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6pPr>
            <a:lvl7pPr marL="3200400" lvl="6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7pPr>
            <a:lvl8pPr marL="3657600" lvl="7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8pPr>
            <a:lvl9pPr marL="4114800" lvl="8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None/>
              <a:defRPr sz="750"/>
            </a:lvl9pPr>
          </a:lstStyle>
          <a:p>
            <a:endParaRPr/>
          </a:p>
        </p:txBody>
      </p:sp>
      <p:sp>
        <p:nvSpPr>
          <p:cNvPr id="54" name="Google Shape;54;p15"/>
          <p:cNvSpPr txBox="1">
            <a:spLocks noGrp="1"/>
          </p:cNvSpPr>
          <p:nvPr>
            <p:ph type="sldNum" idx="12"/>
          </p:nvPr>
        </p:nvSpPr>
        <p:spPr>
          <a:xfrm>
            <a:off x="7772400" y="4767263"/>
            <a:ext cx="7429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5" name="Google Shape;55;p15"/>
          <p:cNvSpPr/>
          <p:nvPr/>
        </p:nvSpPr>
        <p:spPr>
          <a:xfrm>
            <a:off x="0" y="883445"/>
            <a:ext cx="512064" cy="512064"/>
          </a:xfrm>
          <a:prstGeom prst="rect">
            <a:avLst/>
          </a:prstGeom>
          <a:solidFill>
            <a:srgbClr val="ED7F0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5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282"/>
              </a:buClr>
              <a:buSzPts val="3300"/>
              <a:buFont typeface="Arial"/>
              <a:buNone/>
              <a:defRPr sz="3300" b="0" i="0" u="none" strike="noStrike" cap="none">
                <a:solidFill>
                  <a:srgbClr val="00428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6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4282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rgbClr val="00428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428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rgbClr val="00428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rgbClr val="00428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rgbClr val="00428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6"/>
          <p:cNvSpPr txBox="1">
            <a:spLocks noGrp="1"/>
          </p:cNvSpPr>
          <p:nvPr>
            <p:ph type="sldNum" idx="12"/>
          </p:nvPr>
        </p:nvSpPr>
        <p:spPr>
          <a:xfrm>
            <a:off x="7772400" y="4767263"/>
            <a:ext cx="74295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282"/>
        </a:solid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"/>
          <p:cNvSpPr txBox="1">
            <a:spLocks noGrp="1"/>
          </p:cNvSpPr>
          <p:nvPr>
            <p:ph type="ctrTitle"/>
          </p:nvPr>
        </p:nvSpPr>
        <p:spPr>
          <a:xfrm>
            <a:off x="653746" y="1665452"/>
            <a:ext cx="7861604" cy="15977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US" sz="2400" b="1" dirty="0"/>
              <a:t>Exploring Language Models for Query-Document Relevance Prediction on the QBQTC Dataset</a:t>
            </a:r>
            <a:endParaRPr sz="1800" dirty="0">
              <a:solidFill>
                <a:schemeClr val="lt1"/>
              </a:solidFill>
            </a:endParaRPr>
          </a:p>
        </p:txBody>
      </p:sp>
      <p:sp>
        <p:nvSpPr>
          <p:cNvPr id="70" name="Google Shape;70;p1"/>
          <p:cNvSpPr txBox="1">
            <a:spLocks noGrp="1"/>
          </p:cNvSpPr>
          <p:nvPr>
            <p:ph type="subTitle" idx="1"/>
          </p:nvPr>
        </p:nvSpPr>
        <p:spPr>
          <a:xfrm>
            <a:off x="1250798" y="3364974"/>
            <a:ext cx="66675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 sz="1500" dirty="0"/>
              <a:t>CS5242 Group6</a:t>
            </a:r>
          </a:p>
          <a:p>
            <a:pPr marL="0" lvl="0" indent="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 sz="1500" dirty="0"/>
              <a:t>Dong </a:t>
            </a:r>
            <a:r>
              <a:rPr lang="en-US" sz="1500" dirty="0" err="1"/>
              <a:t>Suhong</a:t>
            </a:r>
            <a:r>
              <a:rPr lang="en-US" sz="1500" dirty="0"/>
              <a:t>, Li Han,</a:t>
            </a:r>
            <a:r>
              <a:rPr lang="zh-CN" altLang="en-US" sz="1500" dirty="0"/>
              <a:t> </a:t>
            </a:r>
            <a:r>
              <a:rPr lang="en-US" sz="1500" dirty="0"/>
              <a:t>Li </a:t>
            </a:r>
            <a:r>
              <a:rPr lang="en-US" sz="1500" dirty="0" err="1"/>
              <a:t>Junfeng</a:t>
            </a:r>
            <a:r>
              <a:rPr lang="en-US" sz="1500" dirty="0"/>
              <a:t>, Wang </a:t>
            </a:r>
            <a:r>
              <a:rPr lang="en-US" sz="1500" dirty="0" err="1"/>
              <a:t>Yifei</a:t>
            </a:r>
            <a:r>
              <a:rPr lang="en-US" sz="1500" dirty="0"/>
              <a:t>, Wang Hao</a:t>
            </a:r>
            <a:endParaRPr sz="15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282"/>
              </a:buClr>
              <a:buSzPts val="3300"/>
              <a:buFont typeface="Arial"/>
              <a:buNone/>
            </a:pPr>
            <a:r>
              <a:rPr lang="en-US" sz="2400" b="1" dirty="0">
                <a:solidFill>
                  <a:schemeClr val="tx1"/>
                </a:solidFill>
              </a:rPr>
              <a:t>Introduction</a:t>
            </a:r>
            <a:endParaRPr sz="2400" dirty="0">
              <a:solidFill>
                <a:schemeClr val="tx1"/>
              </a:solidFill>
            </a:endParaRPr>
          </a:p>
        </p:txBody>
      </p:sp>
      <p:sp>
        <p:nvSpPr>
          <p:cNvPr id="78" name="Google Shape;78;p2"/>
          <p:cNvSpPr txBox="1"/>
          <p:nvPr/>
        </p:nvSpPr>
        <p:spPr>
          <a:xfrm>
            <a:off x="51655" y="273845"/>
            <a:ext cx="5769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None/>
            </a:pPr>
            <a:r>
              <a:rPr lang="en-US" sz="21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sz="21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77;p2">
            <a:extLst>
              <a:ext uri="{FF2B5EF4-FFF2-40B4-BE49-F238E27FC236}">
                <a16:creationId xmlns:a16="http://schemas.microsoft.com/office/drawing/2014/main" id="{FE7EC0EA-8823-700A-25E9-57639A8111B7}"/>
              </a:ext>
            </a:extLst>
          </p:cNvPr>
          <p:cNvSpPr txBox="1">
            <a:spLocks/>
          </p:cNvSpPr>
          <p:nvPr/>
        </p:nvSpPr>
        <p:spPr>
          <a:xfrm>
            <a:off x="9144000" y="273844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4282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rgbClr val="00428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428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rgbClr val="00428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rgbClr val="00428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rgbClr val="00428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71450" lvl="0" indent="-38100" algn="l" rtl="0">
              <a:lnSpc>
                <a:spcPct val="80000"/>
              </a:lnSpc>
              <a:spcBef>
                <a:spcPts val="750"/>
              </a:spcBef>
              <a:spcAft>
                <a:spcPts val="0"/>
              </a:spcAft>
              <a:buClr>
                <a:srgbClr val="004282"/>
              </a:buClr>
              <a:buSzPts val="2100"/>
              <a:buNone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3" name="Google Shape;77;p2">
            <a:extLst>
              <a:ext uri="{FF2B5EF4-FFF2-40B4-BE49-F238E27FC236}">
                <a16:creationId xmlns:a16="http://schemas.microsoft.com/office/drawing/2014/main" id="{8FF4F2A1-472B-89E5-A732-5A8063EBE423}"/>
              </a:ext>
            </a:extLst>
          </p:cNvPr>
          <p:cNvSpPr txBox="1">
            <a:spLocks/>
          </p:cNvSpPr>
          <p:nvPr/>
        </p:nvSpPr>
        <p:spPr>
          <a:xfrm>
            <a:off x="628650" y="11025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4282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rgbClr val="00428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428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rgbClr val="00428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rgbClr val="00428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rgbClr val="00428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71450" lvl="0" indent="-152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80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Background</a:t>
            </a:r>
            <a:endParaRPr lang="en-US" sz="1400" dirty="0">
              <a:solidFill>
                <a:schemeClr val="tx1"/>
              </a:solidFill>
            </a:endParaRPr>
          </a:p>
          <a:p>
            <a:pPr marL="514350" lvl="1" indent="-152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tx1"/>
              </a:buClr>
              <a:buSzPts val="150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Predicting relevance between a user query and a document title is critical for improving web search and information retrieval systems.</a:t>
            </a:r>
          </a:p>
          <a:p>
            <a:pPr marL="171450" lvl="0" indent="-1524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tx1"/>
              </a:buClr>
              <a:buSzPts val="180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Problems Definition</a:t>
            </a:r>
          </a:p>
          <a:p>
            <a:pPr marL="514350" lvl="1" indent="-152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tx1"/>
              </a:buClr>
              <a:buSzPts val="1500"/>
              <a:buChar char="•"/>
            </a:pPr>
            <a:r>
              <a:rPr lang="en-US" sz="1400" b="1" dirty="0">
                <a:solidFill>
                  <a:schemeClr val="tx1"/>
                </a:solidFill>
              </a:rPr>
              <a:t>Goal</a:t>
            </a:r>
            <a:r>
              <a:rPr lang="en-US" sz="1400" dirty="0">
                <a:solidFill>
                  <a:schemeClr val="tx1"/>
                </a:solidFill>
              </a:rPr>
              <a:t>: Predict the relevance level (Poor, Moderate, High) between a query and a document title.</a:t>
            </a:r>
          </a:p>
          <a:p>
            <a:pPr marL="514350" lvl="1" indent="-152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tx1"/>
              </a:buClr>
              <a:buSzPts val="1500"/>
              <a:buChar char="•"/>
            </a:pPr>
            <a:r>
              <a:rPr lang="en-US" sz="1400" b="1" dirty="0">
                <a:solidFill>
                  <a:schemeClr val="tx1"/>
                </a:solidFill>
              </a:rPr>
              <a:t>Challenge</a:t>
            </a:r>
            <a:r>
              <a:rPr lang="en-US" sz="1400" dirty="0">
                <a:solidFill>
                  <a:schemeClr val="tx1"/>
                </a:solidFill>
              </a:rPr>
              <a:t>: Capture subtle semantic relationships and contextual cues from short text pairs.</a:t>
            </a:r>
          </a:p>
          <a:p>
            <a:pPr marL="514350" lvl="1" indent="-152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tx1"/>
              </a:buClr>
              <a:buSzPts val="1500"/>
              <a:buChar char="•"/>
            </a:pPr>
            <a:r>
              <a:rPr lang="en-US" sz="1400" b="1" dirty="0">
                <a:solidFill>
                  <a:schemeClr val="tx1"/>
                </a:solidFill>
              </a:rPr>
              <a:t>Approach</a:t>
            </a:r>
            <a:r>
              <a:rPr lang="en-US" sz="1400" dirty="0">
                <a:solidFill>
                  <a:schemeClr val="tx1"/>
                </a:solidFill>
              </a:rPr>
              <a:t>: Compare different neural architectures to identify the most effective model for relevance prediction.</a:t>
            </a:r>
          </a:p>
          <a:p>
            <a:pPr marL="171450" lvl="0" indent="-1524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tx1"/>
              </a:buClr>
              <a:buSzPts val="180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Dataset: QQ Browser Query Title Corpus(QBQTC)</a:t>
            </a:r>
          </a:p>
          <a:p>
            <a:pPr marL="514350" lvl="1" indent="-57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tx1"/>
              </a:buClr>
              <a:buSzPts val="1800"/>
              <a:buNone/>
            </a:pPr>
            <a:endParaRPr lang="en-US" sz="1400" dirty="0">
              <a:solidFill>
                <a:schemeClr val="tx1"/>
              </a:solidFill>
            </a:endParaRPr>
          </a:p>
          <a:p>
            <a:pPr marL="171450" lvl="0" indent="-381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tx1"/>
              </a:buClr>
              <a:buSzPts val="2100"/>
              <a:buNone/>
            </a:pPr>
            <a:endParaRPr lang="en-US"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"/>
          <p:cNvSpPr txBox="1"/>
          <p:nvPr/>
        </p:nvSpPr>
        <p:spPr>
          <a:xfrm>
            <a:off x="51655" y="273845"/>
            <a:ext cx="576995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None/>
            </a:pPr>
            <a:r>
              <a:rPr lang="en-US" sz="2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/>
          </a:p>
        </p:txBody>
      </p:sp>
      <p:pic>
        <p:nvPicPr>
          <p:cNvPr id="86" name="Google Shape;86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87502" y="2082828"/>
            <a:ext cx="3021105" cy="1764992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404503" y="273844"/>
            <a:ext cx="2504103" cy="1808984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122893" y="3847820"/>
            <a:ext cx="2785714" cy="129568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76;p2">
            <a:extLst>
              <a:ext uri="{FF2B5EF4-FFF2-40B4-BE49-F238E27FC236}">
                <a16:creationId xmlns:a16="http://schemas.microsoft.com/office/drawing/2014/main" id="{0F6E7EEF-5585-27B3-8479-18AA9F6FD748}"/>
              </a:ext>
            </a:extLst>
          </p:cNvPr>
          <p:cNvSpPr txBox="1">
            <a:spLocks/>
          </p:cNvSpPr>
          <p:nvPr/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282"/>
              </a:buClr>
              <a:buSzPts val="1800"/>
              <a:buFont typeface="Arial"/>
              <a:buNone/>
              <a:defRPr sz="3300" b="0" i="0" u="none" strike="noStrike" cap="none">
                <a:solidFill>
                  <a:srgbClr val="00428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3300"/>
            </a:pPr>
            <a:r>
              <a:rPr lang="en-US" altLang="zh-CN" sz="2400" b="1" dirty="0">
                <a:solidFill>
                  <a:schemeClr val="tx1"/>
                </a:solidFill>
              </a:rPr>
              <a:t>EDA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0" name="Google Shape;77;p2">
            <a:extLst>
              <a:ext uri="{FF2B5EF4-FFF2-40B4-BE49-F238E27FC236}">
                <a16:creationId xmlns:a16="http://schemas.microsoft.com/office/drawing/2014/main" id="{725CADC4-305D-AEBD-0F68-F5D42C7789F7}"/>
              </a:ext>
            </a:extLst>
          </p:cNvPr>
          <p:cNvSpPr txBox="1">
            <a:spLocks/>
          </p:cNvSpPr>
          <p:nvPr/>
        </p:nvSpPr>
        <p:spPr>
          <a:xfrm>
            <a:off x="628650" y="11025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4282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rgbClr val="00428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428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rgbClr val="00428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rgbClr val="00428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rgbClr val="00428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71450" lvl="0" indent="-152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80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Distribution of Labels</a:t>
            </a:r>
          </a:p>
          <a:p>
            <a:pPr marL="514350" lvl="1" indent="-152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tx1"/>
              </a:buClr>
              <a:buSzPts val="150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Unbalanced dataset</a:t>
            </a:r>
          </a:p>
          <a:p>
            <a:pPr marL="514350" lvl="1" indent="-152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tx1"/>
              </a:buClr>
              <a:buSzPts val="150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The number of Label1 is about twice that of the others</a:t>
            </a:r>
          </a:p>
          <a:p>
            <a:pPr marL="171450" lvl="0" indent="-1524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tx1"/>
              </a:buClr>
              <a:buSzPts val="180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Distribution of Document Lengths</a:t>
            </a:r>
          </a:p>
          <a:p>
            <a:pPr marL="514350" lvl="1" indent="-152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tx1"/>
              </a:buClr>
              <a:buSzPts val="150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Query averages around 9.6 words</a:t>
            </a:r>
          </a:p>
          <a:p>
            <a:pPr marL="514350" lvl="1" indent="-152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tx1"/>
              </a:buClr>
              <a:buSzPts val="150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Title averages around  25.4 words</a:t>
            </a:r>
          </a:p>
          <a:p>
            <a:pPr marL="514350" lvl="1" indent="-152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tx1"/>
              </a:buClr>
              <a:buSzPts val="150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But some are extremely long</a:t>
            </a:r>
          </a:p>
          <a:p>
            <a:pPr marL="171450" lvl="0" indent="-1524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tx1"/>
              </a:buClr>
              <a:buSzPts val="180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Overlap between query and title</a:t>
            </a:r>
          </a:p>
          <a:p>
            <a:pPr marL="514350" lvl="1" indent="-152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tx1"/>
              </a:buClr>
              <a:buSzPts val="150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No strong or consistent patterns</a:t>
            </a:r>
          </a:p>
          <a:p>
            <a:pPr marL="514350" lvl="1" indent="-152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tx1"/>
              </a:buClr>
              <a:buSzPts val="150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No word-level method</a:t>
            </a:r>
          </a:p>
          <a:p>
            <a:pPr marL="514350" lvl="1" indent="-152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tx1"/>
              </a:buClr>
              <a:buSzPts val="150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Highline the challenge of this dataset</a:t>
            </a:r>
          </a:p>
          <a:p>
            <a:pPr marL="514350" lvl="1" indent="-57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tx1"/>
              </a:buClr>
              <a:buSzPts val="1800"/>
              <a:buNone/>
            </a:pPr>
            <a:endParaRPr lang="en-US" sz="1400" dirty="0">
              <a:solidFill>
                <a:schemeClr val="tx1"/>
              </a:solidFill>
            </a:endParaRPr>
          </a:p>
          <a:p>
            <a:pPr marL="171450" lvl="0" indent="-381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tx1"/>
              </a:buClr>
              <a:buSzPts val="2100"/>
              <a:buNone/>
            </a:pPr>
            <a:endParaRPr lang="en-US"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"/>
          <p:cNvSpPr txBox="1"/>
          <p:nvPr/>
        </p:nvSpPr>
        <p:spPr>
          <a:xfrm>
            <a:off x="51655" y="273845"/>
            <a:ext cx="5769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None/>
            </a:pPr>
            <a:r>
              <a:rPr lang="en-US" sz="21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endParaRPr/>
          </a:p>
        </p:txBody>
      </p:sp>
      <p:pic>
        <p:nvPicPr>
          <p:cNvPr id="96" name="Google Shape;96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32401" y="777581"/>
            <a:ext cx="2476884" cy="1819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168055" y="2492492"/>
            <a:ext cx="2541230" cy="1867027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6;p2">
            <a:extLst>
              <a:ext uri="{FF2B5EF4-FFF2-40B4-BE49-F238E27FC236}">
                <a16:creationId xmlns:a16="http://schemas.microsoft.com/office/drawing/2014/main" id="{935B089F-FF42-4B42-CE90-9092BE5736FA}"/>
              </a:ext>
            </a:extLst>
          </p:cNvPr>
          <p:cNvSpPr txBox="1">
            <a:spLocks/>
          </p:cNvSpPr>
          <p:nvPr/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282"/>
              </a:buClr>
              <a:buSzPts val="1800"/>
              <a:buFont typeface="Arial"/>
              <a:buNone/>
              <a:defRPr sz="3300" b="0" i="0" u="none" strike="noStrike" cap="none">
                <a:solidFill>
                  <a:srgbClr val="00428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3300"/>
            </a:pPr>
            <a:r>
              <a:rPr lang="en-US" sz="2400" b="1" dirty="0">
                <a:solidFill>
                  <a:schemeClr val="tx1"/>
                </a:solidFill>
              </a:rPr>
              <a:t>Pre-processing</a:t>
            </a:r>
          </a:p>
        </p:txBody>
      </p:sp>
      <p:sp>
        <p:nvSpPr>
          <p:cNvPr id="8" name="Google Shape;77;p2">
            <a:extLst>
              <a:ext uri="{FF2B5EF4-FFF2-40B4-BE49-F238E27FC236}">
                <a16:creationId xmlns:a16="http://schemas.microsoft.com/office/drawing/2014/main" id="{31FBE9F8-9783-8F7C-D6BC-D5FC9D50647F}"/>
              </a:ext>
            </a:extLst>
          </p:cNvPr>
          <p:cNvSpPr txBox="1">
            <a:spLocks/>
          </p:cNvSpPr>
          <p:nvPr/>
        </p:nvSpPr>
        <p:spPr>
          <a:xfrm>
            <a:off x="628650" y="11025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4282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rgbClr val="00428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428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rgbClr val="00428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rgbClr val="00428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rgbClr val="00428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71450" lvl="0" indent="-152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80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Filtering out the Outliers</a:t>
            </a:r>
          </a:p>
          <a:p>
            <a:pPr marL="514350" lvl="1" indent="-152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tx1"/>
              </a:buClr>
              <a:buSzPts val="150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Query Length: 30 characters</a:t>
            </a:r>
          </a:p>
          <a:p>
            <a:pPr marL="514350" lvl="1" indent="-152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tx1"/>
              </a:buClr>
              <a:buSzPts val="150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Title Length: 50 characters</a:t>
            </a:r>
          </a:p>
          <a:p>
            <a:pPr marL="171450" lvl="0" indent="-1524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tx1"/>
              </a:buClr>
              <a:buSzPts val="180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Sampling of the training data via LLMs</a:t>
            </a:r>
          </a:p>
          <a:p>
            <a:pPr marL="514350" lvl="1" indent="-152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tx1"/>
              </a:buClr>
              <a:buSzPts val="150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Drop 50% of the data with Lable1</a:t>
            </a:r>
          </a:p>
          <a:p>
            <a:pPr marL="514350" lvl="1" indent="-1524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tx1"/>
              </a:buClr>
              <a:buSzPts val="150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Use the LLM to rephrase all the data with Label2</a:t>
            </a:r>
          </a:p>
          <a:p>
            <a:pPr marL="514350" lvl="1" indent="-57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tx1"/>
              </a:buClr>
              <a:buSzPts val="1800"/>
              <a:buNone/>
            </a:pPr>
            <a:endParaRPr lang="en-US" sz="1400" dirty="0">
              <a:solidFill>
                <a:schemeClr val="tx1"/>
              </a:solidFill>
            </a:endParaRPr>
          </a:p>
          <a:p>
            <a:pPr marL="514350" lvl="1" indent="-57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tx1"/>
              </a:buClr>
              <a:buSzPts val="1800"/>
              <a:buNone/>
            </a:pPr>
            <a:endParaRPr lang="en-US" sz="1400" dirty="0">
              <a:solidFill>
                <a:schemeClr val="tx1"/>
              </a:solidFill>
            </a:endParaRPr>
          </a:p>
          <a:p>
            <a:pPr marL="171450" lvl="0" indent="-381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tx1"/>
              </a:buClr>
              <a:buSzPts val="2100"/>
              <a:buNone/>
            </a:pPr>
            <a:endParaRPr lang="en-US" sz="1600" dirty="0">
              <a:solidFill>
                <a:schemeClr val="tx1"/>
              </a:solidFill>
            </a:endParaRPr>
          </a:p>
          <a:p>
            <a:pPr marL="171450" lvl="0" indent="-381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tx1"/>
              </a:buClr>
              <a:buSzPts val="2100"/>
              <a:buNone/>
            </a:pPr>
            <a:endParaRPr lang="en-US"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5061fcbad6_0_0"/>
          <p:cNvSpPr txBox="1"/>
          <p:nvPr/>
        </p:nvSpPr>
        <p:spPr>
          <a:xfrm>
            <a:off x="51655" y="273845"/>
            <a:ext cx="5769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Arial"/>
              <a:buNone/>
            </a:pPr>
            <a:r>
              <a:rPr lang="en-US" sz="21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100" b="1" dirty="0">
                <a:solidFill>
                  <a:schemeClr val="lt1"/>
                </a:solidFill>
              </a:rPr>
              <a:t>4</a:t>
            </a:r>
            <a:endParaRPr dirty="0"/>
          </a:p>
        </p:txBody>
      </p:sp>
      <p:sp>
        <p:nvSpPr>
          <p:cNvPr id="2" name="Google Shape;76;p2">
            <a:extLst>
              <a:ext uri="{FF2B5EF4-FFF2-40B4-BE49-F238E27FC236}">
                <a16:creationId xmlns:a16="http://schemas.microsoft.com/office/drawing/2014/main" id="{E5064217-5AA2-4EE8-1EEB-7E0646143812}"/>
              </a:ext>
            </a:extLst>
          </p:cNvPr>
          <p:cNvSpPr txBox="1">
            <a:spLocks/>
          </p:cNvSpPr>
          <p:nvPr/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282"/>
              </a:buClr>
              <a:buSzPts val="3300"/>
              <a:buFont typeface="Arial"/>
              <a:buNone/>
              <a:defRPr sz="3300" b="0" i="0" u="none" strike="noStrike" cap="none">
                <a:solidFill>
                  <a:srgbClr val="00428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</a:rPr>
              <a:t>Model Module - MLP</a:t>
            </a:r>
          </a:p>
        </p:txBody>
      </p:sp>
      <p:sp>
        <p:nvSpPr>
          <p:cNvPr id="3" name="Google Shape;77;p2">
            <a:extLst>
              <a:ext uri="{FF2B5EF4-FFF2-40B4-BE49-F238E27FC236}">
                <a16:creationId xmlns:a16="http://schemas.microsoft.com/office/drawing/2014/main" id="{18694A02-7941-826F-C5DC-F784FB97D211}"/>
              </a:ext>
            </a:extLst>
          </p:cNvPr>
          <p:cNvSpPr txBox="1">
            <a:spLocks/>
          </p:cNvSpPr>
          <p:nvPr/>
        </p:nvSpPr>
        <p:spPr>
          <a:xfrm>
            <a:off x="628650" y="1102518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004282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rgbClr val="00428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00428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rgbClr val="00428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rgbClr val="00428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004282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rgbClr val="00428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71450" lvl="0" indent="-15144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Vocabulary Building and Text Encoding</a:t>
            </a:r>
          </a:p>
          <a:p>
            <a:pPr marL="514350" lvl="1" indent="-13811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tx1"/>
              </a:buClr>
              <a:buSzPct val="10000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Vocabulary Construction</a:t>
            </a:r>
          </a:p>
          <a:p>
            <a:pPr marL="857250" lvl="2" indent="-121919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tx1"/>
              </a:buClr>
              <a:buSzPct val="10000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Count word frequencies across training and development data.</a:t>
            </a:r>
          </a:p>
          <a:p>
            <a:pPr marL="857250" lvl="2" indent="-121919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tx1"/>
              </a:buClr>
              <a:buSzPct val="10000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Build vocabulary with a maximum size of 10,000 words.</a:t>
            </a:r>
          </a:p>
          <a:p>
            <a:pPr marL="857250" lvl="2" indent="-121919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tx1"/>
              </a:buClr>
              <a:buSzPct val="10000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Reserve special tokens `&lt;pad&gt;` and `&lt;</a:t>
            </a:r>
            <a:r>
              <a:rPr lang="en-US" sz="1100" dirty="0" err="1">
                <a:solidFill>
                  <a:schemeClr val="tx1"/>
                </a:solidFill>
              </a:rPr>
              <a:t>unk</a:t>
            </a:r>
            <a:r>
              <a:rPr lang="en-US" sz="1100" dirty="0">
                <a:solidFill>
                  <a:schemeClr val="tx1"/>
                </a:solidFill>
              </a:rPr>
              <a:t>&gt;`.</a:t>
            </a:r>
          </a:p>
          <a:p>
            <a:pPr marL="514350" lvl="1" indent="-13811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tx1"/>
              </a:buClr>
              <a:buSzPct val="10000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Text Encoding</a:t>
            </a:r>
          </a:p>
          <a:p>
            <a:pPr marL="857250" lvl="2" indent="-121919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tx1"/>
              </a:buClr>
              <a:buSzPct val="10000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Concatenate `query` and `title` for each sample.</a:t>
            </a:r>
          </a:p>
          <a:p>
            <a:pPr marL="857250" lvl="2" indent="-121919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tx1"/>
              </a:buClr>
              <a:buSzPct val="10000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Map words to vocabulary indices.</a:t>
            </a:r>
          </a:p>
          <a:p>
            <a:pPr marL="857250" lvl="2" indent="-121919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tx1"/>
              </a:buClr>
              <a:buSzPct val="10000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Pad short sequences to a minimum length if needed.</a:t>
            </a:r>
          </a:p>
          <a:p>
            <a:pPr marL="171450" lvl="0" indent="-15144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100000"/>
              <a:buChar char="•"/>
            </a:pPr>
            <a:r>
              <a:rPr lang="en-US" sz="1600" dirty="0">
                <a:solidFill>
                  <a:schemeClr val="tx1"/>
                </a:solidFill>
              </a:rPr>
              <a:t>Embedding Initialization</a:t>
            </a:r>
          </a:p>
          <a:p>
            <a:pPr marL="514350" lvl="1" indent="-13811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tx1"/>
              </a:buClr>
              <a:buSzPct val="10000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Embedding Matrix</a:t>
            </a:r>
          </a:p>
          <a:p>
            <a:pPr marL="857250" lvl="2" indent="-121919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tx1"/>
              </a:buClr>
              <a:buSzPct val="10000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Size: `(</a:t>
            </a:r>
            <a:r>
              <a:rPr lang="en-US" sz="1100" dirty="0" err="1">
                <a:solidFill>
                  <a:schemeClr val="tx1"/>
                </a:solidFill>
              </a:rPr>
              <a:t>vocab_size</a:t>
            </a:r>
            <a:r>
              <a:rPr lang="en-US" sz="1100" dirty="0">
                <a:solidFill>
                  <a:schemeClr val="tx1"/>
                </a:solidFill>
              </a:rPr>
              <a:t>, 100)`.</a:t>
            </a:r>
          </a:p>
          <a:p>
            <a:pPr marL="857250" lvl="2" indent="-121919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tx1"/>
              </a:buClr>
              <a:buSzPct val="10000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Initialization: Random normal distribution (`mean=0`, `std=0.6`).</a:t>
            </a:r>
          </a:p>
          <a:p>
            <a:pPr marL="857250" lvl="2" indent="-121919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tx1"/>
              </a:buClr>
              <a:buSzPct val="10000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Reserve special tokens `&lt;pad&gt;` and `&lt;</a:t>
            </a:r>
            <a:r>
              <a:rPr lang="en-US" sz="1100" dirty="0" err="1">
                <a:solidFill>
                  <a:schemeClr val="tx1"/>
                </a:solidFill>
              </a:rPr>
              <a:t>unk</a:t>
            </a:r>
            <a:r>
              <a:rPr lang="en-US" sz="1100" dirty="0">
                <a:solidFill>
                  <a:schemeClr val="tx1"/>
                </a:solidFill>
              </a:rPr>
              <a:t>&gt;`.</a:t>
            </a:r>
          </a:p>
          <a:p>
            <a:pPr marL="514350" lvl="1" indent="-13811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tx1"/>
              </a:buClr>
              <a:buSzPct val="10000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Embedding Layer</a:t>
            </a:r>
          </a:p>
          <a:p>
            <a:pPr marL="857250" lvl="2" indent="-121919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tx1"/>
              </a:buClr>
              <a:buSzPct val="100000"/>
              <a:buChar char="•"/>
            </a:pPr>
            <a:r>
              <a:rPr lang="en-US" sz="1100" dirty="0">
                <a:solidFill>
                  <a:schemeClr val="tx1"/>
                </a:solidFill>
              </a:rPr>
              <a:t>Load the embedding matrix into a non-trainable `</a:t>
            </a:r>
            <a:r>
              <a:rPr lang="en-US" sz="1100" dirty="0" err="1">
                <a:solidFill>
                  <a:schemeClr val="tx1"/>
                </a:solidFill>
              </a:rPr>
              <a:t>nn.Embedding</a:t>
            </a:r>
            <a:r>
              <a:rPr lang="en-US" sz="1100" dirty="0">
                <a:solidFill>
                  <a:schemeClr val="tx1"/>
                </a:solidFill>
              </a:rPr>
              <a:t>` layer.</a:t>
            </a:r>
          </a:p>
          <a:p>
            <a:pPr marL="514350" lvl="1" indent="-571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tx1"/>
              </a:buClr>
              <a:buSzPct val="120000"/>
              <a:buNone/>
            </a:pPr>
            <a:endParaRPr lang="en-US" sz="1400" dirty="0">
              <a:solidFill>
                <a:schemeClr val="tx1"/>
              </a:solidFill>
            </a:endParaRPr>
          </a:p>
          <a:p>
            <a:pPr marL="171450" lvl="0" indent="-381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tx1"/>
              </a:buClr>
              <a:buSzPct val="116666"/>
              <a:buNone/>
            </a:pPr>
            <a:endParaRPr lang="en-US" sz="1600" dirty="0">
              <a:solidFill>
                <a:schemeClr val="tx1"/>
              </a:solidFill>
            </a:endParaRPr>
          </a:p>
          <a:p>
            <a:pPr marL="171450" lvl="0" indent="-381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tx1"/>
              </a:buClr>
              <a:buSzPct val="116666"/>
              <a:buNone/>
            </a:pPr>
            <a:endParaRPr lang="en-US" sz="1600" dirty="0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70A33AB-3DF3-4245-C363-623B64C5A7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186" y="4365918"/>
            <a:ext cx="8297628" cy="29207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CC00403-829F-5C72-F236-42D26224A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FA5C75D-1160-4A93-05F1-9A0C7503B2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203;p33">
            <a:extLst>
              <a:ext uri="{FF2B5EF4-FFF2-40B4-BE49-F238E27FC236}">
                <a16:creationId xmlns:a16="http://schemas.microsoft.com/office/drawing/2014/main" id="{BA94C34A-0E08-5CC9-E08B-9DBF953CD553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9150" y="1104375"/>
            <a:ext cx="4141500" cy="353735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202;p33">
            <a:extLst>
              <a:ext uri="{FF2B5EF4-FFF2-40B4-BE49-F238E27FC236}">
                <a16:creationId xmlns:a16="http://schemas.microsoft.com/office/drawing/2014/main" id="{FF5F3635-381F-6D3C-C4FC-631E61A43453}"/>
              </a:ext>
            </a:extLst>
          </p:cNvPr>
          <p:cNvSpPr txBox="1">
            <a:spLocks/>
          </p:cNvSpPr>
          <p:nvPr/>
        </p:nvSpPr>
        <p:spPr>
          <a:xfrm>
            <a:off x="565675" y="1813025"/>
            <a:ext cx="48735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282"/>
              </a:buClr>
              <a:buSzPts val="4500"/>
              <a:buFont typeface="Arial"/>
              <a:buNone/>
              <a:defRPr sz="4500" b="0" i="0" u="none" strike="noStrike" cap="none">
                <a:solidFill>
                  <a:srgbClr val="00428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2000" dirty="0">
                <a:solidFill>
                  <a:schemeClr val="tx1"/>
                </a:solidFill>
              </a:rPr>
              <a:t>Thanks For Your Attention</a:t>
            </a:r>
            <a:r>
              <a:rPr lang="en-US" altLang="zh-CN" sz="2000" dirty="0">
                <a:solidFill>
                  <a:schemeClr val="tx1"/>
                </a:solidFill>
              </a:rPr>
              <a:t>!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785</Words>
  <Application>Microsoft Macintosh PowerPoint</Application>
  <PresentationFormat>On-screen Show (16:9)</PresentationFormat>
  <Paragraphs>66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-webkit-standard</vt:lpstr>
      <vt:lpstr>Arial</vt:lpstr>
      <vt:lpstr>Calibri</vt:lpstr>
      <vt:lpstr>Office Theme</vt:lpstr>
      <vt:lpstr>Exploring Language Models for Query-Document Relevance Prediction on the QBQTC Dataset</vt:lpstr>
      <vt:lpstr>Introduction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Exploring Language Models for Query-Document Relevance Prediction on the QBQTC Dataset  CS5242 Group6</dc:title>
  <dc:creator>Yihan LIAN</dc:creator>
  <cp:lastModifiedBy>李峻枫</cp:lastModifiedBy>
  <cp:revision>8</cp:revision>
  <dcterms:created xsi:type="dcterms:W3CDTF">2018-08-16T03:57:50Z</dcterms:created>
  <dcterms:modified xsi:type="dcterms:W3CDTF">2025-04-26T13:06:05Z</dcterms:modified>
</cp:coreProperties>
</file>