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4" r:id="rId3"/>
    <p:sldId id="308" r:id="rId4"/>
    <p:sldId id="257" r:id="rId6"/>
    <p:sldId id="261" r:id="rId7"/>
    <p:sldId id="276" r:id="rId8"/>
    <p:sldId id="262" r:id="rId9"/>
    <p:sldId id="277" r:id="rId10"/>
    <p:sldId id="301" r:id="rId11"/>
    <p:sldId id="302" r:id="rId12"/>
    <p:sldId id="279" r:id="rId13"/>
    <p:sldId id="280" r:id="rId14"/>
    <p:sldId id="303" r:id="rId15"/>
    <p:sldId id="263" r:id="rId16"/>
    <p:sldId id="268" r:id="rId17"/>
    <p:sldId id="282" r:id="rId18"/>
    <p:sldId id="326" r:id="rId19"/>
    <p:sldId id="270" r:id="rId20"/>
    <p:sldId id="306" r:id="rId21"/>
    <p:sldId id="30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F2F2EE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7" autoAdjust="0"/>
  </p:normalViewPr>
  <p:slideViewPr>
    <p:cSldViewPr snapToGrid="0" showGuides="1">
      <p:cViewPr varScale="1">
        <p:scale>
          <a:sx n="66" d="100"/>
          <a:sy n="66" d="100"/>
        </p:scale>
        <p:origin x="684" y="40"/>
      </p:cViewPr>
      <p:guideLst>
        <p:guide orient="horz" pos="2233"/>
        <p:guide pos="3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87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框 18"/>
          <p:cNvSpPr txBox="1">
            <a:spLocks noChangeArrowheads="1"/>
          </p:cNvSpPr>
          <p:nvPr/>
        </p:nvSpPr>
        <p:spPr bwMode="auto">
          <a:xfrm>
            <a:off x="414338" y="2063750"/>
            <a:ext cx="5900737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商业需求文档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2" name="文本框 22"/>
          <p:cNvSpPr txBox="1">
            <a:spLocks noChangeArrowheads="1"/>
          </p:cNvSpPr>
          <p:nvPr/>
        </p:nvSpPr>
        <p:spPr bwMode="auto">
          <a:xfrm>
            <a:off x="454025" y="4014788"/>
            <a:ext cx="2173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2600" y="3776663"/>
            <a:ext cx="2774950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04" name="组合 1"/>
          <p:cNvGrpSpPr/>
          <p:nvPr/>
        </p:nvGrpSpPr>
        <p:grpSpPr bwMode="auto"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76805" name="图片 3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925" y="5470844"/>
              <a:ext cx="573074" cy="65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06" name="图片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297" y="4565510"/>
              <a:ext cx="1438781" cy="123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07" name="图片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66" y="879190"/>
              <a:ext cx="3828620" cy="3298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76809" name="图片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61" y="3297771"/>
              <a:ext cx="3554276" cy="306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810" name="文本框 2"/>
          <p:cNvSpPr txBox="1">
            <a:spLocks noChangeArrowheads="1"/>
          </p:cNvSpPr>
          <p:nvPr/>
        </p:nvSpPr>
        <p:spPr bwMode="auto">
          <a:xfrm>
            <a:off x="439738" y="4676775"/>
            <a:ext cx="485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依托腾讯课堂的网课笔记功能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11" name="文本框 5"/>
          <p:cNvSpPr txBox="1">
            <a:spLocks noChangeArrowheads="1"/>
          </p:cNvSpPr>
          <p:nvPr/>
        </p:nvSpPr>
        <p:spPr bwMode="auto">
          <a:xfrm>
            <a:off x="454025" y="3059113"/>
            <a:ext cx="5148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然阿姨 | 第二届产品策划比赛</a:t>
            </a:r>
            <a:endParaRPr lang="zh-CN" altLang="en-US" sz="2400" b="1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4124324" cy="751840"/>
            <a:chOff x="384176" y="307549"/>
            <a:chExt cx="2451337" cy="75184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098" y="352634"/>
              <a:ext cx="19954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用户需求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腾讯课堂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sp>
        <p:nvSpPr>
          <p:cNvPr id="3" name="文本框 2"/>
          <p:cNvSpPr txBox="1"/>
          <p:nvPr/>
        </p:nvSpPr>
        <p:spPr>
          <a:xfrm>
            <a:off x="1045845" y="913765"/>
            <a:ext cx="976249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提供在线教育的综合解决方案，有效连接机构</a:t>
            </a:r>
            <a:r>
              <a:rPr lang="en-US" altLang="zh-CN" dirty="0"/>
              <a:t>/</a:t>
            </a:r>
            <a:r>
              <a:rPr lang="zh-CN" altLang="en-US" dirty="0"/>
              <a:t>老师和学生</a:t>
            </a:r>
            <a:r>
              <a:rPr lang="zh-CN" altLang="en-US" dirty="0" smtClean="0"/>
              <a:t>，支撑</a:t>
            </a:r>
            <a:r>
              <a:rPr lang="zh-CN" altLang="en-US" dirty="0"/>
              <a:t>教学和管理的</a:t>
            </a:r>
            <a:r>
              <a:rPr lang="zh-CN" altLang="en-US" dirty="0" smtClean="0"/>
              <a:t>运行。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基础</a:t>
            </a:r>
            <a:r>
              <a:rPr lang="zh-CN" altLang="en-US" dirty="0" smtClean="0"/>
              <a:t>体验能力是课堂体系的基础，腾讯课堂同时服务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端与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端用户。 </a:t>
            </a:r>
            <a:br>
              <a:rPr lang="zh-CN" altLang="en-US" sz="1400" dirty="0"/>
            </a:b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2167890"/>
            <a:ext cx="7256780" cy="410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513655" cy="507162"/>
            <a:chOff x="384176" y="307549"/>
            <a:chExt cx="2088379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1" y="352936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用户需求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用户画像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sp>
        <p:nvSpPr>
          <p:cNvPr id="3" name="文本框 2"/>
          <p:cNvSpPr txBox="1"/>
          <p:nvPr/>
        </p:nvSpPr>
        <p:spPr>
          <a:xfrm>
            <a:off x="1045970" y="871861"/>
            <a:ext cx="104546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/>
              <a:t>根据艾瑞咨询</a:t>
            </a:r>
            <a:r>
              <a:rPr lang="en-US" altLang="zh-CN" sz="1600" dirty="0" smtClean="0"/>
              <a:t>《2020</a:t>
            </a:r>
            <a:r>
              <a:rPr lang="zh-CN" altLang="en-US" sz="1600" dirty="0" smtClean="0"/>
              <a:t>年中国在线教育平台大数据报告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腾讯课堂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可知，腾讯课堂本科以上用户达到</a:t>
            </a:r>
            <a:r>
              <a:rPr lang="en-US" altLang="zh-CN" sz="1600" dirty="0" smtClean="0"/>
              <a:t>51.5%</a:t>
            </a:r>
            <a:r>
              <a:rPr lang="zh-CN" altLang="en-US" sz="1600" dirty="0" smtClean="0"/>
              <a:t>。同时主流付费活跃课程中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排名前四的为互联网、设计、考证、考研</a:t>
            </a:r>
            <a:r>
              <a:rPr lang="zh-CN" altLang="en-US" sz="1600" dirty="0" smtClean="0"/>
              <a:t>分别占比</a:t>
            </a:r>
            <a:r>
              <a:rPr lang="en-US" altLang="zh-CN" sz="1600" dirty="0" smtClean="0"/>
              <a:t>25.9%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24.5%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18.1%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15.8%</a:t>
            </a:r>
            <a:r>
              <a:rPr lang="zh-CN" altLang="en-US" sz="1600" dirty="0" smtClean="0"/>
              <a:t>，平台</a:t>
            </a:r>
            <a:r>
              <a:rPr lang="zh-CN" altLang="en-US" sz="1600" dirty="0"/>
              <a:t>整体用户学历分布相对均衡，大专</a:t>
            </a:r>
            <a:r>
              <a:rPr lang="en-US" altLang="zh-CN" sz="1600" dirty="0"/>
              <a:t>/</a:t>
            </a:r>
            <a:r>
              <a:rPr lang="zh-CN" altLang="en-US" sz="1600" dirty="0"/>
              <a:t>本科及以上学历用户占比达</a:t>
            </a:r>
            <a:r>
              <a:rPr lang="en-US" altLang="zh-CN" sz="1600" dirty="0"/>
              <a:t>56.4%</a:t>
            </a:r>
            <a:r>
              <a:rPr lang="zh-CN" altLang="en-US" sz="1600" dirty="0"/>
              <a:t>，高中及以下学历用户占比</a:t>
            </a:r>
            <a:r>
              <a:rPr lang="en-US" altLang="zh-CN" sz="1600" dirty="0"/>
              <a:t>43.7%</a:t>
            </a:r>
            <a:r>
              <a:rPr lang="zh-CN" altLang="en-US" sz="1600" dirty="0" smtClean="0"/>
              <a:t>。职业</a:t>
            </a:r>
            <a:r>
              <a:rPr lang="en-US" altLang="zh-CN" sz="1600" dirty="0"/>
              <a:t>·</a:t>
            </a:r>
            <a:r>
              <a:rPr lang="zh-CN" altLang="en-US" sz="1600" dirty="0"/>
              <a:t>考证与</a:t>
            </a:r>
            <a:r>
              <a:rPr lang="en-US" altLang="zh-CN" sz="1600" dirty="0"/>
              <a:t>IT·</a:t>
            </a:r>
            <a:r>
              <a:rPr lang="zh-CN" altLang="en-US" sz="1600" dirty="0"/>
              <a:t>互联网类目下高学历用户占比相对大</a:t>
            </a:r>
            <a:r>
              <a:rPr lang="zh-CN" altLang="en-US" sz="1600" dirty="0" smtClean="0"/>
              <a:t>。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本科学历</a:t>
            </a:r>
            <a:r>
              <a:rPr lang="zh-CN" altLang="en-US" sz="1600" b="1" dirty="0">
                <a:solidFill>
                  <a:srgbClr val="FF0000"/>
                </a:solidFill>
              </a:rPr>
              <a:t>用户占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比高，高学历用户寻求升职、升学、转行，有较强的付费欲望，更加追求高效率、更好的用户体验、更优质的学习内容，所以这部分用户是重点关注对象。</a:t>
            </a:r>
            <a:endParaRPr lang="zh-CN" altLang="en-US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71850"/>
            <a:ext cx="6559550" cy="2940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t="4589"/>
          <a:stretch>
            <a:fillRect/>
          </a:stretch>
        </p:blipFill>
        <p:spPr>
          <a:xfrm>
            <a:off x="7359650" y="3371215"/>
            <a:ext cx="4614545" cy="294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671569" cy="507162"/>
            <a:chOff x="384176" y="307549"/>
            <a:chExt cx="2182237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098" y="352634"/>
              <a:ext cx="17263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用户需求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需求来源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081405" y="2755900"/>
          <a:ext cx="10093325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251585"/>
                <a:gridCol w="1085215"/>
                <a:gridCol w="1382395"/>
                <a:gridCol w="3201670"/>
                <a:gridCol w="2259330"/>
              </a:tblGrid>
              <a:tr h="3721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学历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笔记工具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用户痛点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是否愿意为笔记付费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用户</a:t>
                      </a: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研二学生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转行数据行业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Markdown+</a:t>
                      </a:r>
                      <a:r>
                        <a:rPr lang="zh-CN" altLang="en-US" sz="1600" dirty="0" smtClean="0">
                          <a:sym typeface="+mn-ea"/>
                        </a:rPr>
                        <a:t>码云</a:t>
                      </a:r>
                      <a:r>
                        <a:rPr lang="en-US" altLang="zh-CN" sz="1600" dirty="0" smtClean="0">
                          <a:sym typeface="+mn-ea"/>
                        </a:rPr>
                        <a:t>+</a:t>
                      </a:r>
                      <a:r>
                        <a:rPr lang="zh-CN" altLang="en-US" sz="1600" dirty="0" smtClean="0">
                          <a:sym typeface="+mn-ea"/>
                        </a:rPr>
                        <a:t>坚果云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1.</a:t>
                      </a:r>
                      <a:r>
                        <a:rPr lang="zh-CN" altLang="en-US" sz="1600" dirty="0" smtClean="0">
                          <a:sym typeface="+mn-ea"/>
                        </a:rPr>
                        <a:t>截图至第三方笔记影响听课体验</a:t>
                      </a:r>
                      <a:endParaRPr lang="en-US" altLang="zh-CN" sz="1600" dirty="0" smtClean="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2.</a:t>
                      </a:r>
                      <a:r>
                        <a:rPr lang="zh-CN" altLang="en-US" sz="1600" dirty="0" smtClean="0">
                          <a:sym typeface="+mn-ea"/>
                        </a:rPr>
                        <a:t>是否支持代码格式</a:t>
                      </a:r>
                      <a:endParaRPr lang="zh-CN" altLang="en-US" sz="1600" dirty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若功能完善，可以考虑</a:t>
                      </a:r>
                      <a:endParaRPr lang="zh-CN" altLang="en-US" sz="1600" dirty="0">
                        <a:sym typeface="+mn-ea"/>
                      </a:endParaRPr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用户</a:t>
                      </a: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大四学生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考研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word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1.</a:t>
                      </a:r>
                      <a:r>
                        <a:rPr lang="zh-CN" altLang="en-US" sz="1600" dirty="0" smtClean="0">
                          <a:sym typeface="+mn-ea"/>
                        </a:rPr>
                        <a:t>管理笔记</a:t>
                      </a:r>
                      <a:endParaRPr lang="en-US" altLang="zh-CN" sz="1600" dirty="0" smtClean="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2.</a:t>
                      </a:r>
                      <a:r>
                        <a:rPr lang="zh-CN" altLang="en-US" sz="1600" dirty="0" smtClean="0">
                          <a:sym typeface="+mn-ea"/>
                        </a:rPr>
                        <a:t>排版是否良好，是否便于查看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不考虑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1554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用户</a:t>
                      </a: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本科毕业三年</a:t>
                      </a:r>
                      <a:endParaRPr lang="en-US" altLang="zh-CN" sz="1600" dirty="0" smtClean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转行产品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印象笔记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1.</a:t>
                      </a:r>
                      <a:r>
                        <a:rPr lang="zh-CN" altLang="en-US" sz="1600" dirty="0" smtClean="0">
                          <a:sym typeface="+mn-ea"/>
                        </a:rPr>
                        <a:t>截图至第三方笔记影响听课体验</a:t>
                      </a:r>
                      <a:endParaRPr lang="en-US" altLang="zh-CN" sz="1600" dirty="0" smtClean="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2.</a:t>
                      </a:r>
                      <a:r>
                        <a:rPr lang="zh-CN" altLang="en-US" sz="1600" dirty="0" smtClean="0">
                          <a:sym typeface="+mn-ea"/>
                        </a:rPr>
                        <a:t>是否可在移动端查看</a:t>
                      </a:r>
                      <a:endParaRPr lang="en-US" altLang="zh-CN" sz="1600" dirty="0" smtClean="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ym typeface="+mn-ea"/>
                        </a:rPr>
                        <a:t>3.</a:t>
                      </a:r>
                      <a:r>
                        <a:rPr lang="zh-CN" altLang="en-US" sz="1600" dirty="0" smtClean="0">
                          <a:sym typeface="+mn-ea"/>
                        </a:rPr>
                        <a:t>记录时，标记时间点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可以考虑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045970" y="935361"/>
            <a:ext cx="10454662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根据用户调研结果，询问使用腾讯课堂时最影响听课体验的操作时，调研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人中有</a:t>
            </a:r>
            <a:r>
              <a:rPr lang="en-US" altLang="zh-CN" dirty="0" smtClean="0"/>
              <a:t>21</a:t>
            </a:r>
            <a:r>
              <a:rPr lang="zh-CN" altLang="en-US" dirty="0" smtClean="0"/>
              <a:t>提到，上课截图至第三方笔记软件较为麻烦。因此我们想给腾讯课堂添加一份完整的在线笔记功能，为用户带来更加高效的学习体验。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产品规划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3184" y="3494599"/>
            <a:ext cx="3796222" cy="230695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产品结构规划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产品路线预测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产品盈利模式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风险与对策</a:t>
            </a:r>
            <a:endParaRPr lang="zh-CN" altLang="en-US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5172075" cy="548814"/>
            <a:chOff x="384176" y="265897"/>
            <a:chExt cx="517207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866" y="265897"/>
              <a:ext cx="47313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产品规划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产品介绍与核心功能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8" name="菱形 17"/>
          <p:cNvSpPr/>
          <p:nvPr/>
        </p:nvSpPr>
        <p:spPr>
          <a:xfrm>
            <a:off x="4128336" y="2884185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5804736" y="2884185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4128336" y="4551108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5804736" y="4551108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173"/>
          <p:cNvSpPr/>
          <p:nvPr/>
        </p:nvSpPr>
        <p:spPr>
          <a:xfrm>
            <a:off x="6486525" y="3708400"/>
            <a:ext cx="20320" cy="16510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sp>
        <p:nvSpPr>
          <p:cNvPr id="85" name="文本框 84"/>
          <p:cNvSpPr txBox="1"/>
          <p:nvPr/>
        </p:nvSpPr>
        <p:spPr>
          <a:xfrm>
            <a:off x="779145" y="1002665"/>
            <a:ext cx="10088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为提高用户在线学习的效率，依托腾讯课堂（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端）策划网课配套笔记功能，作为上课即时记录工具（移动端可查看笔记），分为两部分：笔记记录与笔记管理。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笔记记录部分主要是快速、简洁地完成记录；笔记管理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部分可提供笔记导出、章节化梳理等更完善的功能。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2680" y="5026025"/>
            <a:ext cx="991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978168" y="3303539"/>
            <a:ext cx="13179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驻点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465170" y="5026127"/>
            <a:ext cx="991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章节化梳理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465634" y="3303355"/>
            <a:ext cx="1052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5304" y="4115539"/>
            <a:ext cx="80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5" y="323215"/>
            <a:ext cx="4340225" cy="537966"/>
            <a:chOff x="384176" y="265897"/>
            <a:chExt cx="4340099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853" y="265897"/>
              <a:ext cx="3899422" cy="40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产品规划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产品路线预测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50390" y="4165600"/>
            <a:ext cx="8490585" cy="1372870"/>
            <a:chOff x="2917369" y="1934352"/>
            <a:chExt cx="8461829" cy="1372568"/>
          </a:xfrm>
        </p:grpSpPr>
        <p:cxnSp>
          <p:nvCxnSpPr>
            <p:cNvPr id="20" name="直接连接符 19"/>
            <p:cNvCxnSpPr>
              <a:stCxn id="12" idx="2"/>
            </p:cNvCxnSpPr>
            <p:nvPr/>
          </p:nvCxnSpPr>
          <p:spPr>
            <a:xfrm>
              <a:off x="3959672" y="2334314"/>
              <a:ext cx="5696" cy="970701"/>
            </a:xfrm>
            <a:prstGeom prst="line">
              <a:avLst/>
            </a:prstGeom>
            <a:ln w="28575">
              <a:solidFill>
                <a:srgbClr val="E7C7A0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91403" y="2160291"/>
              <a:ext cx="0" cy="1146629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217746" y="2160291"/>
              <a:ext cx="5355" cy="1146629"/>
            </a:xfrm>
            <a:prstGeom prst="line">
              <a:avLst/>
            </a:prstGeom>
            <a:ln w="28575">
              <a:solidFill>
                <a:srgbClr val="E7C7A0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15061" y="2160291"/>
              <a:ext cx="0" cy="1146629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2917369" y="1934352"/>
              <a:ext cx="8461829" cy="400111"/>
              <a:chOff x="2743200" y="1977894"/>
              <a:chExt cx="8461829" cy="40011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743200" y="1977894"/>
                <a:ext cx="2084673" cy="400111"/>
              </a:xfrm>
              <a:prstGeom prst="rect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27873" y="1977894"/>
                <a:ext cx="2084673" cy="400111"/>
              </a:xfrm>
              <a:prstGeom prst="rect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912546" y="1977894"/>
                <a:ext cx="2084673" cy="400111"/>
              </a:xfrm>
              <a:prstGeom prst="rect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箭头: 五边形 4"/>
              <p:cNvSpPr/>
              <p:nvPr/>
            </p:nvSpPr>
            <p:spPr>
              <a:xfrm>
                <a:off x="8997219" y="1977894"/>
                <a:ext cx="2207810" cy="400111"/>
              </a:xfrm>
              <a:prstGeom prst="homePlate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2009177" y="5651426"/>
            <a:ext cx="17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内测区域性试点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06336" y="5667567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规范细节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69103" y="5671469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推进产品增长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41050" y="5667567"/>
            <a:ext cx="16271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07797" y="4189368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14747" y="4181279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470" y="4157187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399420" y="4158870"/>
            <a:ext cx="162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32180" y="683895"/>
            <a:ext cx="10682605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1000"/>
              </a:spcBef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测区域性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试点：免费抽取用户或者机构，发放内测在线笔记使用权，根据市场反应做出调节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端发展方向：前期快速验证迭代方式，根据市场反应，移动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端跟进，完善细节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产品细节并验证商业模式：经过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前期生长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后，需要对产品进行精心打磨。并开启商业模式的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验证，评估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市场对产品的信任感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推进产品增长且保障产品与市场同步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：保持产品初心，关注市场竞品动态并考虑是否跟进。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46076" y="323047"/>
            <a:ext cx="3978275" cy="706755"/>
            <a:chOff x="384176" y="265897"/>
            <a:chExt cx="3978275" cy="706755"/>
          </a:xfrm>
        </p:grpSpPr>
        <p:grpSp>
          <p:nvGrpSpPr>
            <p:cNvPr id="92" name="组合 91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3" name="等腰三角形 92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824866" y="265897"/>
              <a:ext cx="353758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产品规划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产品收费模式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4" name="图片 3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364490"/>
            <a:ext cx="7850505" cy="6812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4013835" cy="548814"/>
            <a:chOff x="384176" y="265897"/>
            <a:chExt cx="401383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4866" y="265897"/>
              <a:ext cx="35731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产品规划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风险与对策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8050" y="1550670"/>
            <a:ext cx="3789293" cy="1962150"/>
            <a:chOff x="1047750" y="1466850"/>
            <a:chExt cx="3789293" cy="1962150"/>
          </a:xfrm>
        </p:grpSpPr>
        <p:grpSp>
          <p:nvGrpSpPr>
            <p:cNvPr id="6" name="组合 5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20336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S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80563" y="3852232"/>
            <a:ext cx="3797290" cy="1962150"/>
            <a:chOff x="1039753" y="1466850"/>
            <a:chExt cx="3797290" cy="1962150"/>
          </a:xfrm>
        </p:grpSpPr>
        <p:grpSp>
          <p:nvGrpSpPr>
            <p:cNvPr id="42" name="组合 41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直角三角形 44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080580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O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19044" y="1550670"/>
            <a:ext cx="3797290" cy="1962150"/>
            <a:chOff x="1039753" y="1466850"/>
            <a:chExt cx="3797290" cy="1962150"/>
          </a:xfrm>
        </p:grpSpPr>
        <p:grpSp>
          <p:nvGrpSpPr>
            <p:cNvPr id="47" name="组合 46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093832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W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59425" y="3843995"/>
            <a:ext cx="3789293" cy="1962150"/>
            <a:chOff x="1047750" y="1466850"/>
            <a:chExt cx="3789293" cy="1962150"/>
          </a:xfrm>
        </p:grpSpPr>
        <p:grpSp>
          <p:nvGrpSpPr>
            <p:cNvPr id="52" name="组合 51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直角三角形 5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67328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T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359422" y="2192047"/>
            <a:ext cx="323350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依托腾讯课堂技术支撑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腾讯课堂用户规模大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803870" y="2241872"/>
            <a:ext cx="323350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作为辅助工具类产品，资源投入有限，以基本功能为主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83175" y="983354"/>
            <a:ext cx="43178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SWOT</a:t>
            </a:r>
            <a:r>
              <a:rPr lang="zh-CN" altLang="en-US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分析</a:t>
            </a:r>
            <a:endParaRPr lang="zh-CN" altLang="en-US" sz="2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22909" y="4502094"/>
            <a:ext cx="3233503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市场上竞品功能都不完善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用户主动学习意愿强，追求高效学习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，有付费意愿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5928" y="4479911"/>
            <a:ext cx="3233503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市面上专业的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笔记软件逐渐成熟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用户已形成个性化笔记记录方式，重新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培养用户使用习惯周期长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8365" y="1703705"/>
            <a:ext cx="97523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 smtClean="0"/>
              <a:t>对策</a:t>
            </a:r>
            <a:endParaRPr lang="zh-CN" altLang="en-US" sz="2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前期做好市场调查，竞争对手分析，掌握当前市场趋势和对手动向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专注</a:t>
            </a:r>
            <a:r>
              <a:rPr lang="zh-CN" altLang="en-US" sz="2400" dirty="0" smtClean="0"/>
              <a:t>于用户体验，减少用户学习成本，提高学习效率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推广时，可提供试用或适当降低价格，提高用户对功能的依赖性</a:t>
            </a:r>
            <a:endParaRPr lang="zh-CN" alt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/>
              <a:t>产品迭代要关注移动端</a:t>
            </a:r>
            <a:endParaRPr lang="zh-CN" altLang="en-US" sz="240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346076" y="323047"/>
            <a:ext cx="4013835" cy="548814"/>
            <a:chOff x="384176" y="265897"/>
            <a:chExt cx="4013835" cy="548814"/>
          </a:xfrm>
        </p:grpSpPr>
        <p:grpSp>
          <p:nvGrpSpPr>
            <p:cNvPr id="10" name="组合 9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824866" y="265897"/>
              <a:ext cx="35731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产品规划</a:t>
              </a:r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—</a:t>
              </a:r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  <a:sym typeface="+mn-ea"/>
                </a:rPr>
                <a:t>风险与对策</a:t>
              </a:r>
              <a:endParaRPr lang="en-US" altLang="zh-CN" sz="20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文本框 18"/>
          <p:cNvSpPr txBox="1"/>
          <p:nvPr/>
        </p:nvSpPr>
        <p:spPr>
          <a:xfrm>
            <a:off x="830263" y="2560638"/>
            <a:ext cx="3844925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 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626" name="组合 1"/>
          <p:cNvGrpSpPr/>
          <p:nvPr/>
        </p:nvGrpSpPr>
        <p:grpSpPr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154627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8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9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54631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30580" y="3778885"/>
            <a:ext cx="252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C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端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26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7761" name="组合 1"/>
          <p:cNvGrpSpPr/>
          <p:nvPr/>
        </p:nvGrpSpPr>
        <p:grpSpPr>
          <a:xfrm>
            <a:off x="346075" y="323850"/>
            <a:ext cx="2073275" cy="398463"/>
            <a:chOff x="545" y="509"/>
            <a:chExt cx="3265" cy="62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763" name="文本框 28"/>
            <p:cNvSpPr txBox="1"/>
            <p:nvPr/>
          </p:nvSpPr>
          <p:spPr>
            <a:xfrm>
              <a:off x="1239" y="509"/>
              <a:ext cx="257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30375" y="2020570"/>
            <a:ext cx="8211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526188"/>
                </a:solidFill>
              </a:rPr>
              <a:t>依托腾讯课堂策划网课配套笔记工具</a:t>
            </a:r>
            <a:r>
              <a:rPr lang="zh-CN" altLang="en-US" sz="2800" b="1">
                <a:solidFill>
                  <a:srgbClr val="526188"/>
                </a:solidFill>
              </a:rPr>
              <a:t>，</a:t>
            </a:r>
            <a:endParaRPr lang="zh-CN" altLang="en-US" sz="2800" b="1">
              <a:solidFill>
                <a:srgbClr val="52618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526188"/>
                </a:solidFill>
              </a:rPr>
              <a:t>提供在线笔记导出、笔记梳理等亮点功能，</a:t>
            </a:r>
            <a:endParaRPr lang="zh-CN" altLang="en-US" sz="2800" b="1">
              <a:solidFill>
                <a:srgbClr val="52618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526188"/>
                </a:solidFill>
              </a:rPr>
              <a:t>提高用户</a:t>
            </a:r>
            <a:r>
              <a:rPr lang="zh-CN" altLang="en-US" sz="2800" b="1">
                <a:solidFill>
                  <a:srgbClr val="526188"/>
                </a:solidFill>
              </a:rPr>
              <a:t>在</a:t>
            </a:r>
            <a:r>
              <a:rPr lang="zh-CN" altLang="en-US" sz="2800" b="1">
                <a:solidFill>
                  <a:srgbClr val="526188"/>
                </a:solidFill>
              </a:rPr>
              <a:t>线学习的效率。</a:t>
            </a:r>
            <a:endParaRPr lang="zh-CN" altLang="en-US" sz="2800" b="1">
              <a:solidFill>
                <a:srgbClr val="526188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29210" y="2858652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0945" y="28300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4183" y="27595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81783" y="3015211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行业分析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69685" y="298663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市场研究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72218" y="3015096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产品模式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行业分析</a:t>
            </a:r>
            <a:endParaRPr lang="zh-CN" altLang="en-US" sz="6600" dirty="0" smtClean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13133" y="3883521"/>
            <a:ext cx="2429433" cy="11988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行业规模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行业趋势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088379" cy="507162"/>
            <a:chOff x="384176" y="307549"/>
            <a:chExt cx="2088379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1" y="352936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行业分析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57285" y="1332230"/>
            <a:ext cx="2868329" cy="4909185"/>
            <a:chOff x="1263" y="1843"/>
            <a:chExt cx="4517" cy="7731"/>
          </a:xfrm>
        </p:grpSpPr>
        <p:sp>
          <p:nvSpPr>
            <p:cNvPr id="30" name="圆角矩形 29"/>
            <p:cNvSpPr/>
            <p:nvPr/>
          </p:nvSpPr>
          <p:spPr>
            <a:xfrm>
              <a:off x="1263" y="1843"/>
              <a:ext cx="4517" cy="7731"/>
            </a:xfrm>
            <a:prstGeom prst="roundRect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33" y="2160"/>
              <a:ext cx="3576" cy="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在线教育市场规模近五年来一直保持稳步增长。艾媒咨询数据显示，在线教育市场规模未来将持续增长。此外一二线城市在线教育市场渐趋成熟，而三四线城市市场仍处于初步发展阶段，随着教育重视程度提高，下沉市场发展潜力巨大。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2005" y="1332230"/>
            <a:ext cx="7720392" cy="4908884"/>
            <a:chOff x="6839" y="1664"/>
            <a:chExt cx="12158" cy="7731"/>
          </a:xfrm>
        </p:grpSpPr>
        <p:sp>
          <p:nvSpPr>
            <p:cNvPr id="34" name="圆角矩形 33"/>
            <p:cNvSpPr/>
            <p:nvPr/>
          </p:nvSpPr>
          <p:spPr>
            <a:xfrm>
              <a:off x="6839" y="1664"/>
              <a:ext cx="12158" cy="7731"/>
            </a:xfrm>
            <a:prstGeom prst="roundRect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13" y="1969"/>
              <a:ext cx="10103" cy="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行业规模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年在线教育市场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规模预计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市场规模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4003.8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亿元，同比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24.1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，但受疫情影响，职业考试延迟或取消，故整体增速有所放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" y="4197"/>
              <a:ext cx="9811" cy="48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市场研究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066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3184" y="3695259"/>
            <a:ext cx="3796222" cy="17532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在线职业教育市场</a:t>
            </a:r>
            <a:endParaRPr lang="zh-CN" altLang="en-US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PEST</a:t>
            </a: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分析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用户需求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513655" cy="753273"/>
            <a:chOff x="384176" y="307549"/>
            <a:chExt cx="2088379" cy="75327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1" y="352936"/>
              <a:ext cx="1632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在线职业教育市场研究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39" name="Freeform 208"/>
          <p:cNvSpPr/>
          <p:nvPr/>
        </p:nvSpPr>
        <p:spPr>
          <a:xfrm>
            <a:off x="1492283" y="544526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/>
        </p:txBody>
      </p:sp>
      <p:sp>
        <p:nvSpPr>
          <p:cNvPr id="2" name="圆角矩形 1"/>
          <p:cNvSpPr/>
          <p:nvPr/>
        </p:nvSpPr>
        <p:spPr>
          <a:xfrm>
            <a:off x="802111" y="1171695"/>
            <a:ext cx="2868329" cy="5034394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754853" y="1171695"/>
            <a:ext cx="2868329" cy="5034394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518305" y="1171695"/>
            <a:ext cx="2868329" cy="4908884"/>
          </a:xfrm>
          <a:prstGeom prst="round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2350" y="1473835"/>
            <a:ext cx="25196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在线职业教育定义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职业教育</a:t>
            </a:r>
            <a:r>
              <a:rPr lang="zh-CN" altLang="en-US" sz="1400" dirty="0"/>
              <a:t>是以技能训练为主， 以就业为导向的人才培养体系</a:t>
            </a:r>
            <a:r>
              <a:rPr lang="zh-CN" altLang="en-US" sz="1400" dirty="0" smtClean="0"/>
              <a:t>。 而就业， 则是最基本的民生。 因此， 广义上说， 职业教育已经</a:t>
            </a:r>
            <a:r>
              <a:rPr lang="zh-CN" altLang="en-US" sz="1400" dirty="0"/>
              <a:t>成为国家的重点工作之一。以往，受客观条件限制，</a:t>
            </a:r>
            <a:r>
              <a:rPr lang="zh-CN" altLang="en-US" sz="1400" dirty="0" smtClean="0"/>
              <a:t>实体</a:t>
            </a:r>
            <a:r>
              <a:rPr lang="zh-CN" altLang="en-US" sz="1400" dirty="0"/>
              <a:t>职业教育的发展遇到了诸多瓶颈。随着互联网</a:t>
            </a:r>
            <a:r>
              <a:rPr lang="en-US" altLang="zh-CN" sz="1400" dirty="0"/>
              <a:t>+</a:t>
            </a:r>
            <a:r>
              <a:rPr lang="zh-CN" altLang="en-US" sz="1400" dirty="0"/>
              <a:t>的兴起</a:t>
            </a:r>
            <a:r>
              <a:rPr lang="zh-CN" altLang="en-US" sz="1400" dirty="0" smtClean="0"/>
              <a:t>，在线</a:t>
            </a:r>
            <a:r>
              <a:rPr lang="zh-CN" altLang="en-US" sz="1400" dirty="0"/>
              <a:t>职业教育激发了职业教育新的生命力 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831125" y="1390037"/>
            <a:ext cx="224268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中国职业培训市场一直处</a:t>
            </a:r>
            <a:br>
              <a:rPr lang="zh-CN" altLang="en-US" sz="1400" dirty="0"/>
            </a:br>
            <a:r>
              <a:rPr lang="zh-CN" altLang="en-US" sz="1400" dirty="0"/>
              <a:t>于快速发展的过程中，复</a:t>
            </a:r>
            <a:br>
              <a:rPr lang="zh-CN" altLang="en-US" sz="1400" dirty="0"/>
            </a:br>
            <a:r>
              <a:rPr lang="zh-CN" altLang="en-US" sz="1400" dirty="0"/>
              <a:t>合增长率在</a:t>
            </a:r>
            <a:r>
              <a:rPr lang="en-US" altLang="zh-CN" sz="1400" dirty="0"/>
              <a:t>15%</a:t>
            </a:r>
            <a:r>
              <a:rPr lang="zh-CN" altLang="en-US" sz="1400" dirty="0"/>
              <a:t>左右。 </a:t>
            </a:r>
            <a:br>
              <a:rPr lang="zh-CN" altLang="en-US" sz="1400" dirty="0"/>
            </a:br>
            <a:r>
              <a:rPr lang="zh-CN" altLang="en-US" sz="1400" dirty="0"/>
              <a:t>预测到</a:t>
            </a:r>
            <a:r>
              <a:rPr lang="en-US" altLang="zh-CN" sz="1400" dirty="0"/>
              <a:t>2020</a:t>
            </a:r>
            <a:r>
              <a:rPr lang="zh-CN" altLang="en-US" sz="1400" dirty="0"/>
              <a:t>年，成人职业</a:t>
            </a:r>
            <a:br>
              <a:rPr lang="zh-CN" altLang="en-US" sz="1400" dirty="0"/>
            </a:br>
            <a:r>
              <a:rPr lang="zh-CN" altLang="en-US" sz="1400" dirty="0"/>
              <a:t>培训市场规模将达到人民</a:t>
            </a:r>
            <a:br>
              <a:rPr lang="zh-CN" altLang="en-US" sz="1400" dirty="0"/>
            </a:br>
            <a:r>
              <a:rPr lang="zh-CN" altLang="en-US" sz="1400" dirty="0"/>
              <a:t>币</a:t>
            </a:r>
            <a:r>
              <a:rPr lang="en-US" altLang="zh-CN" sz="1400" dirty="0"/>
              <a:t>6,534</a:t>
            </a:r>
            <a:r>
              <a:rPr lang="zh-CN" altLang="en-US" sz="1400" dirty="0"/>
              <a:t>亿元。 </a:t>
            </a:r>
            <a:br>
              <a:rPr lang="zh-CN" altLang="en-US" sz="1400" dirty="0"/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74590" y="1431925"/>
            <a:ext cx="25514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职业教育现状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职业教育</a:t>
            </a:r>
            <a:r>
              <a:rPr lang="zh-CN" altLang="en-US" sz="1400" dirty="0"/>
              <a:t>仍然是国内人才培养体系中的薄弱环节， 相对滞后于</a:t>
            </a:r>
            <a:r>
              <a:rPr lang="zh-CN" altLang="en-US" sz="1400" dirty="0" smtClean="0"/>
              <a:t>市场</a:t>
            </a:r>
            <a:r>
              <a:rPr lang="zh-CN" altLang="en-US" sz="1400" dirty="0"/>
              <a:t>的实际需求， 需要进一步的改革与演化。 随着互联网</a:t>
            </a:r>
            <a:r>
              <a:rPr lang="en-US" altLang="zh-CN" sz="1400" dirty="0"/>
              <a:t>+</a:t>
            </a:r>
            <a:r>
              <a:rPr lang="zh-CN" altLang="en-US" sz="1400" dirty="0"/>
              <a:t>时代的到来， 在线职业教育应运而生。 “在线”能够打破</a:t>
            </a:r>
            <a:r>
              <a:rPr lang="zh-CN" altLang="en-US" sz="1400" dirty="0" smtClean="0"/>
              <a:t>传统职业教育</a:t>
            </a:r>
            <a:r>
              <a:rPr lang="zh-CN" altLang="en-US" sz="1400" dirty="0"/>
              <a:t>“线下”</a:t>
            </a:r>
            <a:r>
              <a:rPr lang="zh-CN" altLang="en-US" sz="1400" dirty="0" smtClean="0"/>
              <a:t>资源的</a:t>
            </a:r>
            <a:r>
              <a:rPr lang="zh-CN" altLang="en-US" sz="1400" dirty="0"/>
              <a:t>局限性， 让优质的教育</a:t>
            </a:r>
            <a:r>
              <a:rPr lang="zh-CN" altLang="en-US" sz="1400" dirty="0" smtClean="0"/>
              <a:t>资源，实现</a:t>
            </a:r>
            <a:r>
              <a:rPr lang="zh-CN" altLang="en-US" sz="1400" dirty="0"/>
              <a:t>跨时空、 低成本、 高效率地传播， 为中国职业教育在短期内解锁重大突破提供有力支撑。 </a:t>
            </a:r>
            <a:br>
              <a:rPr lang="zh-CN" altLang="en-US" sz="1400" dirty="0"/>
            </a:b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25" y="4033520"/>
            <a:ext cx="1678940" cy="1888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PEST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7" name="Rectangle: Rounded Corners 59"/>
          <p:cNvSpPr/>
          <p:nvPr>
            <p:custDataLst>
              <p:tags r:id="rId1"/>
            </p:custDataLst>
          </p:nvPr>
        </p:nvSpPr>
        <p:spPr>
          <a:xfrm>
            <a:off x="725805" y="4147820"/>
            <a:ext cx="1693545" cy="649605"/>
          </a:xfrm>
          <a:prstGeom prst="roundRect">
            <a:avLst>
              <a:gd name="adj" fmla="val 50000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: Rounded Corners 59"/>
          <p:cNvSpPr/>
          <p:nvPr>
            <p:custDataLst>
              <p:tags r:id="rId2"/>
            </p:custDataLst>
          </p:nvPr>
        </p:nvSpPr>
        <p:spPr>
          <a:xfrm>
            <a:off x="725805" y="1087120"/>
            <a:ext cx="1663700" cy="619125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: Rounded Corners 59"/>
          <p:cNvSpPr/>
          <p:nvPr>
            <p:custDataLst>
              <p:tags r:id="rId3"/>
            </p:custDataLst>
          </p:nvPr>
        </p:nvSpPr>
        <p:spPr>
          <a:xfrm>
            <a:off x="6506210" y="1061085"/>
            <a:ext cx="1678305" cy="579755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: Rounded Corners 59"/>
          <p:cNvSpPr/>
          <p:nvPr>
            <p:custDataLst>
              <p:tags r:id="rId4"/>
            </p:custDataLst>
          </p:nvPr>
        </p:nvSpPr>
        <p:spPr>
          <a:xfrm>
            <a:off x="6348730" y="4079240"/>
            <a:ext cx="1835785" cy="692785"/>
          </a:xfrm>
          <a:prstGeom prst="roundRect">
            <a:avLst>
              <a:gd name="adj" fmla="val 50000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768906" y="1139323"/>
            <a:ext cx="1592035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政策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20096" y="1120446"/>
            <a:ext cx="1678251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经济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884080" y="4216085"/>
            <a:ext cx="1439155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4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社会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6506073" y="4183951"/>
            <a:ext cx="1678251" cy="4835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 b="1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sym typeface="Arial" panose="020B0604020202020204" pitchFamily="34" charset="0"/>
              </a:rPr>
              <a:t>科技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Box 48"/>
          <p:cNvSpPr txBox="1"/>
          <p:nvPr>
            <p:custDataLst>
              <p:tags r:id="rId9"/>
            </p:custDataLst>
          </p:nvPr>
        </p:nvSpPr>
        <p:spPr>
          <a:xfrm>
            <a:off x="608965" y="1934845"/>
            <a:ext cx="6028055" cy="2217420"/>
          </a:xfrm>
          <a:prstGeom prst="rect">
            <a:avLst/>
          </a:prstGeom>
          <a:noFill/>
        </p:spPr>
        <p:txBody>
          <a:bodyPr wrap="square" tIns="0" rtlCol="0">
            <a:normAutofit fontScale="6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建设产教融合型企业实施办法（试行） 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关于实施中国特色高水平高职学校和专业建设计划的意见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关于在院校实施“学历证书</a:t>
            </a:r>
            <a:r>
              <a:rPr lang="en-US" altLang="zh-CN" sz="2545" dirty="0">
                <a:sym typeface="+mn-ea"/>
              </a:rPr>
              <a:t>+</a:t>
            </a:r>
            <a:r>
              <a:rPr lang="zh-CN" altLang="en-US" sz="2545" dirty="0">
                <a:sym typeface="+mn-ea"/>
              </a:rPr>
              <a:t>若干职业技能等级证书”制度试点方案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高职扩招专项工作实施方案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职业技能提升行动方案（</a:t>
            </a:r>
            <a:r>
              <a:rPr lang="en-US" altLang="zh-CN" sz="2545" dirty="0">
                <a:sym typeface="+mn-ea"/>
              </a:rPr>
              <a:t>2019-2021</a:t>
            </a:r>
            <a:r>
              <a:rPr lang="zh-CN" altLang="en-US" sz="2545" dirty="0">
                <a:sym typeface="+mn-ea"/>
              </a:rPr>
              <a:t>） 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关于推进</a:t>
            </a:r>
            <a:r>
              <a:rPr lang="en-US" altLang="zh-CN" sz="2545" dirty="0">
                <a:sym typeface="+mn-ea"/>
              </a:rPr>
              <a:t>1+X</a:t>
            </a:r>
            <a:r>
              <a:rPr lang="zh-CN" altLang="en-US" sz="2545" dirty="0">
                <a:sym typeface="+mn-ea"/>
              </a:rPr>
              <a:t>证书制度试点工作的指导意见</a:t>
            </a:r>
            <a:r>
              <a:rPr lang="en-US" altLang="zh-CN" sz="2545" dirty="0">
                <a:sym typeface="+mn-ea"/>
              </a:rPr>
              <a:t>》</a:t>
            </a:r>
            <a:br>
              <a:rPr lang="en-US" altLang="zh-CN" sz="2545" dirty="0">
                <a:sym typeface="+mn-ea"/>
              </a:rPr>
            </a:br>
            <a:r>
              <a:rPr lang="en-US" altLang="zh-CN" sz="2545" dirty="0">
                <a:sym typeface="+mn-ea"/>
              </a:rPr>
              <a:t>《</a:t>
            </a:r>
            <a:r>
              <a:rPr lang="zh-CN" altLang="en-US" sz="2545" dirty="0">
                <a:sym typeface="+mn-ea"/>
              </a:rPr>
              <a:t>深化新时代职业教育“双师型”教师队伍建设改革实施方案</a:t>
            </a:r>
            <a:r>
              <a:rPr lang="en-US" altLang="zh-CN" sz="2545" dirty="0" smtClean="0">
                <a:sym typeface="+mn-ea"/>
              </a:rPr>
              <a:t>》</a:t>
            </a:r>
            <a:endParaRPr kumimoji="0" lang="zh-CN" altLang="en-US" sz="2545" b="0" i="0" u="none" strike="noStrike" kern="1200" cap="none" spc="15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48"/>
          <p:cNvSpPr txBox="1"/>
          <p:nvPr>
            <p:custDataLst>
              <p:tags r:id="rId10"/>
            </p:custDataLst>
          </p:nvPr>
        </p:nvSpPr>
        <p:spPr>
          <a:xfrm>
            <a:off x="6511290" y="1878965"/>
            <a:ext cx="4688840" cy="197421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500" dirty="0">
                <a:sym typeface="+mn-ea"/>
              </a:rPr>
              <a:t>据艾瑞统计及核算， </a:t>
            </a:r>
            <a:r>
              <a:rPr lang="en-US" altLang="zh-CN" sz="1500" dirty="0">
                <a:sym typeface="+mn-ea"/>
              </a:rPr>
              <a:t>2019</a:t>
            </a:r>
            <a:r>
              <a:rPr lang="zh-CN" altLang="en-US" sz="1500" dirty="0">
                <a:sym typeface="+mn-ea"/>
              </a:rPr>
              <a:t>年中国职业教育市场规模达</a:t>
            </a:r>
            <a:r>
              <a:rPr lang="en-US" altLang="zh-CN" sz="1500" dirty="0">
                <a:sym typeface="+mn-ea"/>
              </a:rPr>
              <a:t>2688.5</a:t>
            </a:r>
            <a:r>
              <a:rPr lang="zh-CN" altLang="en-US" sz="1500" dirty="0">
                <a:sym typeface="+mn-ea"/>
              </a:rPr>
              <a:t>亿元， 同比增长</a:t>
            </a:r>
            <a:r>
              <a:rPr lang="en-US" altLang="zh-CN" sz="1500" dirty="0">
                <a:sym typeface="+mn-ea"/>
              </a:rPr>
              <a:t>13.3%</a:t>
            </a:r>
            <a:r>
              <a:rPr lang="zh-CN" altLang="en-US" sz="1500" dirty="0">
                <a:sym typeface="+mn-ea"/>
              </a:rPr>
              <a:t>，未来几年市场将维持在</a:t>
            </a:r>
            <a:r>
              <a:rPr lang="en-US" altLang="zh-CN" sz="1500" dirty="0">
                <a:sym typeface="+mn-ea"/>
              </a:rPr>
              <a:t>13%</a:t>
            </a:r>
            <a:r>
              <a:rPr lang="zh-CN" altLang="en-US" sz="1500" dirty="0">
                <a:sym typeface="+mn-ea"/>
              </a:rPr>
              <a:t>左右的增速持续增长，预计</a:t>
            </a:r>
            <a:r>
              <a:rPr lang="en-US" altLang="zh-CN" sz="1500" dirty="0">
                <a:sym typeface="+mn-ea"/>
              </a:rPr>
              <a:t>2022</a:t>
            </a:r>
            <a:r>
              <a:rPr lang="zh-CN" altLang="en-US" sz="1500" dirty="0">
                <a:sym typeface="+mn-ea"/>
              </a:rPr>
              <a:t>年市场有望突破</a:t>
            </a:r>
            <a:r>
              <a:rPr lang="en-US" altLang="zh-CN" sz="1500" dirty="0">
                <a:sym typeface="+mn-ea"/>
              </a:rPr>
              <a:t>3900</a:t>
            </a:r>
            <a:r>
              <a:rPr lang="zh-CN" altLang="en-US" sz="1500" dirty="0">
                <a:sym typeface="+mn-ea"/>
              </a:rPr>
              <a:t>亿元。 就在线职业教育而言，</a:t>
            </a:r>
            <a:r>
              <a:rPr lang="en-US" altLang="zh-CN" sz="1500" dirty="0">
                <a:sym typeface="+mn-ea"/>
              </a:rPr>
              <a:t>2019</a:t>
            </a:r>
            <a:r>
              <a:rPr lang="zh-CN" altLang="en-US" sz="1500" dirty="0">
                <a:sym typeface="+mn-ea"/>
              </a:rPr>
              <a:t>年中国在线职业教育规模为</a:t>
            </a:r>
            <a:r>
              <a:rPr lang="en-US" altLang="zh-CN" sz="1500" dirty="0">
                <a:sym typeface="+mn-ea"/>
              </a:rPr>
              <a:t>393.3</a:t>
            </a:r>
            <a:r>
              <a:rPr lang="zh-CN" altLang="en-US" sz="1500" dirty="0">
                <a:sym typeface="+mn-ea"/>
              </a:rPr>
              <a:t>亿元，未来将保持在</a:t>
            </a:r>
            <a:r>
              <a:rPr lang="en-US" altLang="zh-CN" sz="1500" dirty="0">
                <a:sym typeface="+mn-ea"/>
              </a:rPr>
              <a:t>20%</a:t>
            </a:r>
            <a:r>
              <a:rPr lang="zh-CN" altLang="en-US" sz="1500" dirty="0">
                <a:sym typeface="+mn-ea"/>
              </a:rPr>
              <a:t>左右的增速持续增长。</a:t>
            </a:r>
            <a:endParaRPr lang="en-US" altLang="zh-CN" sz="1500" dirty="0"/>
          </a:p>
          <a:p>
            <a:pPr lvl="0">
              <a:lnSpc>
                <a:spcPct val="120000"/>
              </a:lnSpc>
              <a:defRPr/>
            </a:pPr>
            <a:endParaRPr lang="zh-CN" altLang="en-US" sz="15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48"/>
          <p:cNvSpPr txBox="1"/>
          <p:nvPr>
            <p:custDataLst>
              <p:tags r:id="rId11"/>
            </p:custDataLst>
          </p:nvPr>
        </p:nvSpPr>
        <p:spPr>
          <a:xfrm>
            <a:off x="725805" y="4987925"/>
            <a:ext cx="5161280" cy="14605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ym typeface="+mn-ea"/>
              </a:rPr>
              <a:t>现阶段就业市场百花齐放，计算机理论的不断提升推动了人工智能、大数据、物联网的发展，为市场带来新的工作机会，同时网红、电竞等新兴职业也层出不穷。面对市场业态变化国家在市场与学术层面均做出了反应，但依然面临着新兴职业人才缺口大、培训体系不完善、师资缺乏等困境，这无疑是职业教育市场玩家打造优势学科、构建渠道网络的机会所在</a:t>
            </a:r>
            <a:endParaRPr lang="en-US" altLang="zh-CN" sz="1400" dirty="0"/>
          </a:p>
          <a:p>
            <a:pPr lvl="0">
              <a:lnSpc>
                <a:spcPct val="120000"/>
              </a:lnSpc>
              <a:defRPr/>
            </a:pP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48"/>
          <p:cNvSpPr txBox="1"/>
          <p:nvPr>
            <p:custDataLst>
              <p:tags r:id="rId12"/>
            </p:custDataLst>
          </p:nvPr>
        </p:nvSpPr>
        <p:spPr>
          <a:xfrm>
            <a:off x="6520180" y="4987925"/>
            <a:ext cx="4679315" cy="136080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500" dirty="0">
                <a:sym typeface="+mn-ea"/>
              </a:rPr>
              <a:t>新技术</a:t>
            </a:r>
            <a:r>
              <a:rPr lang="en-US" altLang="zh-CN" sz="1500" dirty="0">
                <a:sym typeface="+mn-ea"/>
              </a:rPr>
              <a:t>+</a:t>
            </a:r>
            <a:r>
              <a:rPr lang="zh-CN" altLang="en-US" sz="1500" dirty="0">
                <a:sym typeface="+mn-ea"/>
              </a:rPr>
              <a:t>教育容易带来资本和创业风口， 如教育</a:t>
            </a:r>
            <a:r>
              <a:rPr lang="en-US" altLang="zh-CN" sz="1500" dirty="0">
                <a:sym typeface="+mn-ea"/>
              </a:rPr>
              <a:t>O2O</a:t>
            </a:r>
            <a:r>
              <a:rPr lang="zh-CN" altLang="en-US" sz="1500" dirty="0">
                <a:sym typeface="+mn-ea"/>
              </a:rPr>
              <a:t>、 </a:t>
            </a:r>
            <a:r>
              <a:rPr lang="en-US" altLang="zh-CN" sz="1500" dirty="0">
                <a:sym typeface="+mn-ea"/>
              </a:rPr>
              <a:t>VR</a:t>
            </a:r>
            <a:r>
              <a:rPr lang="zh-CN" altLang="en-US" sz="1500" dirty="0">
                <a:sym typeface="+mn-ea"/>
              </a:rPr>
              <a:t>教育、 直播互动教育， 且优先发生于在线教育领域。 在线职业教育与先进技术、 新进硬件相结合时， 其服务场景、 服务体验等都将得到丰富和改善， 甚至有望探索出新的盈利模式。</a:t>
            </a:r>
            <a:endParaRPr lang="en-US" altLang="zh-CN" sz="1500" dirty="0"/>
          </a:p>
          <a:p>
            <a:pPr lvl="0">
              <a:lnSpc>
                <a:spcPct val="120000"/>
              </a:lnSpc>
              <a:defRPr/>
            </a:pPr>
            <a:endParaRPr lang="en-US" altLang="zh-CN" sz="15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PEST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67275" y="1498600"/>
            <a:ext cx="71272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总结：</a:t>
            </a:r>
            <a:endParaRPr lang="en-US" altLang="zh-CN" sz="2400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政府培育优质在线教育资源，加强在线教育人才培养。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在线教育市场持续增长形式良好，市场下沉还有较大市场未开发。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新兴职业人才缺口大，在线教育构建渠道，解决就业问题。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4.</a:t>
            </a:r>
            <a:r>
              <a:rPr lang="zh-CN" altLang="en-US" dirty="0" smtClean="0">
                <a:sym typeface="+mn-ea"/>
              </a:rPr>
              <a:t>新技术</a:t>
            </a:r>
            <a:r>
              <a:rPr lang="en-US" altLang="zh-CN" dirty="0" smtClean="0">
                <a:sym typeface="+mn-ea"/>
              </a:rPr>
              <a:t>+</a:t>
            </a:r>
            <a:r>
              <a:rPr lang="zh-CN" altLang="en-US" dirty="0" smtClean="0">
                <a:sym typeface="+mn-ea"/>
              </a:rPr>
              <a:t>教育有望改变在线教育市场格局。</a:t>
            </a:r>
            <a:endParaRPr lang="zh-CN" altLang="en-US"/>
          </a:p>
        </p:txBody>
      </p:sp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>
            <a:off x="2896870" y="2499360"/>
            <a:ext cx="1467485" cy="1466215"/>
          </a:xfrm>
          <a:custGeom>
            <a:avLst/>
            <a:gdLst>
              <a:gd name="T0" fmla="*/ 328 w 1143"/>
              <a:gd name="T1" fmla="*/ 487 h 1143"/>
              <a:gd name="T2" fmla="*/ 276 w 1143"/>
              <a:gd name="T3" fmla="*/ 363 h 1143"/>
              <a:gd name="T4" fmla="*/ 174 w 1143"/>
              <a:gd name="T5" fmla="*/ 398 h 1143"/>
              <a:gd name="T6" fmla="*/ 0 w 1143"/>
              <a:gd name="T7" fmla="*/ 572 h 1143"/>
              <a:gd name="T8" fmla="*/ 175 w 1143"/>
              <a:gd name="T9" fmla="*/ 746 h 1143"/>
              <a:gd name="T10" fmla="*/ 211 w 1143"/>
              <a:gd name="T11" fmla="*/ 849 h 1143"/>
              <a:gd name="T12" fmla="*/ 86 w 1143"/>
              <a:gd name="T13" fmla="*/ 900 h 1143"/>
              <a:gd name="T14" fmla="*/ 246 w 1143"/>
              <a:gd name="T15" fmla="*/ 1060 h 1143"/>
              <a:gd name="T16" fmla="*/ 298 w 1143"/>
              <a:gd name="T17" fmla="*/ 936 h 1143"/>
              <a:gd name="T18" fmla="*/ 400 w 1143"/>
              <a:gd name="T19" fmla="*/ 972 h 1143"/>
              <a:gd name="T20" fmla="*/ 572 w 1143"/>
              <a:gd name="T21" fmla="*/ 1143 h 1143"/>
              <a:gd name="T22" fmla="*/ 1143 w 1143"/>
              <a:gd name="T23" fmla="*/ 572 h 1143"/>
              <a:gd name="T24" fmla="*/ 959 w 1143"/>
              <a:gd name="T25" fmla="*/ 388 h 1143"/>
              <a:gd name="T26" fmla="*/ 916 w 1143"/>
              <a:gd name="T27" fmla="*/ 345 h 1143"/>
              <a:gd name="T28" fmla="*/ 759 w 1143"/>
              <a:gd name="T29" fmla="*/ 187 h 1143"/>
              <a:gd name="T30" fmla="*/ 746 w 1143"/>
              <a:gd name="T31" fmla="*/ 175 h 1143"/>
              <a:gd name="T32" fmla="*/ 572 w 1143"/>
              <a:gd name="T33" fmla="*/ 0 h 1143"/>
              <a:gd name="T34" fmla="*/ 572 w 1143"/>
              <a:gd name="T35" fmla="*/ 0 h 1143"/>
              <a:gd name="T36" fmla="*/ 398 w 1143"/>
              <a:gd name="T37" fmla="*/ 174 h 1143"/>
              <a:gd name="T38" fmla="*/ 378 w 1143"/>
              <a:gd name="T39" fmla="*/ 194 h 1143"/>
              <a:gd name="T40" fmla="*/ 379 w 1143"/>
              <a:gd name="T41" fmla="*/ 194 h 1143"/>
              <a:gd name="T42" fmla="*/ 363 w 1143"/>
              <a:gd name="T43" fmla="*/ 276 h 1143"/>
              <a:gd name="T44" fmla="*/ 488 w 1143"/>
              <a:gd name="T45" fmla="*/ 328 h 1143"/>
              <a:gd name="T46" fmla="*/ 328 w 1143"/>
              <a:gd name="T47" fmla="*/ 48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328" y="487"/>
                </a:moveTo>
                <a:cubicBezTo>
                  <a:pt x="272" y="446"/>
                  <a:pt x="296" y="413"/>
                  <a:pt x="276" y="363"/>
                </a:cubicBezTo>
                <a:cubicBezTo>
                  <a:pt x="266" y="336"/>
                  <a:pt x="236" y="336"/>
                  <a:pt x="174" y="398"/>
                </a:cubicBezTo>
                <a:cubicBezTo>
                  <a:pt x="0" y="572"/>
                  <a:pt x="0" y="572"/>
                  <a:pt x="0" y="572"/>
                </a:cubicBezTo>
                <a:cubicBezTo>
                  <a:pt x="175" y="746"/>
                  <a:pt x="175" y="746"/>
                  <a:pt x="175" y="746"/>
                </a:cubicBezTo>
                <a:cubicBezTo>
                  <a:pt x="238" y="809"/>
                  <a:pt x="237" y="839"/>
                  <a:pt x="211" y="849"/>
                </a:cubicBezTo>
                <a:cubicBezTo>
                  <a:pt x="160" y="868"/>
                  <a:pt x="127" y="844"/>
                  <a:pt x="86" y="900"/>
                </a:cubicBezTo>
                <a:cubicBezTo>
                  <a:pt x="16" y="997"/>
                  <a:pt x="150" y="1131"/>
                  <a:pt x="246" y="1060"/>
                </a:cubicBezTo>
                <a:cubicBezTo>
                  <a:pt x="303" y="1019"/>
                  <a:pt x="279" y="986"/>
                  <a:pt x="298" y="936"/>
                </a:cubicBezTo>
                <a:cubicBezTo>
                  <a:pt x="308" y="909"/>
                  <a:pt x="338" y="909"/>
                  <a:pt x="400" y="972"/>
                </a:cubicBezTo>
                <a:cubicBezTo>
                  <a:pt x="572" y="1143"/>
                  <a:pt x="572" y="1143"/>
                  <a:pt x="572" y="1143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59" y="388"/>
                  <a:pt x="959" y="388"/>
                  <a:pt x="959" y="388"/>
                </a:cubicBezTo>
                <a:cubicBezTo>
                  <a:pt x="916" y="345"/>
                  <a:pt x="916" y="345"/>
                  <a:pt x="916" y="345"/>
                </a:cubicBezTo>
                <a:cubicBezTo>
                  <a:pt x="759" y="187"/>
                  <a:pt x="759" y="187"/>
                  <a:pt x="759" y="187"/>
                </a:cubicBezTo>
                <a:cubicBezTo>
                  <a:pt x="755" y="183"/>
                  <a:pt x="751" y="179"/>
                  <a:pt x="746" y="175"/>
                </a:cubicBezTo>
                <a:cubicBezTo>
                  <a:pt x="572" y="0"/>
                  <a:pt x="572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398" y="174"/>
                  <a:pt x="398" y="174"/>
                  <a:pt x="398" y="174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79" y="194"/>
                  <a:pt x="379" y="194"/>
                  <a:pt x="379" y="194"/>
                </a:cubicBezTo>
                <a:cubicBezTo>
                  <a:pt x="336" y="243"/>
                  <a:pt x="339" y="267"/>
                  <a:pt x="363" y="276"/>
                </a:cubicBezTo>
                <a:cubicBezTo>
                  <a:pt x="413" y="295"/>
                  <a:pt x="446" y="272"/>
                  <a:pt x="488" y="328"/>
                </a:cubicBezTo>
                <a:cubicBezTo>
                  <a:pt x="559" y="425"/>
                  <a:pt x="425" y="558"/>
                  <a:pt x="328" y="487"/>
                </a:cubicBezTo>
                <a:close/>
              </a:path>
            </a:pathLst>
          </a:custGeom>
          <a:solidFill>
            <a:srgbClr val="79B6D3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>
            <p:custDataLst>
              <p:tags r:id="rId2"/>
            </p:custDataLst>
          </p:nvPr>
        </p:nvSpPr>
        <p:spPr bwMode="auto">
          <a:xfrm>
            <a:off x="1971675" y="1509395"/>
            <a:ext cx="1364615" cy="1363345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8EAADC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7"/>
          <p:cNvSpPr/>
          <p:nvPr>
            <p:custDataLst>
              <p:tags r:id="rId3"/>
            </p:custDataLst>
          </p:nvPr>
        </p:nvSpPr>
        <p:spPr bwMode="auto">
          <a:xfrm>
            <a:off x="972185" y="2491105"/>
            <a:ext cx="1467485" cy="1467485"/>
          </a:xfrm>
          <a:custGeom>
            <a:avLst/>
            <a:gdLst>
              <a:gd name="T0" fmla="*/ 814 w 1143"/>
              <a:gd name="T1" fmla="*/ 656 h 1143"/>
              <a:gd name="T2" fmla="*/ 866 w 1143"/>
              <a:gd name="T3" fmla="*/ 781 h 1143"/>
              <a:gd name="T4" fmla="*/ 969 w 1143"/>
              <a:gd name="T5" fmla="*/ 745 h 1143"/>
              <a:gd name="T6" fmla="*/ 1143 w 1143"/>
              <a:gd name="T7" fmla="*/ 572 h 1143"/>
              <a:gd name="T8" fmla="*/ 968 w 1143"/>
              <a:gd name="T9" fmla="*/ 397 h 1143"/>
              <a:gd name="T10" fmla="*/ 932 w 1143"/>
              <a:gd name="T11" fmla="*/ 294 h 1143"/>
              <a:gd name="T12" fmla="*/ 1057 w 1143"/>
              <a:gd name="T13" fmla="*/ 243 h 1143"/>
              <a:gd name="T14" fmla="*/ 896 w 1143"/>
              <a:gd name="T15" fmla="*/ 83 h 1143"/>
              <a:gd name="T16" fmla="*/ 845 w 1143"/>
              <a:gd name="T17" fmla="*/ 207 h 1143"/>
              <a:gd name="T18" fmla="*/ 743 w 1143"/>
              <a:gd name="T19" fmla="*/ 172 h 1143"/>
              <a:gd name="T20" fmla="*/ 571 w 1143"/>
              <a:gd name="T21" fmla="*/ 0 h 1143"/>
              <a:gd name="T22" fmla="*/ 0 w 1143"/>
              <a:gd name="T23" fmla="*/ 572 h 1143"/>
              <a:gd name="T24" fmla="*/ 184 w 1143"/>
              <a:gd name="T25" fmla="*/ 755 h 1143"/>
              <a:gd name="T26" fmla="*/ 227 w 1143"/>
              <a:gd name="T27" fmla="*/ 798 h 1143"/>
              <a:gd name="T28" fmla="*/ 384 w 1143"/>
              <a:gd name="T29" fmla="*/ 956 h 1143"/>
              <a:gd name="T30" fmla="*/ 396 w 1143"/>
              <a:gd name="T31" fmla="*/ 969 h 1143"/>
              <a:gd name="T32" fmla="*/ 571 w 1143"/>
              <a:gd name="T33" fmla="*/ 1143 h 1143"/>
              <a:gd name="T34" fmla="*/ 571 w 1143"/>
              <a:gd name="T35" fmla="*/ 1143 h 1143"/>
              <a:gd name="T36" fmla="*/ 745 w 1143"/>
              <a:gd name="T37" fmla="*/ 970 h 1143"/>
              <a:gd name="T38" fmla="*/ 765 w 1143"/>
              <a:gd name="T39" fmla="*/ 949 h 1143"/>
              <a:gd name="T40" fmla="*/ 764 w 1143"/>
              <a:gd name="T41" fmla="*/ 949 h 1143"/>
              <a:gd name="T42" fmla="*/ 780 w 1143"/>
              <a:gd name="T43" fmla="*/ 867 h 1143"/>
              <a:gd name="T44" fmla="*/ 655 w 1143"/>
              <a:gd name="T45" fmla="*/ 815 h 1143"/>
              <a:gd name="T46" fmla="*/ 814 w 1143"/>
              <a:gd name="T47" fmla="*/ 65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814" y="656"/>
                </a:moveTo>
                <a:cubicBezTo>
                  <a:pt x="871" y="697"/>
                  <a:pt x="847" y="730"/>
                  <a:pt x="866" y="781"/>
                </a:cubicBezTo>
                <a:cubicBezTo>
                  <a:pt x="877" y="807"/>
                  <a:pt x="907" y="808"/>
                  <a:pt x="969" y="745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68" y="397"/>
                  <a:pt x="968" y="397"/>
                  <a:pt x="968" y="397"/>
                </a:cubicBezTo>
                <a:cubicBezTo>
                  <a:pt x="905" y="334"/>
                  <a:pt x="905" y="304"/>
                  <a:pt x="932" y="294"/>
                </a:cubicBezTo>
                <a:cubicBezTo>
                  <a:pt x="983" y="275"/>
                  <a:pt x="1016" y="300"/>
                  <a:pt x="1057" y="243"/>
                </a:cubicBezTo>
                <a:cubicBezTo>
                  <a:pt x="1127" y="147"/>
                  <a:pt x="993" y="12"/>
                  <a:pt x="896" y="83"/>
                </a:cubicBezTo>
                <a:cubicBezTo>
                  <a:pt x="840" y="124"/>
                  <a:pt x="864" y="157"/>
                  <a:pt x="845" y="207"/>
                </a:cubicBezTo>
                <a:cubicBezTo>
                  <a:pt x="835" y="234"/>
                  <a:pt x="805" y="234"/>
                  <a:pt x="743" y="172"/>
                </a:cubicBezTo>
                <a:cubicBezTo>
                  <a:pt x="571" y="0"/>
                  <a:pt x="571" y="0"/>
                  <a:pt x="571" y="0"/>
                </a:cubicBezTo>
                <a:cubicBezTo>
                  <a:pt x="0" y="572"/>
                  <a:pt x="0" y="572"/>
                  <a:pt x="0" y="572"/>
                </a:cubicBezTo>
                <a:cubicBezTo>
                  <a:pt x="184" y="755"/>
                  <a:pt x="184" y="755"/>
                  <a:pt x="184" y="755"/>
                </a:cubicBezTo>
                <a:cubicBezTo>
                  <a:pt x="227" y="798"/>
                  <a:pt x="227" y="798"/>
                  <a:pt x="227" y="798"/>
                </a:cubicBezTo>
                <a:cubicBezTo>
                  <a:pt x="384" y="956"/>
                  <a:pt x="384" y="956"/>
                  <a:pt x="384" y="956"/>
                </a:cubicBezTo>
                <a:cubicBezTo>
                  <a:pt x="388" y="960"/>
                  <a:pt x="392" y="964"/>
                  <a:pt x="396" y="969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745" y="970"/>
                  <a:pt x="745" y="970"/>
                  <a:pt x="745" y="970"/>
                </a:cubicBezTo>
                <a:cubicBezTo>
                  <a:pt x="765" y="949"/>
                  <a:pt x="765" y="949"/>
                  <a:pt x="765" y="949"/>
                </a:cubicBezTo>
                <a:cubicBezTo>
                  <a:pt x="764" y="949"/>
                  <a:pt x="764" y="949"/>
                  <a:pt x="764" y="949"/>
                </a:cubicBezTo>
                <a:cubicBezTo>
                  <a:pt x="807" y="900"/>
                  <a:pt x="804" y="876"/>
                  <a:pt x="780" y="867"/>
                </a:cubicBezTo>
                <a:cubicBezTo>
                  <a:pt x="729" y="848"/>
                  <a:pt x="697" y="872"/>
                  <a:pt x="655" y="815"/>
                </a:cubicBezTo>
                <a:cubicBezTo>
                  <a:pt x="584" y="718"/>
                  <a:pt x="717" y="585"/>
                  <a:pt x="814" y="656"/>
                </a:cubicBezTo>
                <a:close/>
              </a:path>
            </a:pathLst>
          </a:custGeom>
          <a:solidFill>
            <a:srgbClr val="8590CA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6"/>
          <p:cNvSpPr/>
          <p:nvPr>
            <p:custDataLst>
              <p:tags r:id="rId4"/>
            </p:custDataLst>
          </p:nvPr>
        </p:nvSpPr>
        <p:spPr bwMode="auto">
          <a:xfrm rot="10800000">
            <a:off x="1971675" y="3506470"/>
            <a:ext cx="1364615" cy="1363345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7AC2C7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366645" y="184213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296795" y="3909060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56995" y="287591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ru-RU" sz="36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endParaRPr lang="en-US" altLang="ru-RU" sz="36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336290" y="2938145"/>
            <a:ext cx="635635" cy="6356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2500"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endParaRPr lang="en-US" altLang="zh-CN" sz="3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8931_3*l_h_i*1_3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10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8931_3*l_h_f*1_2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8931_3*l_h_f*1_3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8931_3*l_h_f*1_4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3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3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4_1"/>
  <p:tag name="KSO_WM_UNIT_ID" val="diagram20170390_3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3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3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3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4_1"/>
  <p:tag name="KSO_WM_UNIT_ID" val="diagram20170390_3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8931_3*l_h_i*1_1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3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TABLE_BEAUTIFY" val="smartTable{5e9970a6-d6df-4209-9d35-5e85ae1e7b8a}"/>
</p:tagLst>
</file>

<file path=ppt/tags/tag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8931_3*l_h_i*1_2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98931_3*l_h_i*1_4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5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2"/>
  <p:tag name="KSO_WM_UNIT_ID" val="diagram20198931_3*l_h_f*1_1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O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2"/>
  <p:tag name="KSO_WM_UNIT_ID" val="diagram20198931_3*l_h_f*1_2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AT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DIAGRAM_MODELTYPE" val="stripeEnum"/>
  <p:tag name="KSO_WM_UNIT_NOCLEAR" val="0"/>
  <p:tag name="KSO_WM_UNIT_VALUE" val="3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2"/>
  <p:tag name="KSO_WM_UNIT_ID" val="diagram20198931_3*l_h_f*1_3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HOW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DIAGRAM_MODELTYPE" val="stripeEnum"/>
  <p:tag name="KSO_WM_UNIT_NOCLEAR" val="0"/>
  <p:tag name="KSO_WM_UNIT_VALUE" val="4"/>
  <p:tag name="KSO_WM_UNIT_HIGHLIGHT" val="1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2"/>
  <p:tag name="KSO_WM_UNIT_ID" val="diagram20198931_3*l_h_f*1_4_2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WHERE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DIAGRAM_MODELTYPE" val="stripeEnum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8931_3*l_h_f*1_1_1"/>
  <p:tag name="KSO_WM_TEMPLATE_CATEGORY" val="diagram"/>
  <p:tag name="KSO_WM_TEMPLATE_INDEX" val="2019893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2810</Words>
  <Application>WPS 演示</Application>
  <PresentationFormat>宽屏</PresentationFormat>
  <Paragraphs>261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等线</vt:lpstr>
      <vt:lpstr>思源黑体 CN Normal</vt:lpstr>
      <vt:lpstr>Aharoni</vt:lpstr>
      <vt:lpstr>站酷快乐体2016修订版</vt:lpstr>
      <vt:lpstr>文泉驿等宽微米黑</vt:lpstr>
      <vt:lpstr>黑体</vt:lpstr>
      <vt:lpstr>华文仿宋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浅笑安然</cp:lastModifiedBy>
  <cp:revision>154</cp:revision>
  <dcterms:created xsi:type="dcterms:W3CDTF">2020-03-11T02:21:00Z</dcterms:created>
  <dcterms:modified xsi:type="dcterms:W3CDTF">2020-07-23T03:14:29Z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