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8" r:id="rId3"/>
    <p:sldId id="257" r:id="rId4"/>
    <p:sldId id="261" r:id="rId6"/>
    <p:sldId id="269" r:id="rId7"/>
    <p:sldId id="26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36" r:id="rId16"/>
    <p:sldId id="337" r:id="rId17"/>
    <p:sldId id="302" r:id="rId18"/>
    <p:sldId id="303" r:id="rId19"/>
    <p:sldId id="263" r:id="rId20"/>
    <p:sldId id="338" r:id="rId21"/>
    <p:sldId id="278" r:id="rId22"/>
    <p:sldId id="279" r:id="rId23"/>
    <p:sldId id="291" r:id="rId24"/>
    <p:sldId id="310" r:id="rId25"/>
    <p:sldId id="292" r:id="rId26"/>
    <p:sldId id="267" r:id="rId27"/>
    <p:sldId id="283" r:id="rId28"/>
    <p:sldId id="306" r:id="rId29"/>
    <p:sldId id="305" r:id="rId30"/>
    <p:sldId id="307" r:id="rId31"/>
    <p:sldId id="33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308" autoAdjust="0"/>
  </p:normalViewPr>
  <p:slideViewPr>
    <p:cSldViewPr snapToGrid="0" showGuides="1">
      <p:cViewPr varScale="1">
        <p:scale>
          <a:sx n="67" d="100"/>
          <a:sy n="67" d="100"/>
        </p:scale>
        <p:origin x="876" y="72"/>
      </p:cViewPr>
      <p:guideLst>
        <p:guide orient="horz" pos="2205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18"/>
          <p:cNvSpPr txBox="1">
            <a:spLocks noChangeArrowheads="1"/>
          </p:cNvSpPr>
          <p:nvPr/>
        </p:nvSpPr>
        <p:spPr bwMode="auto">
          <a:xfrm>
            <a:off x="414338" y="2063750"/>
            <a:ext cx="5900737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  <a:r>
              <a:rPr lang="zh-CN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22"/>
          <p:cNvSpPr txBox="1">
            <a:spLocks noChangeArrowheads="1"/>
          </p:cNvSpPr>
          <p:nvPr/>
        </p:nvSpPr>
        <p:spPr bwMode="auto">
          <a:xfrm>
            <a:off x="454025" y="4014788"/>
            <a:ext cx="2173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2600" y="3776663"/>
            <a:ext cx="2774950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4" name="组合 1"/>
          <p:cNvGrpSpPr/>
          <p:nvPr/>
        </p:nvGrpSpPr>
        <p:grpSpPr bwMode="auto"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5125" name="图片 3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925" y="5470844"/>
              <a:ext cx="573074" cy="65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297" y="4565510"/>
              <a:ext cx="1438781" cy="123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图片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66" y="879190"/>
              <a:ext cx="3828620" cy="3298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5129" name="图片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61" y="3297771"/>
              <a:ext cx="3554276" cy="306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0" name="文本框 2"/>
          <p:cNvSpPr txBox="1">
            <a:spLocks noChangeArrowheads="1"/>
          </p:cNvSpPr>
          <p:nvPr/>
        </p:nvSpPr>
        <p:spPr bwMode="auto">
          <a:xfrm>
            <a:off x="439738" y="4676775"/>
            <a:ext cx="485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依托腾讯课堂的网课笔记功能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文本框 5"/>
          <p:cNvSpPr txBox="1">
            <a:spLocks noChangeArrowheads="1"/>
          </p:cNvSpPr>
          <p:nvPr/>
        </p:nvSpPr>
        <p:spPr bwMode="auto">
          <a:xfrm>
            <a:off x="454025" y="3059113"/>
            <a:ext cx="5148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然阿姨 | 第二届产品策划比赛</a:t>
            </a:r>
            <a:endParaRPr lang="zh-CN" altLang="en-US" sz="24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1.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目标市场</a:t>
              </a:r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——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线职业教育市场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28775" y="1665089"/>
            <a:ext cx="893445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职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业教育是以技能训练为主，以就业为导向的人才培养体系。职业教育具有广泛的社会意义，对于保持人才供求天平的稳定至关重要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职业教育以“是否颁发学历证书”为标准可分为学历与非学历两大类。学历类职业教育可分为中等和高等职业教育，非学历职业教育主要包含职业资格考试和职业技能两类。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1.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目标市场</a:t>
              </a:r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——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线职业教育市场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038225"/>
            <a:ext cx="10344150" cy="478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1.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目标市场</a:t>
              </a:r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——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线职业教育市场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82428" y="1098019"/>
            <a:ext cx="9427144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尽管中国在职业教育的发展上取得了一些进步，但职业教育仍然是国内人才培养体系中的薄弱环节，相对滞后于市场的实际需求，需要进一步的改革与演化。随着互联网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时代的到来，在线职业教育应运而生。</a:t>
            </a: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在线职业教育的兴起是技术与需求共同作用的结果。互联网技术的广泛应用和智能硬件设备的普及，为在线职业教育的发展提供了客观条件。职业形态、教育理念、课堂形式等多维度的演化变迁催生了在线职业教育的市场需求。</a:t>
            </a: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PEST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7" name="Rectangle: Rounded Corners 59"/>
          <p:cNvSpPr/>
          <p:nvPr>
            <p:custDataLst>
              <p:tags r:id="rId1"/>
            </p:custDataLst>
          </p:nvPr>
        </p:nvSpPr>
        <p:spPr>
          <a:xfrm>
            <a:off x="725805" y="4147820"/>
            <a:ext cx="1693545" cy="649605"/>
          </a:xfrm>
          <a:prstGeom prst="roundRect">
            <a:avLst>
              <a:gd name="adj" fmla="val 50000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: Rounded Corners 59"/>
          <p:cNvSpPr/>
          <p:nvPr>
            <p:custDataLst>
              <p:tags r:id="rId2"/>
            </p:custDataLst>
          </p:nvPr>
        </p:nvSpPr>
        <p:spPr>
          <a:xfrm>
            <a:off x="725805" y="1087120"/>
            <a:ext cx="1663700" cy="619125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: Rounded Corners 59"/>
          <p:cNvSpPr/>
          <p:nvPr>
            <p:custDataLst>
              <p:tags r:id="rId3"/>
            </p:custDataLst>
          </p:nvPr>
        </p:nvSpPr>
        <p:spPr>
          <a:xfrm>
            <a:off x="6506210" y="1061085"/>
            <a:ext cx="1678305" cy="579755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: Rounded Corners 59"/>
          <p:cNvSpPr/>
          <p:nvPr>
            <p:custDataLst>
              <p:tags r:id="rId4"/>
            </p:custDataLst>
          </p:nvPr>
        </p:nvSpPr>
        <p:spPr>
          <a:xfrm>
            <a:off x="6348730" y="4079240"/>
            <a:ext cx="1835785" cy="692785"/>
          </a:xfrm>
          <a:prstGeom prst="roundRect">
            <a:avLst>
              <a:gd name="adj" fmla="val 50000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768906" y="1139323"/>
            <a:ext cx="1592035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政策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20096" y="1120446"/>
            <a:ext cx="1678251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经济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884080" y="4216085"/>
            <a:ext cx="1439155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社会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6506073" y="4183951"/>
            <a:ext cx="1678251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科技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Box 48"/>
          <p:cNvSpPr txBox="1"/>
          <p:nvPr>
            <p:custDataLst>
              <p:tags r:id="rId9"/>
            </p:custDataLst>
          </p:nvPr>
        </p:nvSpPr>
        <p:spPr>
          <a:xfrm>
            <a:off x="608965" y="1934845"/>
            <a:ext cx="6028055" cy="2217420"/>
          </a:xfrm>
          <a:prstGeom prst="rect">
            <a:avLst/>
          </a:prstGeom>
          <a:noFill/>
        </p:spPr>
        <p:txBody>
          <a:bodyPr wrap="square" tIns="0" rtlCol="0">
            <a:normAutofit fontScale="6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建设产教融合型企业实施办法（试行） 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关于实施中国特色高水平高职学校和专业建设计划的意见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关于在院校实施“学历证书</a:t>
            </a:r>
            <a:r>
              <a:rPr lang="en-US" altLang="zh-CN" sz="2545" dirty="0">
                <a:sym typeface="+mn-ea"/>
              </a:rPr>
              <a:t>+</a:t>
            </a:r>
            <a:r>
              <a:rPr lang="zh-CN" altLang="en-US" sz="2545" dirty="0">
                <a:sym typeface="+mn-ea"/>
              </a:rPr>
              <a:t>若干职业技能等级证书”制度试点方案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高职扩招专项工作实施方案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职业技能提升行动方案（</a:t>
            </a:r>
            <a:r>
              <a:rPr lang="en-US" altLang="zh-CN" sz="2545" dirty="0">
                <a:sym typeface="+mn-ea"/>
              </a:rPr>
              <a:t>2019-2021</a:t>
            </a:r>
            <a:r>
              <a:rPr lang="zh-CN" altLang="en-US" sz="2545" dirty="0">
                <a:sym typeface="+mn-ea"/>
              </a:rPr>
              <a:t>） 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关于推进</a:t>
            </a:r>
            <a:r>
              <a:rPr lang="en-US" altLang="zh-CN" sz="2545" dirty="0">
                <a:sym typeface="+mn-ea"/>
              </a:rPr>
              <a:t>1+X</a:t>
            </a:r>
            <a:r>
              <a:rPr lang="zh-CN" altLang="en-US" sz="2545" dirty="0">
                <a:sym typeface="+mn-ea"/>
              </a:rPr>
              <a:t>证书制度试点工作的指导意见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深化新时代职业教育“双师型”教师队伍建设改革实施方案</a:t>
            </a:r>
            <a:r>
              <a:rPr lang="en-US" altLang="zh-CN" sz="2545" dirty="0" smtClean="0">
                <a:sym typeface="+mn-ea"/>
              </a:rPr>
              <a:t>》</a:t>
            </a:r>
            <a:endParaRPr kumimoji="0" lang="zh-CN" altLang="en-US" sz="2545" b="0" i="0" u="none" strike="noStrike" kern="1200" cap="none" spc="15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48"/>
          <p:cNvSpPr txBox="1"/>
          <p:nvPr>
            <p:custDataLst>
              <p:tags r:id="rId10"/>
            </p:custDataLst>
          </p:nvPr>
        </p:nvSpPr>
        <p:spPr>
          <a:xfrm>
            <a:off x="6511290" y="1878965"/>
            <a:ext cx="4688840" cy="197421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500" dirty="0">
                <a:sym typeface="+mn-ea"/>
              </a:rPr>
              <a:t>据艾瑞统计及核算， </a:t>
            </a:r>
            <a:r>
              <a:rPr lang="en-US" altLang="zh-CN" sz="1500" dirty="0">
                <a:sym typeface="+mn-ea"/>
              </a:rPr>
              <a:t>2019</a:t>
            </a:r>
            <a:r>
              <a:rPr lang="zh-CN" altLang="en-US" sz="1500" dirty="0">
                <a:sym typeface="+mn-ea"/>
              </a:rPr>
              <a:t>年中国职业教育市场规模达</a:t>
            </a:r>
            <a:r>
              <a:rPr lang="en-US" altLang="zh-CN" sz="1500" dirty="0">
                <a:sym typeface="+mn-ea"/>
              </a:rPr>
              <a:t>2688.5</a:t>
            </a:r>
            <a:r>
              <a:rPr lang="zh-CN" altLang="en-US" sz="1500" dirty="0">
                <a:sym typeface="+mn-ea"/>
              </a:rPr>
              <a:t>亿元， 同比增长</a:t>
            </a:r>
            <a:r>
              <a:rPr lang="en-US" altLang="zh-CN" sz="1500" dirty="0">
                <a:sym typeface="+mn-ea"/>
              </a:rPr>
              <a:t>13.3%</a:t>
            </a:r>
            <a:r>
              <a:rPr lang="zh-CN" altLang="en-US" sz="1500" dirty="0">
                <a:sym typeface="+mn-ea"/>
              </a:rPr>
              <a:t>，未来几年市场将维持在</a:t>
            </a:r>
            <a:r>
              <a:rPr lang="en-US" altLang="zh-CN" sz="1500" dirty="0">
                <a:sym typeface="+mn-ea"/>
              </a:rPr>
              <a:t>13%</a:t>
            </a:r>
            <a:r>
              <a:rPr lang="zh-CN" altLang="en-US" sz="1500" dirty="0">
                <a:sym typeface="+mn-ea"/>
              </a:rPr>
              <a:t>左右的增速持续增长，预计</a:t>
            </a:r>
            <a:r>
              <a:rPr lang="en-US" altLang="zh-CN" sz="1500" dirty="0">
                <a:sym typeface="+mn-ea"/>
              </a:rPr>
              <a:t>2022</a:t>
            </a:r>
            <a:r>
              <a:rPr lang="zh-CN" altLang="en-US" sz="1500" dirty="0">
                <a:sym typeface="+mn-ea"/>
              </a:rPr>
              <a:t>年市场有望突破</a:t>
            </a:r>
            <a:r>
              <a:rPr lang="en-US" altLang="zh-CN" sz="1500" dirty="0">
                <a:sym typeface="+mn-ea"/>
              </a:rPr>
              <a:t>3900</a:t>
            </a:r>
            <a:r>
              <a:rPr lang="zh-CN" altLang="en-US" sz="1500" dirty="0">
                <a:sym typeface="+mn-ea"/>
              </a:rPr>
              <a:t>亿元。 就在线职业教育而言，</a:t>
            </a:r>
            <a:r>
              <a:rPr lang="en-US" altLang="zh-CN" sz="1500" dirty="0">
                <a:sym typeface="+mn-ea"/>
              </a:rPr>
              <a:t>2019</a:t>
            </a:r>
            <a:r>
              <a:rPr lang="zh-CN" altLang="en-US" sz="1500" dirty="0">
                <a:sym typeface="+mn-ea"/>
              </a:rPr>
              <a:t>年中国在线职业教育规模为</a:t>
            </a:r>
            <a:r>
              <a:rPr lang="en-US" altLang="zh-CN" sz="1500" dirty="0">
                <a:sym typeface="+mn-ea"/>
              </a:rPr>
              <a:t>393.3</a:t>
            </a:r>
            <a:r>
              <a:rPr lang="zh-CN" altLang="en-US" sz="1500" dirty="0">
                <a:sym typeface="+mn-ea"/>
              </a:rPr>
              <a:t>亿元，未来将保持在</a:t>
            </a:r>
            <a:r>
              <a:rPr lang="en-US" altLang="zh-CN" sz="1500" dirty="0">
                <a:sym typeface="+mn-ea"/>
              </a:rPr>
              <a:t>20%</a:t>
            </a:r>
            <a:r>
              <a:rPr lang="zh-CN" altLang="en-US" sz="1500" dirty="0">
                <a:sym typeface="+mn-ea"/>
              </a:rPr>
              <a:t>左右的增速持续增长。</a:t>
            </a:r>
            <a:endParaRPr lang="en-US" altLang="zh-CN" sz="1500" dirty="0"/>
          </a:p>
          <a:p>
            <a:pPr lvl="0">
              <a:lnSpc>
                <a:spcPct val="120000"/>
              </a:lnSpc>
              <a:defRPr/>
            </a:pPr>
            <a:endParaRPr lang="zh-CN" altLang="en-US" sz="15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48"/>
          <p:cNvSpPr txBox="1"/>
          <p:nvPr>
            <p:custDataLst>
              <p:tags r:id="rId11"/>
            </p:custDataLst>
          </p:nvPr>
        </p:nvSpPr>
        <p:spPr>
          <a:xfrm>
            <a:off x="725805" y="4987925"/>
            <a:ext cx="5161280" cy="14605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ym typeface="+mn-ea"/>
              </a:rPr>
              <a:t>现阶段就业市场百花齐放，计算机理论的不断提升推动了人工智能、大数据、物联网的发展，为市场带来新的工作机会，同时网红、电竞等新兴职业也层出不穷。面对市场业态变化国家在市场与学术层面均做出了反应，但依然面临着新兴职业人才缺口大、培训体系不完善、师资缺乏等困境，这无疑是职业教育市场玩家打造优势学科、构建渠道网络的机会所在</a:t>
            </a:r>
            <a:endParaRPr lang="en-US" altLang="zh-CN" sz="1400" dirty="0"/>
          </a:p>
          <a:p>
            <a:pPr lvl="0">
              <a:lnSpc>
                <a:spcPct val="120000"/>
              </a:lnSpc>
              <a:defRPr/>
            </a:pP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48"/>
          <p:cNvSpPr txBox="1"/>
          <p:nvPr>
            <p:custDataLst>
              <p:tags r:id="rId12"/>
            </p:custDataLst>
          </p:nvPr>
        </p:nvSpPr>
        <p:spPr>
          <a:xfrm>
            <a:off x="6520180" y="4987925"/>
            <a:ext cx="4679315" cy="136080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500" dirty="0">
                <a:sym typeface="+mn-ea"/>
              </a:rPr>
              <a:t>新技术</a:t>
            </a:r>
            <a:r>
              <a:rPr lang="en-US" altLang="zh-CN" sz="1500" dirty="0">
                <a:sym typeface="+mn-ea"/>
              </a:rPr>
              <a:t>+</a:t>
            </a:r>
            <a:r>
              <a:rPr lang="zh-CN" altLang="en-US" sz="1500" dirty="0">
                <a:sym typeface="+mn-ea"/>
              </a:rPr>
              <a:t>教育容易带来资本和创业风口， 如教育</a:t>
            </a:r>
            <a:r>
              <a:rPr lang="en-US" altLang="zh-CN" sz="1500" dirty="0">
                <a:sym typeface="+mn-ea"/>
              </a:rPr>
              <a:t>O2O</a:t>
            </a:r>
            <a:r>
              <a:rPr lang="zh-CN" altLang="en-US" sz="1500" dirty="0">
                <a:sym typeface="+mn-ea"/>
              </a:rPr>
              <a:t>、 </a:t>
            </a:r>
            <a:r>
              <a:rPr lang="en-US" altLang="zh-CN" sz="1500" dirty="0">
                <a:sym typeface="+mn-ea"/>
              </a:rPr>
              <a:t>VR</a:t>
            </a:r>
            <a:r>
              <a:rPr lang="zh-CN" altLang="en-US" sz="1500" dirty="0">
                <a:sym typeface="+mn-ea"/>
              </a:rPr>
              <a:t>教育、 直播互动教育， 且优先发生于在线教育领域。 在线职业教育与先进技术、 新进硬件相结合时， 其服务场景、 服务体验等都将得到丰富和改善， 甚至有望探索出新的盈利模式。</a:t>
            </a:r>
            <a:endParaRPr lang="en-US" altLang="zh-CN" sz="1500" dirty="0"/>
          </a:p>
          <a:p>
            <a:pPr lvl="0">
              <a:lnSpc>
                <a:spcPct val="120000"/>
              </a:lnSpc>
              <a:defRPr/>
            </a:pPr>
            <a:endParaRPr lang="en-US" altLang="zh-CN" sz="15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PEST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67275" y="1498600"/>
            <a:ext cx="71272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总结：</a:t>
            </a:r>
            <a:endParaRPr lang="en-US" altLang="zh-CN" sz="2400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政府培育优质在线教育资源，加强在线教育人才培养。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在线教育市场持续增长形式良好，市场下沉还有较大市场未开发。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新兴职业人才缺口大，在线教育构建渠道，解决就业问题。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4.</a:t>
            </a:r>
            <a:r>
              <a:rPr lang="zh-CN" altLang="en-US" dirty="0" smtClean="0">
                <a:sym typeface="+mn-ea"/>
              </a:rPr>
              <a:t>新技术</a:t>
            </a:r>
            <a:r>
              <a:rPr lang="en-US" altLang="zh-CN" dirty="0" smtClean="0">
                <a:sym typeface="+mn-ea"/>
              </a:rPr>
              <a:t>+</a:t>
            </a:r>
            <a:r>
              <a:rPr lang="zh-CN" altLang="en-US" dirty="0" smtClean="0">
                <a:sym typeface="+mn-ea"/>
              </a:rPr>
              <a:t>教育有望改变在线教育市场格局。</a:t>
            </a:r>
            <a:endParaRPr lang="zh-CN" altLang="en-US"/>
          </a:p>
        </p:txBody>
      </p:sp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>
            <a:off x="2896870" y="2499360"/>
            <a:ext cx="1467485" cy="1466215"/>
          </a:xfrm>
          <a:custGeom>
            <a:avLst/>
            <a:gdLst>
              <a:gd name="T0" fmla="*/ 328 w 1143"/>
              <a:gd name="T1" fmla="*/ 487 h 1143"/>
              <a:gd name="T2" fmla="*/ 276 w 1143"/>
              <a:gd name="T3" fmla="*/ 363 h 1143"/>
              <a:gd name="T4" fmla="*/ 174 w 1143"/>
              <a:gd name="T5" fmla="*/ 398 h 1143"/>
              <a:gd name="T6" fmla="*/ 0 w 1143"/>
              <a:gd name="T7" fmla="*/ 572 h 1143"/>
              <a:gd name="T8" fmla="*/ 175 w 1143"/>
              <a:gd name="T9" fmla="*/ 746 h 1143"/>
              <a:gd name="T10" fmla="*/ 211 w 1143"/>
              <a:gd name="T11" fmla="*/ 849 h 1143"/>
              <a:gd name="T12" fmla="*/ 86 w 1143"/>
              <a:gd name="T13" fmla="*/ 900 h 1143"/>
              <a:gd name="T14" fmla="*/ 246 w 1143"/>
              <a:gd name="T15" fmla="*/ 1060 h 1143"/>
              <a:gd name="T16" fmla="*/ 298 w 1143"/>
              <a:gd name="T17" fmla="*/ 936 h 1143"/>
              <a:gd name="T18" fmla="*/ 400 w 1143"/>
              <a:gd name="T19" fmla="*/ 972 h 1143"/>
              <a:gd name="T20" fmla="*/ 572 w 1143"/>
              <a:gd name="T21" fmla="*/ 1143 h 1143"/>
              <a:gd name="T22" fmla="*/ 1143 w 1143"/>
              <a:gd name="T23" fmla="*/ 572 h 1143"/>
              <a:gd name="T24" fmla="*/ 959 w 1143"/>
              <a:gd name="T25" fmla="*/ 388 h 1143"/>
              <a:gd name="T26" fmla="*/ 916 w 1143"/>
              <a:gd name="T27" fmla="*/ 345 h 1143"/>
              <a:gd name="T28" fmla="*/ 759 w 1143"/>
              <a:gd name="T29" fmla="*/ 187 h 1143"/>
              <a:gd name="T30" fmla="*/ 746 w 1143"/>
              <a:gd name="T31" fmla="*/ 175 h 1143"/>
              <a:gd name="T32" fmla="*/ 572 w 1143"/>
              <a:gd name="T33" fmla="*/ 0 h 1143"/>
              <a:gd name="T34" fmla="*/ 572 w 1143"/>
              <a:gd name="T35" fmla="*/ 0 h 1143"/>
              <a:gd name="T36" fmla="*/ 398 w 1143"/>
              <a:gd name="T37" fmla="*/ 174 h 1143"/>
              <a:gd name="T38" fmla="*/ 378 w 1143"/>
              <a:gd name="T39" fmla="*/ 194 h 1143"/>
              <a:gd name="T40" fmla="*/ 379 w 1143"/>
              <a:gd name="T41" fmla="*/ 194 h 1143"/>
              <a:gd name="T42" fmla="*/ 363 w 1143"/>
              <a:gd name="T43" fmla="*/ 276 h 1143"/>
              <a:gd name="T44" fmla="*/ 488 w 1143"/>
              <a:gd name="T45" fmla="*/ 328 h 1143"/>
              <a:gd name="T46" fmla="*/ 328 w 1143"/>
              <a:gd name="T47" fmla="*/ 48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328" y="487"/>
                </a:moveTo>
                <a:cubicBezTo>
                  <a:pt x="272" y="446"/>
                  <a:pt x="296" y="413"/>
                  <a:pt x="276" y="363"/>
                </a:cubicBezTo>
                <a:cubicBezTo>
                  <a:pt x="266" y="336"/>
                  <a:pt x="236" y="336"/>
                  <a:pt x="174" y="398"/>
                </a:cubicBezTo>
                <a:cubicBezTo>
                  <a:pt x="0" y="572"/>
                  <a:pt x="0" y="572"/>
                  <a:pt x="0" y="572"/>
                </a:cubicBezTo>
                <a:cubicBezTo>
                  <a:pt x="175" y="746"/>
                  <a:pt x="175" y="746"/>
                  <a:pt x="175" y="746"/>
                </a:cubicBezTo>
                <a:cubicBezTo>
                  <a:pt x="238" y="809"/>
                  <a:pt x="237" y="839"/>
                  <a:pt x="211" y="849"/>
                </a:cubicBezTo>
                <a:cubicBezTo>
                  <a:pt x="160" y="868"/>
                  <a:pt x="127" y="844"/>
                  <a:pt x="86" y="900"/>
                </a:cubicBezTo>
                <a:cubicBezTo>
                  <a:pt x="16" y="997"/>
                  <a:pt x="150" y="1131"/>
                  <a:pt x="246" y="1060"/>
                </a:cubicBezTo>
                <a:cubicBezTo>
                  <a:pt x="303" y="1019"/>
                  <a:pt x="279" y="986"/>
                  <a:pt x="298" y="936"/>
                </a:cubicBezTo>
                <a:cubicBezTo>
                  <a:pt x="308" y="909"/>
                  <a:pt x="338" y="909"/>
                  <a:pt x="400" y="972"/>
                </a:cubicBezTo>
                <a:cubicBezTo>
                  <a:pt x="572" y="1143"/>
                  <a:pt x="572" y="1143"/>
                  <a:pt x="572" y="1143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59" y="388"/>
                  <a:pt x="959" y="388"/>
                  <a:pt x="959" y="388"/>
                </a:cubicBezTo>
                <a:cubicBezTo>
                  <a:pt x="916" y="345"/>
                  <a:pt x="916" y="345"/>
                  <a:pt x="916" y="345"/>
                </a:cubicBezTo>
                <a:cubicBezTo>
                  <a:pt x="759" y="187"/>
                  <a:pt x="759" y="187"/>
                  <a:pt x="759" y="187"/>
                </a:cubicBezTo>
                <a:cubicBezTo>
                  <a:pt x="755" y="183"/>
                  <a:pt x="751" y="179"/>
                  <a:pt x="746" y="175"/>
                </a:cubicBezTo>
                <a:cubicBezTo>
                  <a:pt x="572" y="0"/>
                  <a:pt x="572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398" y="174"/>
                  <a:pt x="398" y="174"/>
                  <a:pt x="398" y="174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79" y="194"/>
                  <a:pt x="379" y="194"/>
                  <a:pt x="379" y="194"/>
                </a:cubicBezTo>
                <a:cubicBezTo>
                  <a:pt x="336" y="243"/>
                  <a:pt x="339" y="267"/>
                  <a:pt x="363" y="276"/>
                </a:cubicBezTo>
                <a:cubicBezTo>
                  <a:pt x="413" y="295"/>
                  <a:pt x="446" y="272"/>
                  <a:pt x="488" y="328"/>
                </a:cubicBezTo>
                <a:cubicBezTo>
                  <a:pt x="559" y="425"/>
                  <a:pt x="425" y="558"/>
                  <a:pt x="328" y="487"/>
                </a:cubicBezTo>
                <a:close/>
              </a:path>
            </a:pathLst>
          </a:custGeom>
          <a:solidFill>
            <a:srgbClr val="79B6D3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>
            <p:custDataLst>
              <p:tags r:id="rId2"/>
            </p:custDataLst>
          </p:nvPr>
        </p:nvSpPr>
        <p:spPr bwMode="auto">
          <a:xfrm>
            <a:off x="1971675" y="1509395"/>
            <a:ext cx="1364615" cy="1363345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8EAADC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7"/>
          <p:cNvSpPr/>
          <p:nvPr>
            <p:custDataLst>
              <p:tags r:id="rId3"/>
            </p:custDataLst>
          </p:nvPr>
        </p:nvSpPr>
        <p:spPr bwMode="auto">
          <a:xfrm>
            <a:off x="972185" y="2491105"/>
            <a:ext cx="1467485" cy="1467485"/>
          </a:xfrm>
          <a:custGeom>
            <a:avLst/>
            <a:gdLst>
              <a:gd name="T0" fmla="*/ 814 w 1143"/>
              <a:gd name="T1" fmla="*/ 656 h 1143"/>
              <a:gd name="T2" fmla="*/ 866 w 1143"/>
              <a:gd name="T3" fmla="*/ 781 h 1143"/>
              <a:gd name="T4" fmla="*/ 969 w 1143"/>
              <a:gd name="T5" fmla="*/ 745 h 1143"/>
              <a:gd name="T6" fmla="*/ 1143 w 1143"/>
              <a:gd name="T7" fmla="*/ 572 h 1143"/>
              <a:gd name="T8" fmla="*/ 968 w 1143"/>
              <a:gd name="T9" fmla="*/ 397 h 1143"/>
              <a:gd name="T10" fmla="*/ 932 w 1143"/>
              <a:gd name="T11" fmla="*/ 294 h 1143"/>
              <a:gd name="T12" fmla="*/ 1057 w 1143"/>
              <a:gd name="T13" fmla="*/ 243 h 1143"/>
              <a:gd name="T14" fmla="*/ 896 w 1143"/>
              <a:gd name="T15" fmla="*/ 83 h 1143"/>
              <a:gd name="T16" fmla="*/ 845 w 1143"/>
              <a:gd name="T17" fmla="*/ 207 h 1143"/>
              <a:gd name="T18" fmla="*/ 743 w 1143"/>
              <a:gd name="T19" fmla="*/ 172 h 1143"/>
              <a:gd name="T20" fmla="*/ 571 w 1143"/>
              <a:gd name="T21" fmla="*/ 0 h 1143"/>
              <a:gd name="T22" fmla="*/ 0 w 1143"/>
              <a:gd name="T23" fmla="*/ 572 h 1143"/>
              <a:gd name="T24" fmla="*/ 184 w 1143"/>
              <a:gd name="T25" fmla="*/ 755 h 1143"/>
              <a:gd name="T26" fmla="*/ 227 w 1143"/>
              <a:gd name="T27" fmla="*/ 798 h 1143"/>
              <a:gd name="T28" fmla="*/ 384 w 1143"/>
              <a:gd name="T29" fmla="*/ 956 h 1143"/>
              <a:gd name="T30" fmla="*/ 396 w 1143"/>
              <a:gd name="T31" fmla="*/ 969 h 1143"/>
              <a:gd name="T32" fmla="*/ 571 w 1143"/>
              <a:gd name="T33" fmla="*/ 1143 h 1143"/>
              <a:gd name="T34" fmla="*/ 571 w 1143"/>
              <a:gd name="T35" fmla="*/ 1143 h 1143"/>
              <a:gd name="T36" fmla="*/ 745 w 1143"/>
              <a:gd name="T37" fmla="*/ 970 h 1143"/>
              <a:gd name="T38" fmla="*/ 765 w 1143"/>
              <a:gd name="T39" fmla="*/ 949 h 1143"/>
              <a:gd name="T40" fmla="*/ 764 w 1143"/>
              <a:gd name="T41" fmla="*/ 949 h 1143"/>
              <a:gd name="T42" fmla="*/ 780 w 1143"/>
              <a:gd name="T43" fmla="*/ 867 h 1143"/>
              <a:gd name="T44" fmla="*/ 655 w 1143"/>
              <a:gd name="T45" fmla="*/ 815 h 1143"/>
              <a:gd name="T46" fmla="*/ 814 w 1143"/>
              <a:gd name="T47" fmla="*/ 65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814" y="656"/>
                </a:moveTo>
                <a:cubicBezTo>
                  <a:pt x="871" y="697"/>
                  <a:pt x="847" y="730"/>
                  <a:pt x="866" y="781"/>
                </a:cubicBezTo>
                <a:cubicBezTo>
                  <a:pt x="877" y="807"/>
                  <a:pt x="907" y="808"/>
                  <a:pt x="969" y="745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68" y="397"/>
                  <a:pt x="968" y="397"/>
                  <a:pt x="968" y="397"/>
                </a:cubicBezTo>
                <a:cubicBezTo>
                  <a:pt x="905" y="334"/>
                  <a:pt x="905" y="304"/>
                  <a:pt x="932" y="294"/>
                </a:cubicBezTo>
                <a:cubicBezTo>
                  <a:pt x="983" y="275"/>
                  <a:pt x="1016" y="300"/>
                  <a:pt x="1057" y="243"/>
                </a:cubicBezTo>
                <a:cubicBezTo>
                  <a:pt x="1127" y="147"/>
                  <a:pt x="993" y="12"/>
                  <a:pt x="896" y="83"/>
                </a:cubicBezTo>
                <a:cubicBezTo>
                  <a:pt x="840" y="124"/>
                  <a:pt x="864" y="157"/>
                  <a:pt x="845" y="207"/>
                </a:cubicBezTo>
                <a:cubicBezTo>
                  <a:pt x="835" y="234"/>
                  <a:pt x="805" y="234"/>
                  <a:pt x="743" y="172"/>
                </a:cubicBezTo>
                <a:cubicBezTo>
                  <a:pt x="571" y="0"/>
                  <a:pt x="571" y="0"/>
                  <a:pt x="571" y="0"/>
                </a:cubicBezTo>
                <a:cubicBezTo>
                  <a:pt x="0" y="572"/>
                  <a:pt x="0" y="572"/>
                  <a:pt x="0" y="572"/>
                </a:cubicBezTo>
                <a:cubicBezTo>
                  <a:pt x="184" y="755"/>
                  <a:pt x="184" y="755"/>
                  <a:pt x="184" y="755"/>
                </a:cubicBezTo>
                <a:cubicBezTo>
                  <a:pt x="227" y="798"/>
                  <a:pt x="227" y="798"/>
                  <a:pt x="227" y="798"/>
                </a:cubicBezTo>
                <a:cubicBezTo>
                  <a:pt x="384" y="956"/>
                  <a:pt x="384" y="956"/>
                  <a:pt x="384" y="956"/>
                </a:cubicBezTo>
                <a:cubicBezTo>
                  <a:pt x="388" y="960"/>
                  <a:pt x="392" y="964"/>
                  <a:pt x="396" y="969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745" y="970"/>
                  <a:pt x="745" y="970"/>
                  <a:pt x="745" y="970"/>
                </a:cubicBezTo>
                <a:cubicBezTo>
                  <a:pt x="765" y="949"/>
                  <a:pt x="765" y="949"/>
                  <a:pt x="765" y="949"/>
                </a:cubicBezTo>
                <a:cubicBezTo>
                  <a:pt x="764" y="949"/>
                  <a:pt x="764" y="949"/>
                  <a:pt x="764" y="949"/>
                </a:cubicBezTo>
                <a:cubicBezTo>
                  <a:pt x="807" y="900"/>
                  <a:pt x="804" y="876"/>
                  <a:pt x="780" y="867"/>
                </a:cubicBezTo>
                <a:cubicBezTo>
                  <a:pt x="729" y="848"/>
                  <a:pt x="697" y="872"/>
                  <a:pt x="655" y="815"/>
                </a:cubicBezTo>
                <a:cubicBezTo>
                  <a:pt x="584" y="718"/>
                  <a:pt x="717" y="585"/>
                  <a:pt x="814" y="656"/>
                </a:cubicBezTo>
                <a:close/>
              </a:path>
            </a:pathLst>
          </a:custGeom>
          <a:solidFill>
            <a:srgbClr val="8590CA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6"/>
          <p:cNvSpPr/>
          <p:nvPr>
            <p:custDataLst>
              <p:tags r:id="rId4"/>
            </p:custDataLst>
          </p:nvPr>
        </p:nvSpPr>
        <p:spPr bwMode="auto">
          <a:xfrm rot="10800000">
            <a:off x="1971675" y="3506470"/>
            <a:ext cx="1364615" cy="1363345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7AC2C7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366645" y="184213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296795" y="3909060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56995" y="287591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336290" y="293814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endParaRPr lang="en-US" altLang="zh-CN" sz="3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577051" y="1033810"/>
            <a:ext cx="3270698" cy="5614640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62450" y="1033809"/>
            <a:ext cx="3273908" cy="5614641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43582" y="1223344"/>
            <a:ext cx="28521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在线职业教育的认知认可度不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 smtClean="0"/>
              <a:t>    社</a:t>
            </a:r>
            <a:r>
              <a:rPr lang="zh-CN" altLang="en-US" dirty="0"/>
              <a:t>会氛围对包括在线职业教育在内的职业教育、及其培训成果的认知认可度普遍不足，仍需进一步的提升。</a:t>
            </a:r>
            <a:endParaRPr lang="zh-CN" altLang="en-US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 smtClean="0"/>
              <a:t>    整</a:t>
            </a:r>
            <a:r>
              <a:rPr lang="zh-CN" altLang="en-US" dirty="0"/>
              <a:t>体上看，在线职业教育从“职业教育”到“就业教育”的通路仍然没有完全打开，是其未来发展需要突破的壁垒之一</a:t>
            </a:r>
            <a:r>
              <a:rPr lang="zh-CN" altLang="en-US" dirty="0" smtClean="0"/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076" y="344154"/>
            <a:ext cx="4628580" cy="507162"/>
            <a:chOff x="384176" y="307549"/>
            <a:chExt cx="4628580" cy="507162"/>
          </a:xfrm>
        </p:grpSpPr>
        <p:grpSp>
          <p:nvGrpSpPr>
            <p:cNvPr id="21" name="组合 20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3</a:t>
              </a:r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市场问题和机会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8159793" y="1033809"/>
            <a:ext cx="3390901" cy="5614641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362450" y="1186209"/>
            <a:ext cx="3121508" cy="5462241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631840" y="1223344"/>
            <a:ext cx="28521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12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 </a:t>
            </a:r>
            <a:r>
              <a:rPr lang="zh-CN" altLang="en-US" dirty="0"/>
              <a:t>在线职业教育的社会价值没有充分被释放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ea typeface="+mn-ea"/>
              </a:rPr>
              <a:t>    在</a:t>
            </a:r>
            <a:r>
              <a:rPr lang="zh-CN" altLang="en-US" sz="1800" dirty="0">
                <a:latin typeface="+mn-ea"/>
                <a:ea typeface="+mn-ea"/>
              </a:rPr>
              <a:t>线职业教育仍然属于教育的范畴，这个行业在其商业价值以外，还存在着广泛的社会价值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  <a:ea typeface="+mn-ea"/>
              </a:rPr>
              <a:t>    例</a:t>
            </a:r>
            <a:r>
              <a:rPr lang="zh-CN" altLang="en-US" sz="1800" dirty="0">
                <a:latin typeface="+mn-ea"/>
                <a:ea typeface="+mn-ea"/>
              </a:rPr>
              <a:t>如，在线职业教育平台有多元化的教育资源，信息传播和技能培训不受空间和地域的限制，并且与实体的职业教育相比，成本投入更低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29184" y="1207955"/>
            <a:ext cx="28521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程质量参差不齐，缺乏对优质教育内容有效的激励和保护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由</a:t>
            </a:r>
            <a:r>
              <a:rPr lang="zh-CN" altLang="en-US" dirty="0"/>
              <a:t>于处于发展的初期阶段，中国在线职业教育市场的配套机制尚不完善，造成了行业入门门槛低，参与者众多，课程质量参差不齐，“同质化”凸显等问题。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grpSp>
        <p:nvGrpSpPr>
          <p:cNvPr id="17" name="组合 16"/>
          <p:cNvGrpSpPr/>
          <p:nvPr/>
        </p:nvGrpSpPr>
        <p:grpSpPr>
          <a:xfrm>
            <a:off x="346076" y="344154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4</a:t>
              </a:r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发展趋势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09675" y="1095029"/>
            <a:ext cx="946784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趋势一：教学个性</a:t>
            </a:r>
            <a:r>
              <a:rPr lang="zh-CN" altLang="en-US" sz="2400" b="1" dirty="0" smtClean="0"/>
              <a:t>化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教</a:t>
            </a:r>
            <a:r>
              <a:rPr lang="zh-CN" altLang="en-US" sz="2000" dirty="0"/>
              <a:t>育的最高境界莫过于“因材施教”。根据每一个人的特点与需求，提供定制化的学习内容与服务，从而最大化地培养人才，发挥他们的专长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趋势二：运营智慧化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数</a:t>
            </a:r>
            <a:r>
              <a:rPr lang="zh-CN" altLang="en-US" sz="2000" dirty="0"/>
              <a:t>字技术除了能在教学上发挥作用以外，还能通过教育培训机构的全面“上线”，实现基于大数据的、智慧化、集约型的管理运营模式。从而保障机构始终处于“流程不断优化、效率不断提升”的良性动态机制中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趋势三：教育平等化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在</a:t>
            </a:r>
            <a:r>
              <a:rPr lang="zh-CN" altLang="en-US" sz="2000" dirty="0"/>
              <a:t>提升教育平等化及普及性方面，在线职业教育已经是坚实的一步。未来，科技的促进作用将远超想象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98528" y="3828911"/>
            <a:ext cx="2616592" cy="11988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用户分析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竞品分析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需求</a:t>
            </a:r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分析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sp>
        <p:nvSpPr>
          <p:cNvPr id="3" name="文本框 2"/>
          <p:cNvSpPr txBox="1"/>
          <p:nvPr/>
        </p:nvSpPr>
        <p:spPr>
          <a:xfrm>
            <a:off x="1045970" y="871861"/>
            <a:ext cx="1045466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/>
              <a:t>根据艾瑞咨询</a:t>
            </a:r>
            <a:r>
              <a:rPr lang="en-US" altLang="zh-CN" sz="1600" dirty="0" smtClean="0"/>
              <a:t>《2020</a:t>
            </a:r>
            <a:r>
              <a:rPr lang="zh-CN" altLang="en-US" sz="1600" dirty="0" smtClean="0"/>
              <a:t>年中国在线教育平台大数据报告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腾讯课堂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可知，腾讯课堂本科以上用户达到</a:t>
            </a:r>
            <a:r>
              <a:rPr lang="en-US" altLang="zh-CN" sz="1600" dirty="0" smtClean="0"/>
              <a:t>51.5%</a:t>
            </a:r>
            <a:r>
              <a:rPr lang="zh-CN" altLang="en-US" sz="1600" dirty="0" smtClean="0"/>
              <a:t>。同时主流付费活跃课程中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排名前四的为互联网、设计、考证、考研</a:t>
            </a:r>
            <a:r>
              <a:rPr lang="zh-CN" altLang="en-US" sz="1600" dirty="0" smtClean="0"/>
              <a:t>分别占比</a:t>
            </a:r>
            <a:r>
              <a:rPr lang="en-US" altLang="zh-CN" sz="1600" dirty="0" smtClean="0"/>
              <a:t>25.9%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24.5%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18.1%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15.8%</a:t>
            </a:r>
            <a:r>
              <a:rPr lang="zh-CN" altLang="en-US" sz="1600" dirty="0" smtClean="0"/>
              <a:t>，平台</a:t>
            </a:r>
            <a:r>
              <a:rPr lang="zh-CN" altLang="en-US" sz="1600" dirty="0"/>
              <a:t>整体用户学历分布相对均衡，大专</a:t>
            </a:r>
            <a:r>
              <a:rPr lang="en-US" altLang="zh-CN" sz="1600" dirty="0"/>
              <a:t>/</a:t>
            </a:r>
            <a:r>
              <a:rPr lang="zh-CN" altLang="en-US" sz="1600" dirty="0"/>
              <a:t>本科及以上学历用户占比达</a:t>
            </a:r>
            <a:r>
              <a:rPr lang="en-US" altLang="zh-CN" sz="1600" dirty="0"/>
              <a:t>56.4%</a:t>
            </a:r>
            <a:r>
              <a:rPr lang="zh-CN" altLang="en-US" sz="1600" dirty="0"/>
              <a:t>，高中及以下学历用户占比</a:t>
            </a:r>
            <a:r>
              <a:rPr lang="en-US" altLang="zh-CN" sz="1600" dirty="0"/>
              <a:t>43.7%</a:t>
            </a:r>
            <a:r>
              <a:rPr lang="zh-CN" altLang="en-US" sz="1600" dirty="0" smtClean="0"/>
              <a:t>。职业</a:t>
            </a:r>
            <a:r>
              <a:rPr lang="en-US" altLang="zh-CN" sz="1600" dirty="0"/>
              <a:t>·</a:t>
            </a:r>
            <a:r>
              <a:rPr lang="zh-CN" altLang="en-US" sz="1600" dirty="0"/>
              <a:t>考证与</a:t>
            </a:r>
            <a:r>
              <a:rPr lang="en-US" altLang="zh-CN" sz="1600" dirty="0"/>
              <a:t>IT·</a:t>
            </a:r>
            <a:r>
              <a:rPr lang="zh-CN" altLang="en-US" sz="1600" dirty="0"/>
              <a:t>互联网类目下高学历用户占比相对大</a:t>
            </a:r>
            <a:r>
              <a:rPr lang="zh-CN" altLang="en-US" sz="1600" dirty="0" smtClean="0"/>
              <a:t>。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本科学历</a:t>
            </a:r>
            <a:r>
              <a:rPr lang="zh-CN" altLang="en-US" sz="1600" b="1" dirty="0">
                <a:solidFill>
                  <a:srgbClr val="FF0000"/>
                </a:solidFill>
              </a:rPr>
              <a:t>用户占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比高，高学历用户寻求升职、升学、转行，有较强的付费欲望，更加追求高效率、更好的用户体验、更优质的学习内容，所以这部分用户是重点关注对象。</a:t>
            </a:r>
            <a:endParaRPr lang="zh-CN" altLang="en-US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71850"/>
            <a:ext cx="6559550" cy="30435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t="4589"/>
          <a:stretch>
            <a:fillRect/>
          </a:stretch>
        </p:blipFill>
        <p:spPr>
          <a:xfrm>
            <a:off x="7359650" y="3371850"/>
            <a:ext cx="4614545" cy="304419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01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用户画像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01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用户画像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786765" y="871855"/>
            <a:ext cx="7128510" cy="5050155"/>
            <a:chOff x="3458845" y="2519045"/>
            <a:chExt cx="5274310" cy="373688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58845" y="2519045"/>
              <a:ext cx="5274310" cy="1819910"/>
            </a:xfrm>
            <a:prstGeom prst="rect">
              <a:avLst/>
            </a:prstGeom>
          </p:spPr>
        </p:pic>
        <p:pic>
          <p:nvPicPr>
            <p:cNvPr id="45" name="图片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8845" y="4509048"/>
              <a:ext cx="5274310" cy="1746885"/>
            </a:xfrm>
            <a:prstGeom prst="rect">
              <a:avLst/>
            </a:prstGeom>
          </p:spPr>
        </p:pic>
      </p:grpSp>
      <p:sp>
        <p:nvSpPr>
          <p:cNvPr id="46" name="文本框 45"/>
          <p:cNvSpPr txBox="1"/>
          <p:nvPr/>
        </p:nvSpPr>
        <p:spPr>
          <a:xfrm>
            <a:off x="174170" y="1137205"/>
            <a:ext cx="461665" cy="19738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腾讯课堂用户属性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4170" y="3719618"/>
            <a:ext cx="461665" cy="20034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在线笔记用户属性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5214" y="1013932"/>
            <a:ext cx="36610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根据百度指数，腾讯课堂有近</a:t>
            </a:r>
            <a:r>
              <a:rPr lang="en-US" altLang="zh-CN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的用户在</a:t>
            </a:r>
            <a:r>
              <a:rPr lang="en-US" altLang="zh-CN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20-29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岁范围内，同时作为在线笔记头部产品的印象笔记和有道云笔记，这个年龄段的用户比例达到了近</a:t>
            </a:r>
            <a:r>
              <a:rPr lang="en-US" altLang="zh-CN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，这也正是职业教育的目标用户群体。因此不难发现在线职业教育用户有使用在线笔记的需求，对在线笔记的接受度较高。</a:t>
            </a:r>
            <a:endParaRPr lang="zh-CN" altLang="en-US" sz="2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2573" y="6174717"/>
            <a:ext cx="284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用户属性数据来自百度指数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24328" y="262595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</a:t>
            </a:r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概述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1815" y="2765656"/>
            <a:ext cx="290568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行业与市场分析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24328" y="431049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需求</a:t>
            </a:r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分析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35065" y="4525623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核心功能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51830" y="3178964"/>
            <a:ext cx="1862544" cy="10772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产品名称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产品描述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解决痛点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62564" y="3342119"/>
            <a:ext cx="281493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在线教育行业基本概况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在线职业教育市场分析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51830" y="4893818"/>
            <a:ext cx="1862544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01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用户调研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366" y="1348383"/>
            <a:ext cx="5546121" cy="2558175"/>
            <a:chOff x="641533" y="1717349"/>
            <a:chExt cx="5546121" cy="2558175"/>
          </a:xfrm>
        </p:grpSpPr>
        <p:grpSp>
          <p:nvGrpSpPr>
            <p:cNvPr id="5" name="组合 4"/>
            <p:cNvGrpSpPr/>
            <p:nvPr/>
          </p:nvGrpSpPr>
          <p:grpSpPr>
            <a:xfrm>
              <a:off x="641533" y="3567638"/>
              <a:ext cx="5533147" cy="707886"/>
              <a:chOff x="586389" y="1552877"/>
              <a:chExt cx="5533147" cy="707886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86947" y="1552877"/>
                <a:ext cx="53325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现有在线笔记软件学习门槛较高，需要花大量时间学习。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泪滴形 2"/>
              <p:cNvSpPr/>
              <p:nvPr/>
            </p:nvSpPr>
            <p:spPr>
              <a:xfrm>
                <a:off x="586389" y="17291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4965" y="1717349"/>
              <a:ext cx="5529716" cy="1015663"/>
              <a:chOff x="586389" y="1463977"/>
              <a:chExt cx="5529716" cy="101566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786947" y="1463977"/>
                <a:ext cx="53291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普遍采用截图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笔记的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形式记笔记，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不论是手写笔记还是使用在线笔记软件，都存在图片截取保存耗时、笔记与截图分离的问题；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泪滴形 30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41533" y="2809460"/>
              <a:ext cx="5546121" cy="707886"/>
              <a:chOff x="586389" y="1463977"/>
              <a:chExt cx="5546121" cy="70788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786948" y="1463977"/>
                <a:ext cx="53455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知识点和视频时间点难以对应，需要反复拉进度条寻找，回顾困难；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泪滴形 36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6960964" y="2401949"/>
            <a:ext cx="4699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位用户进行深度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</a:t>
            </a:r>
            <a:endParaRPr lang="en-US" altLang="zh-CN" sz="2000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访谈形式：电话或文字访谈</a:t>
            </a:r>
            <a:endParaRPr lang="en-US" altLang="zh-CN" sz="2000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访谈对象：使用腾讯</a:t>
            </a:r>
            <a:r>
              <a: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课堂等职业培训、考试提升在线教育平台的</a:t>
            </a: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访谈内容和详细需求表见附录</a:t>
            </a:r>
            <a:endParaRPr lang="zh-CN" altLang="en-US" sz="2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977974" y="4019860"/>
            <a:ext cx="427681" cy="5472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99925" y="4954531"/>
            <a:ext cx="5345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网课平台配套的笔记功能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快速截图、标记驻点、章节式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梳理、格式化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帮助用户在听网课时高效记笔记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01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目标用户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28229" y="1123061"/>
            <a:ext cx="5863770" cy="1852299"/>
            <a:chOff x="586392" y="3692228"/>
            <a:chExt cx="5863770" cy="1852299"/>
          </a:xfrm>
        </p:grpSpPr>
        <p:grpSp>
          <p:nvGrpSpPr>
            <p:cNvPr id="36" name="组合 35"/>
            <p:cNvGrpSpPr/>
            <p:nvPr/>
          </p:nvGrpSpPr>
          <p:grpSpPr>
            <a:xfrm>
              <a:off x="786948" y="3692228"/>
              <a:ext cx="5663214" cy="1852299"/>
              <a:chOff x="6365465" y="1311666"/>
              <a:chExt cx="3809701" cy="1852299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用户动机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391363" y="1655860"/>
                <a:ext cx="378380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表面动机：在不影响听课的前提下，把视频课程中的重点文字化。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实质动机：提升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学习效率。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泪滴形 36"/>
            <p:cNvSpPr/>
            <p:nvPr/>
          </p:nvSpPr>
          <p:spPr>
            <a:xfrm>
              <a:off x="586392" y="3868469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6075" y="1123061"/>
            <a:ext cx="5982154" cy="1883077"/>
            <a:chOff x="586392" y="3692228"/>
            <a:chExt cx="5982154" cy="1883077"/>
          </a:xfrm>
        </p:grpSpPr>
        <p:grpSp>
          <p:nvGrpSpPr>
            <p:cNvPr id="49" name="组合 48"/>
            <p:cNvGrpSpPr/>
            <p:nvPr/>
          </p:nvGrpSpPr>
          <p:grpSpPr>
            <a:xfrm>
              <a:off x="786950" y="3692228"/>
              <a:ext cx="5781596" cy="1883077"/>
              <a:chOff x="6365465" y="1311666"/>
              <a:chExt cx="3889337" cy="1883077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用户类型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391363" y="1655860"/>
                <a:ext cx="3863439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、升学考试：大学生为主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、职业教育：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在职人员、临近毕业的学生、失业无业人员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特征：为了自我提升主动学习，时间不够充裕，需要提高效率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泪滴形 49"/>
            <p:cNvSpPr/>
            <p:nvPr/>
          </p:nvSpPr>
          <p:spPr>
            <a:xfrm>
              <a:off x="586392" y="3868469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933" y="3961314"/>
            <a:ext cx="3803580" cy="1962150"/>
            <a:chOff x="1047750" y="1466850"/>
            <a:chExt cx="3803580" cy="1962150"/>
          </a:xfrm>
        </p:grpSpPr>
        <p:grpSp>
          <p:nvGrpSpPr>
            <p:cNvPr id="35" name="组合 34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直角三角形 42"/>
                <p:cNvSpPr/>
                <p:nvPr/>
              </p:nvSpPr>
              <p:spPr>
                <a:xfrm rot="5400000">
                  <a:off x="128184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1120336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134624" y="1994599"/>
              <a:ext cx="37167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研二学生，为了考公他报名了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。听课时，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经常需要截图保存老师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上总结好的重点知识，此时他可以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键唤醒笔记，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一秒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图与文字自动生成笔记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70173" y="3961314"/>
            <a:ext cx="3797290" cy="2093160"/>
            <a:chOff x="5558744" y="1466850"/>
            <a:chExt cx="3797290" cy="2093160"/>
          </a:xfrm>
        </p:grpSpPr>
        <p:grpSp>
          <p:nvGrpSpPr>
            <p:cNvPr id="54" name="组合 53"/>
            <p:cNvGrpSpPr/>
            <p:nvPr/>
          </p:nvGrpSpPr>
          <p:grpSpPr>
            <a:xfrm>
              <a:off x="5558744" y="1466850"/>
              <a:ext cx="3797290" cy="1962150"/>
              <a:chOff x="1039753" y="1466850"/>
              <a:chExt cx="3797290" cy="196215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39753" y="1466850"/>
                <a:ext cx="3797290" cy="1962150"/>
                <a:chOff x="1039753" y="1466850"/>
                <a:chExt cx="3797290" cy="1962150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直角三角形 57"/>
                <p:cNvSpPr/>
                <p:nvPr/>
              </p:nvSpPr>
              <p:spPr>
                <a:xfrm rot="5400000">
                  <a:off x="1262797" y="1252044"/>
                  <a:ext cx="914400" cy="1360487"/>
                </a:xfrm>
                <a:prstGeom prst="rtTriangle">
                  <a:avLst/>
                </a:prstGeom>
                <a:solidFill>
                  <a:srgbClr val="E7C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1093832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5558744" y="1851850"/>
              <a:ext cx="379729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一线白领，报名线上课程提升自己。她时常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加班，学习时间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对于线上课程，她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手写笔记较慢且凌乱，常需要课后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，使用平台提供的在线笔记功能，可以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根据课程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章节归整所有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笔记，提供标签功能方便快速定位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9845" y="3951533"/>
            <a:ext cx="3797290" cy="1962150"/>
            <a:chOff x="3372137" y="3760175"/>
            <a:chExt cx="3797290" cy="1962150"/>
          </a:xfrm>
        </p:grpSpPr>
        <p:grpSp>
          <p:nvGrpSpPr>
            <p:cNvPr id="44" name="组合 43"/>
            <p:cNvGrpSpPr/>
            <p:nvPr/>
          </p:nvGrpSpPr>
          <p:grpSpPr>
            <a:xfrm>
              <a:off x="3372137" y="3760175"/>
              <a:ext cx="3797290" cy="1962150"/>
              <a:chOff x="1039753" y="1466850"/>
              <a:chExt cx="3797290" cy="196215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39753" y="1466850"/>
                <a:ext cx="3797290" cy="1962150"/>
                <a:chOff x="1039753" y="1466850"/>
                <a:chExt cx="3797290" cy="196215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直角三角形 52"/>
                <p:cNvSpPr/>
                <p:nvPr/>
              </p:nvSpPr>
              <p:spPr>
                <a:xfrm rot="5400000">
                  <a:off x="126279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080580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412964" y="4229569"/>
              <a:ext cx="37564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是大三学生，准备司法考试报名线上课程，听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时记录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关键词和对应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时间驻点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，课后不需要来回拖拉进度条即可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快速定位重点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，整理成完整笔记，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导出为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后分类保存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6075" y="3262664"/>
            <a:ext cx="2500622" cy="400110"/>
            <a:chOff x="346075" y="2928836"/>
            <a:chExt cx="2500622" cy="400110"/>
          </a:xfrm>
        </p:grpSpPr>
        <p:sp>
          <p:nvSpPr>
            <p:cNvPr id="62" name="文本框 61"/>
            <p:cNvSpPr txBox="1"/>
            <p:nvPr/>
          </p:nvSpPr>
          <p:spPr>
            <a:xfrm>
              <a:off x="546633" y="2928836"/>
              <a:ext cx="2300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泪滴形 62"/>
            <p:cNvSpPr/>
            <p:nvPr/>
          </p:nvSpPr>
          <p:spPr>
            <a:xfrm>
              <a:off x="346075" y="3105077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02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竞品分析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2170" y="1200543"/>
            <a:ext cx="10827658" cy="2401676"/>
            <a:chOff x="682170" y="1772386"/>
            <a:chExt cx="10827658" cy="2401676"/>
          </a:xfrm>
        </p:grpSpPr>
        <p:sp>
          <p:nvSpPr>
            <p:cNvPr id="5" name="矩形: 圆角 4"/>
            <p:cNvSpPr/>
            <p:nvPr/>
          </p:nvSpPr>
          <p:spPr>
            <a:xfrm>
              <a:off x="7068456" y="2249716"/>
              <a:ext cx="4441372" cy="1919558"/>
            </a:xfrm>
            <a:prstGeom prst="roundRect">
              <a:avLst/>
            </a:prstGeom>
            <a:noFill/>
            <a:ln w="19050">
              <a:solidFill>
                <a:srgbClr val="E7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682170" y="2249716"/>
              <a:ext cx="4441372" cy="1924346"/>
            </a:xfrm>
            <a:prstGeom prst="roundRect">
              <a:avLst/>
            </a:prstGeom>
            <a:noFill/>
            <a:ln w="19050">
              <a:solidFill>
                <a:srgbClr val="526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702" y="1772386"/>
              <a:ext cx="379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直接竞品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慕课网、网易云课堂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36456" y="1772386"/>
              <a:ext cx="2621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间接竞品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印象笔记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1998373"/>
              <a:ext cx="1944913" cy="1944913"/>
              <a:chOff x="6096000" y="1998373"/>
              <a:chExt cx="1944913" cy="19449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菱形 2"/>
              <p:cNvSpPr/>
              <p:nvPr/>
            </p:nvSpPr>
            <p:spPr>
              <a:xfrm>
                <a:off x="6096000" y="1998373"/>
                <a:ext cx="1944913" cy="194491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6258456" y="21597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834456" y="2746398"/>
                <a:ext cx="468000" cy="396000"/>
                <a:chOff x="5252483" y="3398084"/>
                <a:chExt cx="341526" cy="382400"/>
              </a:xfrm>
              <a:solidFill>
                <a:schemeClr val="bg1"/>
              </a:solidFill>
            </p:grpSpPr>
            <p:sp>
              <p:nvSpPr>
                <p:cNvPr id="23" name="Freeform 120"/>
                <p:cNvSpPr/>
                <p:nvPr/>
              </p:nvSpPr>
              <p:spPr>
                <a:xfrm>
                  <a:off x="5294132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6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1296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1296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24" name="Freeform 121"/>
                <p:cNvSpPr/>
                <p:nvPr/>
              </p:nvSpPr>
              <p:spPr>
                <a:xfrm>
                  <a:off x="5383736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864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864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26" name="Freeform 122"/>
                <p:cNvSpPr/>
                <p:nvPr/>
              </p:nvSpPr>
              <p:spPr>
                <a:xfrm>
                  <a:off x="5506154" y="3516716"/>
                  <a:ext cx="30289" cy="143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80" y="0"/>
                      </a:moveTo>
                      <a:cubicBezTo>
                        <a:pt x="2160" y="0"/>
                        <a:pt x="0" y="450"/>
                        <a:pt x="0" y="1350"/>
                      </a:cubicBezTo>
                      <a:cubicBezTo>
                        <a:pt x="12960" y="20700"/>
                        <a:pt x="12960" y="20700"/>
                        <a:pt x="12960" y="20700"/>
                      </a:cubicBezTo>
                      <a:cubicBezTo>
                        <a:pt x="12960" y="21150"/>
                        <a:pt x="15120" y="21600"/>
                        <a:pt x="17280" y="21600"/>
                      </a:cubicBezTo>
                      <a:cubicBezTo>
                        <a:pt x="21600" y="21600"/>
                        <a:pt x="21600" y="21150"/>
                        <a:pt x="21600" y="20250"/>
                      </a:cubicBezTo>
                      <a:cubicBezTo>
                        <a:pt x="10800" y="900"/>
                        <a:pt x="10800" y="900"/>
                        <a:pt x="10800" y="900"/>
                      </a:cubicBezTo>
                      <a:cubicBezTo>
                        <a:pt x="10800" y="450"/>
                        <a:pt x="8640" y="0"/>
                        <a:pt x="648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27" name="Freeform 123"/>
                <p:cNvSpPr/>
                <p:nvPr/>
              </p:nvSpPr>
              <p:spPr>
                <a:xfrm>
                  <a:off x="5252483" y="3398084"/>
                  <a:ext cx="188045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86" y="0"/>
                      </a:moveTo>
                      <a:cubicBezTo>
                        <a:pt x="2057" y="0"/>
                        <a:pt x="2057" y="0"/>
                        <a:pt x="2057" y="0"/>
                      </a:cubicBezTo>
                      <a:cubicBezTo>
                        <a:pt x="686" y="0"/>
                        <a:pt x="0" y="506"/>
                        <a:pt x="0" y="1013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686" y="21600"/>
                        <a:pt x="2057" y="21600"/>
                      </a:cubicBezTo>
                      <a:cubicBezTo>
                        <a:pt x="19886" y="21600"/>
                        <a:pt x="19886" y="21600"/>
                        <a:pt x="19886" y="21600"/>
                      </a:cubicBezTo>
                      <a:cubicBezTo>
                        <a:pt x="20914" y="21600"/>
                        <a:pt x="21600" y="21094"/>
                        <a:pt x="21600" y="20587"/>
                      </a:cubicBezTo>
                      <a:cubicBezTo>
                        <a:pt x="21600" y="1013"/>
                        <a:pt x="21600" y="1013"/>
                        <a:pt x="21600" y="1013"/>
                      </a:cubicBezTo>
                      <a:cubicBezTo>
                        <a:pt x="21600" y="506"/>
                        <a:pt x="20914" y="0"/>
                        <a:pt x="19886" y="0"/>
                      </a:cubicBezTo>
                      <a:close/>
                      <a:moveTo>
                        <a:pt x="9943" y="20756"/>
                      </a:moveTo>
                      <a:cubicBezTo>
                        <a:pt x="1371" y="20756"/>
                        <a:pt x="1371" y="20756"/>
                        <a:pt x="1371" y="20756"/>
                      </a:cubicBezTo>
                      <a:cubicBezTo>
                        <a:pt x="1371" y="844"/>
                        <a:pt x="1371" y="844"/>
                        <a:pt x="1371" y="844"/>
                      </a:cubicBezTo>
                      <a:cubicBezTo>
                        <a:pt x="9943" y="844"/>
                        <a:pt x="9943" y="844"/>
                        <a:pt x="9943" y="844"/>
                      </a:cubicBezTo>
                      <a:lnTo>
                        <a:pt x="9943" y="20756"/>
                      </a:lnTo>
                      <a:close/>
                      <a:moveTo>
                        <a:pt x="20229" y="20756"/>
                      </a:moveTo>
                      <a:cubicBezTo>
                        <a:pt x="11657" y="20756"/>
                        <a:pt x="11657" y="20756"/>
                        <a:pt x="11657" y="20756"/>
                      </a:cubicBezTo>
                      <a:cubicBezTo>
                        <a:pt x="11657" y="844"/>
                        <a:pt x="11657" y="844"/>
                        <a:pt x="11657" y="844"/>
                      </a:cubicBezTo>
                      <a:cubicBezTo>
                        <a:pt x="20229" y="844"/>
                        <a:pt x="20229" y="844"/>
                        <a:pt x="20229" y="844"/>
                      </a:cubicBezTo>
                      <a:lnTo>
                        <a:pt x="20229" y="20756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28" name="Freeform 124"/>
                <p:cNvSpPr/>
                <p:nvPr/>
              </p:nvSpPr>
              <p:spPr>
                <a:xfrm>
                  <a:off x="5449362" y="3398084"/>
                  <a:ext cx="144647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2" h="21600" extrusionOk="0">
                      <a:moveTo>
                        <a:pt x="14988" y="844"/>
                      </a:moveTo>
                      <a:cubicBezTo>
                        <a:pt x="14547" y="338"/>
                        <a:pt x="13224" y="0"/>
                        <a:pt x="11902" y="0"/>
                      </a:cubicBezTo>
                      <a:cubicBezTo>
                        <a:pt x="2204" y="506"/>
                        <a:pt x="2204" y="506"/>
                        <a:pt x="2204" y="506"/>
                      </a:cubicBezTo>
                      <a:cubicBezTo>
                        <a:pt x="1322" y="506"/>
                        <a:pt x="441" y="1013"/>
                        <a:pt x="0" y="1350"/>
                      </a:cubicBezTo>
                      <a:cubicBezTo>
                        <a:pt x="6612" y="20756"/>
                        <a:pt x="6612" y="20756"/>
                        <a:pt x="6612" y="20756"/>
                      </a:cubicBezTo>
                      <a:cubicBezTo>
                        <a:pt x="6612" y="21262"/>
                        <a:pt x="7935" y="21600"/>
                        <a:pt x="9257" y="21600"/>
                      </a:cubicBezTo>
                      <a:cubicBezTo>
                        <a:pt x="18955" y="21094"/>
                        <a:pt x="18955" y="21094"/>
                        <a:pt x="18955" y="21094"/>
                      </a:cubicBezTo>
                      <a:cubicBezTo>
                        <a:pt x="19837" y="21094"/>
                        <a:pt x="20278" y="20925"/>
                        <a:pt x="20718" y="20756"/>
                      </a:cubicBezTo>
                      <a:cubicBezTo>
                        <a:pt x="21159" y="20587"/>
                        <a:pt x="21600" y="20250"/>
                        <a:pt x="21159" y="20081"/>
                      </a:cubicBezTo>
                      <a:lnTo>
                        <a:pt x="14988" y="844"/>
                      </a:lnTo>
                      <a:close/>
                      <a:moveTo>
                        <a:pt x="8816" y="20925"/>
                      </a:moveTo>
                      <a:cubicBezTo>
                        <a:pt x="2204" y="1350"/>
                        <a:pt x="2204" y="1350"/>
                        <a:pt x="2204" y="1350"/>
                      </a:cubicBezTo>
                      <a:cubicBezTo>
                        <a:pt x="12784" y="675"/>
                        <a:pt x="12784" y="675"/>
                        <a:pt x="12784" y="675"/>
                      </a:cubicBezTo>
                      <a:cubicBezTo>
                        <a:pt x="19396" y="20250"/>
                        <a:pt x="19396" y="20250"/>
                        <a:pt x="19396" y="20250"/>
                      </a:cubicBezTo>
                      <a:lnTo>
                        <a:pt x="8816" y="2092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51086" y="1998373"/>
              <a:ext cx="1872000" cy="1872000"/>
              <a:chOff x="4151086" y="1998373"/>
              <a:chExt cx="1872000" cy="187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菱形 11"/>
              <p:cNvSpPr/>
              <p:nvPr/>
            </p:nvSpPr>
            <p:spPr>
              <a:xfrm>
                <a:off x="4151086" y="1998373"/>
                <a:ext cx="1872000" cy="1872000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4271627" y="21216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56051" y="2706122"/>
                <a:ext cx="476551" cy="476551"/>
                <a:chOff x="9816030" y="1103691"/>
                <a:chExt cx="382400" cy="382400"/>
              </a:xfrm>
              <a:solidFill>
                <a:schemeClr val="bg1"/>
              </a:solidFill>
            </p:grpSpPr>
            <p:sp>
              <p:nvSpPr>
                <p:cNvPr id="33" name="Freeform 217"/>
                <p:cNvSpPr/>
                <p:nvPr/>
              </p:nvSpPr>
              <p:spPr>
                <a:xfrm>
                  <a:off x="9816030" y="1103691"/>
                  <a:ext cx="382400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87" y="1856"/>
                      </a:moveTo>
                      <a:cubicBezTo>
                        <a:pt x="17212" y="1856"/>
                        <a:pt x="17212" y="1856"/>
                        <a:pt x="17212" y="1856"/>
                      </a:cubicBezTo>
                      <a:cubicBezTo>
                        <a:pt x="17212" y="506"/>
                        <a:pt x="17212" y="506"/>
                        <a:pt x="17212" y="506"/>
                      </a:cubicBezTo>
                      <a:cubicBezTo>
                        <a:pt x="17212" y="338"/>
                        <a:pt x="17044" y="169"/>
                        <a:pt x="16875" y="169"/>
                      </a:cubicBezTo>
                      <a:cubicBezTo>
                        <a:pt x="16706" y="169"/>
                        <a:pt x="16537" y="338"/>
                        <a:pt x="16537" y="506"/>
                      </a:cubicBezTo>
                      <a:cubicBezTo>
                        <a:pt x="16537" y="1856"/>
                        <a:pt x="16537" y="1856"/>
                        <a:pt x="16537" y="1856"/>
                      </a:cubicBezTo>
                      <a:cubicBezTo>
                        <a:pt x="11137" y="1856"/>
                        <a:pt x="11137" y="1856"/>
                        <a:pt x="11137" y="1856"/>
                      </a:cubicBezTo>
                      <a:cubicBezTo>
                        <a:pt x="11137" y="506"/>
                        <a:pt x="11137" y="506"/>
                        <a:pt x="11137" y="506"/>
                      </a:cubicBezTo>
                      <a:cubicBezTo>
                        <a:pt x="11137" y="338"/>
                        <a:pt x="10969" y="169"/>
                        <a:pt x="10800" y="169"/>
                      </a:cubicBezTo>
                      <a:cubicBezTo>
                        <a:pt x="10631" y="169"/>
                        <a:pt x="10462" y="338"/>
                        <a:pt x="10462" y="506"/>
                      </a:cubicBezTo>
                      <a:cubicBezTo>
                        <a:pt x="10462" y="1856"/>
                        <a:pt x="10462" y="1856"/>
                        <a:pt x="10462" y="1856"/>
                      </a:cubicBezTo>
                      <a:cubicBezTo>
                        <a:pt x="5063" y="1856"/>
                        <a:pt x="5063" y="1856"/>
                        <a:pt x="5063" y="1856"/>
                      </a:cubicBezTo>
                      <a:cubicBezTo>
                        <a:pt x="5063" y="338"/>
                        <a:pt x="5063" y="338"/>
                        <a:pt x="5063" y="338"/>
                      </a:cubicBezTo>
                      <a:cubicBezTo>
                        <a:pt x="5063" y="169"/>
                        <a:pt x="4894" y="0"/>
                        <a:pt x="4725" y="0"/>
                      </a:cubicBezTo>
                      <a:cubicBezTo>
                        <a:pt x="4556" y="0"/>
                        <a:pt x="4388" y="169"/>
                        <a:pt x="4388" y="338"/>
                      </a:cubicBezTo>
                      <a:cubicBezTo>
                        <a:pt x="4388" y="1856"/>
                        <a:pt x="4388" y="1856"/>
                        <a:pt x="4388" y="1856"/>
                      </a:cubicBezTo>
                      <a:cubicBezTo>
                        <a:pt x="1013" y="1856"/>
                        <a:pt x="1013" y="1856"/>
                        <a:pt x="1013" y="1856"/>
                      </a:cubicBezTo>
                      <a:cubicBezTo>
                        <a:pt x="506" y="1856"/>
                        <a:pt x="0" y="2363"/>
                        <a:pt x="0" y="2869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506" y="21600"/>
                        <a:pt x="1013" y="21600"/>
                      </a:cubicBezTo>
                      <a:cubicBezTo>
                        <a:pt x="20587" y="21600"/>
                        <a:pt x="20587" y="21600"/>
                        <a:pt x="20587" y="21600"/>
                      </a:cubicBezTo>
                      <a:cubicBezTo>
                        <a:pt x="21094" y="21600"/>
                        <a:pt x="21600" y="21094"/>
                        <a:pt x="21600" y="20587"/>
                      </a:cubicBezTo>
                      <a:cubicBezTo>
                        <a:pt x="21600" y="2869"/>
                        <a:pt x="21600" y="2869"/>
                        <a:pt x="21600" y="2869"/>
                      </a:cubicBezTo>
                      <a:cubicBezTo>
                        <a:pt x="21600" y="2363"/>
                        <a:pt x="21094" y="1856"/>
                        <a:pt x="20587" y="1856"/>
                      </a:cubicBezTo>
                      <a:close/>
                      <a:moveTo>
                        <a:pt x="20756" y="20756"/>
                      </a:moveTo>
                      <a:cubicBezTo>
                        <a:pt x="844" y="20756"/>
                        <a:pt x="844" y="20756"/>
                        <a:pt x="844" y="20756"/>
                      </a:cubicBezTo>
                      <a:cubicBezTo>
                        <a:pt x="844" y="7088"/>
                        <a:pt x="844" y="7088"/>
                        <a:pt x="844" y="7088"/>
                      </a:cubicBezTo>
                      <a:cubicBezTo>
                        <a:pt x="20756" y="7088"/>
                        <a:pt x="20756" y="7088"/>
                        <a:pt x="20756" y="7088"/>
                      </a:cubicBezTo>
                      <a:lnTo>
                        <a:pt x="20756" y="20756"/>
                      </a:lnTo>
                      <a:close/>
                      <a:moveTo>
                        <a:pt x="20756" y="6244"/>
                      </a:moveTo>
                      <a:cubicBezTo>
                        <a:pt x="844" y="6244"/>
                        <a:pt x="844" y="6244"/>
                        <a:pt x="844" y="6244"/>
                      </a:cubicBezTo>
                      <a:cubicBezTo>
                        <a:pt x="844" y="2700"/>
                        <a:pt x="844" y="2700"/>
                        <a:pt x="844" y="2700"/>
                      </a:cubicBezTo>
                      <a:cubicBezTo>
                        <a:pt x="4388" y="2700"/>
                        <a:pt x="4388" y="2700"/>
                        <a:pt x="4388" y="2700"/>
                      </a:cubicBezTo>
                      <a:cubicBezTo>
                        <a:pt x="4388" y="3881"/>
                        <a:pt x="4388" y="3881"/>
                        <a:pt x="4388" y="3881"/>
                      </a:cubicBezTo>
                      <a:cubicBezTo>
                        <a:pt x="4388" y="4219"/>
                        <a:pt x="4556" y="4388"/>
                        <a:pt x="4725" y="4388"/>
                      </a:cubicBezTo>
                      <a:cubicBezTo>
                        <a:pt x="4894" y="4388"/>
                        <a:pt x="5063" y="4219"/>
                        <a:pt x="5063" y="3881"/>
                      </a:cubicBezTo>
                      <a:cubicBezTo>
                        <a:pt x="5063" y="2700"/>
                        <a:pt x="5063" y="2700"/>
                        <a:pt x="5063" y="2700"/>
                      </a:cubicBezTo>
                      <a:cubicBezTo>
                        <a:pt x="10462" y="2700"/>
                        <a:pt x="10462" y="2700"/>
                        <a:pt x="10462" y="2700"/>
                      </a:cubicBezTo>
                      <a:cubicBezTo>
                        <a:pt x="10462" y="4219"/>
                        <a:pt x="10462" y="4219"/>
                        <a:pt x="10462" y="4219"/>
                      </a:cubicBezTo>
                      <a:cubicBezTo>
                        <a:pt x="10462" y="4388"/>
                        <a:pt x="10631" y="4556"/>
                        <a:pt x="10800" y="4556"/>
                      </a:cubicBezTo>
                      <a:cubicBezTo>
                        <a:pt x="10969" y="4556"/>
                        <a:pt x="11137" y="4388"/>
                        <a:pt x="11137" y="4219"/>
                      </a:cubicBezTo>
                      <a:cubicBezTo>
                        <a:pt x="11137" y="2700"/>
                        <a:pt x="11137" y="2700"/>
                        <a:pt x="11137" y="2700"/>
                      </a:cubicBezTo>
                      <a:cubicBezTo>
                        <a:pt x="16537" y="2700"/>
                        <a:pt x="16537" y="2700"/>
                        <a:pt x="16537" y="2700"/>
                      </a:cubicBezTo>
                      <a:cubicBezTo>
                        <a:pt x="16537" y="4219"/>
                        <a:pt x="16537" y="4219"/>
                        <a:pt x="16537" y="4219"/>
                      </a:cubicBezTo>
                      <a:cubicBezTo>
                        <a:pt x="16537" y="4388"/>
                        <a:pt x="16706" y="4556"/>
                        <a:pt x="16875" y="4556"/>
                      </a:cubicBezTo>
                      <a:cubicBezTo>
                        <a:pt x="17044" y="4556"/>
                        <a:pt x="17212" y="4388"/>
                        <a:pt x="17212" y="4219"/>
                      </a:cubicBezTo>
                      <a:cubicBezTo>
                        <a:pt x="17212" y="2700"/>
                        <a:pt x="17212" y="2700"/>
                        <a:pt x="17212" y="2700"/>
                      </a:cubicBezTo>
                      <a:cubicBezTo>
                        <a:pt x="20756" y="2700"/>
                        <a:pt x="20756" y="2700"/>
                        <a:pt x="20756" y="2700"/>
                      </a:cubicBezTo>
                      <a:lnTo>
                        <a:pt x="20756" y="6244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34" name="Freeform 218"/>
                <p:cNvSpPr/>
                <p:nvPr/>
              </p:nvSpPr>
              <p:spPr>
                <a:xfrm>
                  <a:off x="9929614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0232" y="0"/>
                      </a:cubicBezTo>
                      <a:cubicBezTo>
                        <a:pt x="10232" y="0"/>
                        <a:pt x="9095" y="0"/>
                        <a:pt x="9095" y="0"/>
                      </a:cubicBezTo>
                      <a:cubicBezTo>
                        <a:pt x="2274" y="2645"/>
                        <a:pt x="2274" y="2645"/>
                        <a:pt x="2274" y="2645"/>
                      </a:cubicBezTo>
                      <a:cubicBezTo>
                        <a:pt x="2274" y="2645"/>
                        <a:pt x="2274" y="3527"/>
                        <a:pt x="2274" y="3967"/>
                      </a:cubicBezTo>
                      <a:cubicBezTo>
                        <a:pt x="3411" y="3967"/>
                        <a:pt x="4547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  <p:sp>
              <p:nvSpPr>
                <p:cNvPr id="35" name="Freeform 219"/>
                <p:cNvSpPr/>
                <p:nvPr/>
              </p:nvSpPr>
              <p:spPr>
                <a:xfrm>
                  <a:off x="10028053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1368" y="0"/>
                      </a:cubicBezTo>
                      <a:cubicBezTo>
                        <a:pt x="10232" y="0"/>
                        <a:pt x="10232" y="0"/>
                        <a:pt x="9095" y="0"/>
                      </a:cubicBezTo>
                      <a:cubicBezTo>
                        <a:pt x="3411" y="2645"/>
                        <a:pt x="3411" y="2645"/>
                        <a:pt x="3411" y="2645"/>
                      </a:cubicBezTo>
                      <a:cubicBezTo>
                        <a:pt x="2274" y="2645"/>
                        <a:pt x="2274" y="3527"/>
                        <a:pt x="3411" y="3967"/>
                      </a:cubicBezTo>
                      <a:cubicBezTo>
                        <a:pt x="3411" y="3967"/>
                        <a:pt x="5684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/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919703" y="2444610"/>
              <a:ext cx="343248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产品形式与目标用户群高度相似</a:t>
              </a:r>
              <a:endParaRPr lang="en-US" altLang="zh-CN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优点：均为在线职业教育平台，已具备笔记功能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缺点：笔记功能较为简陋，不能满足用户需求，使用量少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952284" y="2400484"/>
              <a:ext cx="34348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核心功能（笔记）头部产品</a:t>
              </a:r>
              <a:endParaRPr lang="en-US" altLang="zh-CN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优点：专业在线笔记软件，功能齐全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缺点：使用门槛较高，截图费时，存在截图和笔记分离的问题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229725" y="6174717"/>
            <a:ext cx="284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详细分析见竞品分析报告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78517" y="4411045"/>
            <a:ext cx="9434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）基础功能成熟，但关键的用户痛点没有解决，本次的笔记功能策划具备可行性及必要性；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笔记梳理与导出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对用户体验影响最大，也是本次的重点突破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50639" y="2606119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核心功能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1782762" cy="548814"/>
            <a:chOff x="384176" y="265897"/>
            <a:chExt cx="1782762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341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核心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574413" y="1704693"/>
            <a:ext cx="4139919" cy="1137091"/>
            <a:chOff x="6383521" y="1349766"/>
            <a:chExt cx="3924172" cy="1137091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1" y="1349766"/>
              <a:ext cx="1391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时间驻点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916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一键添加时间驻点，单击即可回看老师讲解。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620788" y="3884280"/>
            <a:ext cx="4031518" cy="1506423"/>
            <a:chOff x="6383522" y="1349766"/>
            <a:chExt cx="3821420" cy="1506423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2" y="1349766"/>
              <a:ext cx="16740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</a:t>
              </a:r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导出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13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支持主流格式导出，满足笔记整合、纸质版打印、云端存储等需求。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248" y="3897661"/>
            <a:ext cx="4044906" cy="1875754"/>
            <a:chOff x="6614577" y="1349766"/>
            <a:chExt cx="3834109" cy="1875754"/>
          </a:xfrm>
        </p:grpSpPr>
        <p:sp>
          <p:nvSpPr>
            <p:cNvPr id="51" name="文本框 50"/>
            <p:cNvSpPr txBox="1"/>
            <p:nvPr/>
          </p:nvSpPr>
          <p:spPr>
            <a:xfrm>
              <a:off x="8817987" y="1349766"/>
              <a:ext cx="1630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章节化梳理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14577" y="1655860"/>
              <a:ext cx="38135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600" noProof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根据</a:t>
              </a:r>
              <a:r>
                <a:rPr lang="zh-CN" altLang="en-US" sz="1600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课程章节归整所有笔记，并可将章节作为索引，快速</a:t>
              </a:r>
              <a:r>
                <a:rPr lang="zh-CN" altLang="en-US" sz="1600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定位</a:t>
              </a:r>
              <a:r>
                <a:rPr lang="zh-CN" altLang="en-US" sz="1600" noProof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笔记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0518" y="1717692"/>
            <a:ext cx="4271634" cy="1506423"/>
            <a:chOff x="6399664" y="1349766"/>
            <a:chExt cx="4049022" cy="1506423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r>
                <a:rPr lang="zh-CN" altLang="en-US" sz="24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截图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听课界面一键唤醒笔记、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1s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截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图，自动与文字内容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结合形成笔记。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1911349" cy="707886"/>
            <a:chOff x="384176" y="265897"/>
            <a:chExt cx="1911349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470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附 录：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访谈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内容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69092" y="1290030"/>
            <a:ext cx="6982808" cy="4819961"/>
            <a:chOff x="586392" y="1290030"/>
            <a:chExt cx="6982808" cy="4819961"/>
          </a:xfrm>
        </p:grpSpPr>
        <p:grpSp>
          <p:nvGrpSpPr>
            <p:cNvPr id="5" name="组合 4"/>
            <p:cNvGrpSpPr/>
            <p:nvPr/>
          </p:nvGrpSpPr>
          <p:grpSpPr>
            <a:xfrm>
              <a:off x="586392" y="1290030"/>
              <a:ext cx="5509608" cy="651971"/>
              <a:chOff x="586389" y="1463977"/>
              <a:chExt cx="5509608" cy="65197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86947" y="1463977"/>
                <a:ext cx="5309050" cy="651971"/>
                <a:chOff x="6365465" y="1311666"/>
                <a:chExt cx="5032375" cy="651971"/>
              </a:xfrm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6365465" y="1311666"/>
                  <a:ext cx="1547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2000" dirty="0" smtClean="0">
                      <a:solidFill>
                        <a:srgbClr val="52618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热身问题</a:t>
                  </a:r>
                  <a:endPara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6391363" y="1655860"/>
                  <a:ext cx="50064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了解用户的基本情况，年龄、职业、上网课的目的等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泪滴形 2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86392" y="2154579"/>
              <a:ext cx="6982808" cy="1729189"/>
              <a:chOff x="586389" y="1463977"/>
              <a:chExt cx="6982808" cy="172918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786947" y="1463977"/>
                <a:ext cx="6782250" cy="1729189"/>
                <a:chOff x="6365465" y="1311666"/>
                <a:chExt cx="6428801" cy="1729189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6365465" y="1311666"/>
                  <a:ext cx="21432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2000" dirty="0" smtClean="0">
                      <a:solidFill>
                        <a:srgbClr val="52618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笔记使用情况</a:t>
                  </a:r>
                  <a:endPara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391363" y="1655860"/>
                  <a:ext cx="6402903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在听网课的时候，一般是怎么记笔记的？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觉得记笔记最费时的步骤是什么，是怎么解决的？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为什么选择某一款在线笔记工具？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如果一直坚持用纸质笔记，询问原因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习惯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使用纸质，没有接触在线笔记的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软件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学习一款新的软件时间成本高；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过，觉得不好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用，哪些方面不好用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泪滴形 30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86392" y="4022428"/>
              <a:ext cx="5509608" cy="1082858"/>
              <a:chOff x="586389" y="1463977"/>
              <a:chExt cx="5509608" cy="108285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786947" y="1463977"/>
                <a:ext cx="5309050" cy="1082858"/>
                <a:chOff x="6365465" y="1311666"/>
                <a:chExt cx="5032375" cy="10828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6365465" y="1311666"/>
                  <a:ext cx="21432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2000" dirty="0" smtClean="0">
                      <a:solidFill>
                        <a:srgbClr val="52618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在线教育产品</a:t>
                  </a:r>
                  <a:endPara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6391363" y="1655860"/>
                  <a:ext cx="500647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使用过的在线教育产品有笔记的功能吗？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有的话，有没有使用过？为什么？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没有的话，觉得有没有必要存在？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7" name="泪滴形 36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86392" y="5242577"/>
              <a:ext cx="5509608" cy="867414"/>
              <a:chOff x="586389" y="1463977"/>
              <a:chExt cx="5509608" cy="86741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86947" y="1463977"/>
                <a:ext cx="5309050" cy="867414"/>
                <a:chOff x="6365465" y="1311666"/>
                <a:chExt cx="5032375" cy="867414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6365465" y="1311666"/>
                  <a:ext cx="1547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2000" dirty="0" smtClean="0">
                      <a:solidFill>
                        <a:srgbClr val="52618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意愿</a:t>
                  </a:r>
                  <a:endPara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6391363" y="1655860"/>
                  <a:ext cx="5006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dist">
                    <a:defRPr>
                      <a:latin typeface="华文仿宋" panose="02010600040101010101" pitchFamily="2" charset="-122"/>
                      <a:ea typeface="华文仿宋" panose="02010600040101010101" pitchFamily="2" charset="-122"/>
                    </a:defRPr>
                  </a:lvl1pPr>
                </a:lstStyle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存在这样的功能后试用的意愿？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l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对于笔记产品，有没有付费的意愿，能够接受的一个范围。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泪滴形 41"/>
              <p:cNvSpPr/>
              <p:nvPr/>
            </p:nvSpPr>
            <p:spPr>
              <a:xfrm>
                <a:off x="586389" y="1640218"/>
                <a:ext cx="117146" cy="117146"/>
              </a:xfrm>
              <a:prstGeom prst="teardrop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1525587" cy="707886"/>
            <a:chOff x="384176" y="265897"/>
            <a:chExt cx="1525587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084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附 录：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池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8307" y="1116273"/>
          <a:ext cx="11355386" cy="5665766"/>
        </p:xfrm>
        <a:graphic>
          <a:graphicData uri="http://schemas.openxmlformats.org/drawingml/2006/table">
            <a:tbl>
              <a:tblPr/>
              <a:tblGrid>
                <a:gridCol w="596899"/>
                <a:gridCol w="1590367"/>
                <a:gridCol w="1267387"/>
                <a:gridCol w="1512688"/>
                <a:gridCol w="3240017"/>
                <a:gridCol w="2054395"/>
                <a:gridCol w="1093633"/>
              </a:tblGrid>
              <a:tr h="7314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1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收起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弹出笔记功能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用户在听课时，想要在不影响视频播放效果的情况下，同时记录笔记；在不需要记录笔记的时候，笔记板块可以隐藏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191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直播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录播模式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考虑直播和录播模式下，功能的实现方式存在差异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81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自动添加时间驻点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记笔记时自动添加时间节点，支持跳转到笔记对应视频节点，可以帮助用户在复习时有针对性地回看视频。（视频小窗播放）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503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快速截图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用户在听课时，遇到需要深入学习的知识点，想要快速截图并添加文字说明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91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笔记界面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笔记预览、删除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笔记输入下方展示笔记内容，可以编辑和删除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503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添加标签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同学在上课时，会需要对笔记做一些标记，添加标签帮助用户快速做标记，并方便搜索，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1525587" cy="707886"/>
            <a:chOff x="384176" y="265897"/>
            <a:chExt cx="1525587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084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附 录：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池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5976" y="1123061"/>
          <a:ext cx="11339999" cy="5660720"/>
        </p:xfrm>
        <a:graphic>
          <a:graphicData uri="http://schemas.openxmlformats.org/drawingml/2006/table">
            <a:tbl>
              <a:tblPr/>
              <a:tblGrid>
                <a:gridCol w="716999"/>
                <a:gridCol w="1467303"/>
                <a:gridCol w="1265670"/>
                <a:gridCol w="1510639"/>
                <a:gridCol w="3235625"/>
                <a:gridCol w="2051612"/>
                <a:gridCol w="1092151"/>
              </a:tblGrid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自动保存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间隔一段时间自动保存，解决因为外界不可靠因素导致文档丢失的问题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13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选择模板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为用户提供多种笔记模板供其选择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高亮、加粗等文字格式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用户在做笔记时，需要高亮某个重要的知识点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支持多语言格式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用户在学习代码相关课程时，想要将某段代码以原格式插入到笔记中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听课笔记页面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支持列表格式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用户在记笔记时，将笔记内容按格式整理，便于查看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笔记公开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隐藏功能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用户记完笔记之后，认为该笔记为私密内容，不愿对外开放，则设置为私密模式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用户在听课时，遇到没有理解或者觉得是重点的知识点，录音或截取一小段视频（设置时间限制）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1525587" cy="707886"/>
            <a:chOff x="384176" y="265897"/>
            <a:chExt cx="1525587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084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附 录：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池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5100" y="1007766"/>
          <a:ext cx="11734801" cy="5760256"/>
        </p:xfrm>
        <a:graphic>
          <a:graphicData uri="http://schemas.openxmlformats.org/drawingml/2006/table">
            <a:tbl>
              <a:tblPr/>
              <a:tblGrid>
                <a:gridCol w="787400"/>
                <a:gridCol w="1346200"/>
                <a:gridCol w="1282700"/>
                <a:gridCol w="1717015"/>
                <a:gridCol w="3348273"/>
                <a:gridCol w="2123038"/>
                <a:gridCol w="1130175"/>
              </a:tblGrid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笔记列表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创建课程笔记本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用户一般学习多门课程内容，为每一门课程建立一个笔记本，便于管理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笔记列表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生成笔记目录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用户在记笔记时，需要根据章节目录来层次化笔记内容，达到条理清晰，便于快速定位知识点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搜索笔记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搜索笔记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如果用户带有明确的目的去查看笔记，搜索功能能帮助用户快速找到目标笔记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导出笔记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导出格式化笔记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用户做完笔记之后，想要导出至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或其他文档格式，便于归纳整理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笔记修改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笔记内容编辑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用户在查看笔记时，可能会需要对笔记内容做一些修改。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笔记修改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截图直接修改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上的内容，都是一门课的重点内容，对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进行标注，有助于理解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48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笔记查看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小程序查看笔记</a:t>
                      </a:r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文本框 18"/>
          <p:cNvSpPr txBox="1"/>
          <p:nvPr/>
        </p:nvSpPr>
        <p:spPr>
          <a:xfrm>
            <a:off x="830263" y="2560638"/>
            <a:ext cx="3844925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 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626" name="组合 1"/>
          <p:cNvGrpSpPr/>
          <p:nvPr/>
        </p:nvGrpSpPr>
        <p:grpSpPr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154627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8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9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54631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30580" y="3778885"/>
            <a:ext cx="252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C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端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26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</a:t>
            </a:r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概述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5193" y="3497441"/>
            <a:ext cx="2246705" cy="230695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产品名称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产品定位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产品描述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解决痛点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02469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01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6392" y="1169380"/>
            <a:ext cx="5509608" cy="850924"/>
            <a:chOff x="586389" y="1463977"/>
            <a:chExt cx="5509608" cy="850924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850924"/>
              <a:chOff x="6365465" y="1311666"/>
              <a:chExt cx="5032375" cy="85092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1547276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产品名称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50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课堂的网课笔记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2186329"/>
            <a:ext cx="8532208" cy="850924"/>
            <a:chOff x="586389" y="1463977"/>
            <a:chExt cx="8532208" cy="850924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7" y="1463977"/>
              <a:ext cx="8331650" cy="850924"/>
              <a:chOff x="6365465" y="1311666"/>
              <a:chExt cx="7897456" cy="85092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5" y="1311666"/>
                <a:ext cx="1547276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产品定位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3" y="1655860"/>
                <a:ext cx="7871558" cy="50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腾讯课堂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端的在线笔记功能，满足用户即时记录、分类保存、回看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复习等需求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86392" y="3119458"/>
            <a:ext cx="9029096" cy="1682139"/>
            <a:chOff x="586389" y="1463977"/>
            <a:chExt cx="9029096" cy="1682139"/>
          </a:xfrm>
        </p:grpSpPr>
        <p:grpSp>
          <p:nvGrpSpPr>
            <p:cNvPr id="36" name="组合 35"/>
            <p:cNvGrpSpPr/>
            <p:nvPr/>
          </p:nvGrpSpPr>
          <p:grpSpPr>
            <a:xfrm>
              <a:off x="786947" y="1463977"/>
              <a:ext cx="8828538" cy="1682139"/>
              <a:chOff x="6365465" y="1311666"/>
              <a:chExt cx="8368448" cy="1682139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365465" y="1311666"/>
                <a:ext cx="1547276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产品描述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391363" y="1655860"/>
                <a:ext cx="8342550" cy="133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作为腾讯课堂新上线的功能，优化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用户线上网课记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笔记的体验，主要包括两个方面：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听课时：方便快捷地记录知识点，自动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截图，自动与文字结合形成笔记；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管理笔记时：提供更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完善的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功能以形成完整的笔记。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泪滴形 36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6392" y="4801887"/>
            <a:ext cx="8875108" cy="1266214"/>
            <a:chOff x="586389" y="1463977"/>
            <a:chExt cx="8875108" cy="1266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786947" y="1463977"/>
              <a:ext cx="8674550" cy="1266214"/>
              <a:chOff x="6365465" y="1311666"/>
              <a:chExt cx="8222486" cy="126621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365465" y="1311666"/>
                <a:ext cx="1547276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解决痛点</a:t>
                </a:r>
                <a:endPara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91363" y="1655860"/>
                <a:ext cx="8196588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听课时：截图操作繁琐耗时，截图与笔记分离、整理耗时；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管理笔记时：知识点与视频讲解难以对应，回顾困难，且无法导出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泪滴形 41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34748" y="2349579"/>
            <a:ext cx="6059487" cy="82994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行业与市场分析</a:t>
            </a:r>
            <a:endParaRPr lang="zh-CN" altLang="en-US" sz="48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5308" y="3430766"/>
            <a:ext cx="4762892" cy="11988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在线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教育行业基本</a:t>
            </a: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概况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在线职业教育市场</a:t>
            </a: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分析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5317" y="2765435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77890" y="2965895"/>
            <a:ext cx="474503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在</a:t>
            </a:r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线教育行业基本概况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953781" cy="507162"/>
            <a:chOff x="384176" y="307549"/>
            <a:chExt cx="395378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49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1.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在线教育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行业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基本概况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110" y="974654"/>
            <a:ext cx="91957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在线教育行业特点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487" y="1443265"/>
            <a:ext cx="8201025" cy="3295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0841" y="4797140"/>
            <a:ext cx="959031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    与传统线下教育相比，在线教育突破了时空的界限，只需借助互联网技术及设备便可学习，可共享世界各地的优质资源，根据自身情况实现个性化学习，且降低了金钱成本、时间成本。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501673" cy="507162"/>
            <a:chOff x="384176" y="307549"/>
            <a:chExt cx="3501673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04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1.</a:t>
              </a:r>
              <a:r>
                <a:rPr lang="zh-CN" altLang="en-US" sz="2000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</a:t>
              </a: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线教育行业基本概况</a:t>
              </a:r>
              <a:endPara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77051" y="1033810"/>
            <a:ext cx="3270698" cy="5614640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210049" y="1033809"/>
            <a:ext cx="7358089" cy="5614641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768892" y="1223344"/>
            <a:ext cx="535646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行业规模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在线教育市场规模逐渐增长，预计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年达到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4538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3582" y="1223344"/>
            <a:ext cx="2852117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行业趋势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中国在线教育市场规模近五年来一直保持稳步增长。艾媒咨询数据显示，在线教育市场规模未来将持续增长。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此外一二线城市在线教育市场渐趋成熟，而三四线城市市场仍处于初步发展阶段，随着教育重视程度提高，下沉市场发展潜力巨大。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92" y="2378478"/>
            <a:ext cx="6240401" cy="4107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49117" y="1736735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01690" y="1937195"/>
            <a:ext cx="474503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在</a:t>
            </a:r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线职业教育市场分析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4965" y="2878838"/>
            <a:ext cx="3796222" cy="23083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j-ea"/>
                <a:ea typeface="+mj-ea"/>
                <a:cs typeface="文泉驿等宽微米黑" panose="020B0606030804020204" pitchFamily="34" charset="-122"/>
              </a:rPr>
              <a:t>目标市场</a:t>
            </a:r>
            <a:endParaRPr lang="en-US" altLang="zh-CN" sz="2400" dirty="0" smtClean="0">
              <a:latin typeface="+mj-ea"/>
              <a:ea typeface="+mj-ea"/>
              <a:cs typeface="文泉驿等宽微米黑" panose="020B06060308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+mj-ea"/>
                <a:ea typeface="+mj-ea"/>
                <a:cs typeface="文泉驿等宽微米黑" panose="020B0606030804020204" pitchFamily="34" charset="-122"/>
              </a:rPr>
              <a:t>PEST</a:t>
            </a:r>
            <a:r>
              <a:rPr lang="zh-CN" altLang="en-US" sz="2400" dirty="0" smtClean="0">
                <a:latin typeface="+mj-ea"/>
                <a:ea typeface="+mj-ea"/>
                <a:cs typeface="文泉驿等宽微米黑" panose="020B0606030804020204" pitchFamily="34" charset="-122"/>
              </a:rPr>
              <a:t>分析</a:t>
            </a:r>
            <a:endParaRPr lang="en-US" altLang="zh-CN" sz="2400" dirty="0" smtClean="0">
              <a:latin typeface="+mj-ea"/>
              <a:ea typeface="+mj-ea"/>
              <a:cs typeface="文泉驿等宽微米黑" panose="020B06060308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j-ea"/>
                <a:ea typeface="+mj-ea"/>
                <a:cs typeface="文泉驿等宽微米黑" panose="020B0606030804020204" pitchFamily="34" charset="-122"/>
              </a:rPr>
              <a:t>市场问题和机会</a:t>
            </a:r>
            <a:endParaRPr lang="en-US" altLang="zh-CN" sz="2400" dirty="0" smtClean="0">
              <a:latin typeface="+mj-ea"/>
              <a:ea typeface="+mj-ea"/>
              <a:cs typeface="文泉驿等宽微米黑" panose="020B06060308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+mj-ea"/>
                <a:ea typeface="+mj-ea"/>
                <a:cs typeface="文泉驿等宽微米黑" panose="020B0606030804020204" pitchFamily="34" charset="-122"/>
              </a:rPr>
              <a:t>发展趋势</a:t>
            </a:r>
            <a:endParaRPr lang="zh-CN" altLang="en-US" sz="2400" dirty="0">
              <a:latin typeface="+mj-ea"/>
              <a:ea typeface="+mj-ea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8931_3*l_h_i*1_3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10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8931_3*l_h_f*1_2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8931_3*l_h_f*1_3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8931_3*l_h_f*1_4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3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3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4_1"/>
  <p:tag name="KSO_WM_UNIT_ID" val="diagram20170390_3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3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3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3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4_1"/>
  <p:tag name="KSO_WM_UNIT_ID" val="diagram20170390_3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8931_3*l_h_i*1_1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3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TABLE_BEAUTIFY" val="smartTable{c9f5194f-005a-42de-b81d-ba6b587c0938}"/>
</p:tagLst>
</file>

<file path=ppt/tags/tag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8931_3*l_h_i*1_2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98931_3*l_h_i*1_4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5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2"/>
  <p:tag name="KSO_WM_UNIT_ID" val="diagram20198931_3*l_h_f*1_1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O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2"/>
  <p:tag name="KSO_WM_UNIT_ID" val="diagram20198931_3*l_h_f*1_2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AT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DIAGRAM_MODELTYPE" val="stripeEnum"/>
  <p:tag name="KSO_WM_UNIT_NOCLEAR" val="0"/>
  <p:tag name="KSO_WM_UNIT_VALUE" val="3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2"/>
  <p:tag name="KSO_WM_UNIT_ID" val="diagram20198931_3*l_h_f*1_3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HOW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2"/>
  <p:tag name="KSO_WM_UNIT_ID" val="diagram20198931_3*l_h_f*1_4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ERE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8931_3*l_h_f*1_1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5479</Words>
  <Application>WPS 演示</Application>
  <PresentationFormat>宽屏</PresentationFormat>
  <Paragraphs>642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等线</vt:lpstr>
      <vt:lpstr>思源黑体 CN Normal</vt:lpstr>
      <vt:lpstr>Aharoni</vt:lpstr>
      <vt:lpstr>Yu Gothic UI Semibold</vt:lpstr>
      <vt:lpstr>站酷快乐体2016修订版</vt:lpstr>
      <vt:lpstr>文泉驿等宽微米黑</vt:lpstr>
      <vt:lpstr>华文仿宋</vt:lpstr>
      <vt:lpstr>黑体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俞垚</cp:lastModifiedBy>
  <cp:revision>507</cp:revision>
  <dcterms:created xsi:type="dcterms:W3CDTF">2020-03-11T02:21:00Z</dcterms:created>
  <dcterms:modified xsi:type="dcterms:W3CDTF">2020-07-23T02:42:52Z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