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</p:sldMasterIdLst>
  <p:notesMasterIdLst>
    <p:notesMasterId r:id="rId11"/>
  </p:notesMasterIdLst>
  <p:handoutMasterIdLst>
    <p:handoutMasterId r:id="rId31"/>
  </p:handoutMasterIdLst>
  <p:sldIdLst>
    <p:sldId id="256" r:id="rId9"/>
    <p:sldId id="257" r:id="rId10"/>
    <p:sldId id="261" r:id="rId12"/>
    <p:sldId id="265" r:id="rId13"/>
    <p:sldId id="279" r:id="rId14"/>
    <p:sldId id="358" r:id="rId15"/>
    <p:sldId id="390" r:id="rId16"/>
    <p:sldId id="392" r:id="rId17"/>
    <p:sldId id="286" r:id="rId18"/>
    <p:sldId id="309" r:id="rId19"/>
    <p:sldId id="310" r:id="rId20"/>
    <p:sldId id="289" r:id="rId21"/>
    <p:sldId id="288" r:id="rId22"/>
    <p:sldId id="331" r:id="rId23"/>
    <p:sldId id="332" r:id="rId24"/>
    <p:sldId id="374" r:id="rId25"/>
    <p:sldId id="321" r:id="rId26"/>
    <p:sldId id="290" r:id="rId27"/>
    <p:sldId id="355" r:id="rId28"/>
    <p:sldId id="341" r:id="rId29"/>
    <p:sldId id="388" r:id="rId3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6188"/>
    <a:srgbClr val="B6F2F2"/>
    <a:srgbClr val="AFABAB"/>
    <a:srgbClr val="F2F2F2"/>
    <a:srgbClr val="52618A"/>
    <a:srgbClr val="CFD5EA"/>
    <a:srgbClr val="E9EBF5"/>
    <a:srgbClr val="E7C7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77"/>
    <p:restoredTop sz="94627"/>
  </p:normalViewPr>
  <p:slideViewPr>
    <p:cSldViewPr showGuides="1">
      <p:cViewPr varScale="1">
        <p:scale>
          <a:sx n="93" d="100"/>
          <a:sy n="93" d="100"/>
        </p:scale>
        <p:origin x="84" y="44"/>
      </p:cViewPr>
      <p:guideLst>
        <p:guide orient="horz" pos="2235"/>
        <p:guide pos="3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3E7C0F-410D-44E1-9A5B-DBD3D95A4AFA}" type="doc">
      <dgm:prSet loTypeId="urn:microsoft.com/office/officeart/2005/8/layout/chevron2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7CBBDAFF-4D46-4904-8886-14B42491A6CB}">
      <dgm:prSet/>
      <dgm:spPr>
        <a:solidFill>
          <a:srgbClr val="526188"/>
        </a:solidFill>
      </dgm:spPr>
      <dgm:t>
        <a:bodyPr/>
        <a:lstStyle/>
        <a:p>
          <a:r>
            <a:rPr lang="zh-CN"/>
            <a:t>项目背景</a:t>
          </a:r>
        </a:p>
      </dgm:t>
    </dgm:pt>
    <dgm:pt modelId="{06178280-C035-4484-B413-0FB5E521C544}" cxnId="{CB94C723-8607-4C07-9E20-4B427704DA41}" type="parTrans">
      <dgm:prSet/>
      <dgm:spPr/>
      <dgm:t>
        <a:bodyPr/>
        <a:lstStyle/>
        <a:p>
          <a:endParaRPr lang="zh-CN" altLang="en-US"/>
        </a:p>
      </dgm:t>
    </dgm:pt>
    <dgm:pt modelId="{3524509E-6C1D-4ED2-A684-53208B11B759}" cxnId="{CB94C723-8607-4C07-9E20-4B427704DA41}" type="sibTrans">
      <dgm:prSet/>
      <dgm:spPr/>
      <dgm:t>
        <a:bodyPr/>
        <a:lstStyle/>
        <a:p>
          <a:endParaRPr lang="zh-CN" altLang="en-US"/>
        </a:p>
      </dgm:t>
    </dgm:pt>
    <dgm:pt modelId="{CE67EAB1-6838-4EDC-AF73-15665A58330A}">
      <dgm:prSet phldr="0" custT="0"/>
      <dgm:spPr>
        <a:ln>
          <a:solidFill>
            <a:srgbClr val="526188"/>
          </a:solidFill>
        </a:ln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dirty="0"/>
            <a:t>市场需求：近年来，考研、考公以及接受职业教育人数激增，高等及职业教育需求旺盛</a:t>
          </a:r>
        </a:p>
      </dgm:t>
    </dgm:pt>
    <dgm:pt modelId="{5ABDE2D7-FC3E-472E-81B7-F7D8ABF6DD33}" cxnId="{DA0CE471-6AF1-4262-9B6D-EFC7D8FD49DB}" type="parTrans">
      <dgm:prSet/>
      <dgm:spPr/>
      <dgm:t>
        <a:bodyPr/>
        <a:lstStyle/>
        <a:p>
          <a:endParaRPr lang="zh-CN" altLang="en-US"/>
        </a:p>
      </dgm:t>
    </dgm:pt>
    <dgm:pt modelId="{646B5F25-EDCC-4A2D-ABE1-791E04D28BE6}" cxnId="{DA0CE471-6AF1-4262-9B6D-EFC7D8FD49DB}" type="sibTrans">
      <dgm:prSet/>
      <dgm:spPr/>
      <dgm:t>
        <a:bodyPr/>
        <a:lstStyle/>
        <a:p>
          <a:endParaRPr lang="zh-CN" altLang="en-US"/>
        </a:p>
      </dgm:t>
    </dgm:pt>
    <dgm:pt modelId="{72907BC3-EA5D-462C-A156-BC5EF0CA07BA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/>
            <a:t>未来趋势：优质内容与产品工具相结合，覆盖全场景的解决方案</a:t>
          </a:r>
          <a:endParaRPr/>
        </a:p>
      </dgm:t>
    </dgm:pt>
    <dgm:pt modelId="{76EDA45F-34BE-47BF-969C-8B24C5008507}" cxnId="{7CC7990F-03A7-4A9F-8DF8-2348757091EC}" type="parTrans">
      <dgm:prSet/>
      <dgm:spPr/>
    </dgm:pt>
    <dgm:pt modelId="{815A5D91-6920-4015-A196-16BB3FE69FB5}" cxnId="{7CC7990F-03A7-4A9F-8DF8-2348757091EC}" type="sibTrans">
      <dgm:prSet/>
      <dgm:spPr/>
    </dgm:pt>
    <dgm:pt modelId="{61CDCFE4-16C4-4923-B6A8-9C668673194A}">
      <dgm:prSet/>
      <dgm:spPr>
        <a:solidFill>
          <a:srgbClr val="526188"/>
        </a:solidFill>
      </dgm:spPr>
      <dgm:t>
        <a:bodyPr/>
        <a:lstStyle/>
        <a:p>
          <a:r>
            <a:rPr lang="zh-CN"/>
            <a:t>用户痛点</a:t>
          </a:r>
        </a:p>
      </dgm:t>
    </dgm:pt>
    <dgm:pt modelId="{B2F247CF-7FFA-4FC3-AD60-6255105DCA91}" cxnId="{D5024DA8-198B-4722-A43B-E9B7869496AB}" type="parTrans">
      <dgm:prSet/>
      <dgm:spPr/>
      <dgm:t>
        <a:bodyPr/>
        <a:lstStyle/>
        <a:p>
          <a:endParaRPr lang="zh-CN" altLang="en-US"/>
        </a:p>
      </dgm:t>
    </dgm:pt>
    <dgm:pt modelId="{70A1722C-F334-4800-A3DF-F65830612700}" cxnId="{D5024DA8-198B-4722-A43B-E9B7869496AB}" type="sibTrans">
      <dgm:prSet/>
      <dgm:spPr/>
      <dgm:t>
        <a:bodyPr/>
        <a:lstStyle/>
        <a:p>
          <a:endParaRPr lang="zh-CN" altLang="en-US"/>
        </a:p>
      </dgm:t>
    </dgm:pt>
    <dgm:pt modelId="{4AC7C79E-5F76-4B4C-9327-EFE355CABCDE}">
      <dgm:prSet phldr="0" custT="0"/>
      <dgm:spPr>
        <a:ln>
          <a:solidFill>
            <a:srgbClr val="526188"/>
          </a:solidFill>
        </a:ln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dirty="0"/>
            <a:t>无论是线下还是线上，记笔记都是高效学习必不可少的一个环节</a:t>
          </a:r>
        </a:p>
      </dgm:t>
    </dgm:pt>
    <dgm:pt modelId="{D7DAADAD-546D-4A9E-9DF0-5F5BE791C7FB}" cxnId="{89BBDD19-62EC-48E3-9FDF-DA20CF6C93C1}" type="parTrans">
      <dgm:prSet/>
      <dgm:spPr/>
      <dgm:t>
        <a:bodyPr/>
        <a:lstStyle/>
        <a:p>
          <a:endParaRPr lang="zh-CN" altLang="en-US"/>
        </a:p>
      </dgm:t>
    </dgm:pt>
    <dgm:pt modelId="{6F0A8E78-7321-4C3B-A77F-33C0D168B2C3}" cxnId="{89BBDD19-62EC-48E3-9FDF-DA20CF6C93C1}" type="sibTrans">
      <dgm:prSet/>
      <dgm:spPr/>
      <dgm:t>
        <a:bodyPr/>
        <a:lstStyle/>
        <a:p>
          <a:endParaRPr lang="zh-CN" altLang="en-US"/>
        </a:p>
      </dgm:t>
    </dgm:pt>
    <dgm:pt modelId="{7C713170-1128-48DE-882C-C6FB3F190190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dirty="0"/>
            <a:t>通过用户访谈发现</a:t>
          </a:r>
          <a:r>
            <a:rPr lang="zh-CN" altLang="en-US" dirty="0"/>
            <a:t>，用户主要以</a:t>
          </a:r>
          <a:r>
            <a:rPr lang="zh-CN" dirty="0"/>
            <a:t>截图+手写、截图+专业笔记软件</a:t>
          </a:r>
          <a:r>
            <a:rPr lang="zh-CN" altLang="en-US" dirty="0"/>
            <a:t>的方式来</a:t>
          </a:r>
          <a:r>
            <a:rPr lang="zh-CN" dirty="0"/>
            <a:t>记笔记，普遍存在的问题是：</a:t>
          </a:r>
          <a:r>
            <a:rPr lang="en-US" altLang="zh-CN" b="1" dirty="0"/>
            <a:t>1</a:t>
          </a:r>
          <a:r>
            <a:rPr lang="zh-CN" altLang="en-US" b="1" dirty="0"/>
            <a:t>）</a:t>
          </a:r>
          <a:r>
            <a:rPr lang="zh-CN" b="1" dirty="0"/>
            <a:t>截图和笔记内容分离，不易整理；</a:t>
          </a:r>
          <a:r>
            <a:rPr lang="en-US" altLang="zh-CN" b="1" dirty="0"/>
            <a:t>2</a:t>
          </a:r>
          <a:r>
            <a:rPr lang="zh-CN" altLang="en-US" b="1" dirty="0"/>
            <a:t>）手写速度跟不上视频内容</a:t>
          </a:r>
          <a:r>
            <a:rPr lang="zh-CN" dirty="0"/>
            <a:t>。</a:t>
          </a:r>
          <a:endParaRPr/>
        </a:p>
      </dgm:t>
    </dgm:pt>
    <dgm:pt modelId="{0C2986E4-31E8-43D9-BC28-CCA61CDE7711}" cxnId="{6538E226-EC9A-486C-A4EE-66C316C803F4}" type="parTrans">
      <dgm:prSet/>
      <dgm:spPr/>
    </dgm:pt>
    <dgm:pt modelId="{5D078829-C130-427E-A4C5-BF7C1219F55B}" cxnId="{6538E226-EC9A-486C-A4EE-66C316C803F4}" type="sibTrans">
      <dgm:prSet/>
      <dgm:spPr/>
    </dgm:pt>
    <dgm:pt modelId="{D9834817-7261-4390-ABF2-C4FBAC20AAE2}">
      <dgm:prSet/>
      <dgm:spPr>
        <a:solidFill>
          <a:srgbClr val="526188"/>
        </a:solidFill>
      </dgm:spPr>
      <dgm:t>
        <a:bodyPr/>
        <a:lstStyle/>
        <a:p>
          <a:r>
            <a:rPr lang="zh-CN"/>
            <a:t>解决方案</a:t>
          </a:r>
        </a:p>
      </dgm:t>
    </dgm:pt>
    <dgm:pt modelId="{5FE0D900-37DE-44CA-ADBF-D75849C0A7C2}" cxnId="{A6E71C24-3A2E-4B4E-B673-01BFBE2522A4}" type="parTrans">
      <dgm:prSet/>
      <dgm:spPr/>
      <dgm:t>
        <a:bodyPr/>
        <a:lstStyle/>
        <a:p>
          <a:endParaRPr lang="zh-CN" altLang="en-US"/>
        </a:p>
      </dgm:t>
    </dgm:pt>
    <dgm:pt modelId="{64D15156-1F55-426F-A9C4-7BF83BA28858}" cxnId="{A6E71C24-3A2E-4B4E-B673-01BFBE2522A4}" type="sibTrans">
      <dgm:prSet/>
      <dgm:spPr/>
      <dgm:t>
        <a:bodyPr/>
        <a:lstStyle/>
        <a:p>
          <a:endParaRPr lang="zh-CN" altLang="en-US"/>
        </a:p>
      </dgm:t>
    </dgm:pt>
    <dgm:pt modelId="{F257FF6D-8983-40A2-8382-D2DC35F831B2}">
      <dgm:prSet phldr="0" custT="0"/>
      <dgm:spPr>
        <a:ln>
          <a:solidFill>
            <a:srgbClr val="526188"/>
          </a:solidFill>
        </a:ln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>
              <a:sym typeface="+mn-ea"/>
            </a:rPr>
            <a:t>依托腾讯课堂策划了</a:t>
          </a:r>
          <a:r>
            <a:rPr lang="zh-CN" b="1">
              <a:sym typeface="+mn-ea"/>
            </a:rPr>
            <a:t>网课配套的笔记功能</a:t>
          </a:r>
          <a:r>
            <a:rPr lang="zh-CN">
              <a:sym typeface="+mn-ea"/>
            </a:rPr>
            <a:t>，提供快速截图、标记驻点、章节式梳理，格式化导出等</a:t>
          </a:r>
          <a:r>
            <a:rPr lang="zh-CN">
              <a:sym typeface="+mn-ea"/>
            </a:rPr>
            <a:t>核心</a:t>
          </a:r>
          <a:r>
            <a:rPr lang="zh-CN">
              <a:sym typeface="+mn-ea"/>
            </a:rPr>
            <a:t>功能</a:t>
          </a:r>
          <a:r>
            <a:rPr lang="zh-CN">
              <a:sym typeface="+mn-ea"/>
            </a:rPr>
            <a:t>，帮助用户</a:t>
          </a:r>
          <a:r>
            <a:rPr lang="zh-CN">
              <a:sym typeface="+mn-ea"/>
            </a:rPr>
            <a:t>提高</a:t>
          </a:r>
          <a:r>
            <a:rPr lang="zh-CN">
              <a:sym typeface="+mn-ea"/>
            </a:rPr>
            <a:t>在线学习</a:t>
          </a:r>
          <a:r>
            <a:rPr lang="zh-CN">
              <a:sym typeface="+mn-ea"/>
            </a:rPr>
            <a:t>效率</a:t>
          </a:r>
          <a:r>
            <a:rPr lang="zh-CN">
              <a:sym typeface="+mn-ea"/>
            </a:rPr>
            <a:t>。</a:t>
          </a:r>
          <a:r>
            <a:rPr/>
            <a:t/>
          </a:r>
          <a:endParaRPr/>
        </a:p>
      </dgm:t>
    </dgm:pt>
    <dgm:pt modelId="{E2195CFC-6F5C-4A01-A295-D62766A32210}" cxnId="{DC79667E-B61D-43D2-8EB5-B9662B363212}" type="parTrans">
      <dgm:prSet/>
      <dgm:spPr/>
      <dgm:t>
        <a:bodyPr/>
        <a:lstStyle/>
        <a:p>
          <a:endParaRPr lang="zh-CN" altLang="en-US"/>
        </a:p>
      </dgm:t>
    </dgm:pt>
    <dgm:pt modelId="{11ADB285-C3DF-4182-BB53-C91D7269F65F}" cxnId="{DC79667E-B61D-43D2-8EB5-B9662B363212}" type="sibTrans">
      <dgm:prSet/>
      <dgm:spPr/>
      <dgm:t>
        <a:bodyPr/>
        <a:lstStyle/>
        <a:p>
          <a:endParaRPr lang="zh-CN" altLang="en-US"/>
        </a:p>
      </dgm:t>
    </dgm:pt>
    <dgm:pt modelId="{00DD8E9C-0D41-4AB2-8300-B40DF6E7C12F}">
      <dgm:prSet/>
      <dgm:spPr>
        <a:solidFill>
          <a:srgbClr val="526188"/>
        </a:solidFill>
      </dgm:spPr>
      <dgm:t>
        <a:bodyPr/>
        <a:lstStyle/>
        <a:p>
          <a:r>
            <a:rPr lang="zh-CN"/>
            <a:t>产品价值</a:t>
          </a:r>
        </a:p>
      </dgm:t>
    </dgm:pt>
    <dgm:pt modelId="{43D38E4F-AC35-4C70-BC34-2F666208422A}" cxnId="{C706D3EB-35D2-4096-B467-6ED6028F5B57}" type="parTrans">
      <dgm:prSet/>
      <dgm:spPr/>
      <dgm:t>
        <a:bodyPr/>
        <a:lstStyle/>
        <a:p>
          <a:endParaRPr lang="zh-CN" altLang="en-US"/>
        </a:p>
      </dgm:t>
    </dgm:pt>
    <dgm:pt modelId="{4FC410B9-8250-4196-AA06-ACB797075299}" cxnId="{C706D3EB-35D2-4096-B467-6ED6028F5B57}" type="sibTrans">
      <dgm:prSet/>
      <dgm:spPr/>
      <dgm:t>
        <a:bodyPr/>
        <a:lstStyle/>
        <a:p>
          <a:endParaRPr lang="zh-CN" altLang="en-US"/>
        </a:p>
      </dgm:t>
    </dgm:pt>
    <dgm:pt modelId="{BC979234-8053-40A6-93F7-04696341F745}">
      <dgm:prSet phldr="0" custT="0"/>
      <dgm:spPr>
        <a:ln>
          <a:solidFill>
            <a:srgbClr val="526188"/>
          </a:solidFill>
        </a:ln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/>
            <a:t>对用户来说，网课配套的笔记功能，能有效提高学习效率，提升学习效果。</a:t>
          </a:r>
        </a:p>
      </dgm:t>
    </dgm:pt>
    <dgm:pt modelId="{D6B1F571-E303-4098-8C50-819DA7422D4E}" cxnId="{F61B1A90-2969-46F9-B270-1DC34361316B}" type="parTrans">
      <dgm:prSet/>
      <dgm:spPr/>
      <dgm:t>
        <a:bodyPr/>
        <a:lstStyle/>
        <a:p>
          <a:endParaRPr lang="zh-CN" altLang="en-US"/>
        </a:p>
      </dgm:t>
    </dgm:pt>
    <dgm:pt modelId="{7D53221F-F0E1-414C-A218-1C7088D7A3D8}" cxnId="{F61B1A90-2969-46F9-B270-1DC34361316B}" type="sibTrans">
      <dgm:prSet/>
      <dgm:spPr/>
      <dgm:t>
        <a:bodyPr/>
        <a:lstStyle/>
        <a:p>
          <a:endParaRPr lang="zh-CN" altLang="en-US"/>
        </a:p>
      </dgm:t>
    </dgm:pt>
    <dgm:pt modelId="{C182A5A5-2B5C-4F06-9A62-B11E00F1D43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dirty="0"/>
            <a:t>对</a:t>
          </a:r>
          <a:r>
            <a:rPr lang="zh-CN"/>
            <a:t>平台来</a:t>
          </a:r>
          <a:r>
            <a:rPr lang="zh-CN" altLang="en-US"/>
            <a:t>说</a:t>
          </a:r>
          <a:r>
            <a:rPr lang="zh-CN"/>
            <a:t>，</a:t>
          </a:r>
          <a:r>
            <a:rPr lang="zh-CN" dirty="0"/>
            <a:t>为网课提供配套的笔记功能，有助于平台实现功能闭环，提高用户粘性。</a:t>
          </a:r>
          <a:endParaRPr/>
        </a:p>
      </dgm:t>
    </dgm:pt>
    <dgm:pt modelId="{B483A232-F777-4502-A2B8-0C4D76D3BF1F}" cxnId="{9193D08B-A6C9-490F-95F3-468099A57807}" type="parTrans">
      <dgm:prSet/>
      <dgm:spPr/>
    </dgm:pt>
    <dgm:pt modelId="{159A976A-01DA-449D-9792-8EF0E8B1F206}" cxnId="{9193D08B-A6C9-490F-95F3-468099A57807}" type="sibTrans">
      <dgm:prSet/>
      <dgm:spPr/>
    </dgm:pt>
    <dgm:pt modelId="{6049F991-7C31-4D86-9B60-8BE1076BBFCE}" type="pres">
      <dgm:prSet presAssocID="{883E7C0F-410D-44E1-9A5B-DBD3D95A4AFA}" presName="linearFlow" presStyleCnt="0">
        <dgm:presLayoutVars>
          <dgm:dir/>
          <dgm:animLvl val="lvl"/>
          <dgm:resizeHandles val="exact"/>
        </dgm:presLayoutVars>
      </dgm:prSet>
      <dgm:spPr/>
    </dgm:pt>
    <dgm:pt modelId="{35ED4870-A1FA-43CE-A962-485EFF5FF9B8}" type="pres">
      <dgm:prSet presAssocID="{7CBBDAFF-4D46-4904-8886-14B42491A6CB}" presName="composite" presStyleCnt="0"/>
      <dgm:spPr/>
    </dgm:pt>
    <dgm:pt modelId="{DC524C07-80DC-4A8F-8257-BE8DBF7904D1}" type="pres">
      <dgm:prSet presAssocID="{7CBBDAFF-4D46-4904-8886-14B42491A6C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CC41D8AB-6DE0-4080-B5AB-A21F98E29C30}" type="pres">
      <dgm:prSet presAssocID="{7CBBDAFF-4D46-4904-8886-14B42491A6CB}" presName="descendantText" presStyleLbl="alignAcc1" presStyleIdx="0" presStyleCnt="4">
        <dgm:presLayoutVars>
          <dgm:bulletEnabled val="1"/>
        </dgm:presLayoutVars>
      </dgm:prSet>
      <dgm:spPr/>
    </dgm:pt>
    <dgm:pt modelId="{6D72FA9E-BAD2-4F76-893E-556836897D39}" type="pres">
      <dgm:prSet presAssocID="{3524509E-6C1D-4ED2-A684-53208B11B759}" presName="sp" presStyleCnt="0"/>
      <dgm:spPr/>
    </dgm:pt>
    <dgm:pt modelId="{F53A589A-EE42-42EE-9A53-C7CF7716BB89}" type="pres">
      <dgm:prSet presAssocID="{61CDCFE4-16C4-4923-B6A8-9C668673194A}" presName="composite" presStyleCnt="0"/>
      <dgm:spPr/>
    </dgm:pt>
    <dgm:pt modelId="{E6E5E090-73C2-42F2-943D-134C2E05D894}" type="pres">
      <dgm:prSet presAssocID="{61CDCFE4-16C4-4923-B6A8-9C668673194A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58B3B52-EB14-4649-9BB2-568F8ABED5FF}" type="pres">
      <dgm:prSet presAssocID="{61CDCFE4-16C4-4923-B6A8-9C668673194A}" presName="descendantText" presStyleLbl="alignAcc1" presStyleIdx="1" presStyleCnt="4">
        <dgm:presLayoutVars>
          <dgm:bulletEnabled val="1"/>
        </dgm:presLayoutVars>
      </dgm:prSet>
      <dgm:spPr/>
    </dgm:pt>
    <dgm:pt modelId="{26C35F00-0F19-4E64-B33A-DA710CFFA59A}" type="pres">
      <dgm:prSet presAssocID="{70A1722C-F334-4800-A3DF-F65830612700}" presName="sp" presStyleCnt="0"/>
      <dgm:spPr/>
    </dgm:pt>
    <dgm:pt modelId="{3EFC1C03-D72A-499C-A510-D5075722BA5E}" type="pres">
      <dgm:prSet presAssocID="{D9834817-7261-4390-ABF2-C4FBAC20AAE2}" presName="composite" presStyleCnt="0"/>
      <dgm:spPr/>
    </dgm:pt>
    <dgm:pt modelId="{BEFFC0CB-6C56-48E6-8EB6-17B9BB899232}" type="pres">
      <dgm:prSet presAssocID="{D9834817-7261-4390-ABF2-C4FBAC20AAE2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E17FDE9D-6C0F-42D9-975B-BD9EBA6DA466}" type="pres">
      <dgm:prSet presAssocID="{D9834817-7261-4390-ABF2-C4FBAC20AAE2}" presName="descendantText" presStyleLbl="alignAcc1" presStyleIdx="2" presStyleCnt="4">
        <dgm:presLayoutVars>
          <dgm:bulletEnabled val="1"/>
        </dgm:presLayoutVars>
      </dgm:prSet>
      <dgm:spPr/>
    </dgm:pt>
    <dgm:pt modelId="{234B46E8-63B8-48EB-8C50-0F283D981270}" type="pres">
      <dgm:prSet presAssocID="{64D15156-1F55-426F-A9C4-7BF83BA28858}" presName="sp" presStyleCnt="0"/>
      <dgm:spPr/>
    </dgm:pt>
    <dgm:pt modelId="{775DAFB1-CBA1-4773-9249-A5BF64CAD5AA}" type="pres">
      <dgm:prSet presAssocID="{00DD8E9C-0D41-4AB2-8300-B40DF6E7C12F}" presName="composite" presStyleCnt="0"/>
      <dgm:spPr/>
    </dgm:pt>
    <dgm:pt modelId="{630206B3-396B-460E-A3C6-B0E45D0B8ED4}" type="pres">
      <dgm:prSet presAssocID="{00DD8E9C-0D41-4AB2-8300-B40DF6E7C12F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5FC4500B-10A1-4562-8E20-2854C0D78923}" type="pres">
      <dgm:prSet presAssocID="{00DD8E9C-0D41-4AB2-8300-B40DF6E7C12F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CB94C723-8607-4C07-9E20-4B427704DA41}" srcId="{883E7C0F-410D-44E1-9A5B-DBD3D95A4AFA}" destId="{7CBBDAFF-4D46-4904-8886-14B42491A6CB}" srcOrd="0" destOrd="0" parTransId="{06178280-C035-4484-B413-0FB5E521C544}" sibTransId="{3524509E-6C1D-4ED2-A684-53208B11B759}"/>
    <dgm:cxn modelId="{DA0CE471-6AF1-4262-9B6D-EFC7D8FD49DB}" srcId="{7CBBDAFF-4D46-4904-8886-14B42491A6CB}" destId="{CE67EAB1-6838-4EDC-AF73-15665A58330A}" srcOrd="0" destOrd="0" parTransId="{5ABDE2D7-FC3E-472E-81B7-F7D8ABF6DD33}" sibTransId="{646B5F25-EDCC-4A2D-ABE1-791E04D28BE6}"/>
    <dgm:cxn modelId="{7CC7990F-03A7-4A9F-8DF8-2348757091EC}" srcId="{7CBBDAFF-4D46-4904-8886-14B42491A6CB}" destId="{72907BC3-EA5D-462C-A156-BC5EF0CA07BA}" srcOrd="1" destOrd="0" parTransId="{76EDA45F-34BE-47BF-969C-8B24C5008507}" sibTransId="{815A5D91-6920-4015-A196-16BB3FE69FB5}"/>
    <dgm:cxn modelId="{D5024DA8-198B-4722-A43B-E9B7869496AB}" srcId="{883E7C0F-410D-44E1-9A5B-DBD3D95A4AFA}" destId="{61CDCFE4-16C4-4923-B6A8-9C668673194A}" srcOrd="1" destOrd="0" parTransId="{B2F247CF-7FFA-4FC3-AD60-6255105DCA91}" sibTransId="{70A1722C-F334-4800-A3DF-F65830612700}"/>
    <dgm:cxn modelId="{89BBDD19-62EC-48E3-9FDF-DA20CF6C93C1}" srcId="{61CDCFE4-16C4-4923-B6A8-9C668673194A}" destId="{4AC7C79E-5F76-4B4C-9327-EFE355CABCDE}" srcOrd="0" destOrd="1" parTransId="{D7DAADAD-546D-4A9E-9DF0-5F5BE791C7FB}" sibTransId="{6F0A8E78-7321-4C3B-A77F-33C0D168B2C3}"/>
    <dgm:cxn modelId="{6538E226-EC9A-486C-A4EE-66C316C803F4}" srcId="{61CDCFE4-16C4-4923-B6A8-9C668673194A}" destId="{7C713170-1128-48DE-882C-C6FB3F190190}" srcOrd="1" destOrd="1" parTransId="{0C2986E4-31E8-43D9-BC28-CCA61CDE7711}" sibTransId="{5D078829-C130-427E-A4C5-BF7C1219F55B}"/>
    <dgm:cxn modelId="{A6E71C24-3A2E-4B4E-B673-01BFBE2522A4}" srcId="{883E7C0F-410D-44E1-9A5B-DBD3D95A4AFA}" destId="{D9834817-7261-4390-ABF2-C4FBAC20AAE2}" srcOrd="2" destOrd="0" parTransId="{5FE0D900-37DE-44CA-ADBF-D75849C0A7C2}" sibTransId="{64D15156-1F55-426F-A9C4-7BF83BA28858}"/>
    <dgm:cxn modelId="{DC79667E-B61D-43D2-8EB5-B9662B363212}" srcId="{D9834817-7261-4390-ABF2-C4FBAC20AAE2}" destId="{F257FF6D-8983-40A2-8382-D2DC35F831B2}" srcOrd="0" destOrd="2" parTransId="{E2195CFC-6F5C-4A01-A295-D62766A32210}" sibTransId="{11ADB285-C3DF-4182-BB53-C91D7269F65F}"/>
    <dgm:cxn modelId="{C706D3EB-35D2-4096-B467-6ED6028F5B57}" srcId="{883E7C0F-410D-44E1-9A5B-DBD3D95A4AFA}" destId="{00DD8E9C-0D41-4AB2-8300-B40DF6E7C12F}" srcOrd="3" destOrd="0" parTransId="{43D38E4F-AC35-4C70-BC34-2F666208422A}" sibTransId="{4FC410B9-8250-4196-AA06-ACB797075299}"/>
    <dgm:cxn modelId="{F61B1A90-2969-46F9-B270-1DC34361316B}" srcId="{00DD8E9C-0D41-4AB2-8300-B40DF6E7C12F}" destId="{BC979234-8053-40A6-93F7-04696341F745}" srcOrd="0" destOrd="3" parTransId="{D6B1F571-E303-4098-8C50-819DA7422D4E}" sibTransId="{7D53221F-F0E1-414C-A218-1C7088D7A3D8}"/>
    <dgm:cxn modelId="{9193D08B-A6C9-490F-95F3-468099A57807}" srcId="{00DD8E9C-0D41-4AB2-8300-B40DF6E7C12F}" destId="{C182A5A5-2B5C-4F06-9A62-B11E00F1D435}" srcOrd="1" destOrd="3" parTransId="{B483A232-F777-4502-A2B8-0C4D76D3BF1F}" sibTransId="{159A976A-01DA-449D-9792-8EF0E8B1F206}"/>
    <dgm:cxn modelId="{63154E2C-489A-4AC4-94D3-A1C1094CAE9B}" type="presOf" srcId="{883E7C0F-410D-44E1-9A5B-DBD3D95A4AFA}" destId="{6049F991-7C31-4D86-9B60-8BE1076BBFCE}" srcOrd="0" destOrd="0" presId="urn:microsoft.com/office/officeart/2005/8/layout/chevron2"/>
    <dgm:cxn modelId="{77E68698-F3AF-44F2-857E-A771D4B9F89F}" type="presParOf" srcId="{6049F991-7C31-4D86-9B60-8BE1076BBFCE}" destId="{35ED4870-A1FA-43CE-A962-485EFF5FF9B8}" srcOrd="0" destOrd="0" presId="urn:microsoft.com/office/officeart/2005/8/layout/chevron2"/>
    <dgm:cxn modelId="{D2E3D12C-4066-4C81-935F-1A9913B7FB1D}" type="presParOf" srcId="{35ED4870-A1FA-43CE-A962-485EFF5FF9B8}" destId="{DC524C07-80DC-4A8F-8257-BE8DBF7904D1}" srcOrd="0" destOrd="0" presId="urn:microsoft.com/office/officeart/2005/8/layout/chevron2"/>
    <dgm:cxn modelId="{29FB3706-11BF-4C76-803F-6F4A12C4AD16}" type="presOf" srcId="{7CBBDAFF-4D46-4904-8886-14B42491A6CB}" destId="{DC524C07-80DC-4A8F-8257-BE8DBF7904D1}" srcOrd="0" destOrd="0" presId="urn:microsoft.com/office/officeart/2005/8/layout/chevron2"/>
    <dgm:cxn modelId="{36625168-8239-4C8C-A007-D1E468DDE46D}" type="presParOf" srcId="{35ED4870-A1FA-43CE-A962-485EFF5FF9B8}" destId="{CC41D8AB-6DE0-4080-B5AB-A21F98E29C30}" srcOrd="1" destOrd="0" presId="urn:microsoft.com/office/officeart/2005/8/layout/chevron2"/>
    <dgm:cxn modelId="{2FCE1207-6A31-42A4-B649-85BB26F18925}" type="presOf" srcId="{CE67EAB1-6838-4EDC-AF73-15665A58330A}" destId="{CC41D8AB-6DE0-4080-B5AB-A21F98E29C30}" srcOrd="0" destOrd="0" presId="urn:microsoft.com/office/officeart/2005/8/layout/chevron2"/>
    <dgm:cxn modelId="{AE3A581D-D13D-4AD2-A29D-ACB85A61F171}" type="presOf" srcId="{72907BC3-EA5D-462C-A156-BC5EF0CA07BA}" destId="{CC41D8AB-6DE0-4080-B5AB-A21F98E29C30}" srcOrd="0" destOrd="1" presId="urn:microsoft.com/office/officeart/2005/8/layout/chevron2"/>
    <dgm:cxn modelId="{2D4B84E3-673A-4EDC-8BFE-5783A09ED394}" type="presParOf" srcId="{6049F991-7C31-4D86-9B60-8BE1076BBFCE}" destId="{6D72FA9E-BAD2-4F76-893E-556836897D39}" srcOrd="1" destOrd="0" presId="urn:microsoft.com/office/officeart/2005/8/layout/chevron2"/>
    <dgm:cxn modelId="{4C4BA272-5D92-407C-8EF6-86787933D36D}" type="presOf" srcId="{3524509E-6C1D-4ED2-A684-53208B11B759}" destId="{6D72FA9E-BAD2-4F76-893E-556836897D39}" srcOrd="0" destOrd="0" presId="urn:microsoft.com/office/officeart/2005/8/layout/chevron2"/>
    <dgm:cxn modelId="{21A19533-8E8D-413E-BC5D-E7699202F021}" type="presParOf" srcId="{6049F991-7C31-4D86-9B60-8BE1076BBFCE}" destId="{F53A589A-EE42-42EE-9A53-C7CF7716BB89}" srcOrd="2" destOrd="0" presId="urn:microsoft.com/office/officeart/2005/8/layout/chevron2"/>
    <dgm:cxn modelId="{8193A4E2-67C1-4608-A27E-BF72DAE04877}" type="presParOf" srcId="{F53A589A-EE42-42EE-9A53-C7CF7716BB89}" destId="{E6E5E090-73C2-42F2-943D-134C2E05D894}" srcOrd="0" destOrd="2" presId="urn:microsoft.com/office/officeart/2005/8/layout/chevron2"/>
    <dgm:cxn modelId="{E883206B-40F5-4CB4-88CA-2A60DF0D7E76}" type="presOf" srcId="{61CDCFE4-16C4-4923-B6A8-9C668673194A}" destId="{E6E5E090-73C2-42F2-943D-134C2E05D894}" srcOrd="0" destOrd="0" presId="urn:microsoft.com/office/officeart/2005/8/layout/chevron2"/>
    <dgm:cxn modelId="{56E733E8-CC6A-4123-9A63-D48956ECFD27}" type="presParOf" srcId="{F53A589A-EE42-42EE-9A53-C7CF7716BB89}" destId="{E58B3B52-EB14-4649-9BB2-568F8ABED5FF}" srcOrd="1" destOrd="2" presId="urn:microsoft.com/office/officeart/2005/8/layout/chevron2"/>
    <dgm:cxn modelId="{3A242C68-D5E9-472E-AE34-1C3E8035A905}" type="presOf" srcId="{4AC7C79E-5F76-4B4C-9327-EFE355CABCDE}" destId="{E58B3B52-EB14-4649-9BB2-568F8ABED5FF}" srcOrd="0" destOrd="0" presId="urn:microsoft.com/office/officeart/2005/8/layout/chevron2"/>
    <dgm:cxn modelId="{C4E6E651-D3D9-4219-A93B-4B970699E808}" type="presOf" srcId="{7C713170-1128-48DE-882C-C6FB3F190190}" destId="{E58B3B52-EB14-4649-9BB2-568F8ABED5FF}" srcOrd="0" destOrd="1" presId="urn:microsoft.com/office/officeart/2005/8/layout/chevron2"/>
    <dgm:cxn modelId="{2836ADEC-E8BB-43E9-B62E-BBE892FFB226}" type="presParOf" srcId="{6049F991-7C31-4D86-9B60-8BE1076BBFCE}" destId="{26C35F00-0F19-4E64-B33A-DA710CFFA59A}" srcOrd="3" destOrd="0" presId="urn:microsoft.com/office/officeart/2005/8/layout/chevron2"/>
    <dgm:cxn modelId="{E9970D5D-7700-4C25-8CF8-912E4E547562}" type="presOf" srcId="{70A1722C-F334-4800-A3DF-F65830612700}" destId="{26C35F00-0F19-4E64-B33A-DA710CFFA59A}" srcOrd="0" destOrd="0" presId="urn:microsoft.com/office/officeart/2005/8/layout/chevron2"/>
    <dgm:cxn modelId="{D482E00F-9513-407D-90E0-CF093CB7AA2F}" type="presParOf" srcId="{6049F991-7C31-4D86-9B60-8BE1076BBFCE}" destId="{3EFC1C03-D72A-499C-A510-D5075722BA5E}" srcOrd="4" destOrd="0" presId="urn:microsoft.com/office/officeart/2005/8/layout/chevron2"/>
    <dgm:cxn modelId="{9DAF3C39-E212-4945-BE8F-81A547E95FD9}" type="presParOf" srcId="{3EFC1C03-D72A-499C-A510-D5075722BA5E}" destId="{BEFFC0CB-6C56-48E6-8EB6-17B9BB899232}" srcOrd="0" destOrd="4" presId="urn:microsoft.com/office/officeart/2005/8/layout/chevron2"/>
    <dgm:cxn modelId="{9E506423-782D-4FD3-BBDE-BEA6C2D87DCF}" type="presOf" srcId="{D9834817-7261-4390-ABF2-C4FBAC20AAE2}" destId="{BEFFC0CB-6C56-48E6-8EB6-17B9BB899232}" srcOrd="0" destOrd="0" presId="urn:microsoft.com/office/officeart/2005/8/layout/chevron2"/>
    <dgm:cxn modelId="{E7149FFC-A256-41F7-A031-0DAB2D2EB258}" type="presParOf" srcId="{3EFC1C03-D72A-499C-A510-D5075722BA5E}" destId="{E17FDE9D-6C0F-42D9-975B-BD9EBA6DA466}" srcOrd="1" destOrd="4" presId="urn:microsoft.com/office/officeart/2005/8/layout/chevron2"/>
    <dgm:cxn modelId="{E0882BFB-3E6C-42F8-AA54-7F8D27F73839}" type="presOf" srcId="{F257FF6D-8983-40A2-8382-D2DC35F831B2}" destId="{E17FDE9D-6C0F-42D9-975B-BD9EBA6DA466}" srcOrd="0" destOrd="0" presId="urn:microsoft.com/office/officeart/2005/8/layout/chevron2"/>
    <dgm:cxn modelId="{89FCD78C-3366-45EB-B466-8A85856D458E}" type="presParOf" srcId="{6049F991-7C31-4D86-9B60-8BE1076BBFCE}" destId="{234B46E8-63B8-48EB-8C50-0F283D981270}" srcOrd="5" destOrd="0" presId="urn:microsoft.com/office/officeart/2005/8/layout/chevron2"/>
    <dgm:cxn modelId="{C37C667D-009E-4FE3-9940-FBB261CF26D4}" type="presOf" srcId="{64D15156-1F55-426F-A9C4-7BF83BA28858}" destId="{234B46E8-63B8-48EB-8C50-0F283D981270}" srcOrd="0" destOrd="0" presId="urn:microsoft.com/office/officeart/2005/8/layout/chevron2"/>
    <dgm:cxn modelId="{AA8930A3-9EF9-4EF3-B572-5ABF34DDC608}" type="presParOf" srcId="{6049F991-7C31-4D86-9B60-8BE1076BBFCE}" destId="{775DAFB1-CBA1-4773-9249-A5BF64CAD5AA}" srcOrd="6" destOrd="0" presId="urn:microsoft.com/office/officeart/2005/8/layout/chevron2"/>
    <dgm:cxn modelId="{A4782163-546A-43CE-837B-35C4BA857252}" type="presParOf" srcId="{775DAFB1-CBA1-4773-9249-A5BF64CAD5AA}" destId="{630206B3-396B-460E-A3C6-B0E45D0B8ED4}" srcOrd="0" destOrd="6" presId="urn:microsoft.com/office/officeart/2005/8/layout/chevron2"/>
    <dgm:cxn modelId="{EAE7F037-2FD4-422E-9E40-A962530E300E}" type="presOf" srcId="{00DD8E9C-0D41-4AB2-8300-B40DF6E7C12F}" destId="{630206B3-396B-460E-A3C6-B0E45D0B8ED4}" srcOrd="0" destOrd="0" presId="urn:microsoft.com/office/officeart/2005/8/layout/chevron2"/>
    <dgm:cxn modelId="{175EE835-2E59-4E96-B41F-613B00BB427F}" type="presParOf" srcId="{775DAFB1-CBA1-4773-9249-A5BF64CAD5AA}" destId="{5FC4500B-10A1-4562-8E20-2854C0D78923}" srcOrd="1" destOrd="6" presId="urn:microsoft.com/office/officeart/2005/8/layout/chevron2"/>
    <dgm:cxn modelId="{05221BED-71BF-4C79-BDF3-28CD36CB3902}" type="presOf" srcId="{BC979234-8053-40A6-93F7-04696341F745}" destId="{5FC4500B-10A1-4562-8E20-2854C0D78923}" srcOrd="0" destOrd="0" presId="urn:microsoft.com/office/officeart/2005/8/layout/chevron2"/>
    <dgm:cxn modelId="{96F9CA17-C9DD-4B21-9850-ABE699089B44}" type="presOf" srcId="{C182A5A5-2B5C-4F06-9A62-B11E00F1D435}" destId="{5FC4500B-10A1-4562-8E20-2854C0D78923}" srcOrd="0" destOrd="1" presId="urn:microsoft.com/office/officeart/2005/8/layout/chevr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24C07-80DC-4A8F-8257-BE8DBF7904D1}">
      <dsp:nvSpPr>
        <dsp:cNvPr id="0" name=""/>
        <dsp:cNvSpPr/>
      </dsp:nvSpPr>
      <dsp:spPr>
        <a:xfrm rot="5400000">
          <a:off x="-219092" y="223982"/>
          <a:ext cx="1460614" cy="1022429"/>
        </a:xfrm>
        <a:prstGeom prst="chevron">
          <a:avLst/>
        </a:prstGeom>
        <a:solidFill>
          <a:srgbClr val="526188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项目背景</a:t>
          </a:r>
        </a:p>
      </dsp:txBody>
      <dsp:txXfrm rot="-5400000">
        <a:off x="1" y="516105"/>
        <a:ext cx="1022429" cy="438185"/>
      </dsp:txXfrm>
    </dsp:sp>
    <dsp:sp modelId="{CC41D8AB-6DE0-4080-B5AB-A21F98E29C30}">
      <dsp:nvSpPr>
        <dsp:cNvPr id="0" name=""/>
        <dsp:cNvSpPr/>
      </dsp:nvSpPr>
      <dsp:spPr>
        <a:xfrm rot="5400000">
          <a:off x="4900297" y="-3872977"/>
          <a:ext cx="949399" cy="87051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52618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kern="1200" dirty="0"/>
            <a:t>市场需求：近年来，考研、考公以及接受职业教育人数激增，高等及职业教育需求旺盛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kern="1200"/>
            <a:t>未来趋势：优质内容与产品工具相结合，覆盖全场景的解决方案</a:t>
          </a:r>
          <a:endParaRPr sz="1500" kern="1200"/>
        </a:p>
      </dsp:txBody>
      <dsp:txXfrm rot="-5400000">
        <a:off x="1022429" y="51237"/>
        <a:ext cx="8658789" cy="856707"/>
      </dsp:txXfrm>
    </dsp:sp>
    <dsp:sp modelId="{E6E5E090-73C2-42F2-943D-134C2E05D894}">
      <dsp:nvSpPr>
        <dsp:cNvPr id="0" name=""/>
        <dsp:cNvSpPr/>
      </dsp:nvSpPr>
      <dsp:spPr>
        <a:xfrm rot="5400000">
          <a:off x="-219092" y="1540214"/>
          <a:ext cx="1460614" cy="1022429"/>
        </a:xfrm>
        <a:prstGeom prst="chevron">
          <a:avLst/>
        </a:prstGeom>
        <a:solidFill>
          <a:srgbClr val="526188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用户痛点</a:t>
          </a:r>
        </a:p>
      </dsp:txBody>
      <dsp:txXfrm rot="-5400000">
        <a:off x="1" y="1832337"/>
        <a:ext cx="1022429" cy="438185"/>
      </dsp:txXfrm>
    </dsp:sp>
    <dsp:sp modelId="{E58B3B52-EB14-4649-9BB2-568F8ABED5FF}">
      <dsp:nvSpPr>
        <dsp:cNvPr id="0" name=""/>
        <dsp:cNvSpPr/>
      </dsp:nvSpPr>
      <dsp:spPr>
        <a:xfrm rot="5400000">
          <a:off x="4900297" y="-2556745"/>
          <a:ext cx="949399" cy="87051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52618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kern="1200" dirty="0"/>
            <a:t>无论是线下还是线上，记笔记都是高效学习必不可少的一个环节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kern="1200" dirty="0"/>
            <a:t>通过用户访谈发现</a:t>
          </a:r>
          <a:r>
            <a:rPr lang="zh-CN" altLang="en-US" sz="1500" kern="1200" dirty="0"/>
            <a:t>，用户主要以</a:t>
          </a:r>
          <a:r>
            <a:rPr lang="zh-CN" sz="1500" kern="1200" dirty="0"/>
            <a:t>截图+手写、截图+专业笔记软件</a:t>
          </a:r>
          <a:r>
            <a:rPr lang="zh-CN" altLang="en-US" sz="1500" kern="1200" dirty="0"/>
            <a:t>的方式来</a:t>
          </a:r>
          <a:r>
            <a:rPr lang="zh-CN" sz="1500" kern="1200" dirty="0"/>
            <a:t>记笔记，普遍存在的问题是：</a:t>
          </a:r>
          <a:r>
            <a:rPr lang="en-US" altLang="zh-CN" sz="1500" b="1" kern="1200" dirty="0"/>
            <a:t>1</a:t>
          </a:r>
          <a:r>
            <a:rPr lang="zh-CN" altLang="en-US" sz="1500" b="1" kern="1200" dirty="0"/>
            <a:t>）</a:t>
          </a:r>
          <a:r>
            <a:rPr lang="zh-CN" sz="1500" b="1" kern="1200" dirty="0"/>
            <a:t>截图和笔记内容分离，不易整理；</a:t>
          </a:r>
          <a:r>
            <a:rPr lang="en-US" altLang="zh-CN" sz="1500" b="1" kern="1200" dirty="0"/>
            <a:t>2</a:t>
          </a:r>
          <a:r>
            <a:rPr lang="zh-CN" altLang="en-US" sz="1500" b="1" kern="1200" dirty="0"/>
            <a:t>）手写速度跟不上视频内容</a:t>
          </a:r>
          <a:r>
            <a:rPr lang="zh-CN" sz="1500" kern="1200" dirty="0"/>
            <a:t>。</a:t>
          </a:r>
          <a:endParaRPr sz="1500" kern="1200"/>
        </a:p>
      </dsp:txBody>
      <dsp:txXfrm rot="-5400000">
        <a:off x="1022429" y="1367469"/>
        <a:ext cx="8658789" cy="856707"/>
      </dsp:txXfrm>
    </dsp:sp>
    <dsp:sp modelId="{BEFFC0CB-6C56-48E6-8EB6-17B9BB899232}">
      <dsp:nvSpPr>
        <dsp:cNvPr id="0" name=""/>
        <dsp:cNvSpPr/>
      </dsp:nvSpPr>
      <dsp:spPr>
        <a:xfrm rot="5400000">
          <a:off x="-219092" y="2856445"/>
          <a:ext cx="1460614" cy="1022429"/>
        </a:xfrm>
        <a:prstGeom prst="chevron">
          <a:avLst/>
        </a:prstGeom>
        <a:solidFill>
          <a:srgbClr val="526188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解决方案</a:t>
          </a:r>
        </a:p>
      </dsp:txBody>
      <dsp:txXfrm rot="-5400000">
        <a:off x="1" y="3148568"/>
        <a:ext cx="1022429" cy="438185"/>
      </dsp:txXfrm>
    </dsp:sp>
    <dsp:sp modelId="{E17FDE9D-6C0F-42D9-975B-BD9EBA6DA466}">
      <dsp:nvSpPr>
        <dsp:cNvPr id="0" name=""/>
        <dsp:cNvSpPr/>
      </dsp:nvSpPr>
      <dsp:spPr>
        <a:xfrm rot="5400000">
          <a:off x="4900297" y="-1240514"/>
          <a:ext cx="949399" cy="87051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52618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kern="1200"/>
            <a:t>我们依托腾讯课堂策划了一个</a:t>
          </a:r>
          <a:r>
            <a:rPr lang="zh-CN" sz="1500" b="1" kern="1200"/>
            <a:t>网课配套的笔记功能</a:t>
          </a:r>
          <a:r>
            <a:rPr lang="zh-CN" sz="1500" kern="1200"/>
            <a:t>，提供快速截图、标记驻点、章节式梳理，格式化导出等功能核心，帮助用户在听网课时高效记笔记。</a:t>
          </a:r>
          <a:endParaRPr sz="1500" kern="1200"/>
        </a:p>
      </dsp:txBody>
      <dsp:txXfrm rot="-5400000">
        <a:off x="1022429" y="2683700"/>
        <a:ext cx="8658789" cy="856707"/>
      </dsp:txXfrm>
    </dsp:sp>
    <dsp:sp modelId="{630206B3-396B-460E-A3C6-B0E45D0B8ED4}">
      <dsp:nvSpPr>
        <dsp:cNvPr id="0" name=""/>
        <dsp:cNvSpPr/>
      </dsp:nvSpPr>
      <dsp:spPr>
        <a:xfrm rot="5400000">
          <a:off x="-219092" y="4172677"/>
          <a:ext cx="1460614" cy="1022429"/>
        </a:xfrm>
        <a:prstGeom prst="chevron">
          <a:avLst/>
        </a:prstGeom>
        <a:solidFill>
          <a:srgbClr val="526188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产品价值</a:t>
          </a:r>
        </a:p>
      </dsp:txBody>
      <dsp:txXfrm rot="-5400000">
        <a:off x="1" y="4464800"/>
        <a:ext cx="1022429" cy="438185"/>
      </dsp:txXfrm>
    </dsp:sp>
    <dsp:sp modelId="{5FC4500B-10A1-4562-8E20-2854C0D78923}">
      <dsp:nvSpPr>
        <dsp:cNvPr id="0" name=""/>
        <dsp:cNvSpPr/>
      </dsp:nvSpPr>
      <dsp:spPr>
        <a:xfrm rot="5400000">
          <a:off x="4900297" y="75717"/>
          <a:ext cx="949399" cy="87051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52618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kern="1200"/>
            <a:t>对用户来说，网课配套的笔记功能，能有效提高学习效率，提升学习效果。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kern="1200" dirty="0"/>
            <a:t>对</a:t>
          </a:r>
          <a:r>
            <a:rPr lang="zh-CN" sz="1500" kern="1200"/>
            <a:t>平台来</a:t>
          </a:r>
          <a:r>
            <a:rPr lang="zh-CN" altLang="en-US" sz="1500" kern="1200"/>
            <a:t>说</a:t>
          </a:r>
          <a:r>
            <a:rPr lang="zh-CN" sz="1500" kern="1200"/>
            <a:t>，</a:t>
          </a:r>
          <a:r>
            <a:rPr lang="zh-CN" sz="1500" kern="1200" dirty="0"/>
            <a:t>为网课提供配套的笔记功能，有助于平台实现功能闭环，提高用户粘性。</a:t>
          </a:r>
          <a:endParaRPr sz="1500" kern="1200"/>
        </a:p>
      </dsp:txBody>
      <dsp:txXfrm rot="-5400000">
        <a:off x="1022429" y="3999931"/>
        <a:ext cx="8658789" cy="856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37EDBB-4C7E-458C-8081-732E81F2C989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035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034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1034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259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1259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126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1126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2800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1280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331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1331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6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3517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0649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1064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1059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1105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4233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1423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157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1157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177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1177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198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1198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18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239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1239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等线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blinds dir="vert"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等线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blinds dir="vert"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等线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blinds dir="vert"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等线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blinds dir="vert"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14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等线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blinds dir="vert"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1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等线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blinds dir="vert"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195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40CAB6-B07E-4BA4-BC4B-DDB8D129D594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等线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blinds dir="vert"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3" Type="http://schemas.openxmlformats.org/officeDocument/2006/relationships/notesSlide" Target="../notesSlides/notesSlide13.xml"/><Relationship Id="rId22" Type="http://schemas.openxmlformats.org/officeDocument/2006/relationships/slideLayout" Target="../slideLayouts/slideLayout57.xml"/><Relationship Id="rId21" Type="http://schemas.openxmlformats.org/officeDocument/2006/relationships/tags" Target="../tags/tag63.xml"/><Relationship Id="rId20" Type="http://schemas.openxmlformats.org/officeDocument/2006/relationships/tags" Target="../tags/tag62.xml"/><Relationship Id="rId2" Type="http://schemas.openxmlformats.org/officeDocument/2006/relationships/tags" Target="../tags/tag44.xml"/><Relationship Id="rId19" Type="http://schemas.openxmlformats.org/officeDocument/2006/relationships/tags" Target="../tags/tag61.xml"/><Relationship Id="rId18" Type="http://schemas.openxmlformats.org/officeDocument/2006/relationships/tags" Target="../tags/tag60.xml"/><Relationship Id="rId17" Type="http://schemas.openxmlformats.org/officeDocument/2006/relationships/tags" Target="../tags/tag59.xml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tags" Target="../tags/tag4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0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0" Type="http://schemas.openxmlformats.org/officeDocument/2006/relationships/notesSlide" Target="../notesSlides/notesSlide14.xml"/><Relationship Id="rId2" Type="http://schemas.openxmlformats.org/officeDocument/2006/relationships/tags" Target="../tags/tag65.xml"/><Relationship Id="rId19" Type="http://schemas.openxmlformats.org/officeDocument/2006/relationships/slideLayout" Target="../slideLayouts/slideLayout46.xml"/><Relationship Id="rId18" Type="http://schemas.openxmlformats.org/officeDocument/2006/relationships/tags" Target="../tags/tag81.xml"/><Relationship Id="rId17" Type="http://schemas.openxmlformats.org/officeDocument/2006/relationships/tags" Target="../tags/tag80.xml"/><Relationship Id="rId16" Type="http://schemas.openxmlformats.org/officeDocument/2006/relationships/tags" Target="../tags/tag79.xml"/><Relationship Id="rId15" Type="http://schemas.openxmlformats.org/officeDocument/2006/relationships/tags" Target="../tags/tag78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tags" Target="../tags/tag64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7" Type="http://schemas.openxmlformats.org/officeDocument/2006/relationships/slideLayout" Target="../slideLayouts/slideLayout68.xml"/><Relationship Id="rId16" Type="http://schemas.openxmlformats.org/officeDocument/2006/relationships/tags" Target="../tags/tag34.xml"/><Relationship Id="rId15" Type="http://schemas.openxmlformats.org/officeDocument/2006/relationships/tags" Target="../tags/tag33.xml"/><Relationship Id="rId14" Type="http://schemas.openxmlformats.org/officeDocument/2006/relationships/tags" Target="../tags/tag3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文本框 18"/>
          <p:cNvSpPr txBox="1"/>
          <p:nvPr/>
        </p:nvSpPr>
        <p:spPr>
          <a:xfrm>
            <a:off x="414338" y="2063750"/>
            <a:ext cx="5900737" cy="8921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5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竞品分析</a:t>
            </a:r>
            <a:endParaRPr lang="zh-CN" altLang="en-US" sz="52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378" name="文本框 22"/>
          <p:cNvSpPr txBox="1"/>
          <p:nvPr/>
        </p:nvSpPr>
        <p:spPr>
          <a:xfrm>
            <a:off x="454025" y="4014788"/>
            <a:ext cx="217328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en-US" altLang="zh-CN" sz="2400" b="1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2400" b="1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en-US" sz="2400" b="1" dirty="0">
              <a:solidFill>
                <a:srgbClr val="76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82600" y="3776663"/>
            <a:ext cx="2774950" cy="0"/>
          </a:xfrm>
          <a:prstGeom prst="line">
            <a:avLst/>
          </a:prstGeom>
          <a:ln w="31750">
            <a:solidFill>
              <a:srgbClr val="526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380" name="组合 1"/>
          <p:cNvGrpSpPr/>
          <p:nvPr/>
        </p:nvGrpSpPr>
        <p:grpSpPr>
          <a:xfrm>
            <a:off x="6699250" y="879475"/>
            <a:ext cx="5375275" cy="5484813"/>
            <a:chOff x="6698566" y="879190"/>
            <a:chExt cx="5376171" cy="5485135"/>
          </a:xfrm>
        </p:grpSpPr>
        <p:pic>
          <p:nvPicPr>
            <p:cNvPr id="101381" name="图片 3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1382" name="图片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1383" name="图片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01385" name="图片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1386" name="文本框 2"/>
          <p:cNvSpPr txBox="1"/>
          <p:nvPr/>
        </p:nvSpPr>
        <p:spPr>
          <a:xfrm>
            <a:off x="439738" y="4676775"/>
            <a:ext cx="48514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依托腾讯课堂的网课笔记功能</a:t>
            </a:r>
            <a:endParaRPr lang="zh-CN" altLang="en-US" sz="2400" b="1" dirty="0">
              <a:solidFill>
                <a:srgbClr val="76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387" name="文本框 5"/>
          <p:cNvSpPr txBox="1"/>
          <p:nvPr/>
        </p:nvSpPr>
        <p:spPr>
          <a:xfrm>
            <a:off x="454025" y="3059113"/>
            <a:ext cx="5148263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然阿姨 | 第二届产品策划比赛</a:t>
            </a:r>
            <a:endParaRPr lang="zh-CN" altLang="en-US" sz="24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文本框 84"/>
          <p:cNvSpPr txBox="1"/>
          <p:nvPr/>
        </p:nvSpPr>
        <p:spPr>
          <a:xfrm>
            <a:off x="346075" y="1009650"/>
            <a:ext cx="5275263" cy="9223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在线教育市场规模</a:t>
            </a:r>
            <a:r>
              <a:rPr lang="en-US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稳步增长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中国在线教育的市场规模预计将在</a:t>
            </a:r>
            <a:r>
              <a:rPr lang="en-US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2020年达到4003.8亿元。</a:t>
            </a:r>
            <a:endParaRPr lang="en-US" altLang="zh-CN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4690" name="组合 1"/>
          <p:cNvGrpSpPr/>
          <p:nvPr/>
        </p:nvGrpSpPr>
        <p:grpSpPr>
          <a:xfrm>
            <a:off x="346075" y="323850"/>
            <a:ext cx="4311650" cy="398463"/>
            <a:chOff x="545" y="509"/>
            <a:chExt cx="6789" cy="628"/>
          </a:xfrm>
        </p:grpSpPr>
        <p:sp>
          <p:nvSpPr>
            <p:cNvPr id="3" name="等腰三角形 2"/>
            <p:cNvSpPr/>
            <p:nvPr/>
          </p:nvSpPr>
          <p:spPr>
            <a:xfrm rot="10800000">
              <a:off x="545" y="644"/>
              <a:ext cx="595" cy="403"/>
            </a:xfrm>
            <a:prstGeom prst="triangle">
              <a:avLst/>
            </a:prstGeom>
            <a:solidFill>
              <a:srgbClr val="E7C7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4692" name="文本框 4"/>
            <p:cNvSpPr txBox="1"/>
            <p:nvPr/>
          </p:nvSpPr>
          <p:spPr>
            <a:xfrm>
              <a:off x="1239" y="509"/>
              <a:ext cx="6095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多维分析 </a:t>
              </a:r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 </a:t>
              </a:r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行业背景</a:t>
              </a:r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4693" name="图片 7" descr="市场规模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9725" y="2619375"/>
            <a:ext cx="8685530" cy="368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4694" name="文本框 8"/>
          <p:cNvSpPr txBox="1"/>
          <p:nvPr/>
        </p:nvSpPr>
        <p:spPr>
          <a:xfrm>
            <a:off x="6461125" y="1009650"/>
            <a:ext cx="5275263" cy="1337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受制于考试取消、 留学受阻等因素， 高等和职业教育的线上市场规模</a:t>
            </a:r>
            <a:r>
              <a:rPr lang="zh-CN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增速下降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导致2020年在线教育整体市场规模增速</a:t>
            </a:r>
            <a:r>
              <a:rPr lang="zh-CN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可能出现放缓。</a:t>
            </a:r>
            <a:endParaRPr lang="zh-CN" altLang="zh-CN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695" name="文本框 1"/>
          <p:cNvSpPr txBox="1"/>
          <p:nvPr/>
        </p:nvSpPr>
        <p:spPr>
          <a:xfrm>
            <a:off x="7543800" y="6527800"/>
            <a:ext cx="4814888" cy="269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数据来源《2020Q1&amp;2020Q2e中国在线教育市场数据发布报告》</a:t>
            </a:r>
            <a:endParaRPr lang="zh-CN" altLang="en-US" b="1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菱形 17"/>
          <p:cNvSpPr/>
          <p:nvPr/>
        </p:nvSpPr>
        <p:spPr>
          <a:xfrm>
            <a:off x="4445000" y="1349375"/>
            <a:ext cx="1552575" cy="1466850"/>
          </a:xfrm>
          <a:prstGeom prst="diamond">
            <a:avLst/>
          </a:prstGeom>
          <a:solidFill>
            <a:srgbClr val="52618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菱形 38"/>
          <p:cNvSpPr/>
          <p:nvPr/>
        </p:nvSpPr>
        <p:spPr>
          <a:xfrm>
            <a:off x="6049963" y="1349375"/>
            <a:ext cx="1552575" cy="1466850"/>
          </a:xfrm>
          <a:prstGeom prst="diamond">
            <a:avLst/>
          </a:prstGeom>
          <a:solidFill>
            <a:srgbClr val="E7C7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菱形 47"/>
          <p:cNvSpPr/>
          <p:nvPr/>
        </p:nvSpPr>
        <p:spPr>
          <a:xfrm>
            <a:off x="4445000" y="2801938"/>
            <a:ext cx="1552575" cy="1465263"/>
          </a:xfrm>
          <a:prstGeom prst="diamond">
            <a:avLst/>
          </a:prstGeom>
          <a:solidFill>
            <a:srgbClr val="E7C7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菱形 56"/>
          <p:cNvSpPr/>
          <p:nvPr/>
        </p:nvSpPr>
        <p:spPr>
          <a:xfrm>
            <a:off x="6049963" y="2801938"/>
            <a:ext cx="1552575" cy="1465263"/>
          </a:xfrm>
          <a:prstGeom prst="diamond">
            <a:avLst/>
          </a:prstGeom>
          <a:solidFill>
            <a:srgbClr val="52618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6741" name="文本框 5"/>
          <p:cNvSpPr txBox="1"/>
          <p:nvPr/>
        </p:nvSpPr>
        <p:spPr>
          <a:xfrm>
            <a:off x="4876800" y="1751013"/>
            <a:ext cx="752475" cy="706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国家扶持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742" name="文本框 85"/>
          <p:cNvSpPr txBox="1"/>
          <p:nvPr/>
        </p:nvSpPr>
        <p:spPr>
          <a:xfrm>
            <a:off x="4851400" y="3206750"/>
            <a:ext cx="776288" cy="706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743" name="文本框 86"/>
          <p:cNvSpPr txBox="1"/>
          <p:nvPr/>
        </p:nvSpPr>
        <p:spPr>
          <a:xfrm>
            <a:off x="6478588" y="1770063"/>
            <a:ext cx="754062" cy="706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行业分散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744" name="文本框 87"/>
          <p:cNvSpPr txBox="1"/>
          <p:nvPr/>
        </p:nvSpPr>
        <p:spPr>
          <a:xfrm>
            <a:off x="6488113" y="3206750"/>
            <a:ext cx="874712" cy="706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内容饱和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6745" name="组合 1"/>
          <p:cNvGrpSpPr/>
          <p:nvPr/>
        </p:nvGrpSpPr>
        <p:grpSpPr>
          <a:xfrm>
            <a:off x="346075" y="323850"/>
            <a:ext cx="5767388" cy="398463"/>
            <a:chOff x="545" y="509"/>
            <a:chExt cx="9083" cy="628"/>
          </a:xfrm>
        </p:grpSpPr>
        <p:sp>
          <p:nvSpPr>
            <p:cNvPr id="3" name="等腰三角形 2"/>
            <p:cNvSpPr/>
            <p:nvPr/>
          </p:nvSpPr>
          <p:spPr>
            <a:xfrm rot="10800000">
              <a:off x="545" y="644"/>
              <a:ext cx="595" cy="403"/>
            </a:xfrm>
            <a:prstGeom prst="triangle">
              <a:avLst/>
            </a:prstGeom>
            <a:solidFill>
              <a:srgbClr val="E7C7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6747" name="文本框 4"/>
            <p:cNvSpPr txBox="1"/>
            <p:nvPr/>
          </p:nvSpPr>
          <p:spPr>
            <a:xfrm>
              <a:off x="1239" y="509"/>
              <a:ext cx="8389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多维分析 </a:t>
              </a:r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 </a:t>
              </a:r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行业背景</a:t>
              </a:r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6748" name="文本框 6"/>
          <p:cNvSpPr txBox="1"/>
          <p:nvPr/>
        </p:nvSpPr>
        <p:spPr>
          <a:xfrm>
            <a:off x="5611813" y="2457450"/>
            <a:ext cx="815975" cy="706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2000" b="1" dirty="0">
                <a:solidFill>
                  <a:srgbClr val="2F559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机挑</a:t>
            </a:r>
            <a:endParaRPr lang="zh-CN" altLang="en-US" sz="2000" b="1" dirty="0">
              <a:solidFill>
                <a:srgbClr val="2F559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2F559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遇战</a:t>
            </a:r>
            <a:endParaRPr lang="zh-CN" altLang="en-US" sz="2000" b="1" dirty="0">
              <a:solidFill>
                <a:srgbClr val="2F559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6075" y="1243013"/>
            <a:ext cx="3857625" cy="4767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marR="0" indent="-285750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kern="1200" cap="none" spc="0" normalizeH="0" baseline="0" noProof="1">
                <a:latin typeface="+mn-lt"/>
                <a:ea typeface="+mn-ea"/>
                <a:cs typeface="+mn-cs"/>
              </a:rPr>
              <a:t>国家大力扶持：</a:t>
            </a:r>
            <a:endParaRPr kumimoji="0" lang="zh-CN" altLang="en-US" kern="1200" cap="none" spc="0" normalizeH="0" baseline="0" noProof="1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R="0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kern="1200" cap="none" spc="0" normalizeH="0" baseline="0" noProof="1">
                <a:latin typeface="+mn-lt"/>
                <a:ea typeface="+mn-ea"/>
                <a:cs typeface="+mn-cs"/>
              </a:rPr>
              <a:t>    国家高度支持互联网+教育，鼓励社会力量举办在线教育机构，培育优质在线教育资源，落实财政支持政策，加强在线教育人才培养。</a:t>
            </a:r>
            <a:endParaRPr kumimoji="0" lang="zh-CN" altLang="en-US" kern="1200" cap="none" spc="0" normalizeH="0" baseline="0" noProof="1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R="0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kern="1200" cap="none" spc="0" normalizeH="0" baseline="0" noProof="1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285750" marR="0" indent="-285750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kern="1200" cap="none" spc="0" normalizeH="0" baseline="0" noProof="1">
                <a:latin typeface="+mn-lt"/>
                <a:ea typeface="+mn-ea"/>
                <a:cs typeface="+mn-cs"/>
              </a:rPr>
              <a:t>市场需求旺盛：</a:t>
            </a:r>
            <a:endParaRPr kumimoji="0" lang="zh-CN" altLang="en-US" kern="1200" cap="none" spc="0" normalizeH="0" baseline="0" noProof="1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R="0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kern="1200" cap="none" spc="0" normalizeH="0" baseline="0" noProof="1">
                <a:latin typeface="+mn-lt"/>
                <a:ea typeface="+mn-ea"/>
                <a:cs typeface="+mn-cs"/>
              </a:rPr>
              <a:t>    a. 职业教育：第三产业就业群体占比激增，且互联网行业薪资报酬普遍高于传统行业，越来越多人选择转行，职业教育的需求逐年攀升</a:t>
            </a:r>
            <a:endParaRPr kumimoji="0" lang="zh-CN" altLang="en-US" kern="1200" cap="none" spc="0" normalizeH="0" baseline="0" noProof="1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R="0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kern="1200" cap="none" spc="0" normalizeH="0" baseline="0" noProof="1">
                <a:latin typeface="+mn-lt"/>
                <a:ea typeface="+mn-ea"/>
                <a:cs typeface="+mn-cs"/>
              </a:rPr>
              <a:t>    b. 高等教育：国考、考研人数呈上升趋势，在线高等教育需求旺盛</a:t>
            </a:r>
            <a:endParaRPr kumimoji="0" lang="zh-CN" altLang="en-US" kern="1200" cap="none" spc="0" normalizeH="0" baseline="0" noProof="1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6750" name="文本框 8"/>
          <p:cNvSpPr txBox="1"/>
          <p:nvPr/>
        </p:nvSpPr>
        <p:spPr>
          <a:xfrm>
            <a:off x="7935913" y="1243013"/>
            <a:ext cx="3898900" cy="4406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30000"/>
              </a:lnSpc>
            </a:pP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×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行业分散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 在线教育资源分散，长尾效应明显在线职业教育市场玩家众多，头部企业各赛道均有布局，跨赛道竞争激烈。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×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内容饱和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 在线教育的课程内容经过近年的发展，逐渐出现内容饱和的情况，各大在线教育平台主打的教育课程门类相似，甚至出现了同质化，需要在更完善的功能和服务方面与对手产生差异。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6751" name="文本框 1"/>
          <p:cNvSpPr txBox="1"/>
          <p:nvPr/>
        </p:nvSpPr>
        <p:spPr>
          <a:xfrm>
            <a:off x="4548188" y="4705350"/>
            <a:ext cx="309562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2000" b="1" dirty="0">
                <a:solidFill>
                  <a:srgbClr val="52618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更加完善的功能和服务</a:t>
            </a:r>
            <a:endParaRPr lang="zh-CN" altLang="en-US" sz="2000" b="1" dirty="0">
              <a:solidFill>
                <a:srgbClr val="52618A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52" name="文本框 4"/>
          <p:cNvSpPr txBox="1"/>
          <p:nvPr/>
        </p:nvSpPr>
        <p:spPr>
          <a:xfrm>
            <a:off x="4548188" y="5210175"/>
            <a:ext cx="3095625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2000" b="1" dirty="0">
                <a:solidFill>
                  <a:srgbClr val="52618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000" b="1" dirty="0">
                <a:solidFill>
                  <a:srgbClr val="52618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2000" b="1" dirty="0">
                <a:solidFill>
                  <a:srgbClr val="52618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、大数据等技术结合</a:t>
            </a:r>
            <a:endParaRPr lang="zh-CN" altLang="en-US" sz="2000" b="1" dirty="0">
              <a:solidFill>
                <a:srgbClr val="52618A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5983288" y="3913188"/>
            <a:ext cx="201613" cy="44291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8785" name="组合 1"/>
          <p:cNvGrpSpPr/>
          <p:nvPr/>
        </p:nvGrpSpPr>
        <p:grpSpPr>
          <a:xfrm>
            <a:off x="346075" y="323850"/>
            <a:ext cx="3544888" cy="398463"/>
            <a:chOff x="545" y="509"/>
            <a:chExt cx="5582" cy="628"/>
          </a:xfrm>
        </p:grpSpPr>
        <p:sp>
          <p:nvSpPr>
            <p:cNvPr id="3" name="等腰三角形 2"/>
            <p:cNvSpPr/>
            <p:nvPr/>
          </p:nvSpPr>
          <p:spPr>
            <a:xfrm rot="10800000">
              <a:off x="545" y="644"/>
              <a:ext cx="595" cy="403"/>
            </a:xfrm>
            <a:prstGeom prst="triangle">
              <a:avLst/>
            </a:prstGeom>
            <a:solidFill>
              <a:srgbClr val="E7C7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8787" name="文本框 4"/>
            <p:cNvSpPr txBox="1"/>
            <p:nvPr/>
          </p:nvSpPr>
          <p:spPr>
            <a:xfrm>
              <a:off x="1239" y="509"/>
              <a:ext cx="488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多维分析 </a:t>
              </a:r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 </a:t>
              </a:r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用户体验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8788" name="文本框 5"/>
          <p:cNvSpPr txBox="1"/>
          <p:nvPr/>
        </p:nvSpPr>
        <p:spPr>
          <a:xfrm>
            <a:off x="630238" y="909638"/>
            <a:ext cx="11169650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本次用户体验对</a:t>
            </a:r>
            <a:r>
              <a:rPr lang="en-US" altLang="zh-CN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位网课用户进行一对一访谈，选取典型用户，罗列高频用户痛点</a:t>
            </a:r>
            <a:endParaRPr lang="zh-CN" altLang="en-US" sz="20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23900" y="1463675"/>
          <a:ext cx="11006138" cy="4710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385"/>
                <a:gridCol w="2295379"/>
                <a:gridCol w="1500791"/>
                <a:gridCol w="2024252"/>
                <a:gridCol w="4085331"/>
              </a:tblGrid>
              <a:tr h="387985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000"/>
                        </a:lnSpc>
                        <a:buNone/>
                      </a:pPr>
                      <a:endParaRPr lang="zh-CN" altLang="en-US" sz="1800"/>
                    </a:p>
                  </a:txBody>
                  <a:tcPr marL="91434" marR="91434" marT="46534" marB="46534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000"/>
                        </a:lnSpc>
                        <a:buNone/>
                      </a:pPr>
                      <a:r>
                        <a:rPr lang="zh-CN" altLang="en-US" sz="1800"/>
                        <a:t>用户画像</a:t>
                      </a:r>
                      <a:endParaRPr lang="zh-CN" altLang="en-US" sz="1800"/>
                    </a:p>
                  </a:txBody>
                  <a:tcPr marL="91434" marR="91434" marT="46534" marB="46534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000"/>
                        </a:lnSpc>
                        <a:buNone/>
                      </a:pPr>
                      <a:r>
                        <a:rPr lang="zh-CN" altLang="en-US" sz="1800"/>
                        <a:t>使用平台</a:t>
                      </a:r>
                      <a:endParaRPr lang="zh-CN" altLang="en-US" sz="1800"/>
                    </a:p>
                  </a:txBody>
                  <a:tcPr marL="91434" marR="91434" marT="46534" marB="46534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000"/>
                        </a:lnSpc>
                        <a:buNone/>
                      </a:pPr>
                      <a:r>
                        <a:rPr lang="zh-CN" altLang="en-US" sz="1800"/>
                        <a:t>记笔记方式</a:t>
                      </a:r>
                      <a:endParaRPr lang="zh-CN" altLang="en-US" sz="1800"/>
                    </a:p>
                  </a:txBody>
                  <a:tcPr marL="91434" marR="91434" marT="46534" marB="46534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000"/>
                        </a:lnSpc>
                        <a:buNone/>
                      </a:pPr>
                      <a:r>
                        <a:rPr lang="zh-CN" altLang="en-US" sz="1800"/>
                        <a:t>用户痛点</a:t>
                      </a:r>
                      <a:endParaRPr lang="zh-CN" altLang="en-US" sz="1800"/>
                    </a:p>
                  </a:txBody>
                  <a:tcPr marL="91434" marR="91434" marT="46534" marB="46534" anchor="ctr"/>
                </a:tc>
              </a:tr>
              <a:tr h="1076614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800"/>
                        <a:t>用户</a:t>
                      </a: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 marL="91434" marR="91434" marT="46534" marB="46534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800"/>
                        <a:t>大三学生，在线学习编程及产品经理相关课程，为就业做准备</a:t>
                      </a:r>
                      <a:endParaRPr lang="zh-CN" altLang="en-US" sz="1800"/>
                    </a:p>
                  </a:txBody>
                  <a:tcPr marL="91434" marR="91434" marT="46534" marB="46534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800"/>
                        <a:t>慕课</a:t>
                      </a:r>
                      <a:endParaRPr lang="zh-CN" altLang="en-US" sz="1800"/>
                    </a:p>
                  </a:txBody>
                  <a:tcPr marL="91434" marR="91434" marT="46534" marB="46534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800"/>
                        <a:t>第三方软件截图</a:t>
                      </a:r>
                      <a:r>
                        <a:rPr lang="en-US" altLang="zh-CN" sz="1800"/>
                        <a:t>+word</a:t>
                      </a:r>
                      <a:r>
                        <a:rPr lang="zh-CN" altLang="en-US" sz="1800"/>
                        <a:t>，网课笔记功能无法满足需求</a:t>
                      </a:r>
                      <a:endParaRPr lang="zh-CN" altLang="en-US" sz="1800"/>
                    </a:p>
                  </a:txBody>
                  <a:tcPr marL="91434" marR="91434" marT="46534" marB="46534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800"/>
                        <a:t>1.</a:t>
                      </a:r>
                      <a:r>
                        <a:rPr lang="zh-CN" altLang="en-US" sz="1800"/>
                        <a:t>网站笔记零散，无法形成体系；</a:t>
                      </a:r>
                      <a:endParaRPr lang="zh-CN" altLang="en-US" sz="1800"/>
                    </a:p>
                    <a:p>
                      <a:pPr algn="ctr"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800"/>
                        <a:t>2.</a:t>
                      </a:r>
                      <a:r>
                        <a:rPr lang="zh-CN" altLang="en-US" sz="1800"/>
                        <a:t>网站笔记无法导出</a:t>
                      </a:r>
                      <a:endParaRPr lang="zh-CN" altLang="en-US" sz="1800"/>
                    </a:p>
                  </a:txBody>
                  <a:tcPr marL="91434" marR="91434" marT="46534" marB="46534" anchor="ctr"/>
                </a:tc>
              </a:tr>
              <a:tr h="1411658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800"/>
                        <a:t>用户</a:t>
                      </a:r>
                      <a:r>
                        <a:rPr lang="en-US" altLang="zh-CN" sz="1800"/>
                        <a:t>2</a:t>
                      </a:r>
                      <a:endParaRPr lang="en-US" altLang="zh-CN" sz="1800"/>
                    </a:p>
                  </a:txBody>
                  <a:tcPr marL="91434" marR="91434" marT="46534" marB="46534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800"/>
                        <a:t>研二学生，在线学习</a:t>
                      </a:r>
                      <a:r>
                        <a:rPr lang="en-US" altLang="zh-CN" sz="1800"/>
                        <a:t>PS</a:t>
                      </a:r>
                      <a:r>
                        <a:rPr lang="zh-CN" altLang="en-US" sz="1800"/>
                        <a:t>、法律相关课程，主要满足业余爱好</a:t>
                      </a:r>
                      <a:endParaRPr lang="zh-CN" altLang="en-US" sz="1800"/>
                    </a:p>
                  </a:txBody>
                  <a:tcPr marL="91434" marR="91434" marT="46534" marB="46534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800"/>
                        <a:t>网易云课堂</a:t>
                      </a:r>
                      <a:endParaRPr lang="zh-CN" altLang="en-US" sz="1800"/>
                    </a:p>
                  </a:txBody>
                  <a:tcPr marL="91434" marR="91434" marT="46534" marB="46534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800"/>
                        <a:t>手写，或第三方软件截图</a:t>
                      </a:r>
                      <a:r>
                        <a:rPr lang="en-US" altLang="zh-CN" sz="1800"/>
                        <a:t>+word</a:t>
                      </a:r>
                      <a:r>
                        <a:rPr lang="zh-CN" altLang="en-US" sz="1800"/>
                        <a:t>，</a:t>
                      </a:r>
                      <a:r>
                        <a:rPr lang="zh-CN" altLang="en-US" sz="1800">
                          <a:sym typeface="+mn-ea"/>
                        </a:rPr>
                        <a:t>网课笔记功能无法满足需求</a:t>
                      </a:r>
                      <a:endParaRPr lang="zh-CN" altLang="en-US" sz="1800"/>
                    </a:p>
                  </a:txBody>
                  <a:tcPr marL="91434" marR="91434" marT="46534" marB="46534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800"/>
                        <a:t>1.</a:t>
                      </a:r>
                      <a:r>
                        <a:rPr lang="zh-CN" altLang="en-US" sz="1800"/>
                        <a:t>手写笔记耗时；</a:t>
                      </a:r>
                      <a:endParaRPr lang="zh-CN" altLang="en-US" sz="1800"/>
                    </a:p>
                    <a:p>
                      <a:pPr algn="ctr"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800"/>
                        <a:t>2.</a:t>
                      </a:r>
                      <a:r>
                        <a:rPr lang="zh-CN" altLang="en-US" sz="1800"/>
                        <a:t>在线笔记无法导出，回看笔记还要登录网站，操作麻烦</a:t>
                      </a:r>
                      <a:endParaRPr lang="zh-CN" altLang="en-US" sz="1800"/>
                    </a:p>
                  </a:txBody>
                  <a:tcPr marL="91434" marR="91434" marT="46534" marB="46534" anchor="ctr"/>
                </a:tc>
              </a:tr>
              <a:tr h="1076614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800"/>
                        <a:t>用户</a:t>
                      </a:r>
                      <a:r>
                        <a:rPr lang="en-US" altLang="zh-CN" sz="1800"/>
                        <a:t>3</a:t>
                      </a:r>
                      <a:endParaRPr lang="en-US" altLang="zh-CN" sz="1800"/>
                    </a:p>
                  </a:txBody>
                  <a:tcPr marL="91434" marR="91434" marT="46534" marB="46534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800"/>
                        <a:t>研二学生，在线学习产品经理相关课程，为转行做准备</a:t>
                      </a:r>
                      <a:endParaRPr lang="zh-CN" altLang="en-US" sz="1800"/>
                    </a:p>
                  </a:txBody>
                  <a:tcPr marL="91434" marR="91434" marT="46534" marB="46534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800"/>
                        <a:t>腾讯课堂</a:t>
                      </a:r>
                      <a:endParaRPr lang="zh-CN" altLang="en-US" sz="1800"/>
                    </a:p>
                  </a:txBody>
                  <a:tcPr marL="91434" marR="91434" marT="46534" marB="46534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800"/>
                        <a:t>印象笔记</a:t>
                      </a:r>
                      <a:r>
                        <a:rPr lang="en-US" altLang="zh-CN" sz="1800"/>
                        <a:t>+XMind</a:t>
                      </a:r>
                      <a:r>
                        <a:rPr lang="zh-CN" altLang="en-US" sz="1800"/>
                        <a:t>，</a:t>
                      </a:r>
                      <a:r>
                        <a:rPr lang="zh-CN" altLang="en-US" sz="1800">
                          <a:sym typeface="+mn-ea"/>
                        </a:rPr>
                        <a:t>平台尚</a:t>
                      </a:r>
                      <a:r>
                        <a:rPr lang="zh-CN" altLang="en-US" sz="1800">
                          <a:sym typeface="+mn-ea"/>
                        </a:rPr>
                        <a:t>未提供笔记功能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 marL="91434" marR="91434" marT="46534" marB="46534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800"/>
                        <a:t>1.</a:t>
                      </a:r>
                      <a:r>
                        <a:rPr lang="zh-CN" altLang="en-US" sz="1800">
                          <a:sym typeface="+mn-ea"/>
                        </a:rPr>
                        <a:t>没有笔记功能，</a:t>
                      </a:r>
                      <a:r>
                        <a:rPr lang="zh-CN" altLang="en-US" sz="1800"/>
                        <a:t>切换软件耗时；</a:t>
                      </a:r>
                      <a:endParaRPr lang="zh-CN" altLang="en-US" sz="1800"/>
                    </a:p>
                    <a:p>
                      <a:pPr algn="ctr"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800"/>
                        <a:t>2.</a:t>
                      </a:r>
                      <a:r>
                        <a:rPr lang="zh-CN" altLang="en-US" sz="1800"/>
                        <a:t>屏幕大小限制，分屏后笔记和视频的显示效果都不理想</a:t>
                      </a:r>
                      <a:endParaRPr lang="zh-CN" altLang="en-US" sz="1800"/>
                    </a:p>
                  </a:txBody>
                  <a:tcPr marL="91434" marR="91434" marT="46534" marB="46534" anchor="ctr"/>
                </a:tc>
              </a:tr>
              <a:tr h="74157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800"/>
                        <a:t>用户</a:t>
                      </a:r>
                      <a:r>
                        <a:rPr lang="en-US" altLang="zh-CN" sz="1800"/>
                        <a:t>4</a:t>
                      </a:r>
                      <a:endParaRPr lang="en-US" altLang="zh-CN" sz="1800"/>
                    </a:p>
                  </a:txBody>
                  <a:tcPr marL="91434" marR="91434" marT="46534" marB="46534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800"/>
                        <a:t>研一学生，在线学习学校提供的课程</a:t>
                      </a:r>
                      <a:endParaRPr lang="zh-CN" altLang="en-US" sz="1800"/>
                    </a:p>
                  </a:txBody>
                  <a:tcPr marL="91434" marR="91434" marT="46534" marB="46534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800"/>
                        <a:t>学校网站</a:t>
                      </a:r>
                      <a:endParaRPr lang="zh-CN" altLang="en-US" sz="1800"/>
                    </a:p>
                  </a:txBody>
                  <a:tcPr marL="91434" marR="91434" marT="46534" marB="46534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800"/>
                        <a:t>ipad</a:t>
                      </a:r>
                      <a:r>
                        <a:rPr lang="zh-CN" altLang="en-US" sz="1800"/>
                        <a:t>，</a:t>
                      </a:r>
                      <a:r>
                        <a:rPr lang="zh-CN" altLang="en-US" sz="1800">
                          <a:sym typeface="+mn-ea"/>
                        </a:rPr>
                        <a:t>网课笔记功能无法满足需求</a:t>
                      </a:r>
                      <a:endParaRPr lang="zh-CN" altLang="en-US" sz="1800"/>
                    </a:p>
                  </a:txBody>
                  <a:tcPr marL="91434" marR="91434" marT="46534" marB="46534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800"/>
                        <a:t>1.</a:t>
                      </a:r>
                      <a:r>
                        <a:rPr lang="zh-CN" altLang="en-US" sz="1800"/>
                        <a:t>直播课程常常来不及截图；</a:t>
                      </a:r>
                      <a:endParaRPr lang="zh-CN" altLang="en-US" sz="1800"/>
                    </a:p>
                    <a:p>
                      <a:pPr algn="ctr"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800"/>
                        <a:t>2.</a:t>
                      </a:r>
                      <a:r>
                        <a:rPr lang="zh-CN" altLang="en-US" sz="1800"/>
                        <a:t>无法快速定位知识点，拖</a:t>
                      </a:r>
                      <a:r>
                        <a:rPr lang="zh-CN" altLang="en-US" sz="1800"/>
                        <a:t>进度条费时</a:t>
                      </a:r>
                      <a:endParaRPr lang="zh-CN" altLang="en-US" sz="1800"/>
                    </a:p>
                  </a:txBody>
                  <a:tcPr marL="91434" marR="91434" marT="46534" marB="46534" anchor="ctr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0833" name="组合 1"/>
          <p:cNvGrpSpPr/>
          <p:nvPr/>
        </p:nvGrpSpPr>
        <p:grpSpPr>
          <a:xfrm>
            <a:off x="346075" y="323850"/>
            <a:ext cx="3544888" cy="398463"/>
            <a:chOff x="545" y="509"/>
            <a:chExt cx="5582" cy="628"/>
          </a:xfrm>
        </p:grpSpPr>
        <p:sp>
          <p:nvSpPr>
            <p:cNvPr id="3" name="等腰三角形 2"/>
            <p:cNvSpPr/>
            <p:nvPr/>
          </p:nvSpPr>
          <p:spPr>
            <a:xfrm rot="10800000">
              <a:off x="545" y="644"/>
              <a:ext cx="595" cy="403"/>
            </a:xfrm>
            <a:prstGeom prst="triangle">
              <a:avLst/>
            </a:prstGeom>
            <a:solidFill>
              <a:srgbClr val="E7C7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0835" name="文本框 4"/>
            <p:cNvSpPr txBox="1"/>
            <p:nvPr/>
          </p:nvSpPr>
          <p:spPr>
            <a:xfrm>
              <a:off x="1239" y="509"/>
              <a:ext cx="488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多维分析 </a:t>
              </a:r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 </a:t>
              </a:r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功能设计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617538" y="989013"/>
          <a:ext cx="5481638" cy="5211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414"/>
                <a:gridCol w="876448"/>
                <a:gridCol w="964093"/>
                <a:gridCol w="927256"/>
                <a:gridCol w="1085426"/>
              </a:tblGrid>
              <a:tr h="6400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/>
                        <a:t>功能点</a:t>
                      </a:r>
                      <a:endParaRPr lang="zh-CN" altLang="en-US" sz="1800" dirty="0"/>
                    </a:p>
                  </a:txBody>
                  <a:tcPr marL="91455" marR="91455" marT="45717" marB="45717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慕课网</a:t>
                      </a:r>
                      <a:endParaRPr lang="zh-CN" altLang="en-US" sz="1800"/>
                    </a:p>
                  </a:txBody>
                  <a:tcPr marL="91455" marR="91455" marT="45717" marB="45717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网易云课堂</a:t>
                      </a:r>
                      <a:endParaRPr lang="zh-CN" altLang="en-US" sz="1800"/>
                    </a:p>
                  </a:txBody>
                  <a:tcPr marL="91455" marR="91455" marT="45717" marB="45717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粉笔网</a:t>
                      </a:r>
                      <a:endParaRPr lang="zh-CN" altLang="en-US" sz="1800"/>
                    </a:p>
                  </a:txBody>
                  <a:tcPr marL="91455" marR="91455" marT="45717" marB="45717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用户关注度</a:t>
                      </a:r>
                      <a:endParaRPr lang="zh-CN" altLang="en-US" sz="1800"/>
                    </a:p>
                  </a:txBody>
                  <a:tcPr marL="91455" marR="91455" marT="45717" marB="45717" anchor="ctr"/>
                </a:tc>
              </a:tr>
              <a:tr h="38097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笔记删改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100%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097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1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导出笔记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100%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0977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章节化梳理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90%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097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（自动）截图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80%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097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笔记列表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80%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097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时间驻点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80%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097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笔记搜索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75%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097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笔记模板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60%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097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笔记标签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60%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097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切换语言格式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50%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097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自动暂停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50%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097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公开笔记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30%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120922" name="文本框 19"/>
          <p:cNvSpPr txBox="1"/>
          <p:nvPr/>
        </p:nvSpPr>
        <p:spPr>
          <a:xfrm>
            <a:off x="8104188" y="6450013"/>
            <a:ext cx="4283075" cy="33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用户关注度通过深度访谈用户计算得来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19888" y="958850"/>
            <a:ext cx="4919663" cy="4938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kern="1200" cap="none" spc="0" normalizeH="0" baseline="0" noProof="1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对比分析：</a:t>
            </a:r>
            <a:endParaRPr kumimoji="0" lang="zh-CN" altLang="en-US" kern="1200" cap="none" spc="0" normalizeH="0" baseline="0" noProof="1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285750" marR="0" indent="-28575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kern="1200" cap="none" spc="0" normalizeH="0" baseline="0" noProof="1"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从功能对比可以看出，慕课网的功能最全面，粉笔网次之，网易云课堂最单一，前两者基本满足了笔记的基础功能，</a:t>
            </a:r>
            <a:r>
              <a:rPr kumimoji="0" lang="zh-CN" altLang="en-US" kern="1200" cap="none" spc="0" normalizeH="0" baseline="0" noProof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可以作为基准。</a:t>
            </a:r>
            <a:endParaRPr kumimoji="0" lang="zh-CN" altLang="en-US" kern="1200" cap="none" spc="0" normalizeH="0" baseline="0" noProof="1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285750" marR="0" indent="-28575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kern="1200" cap="none" spc="0" normalizeH="0" baseline="0" noProof="1"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通过用户访谈得出的</a:t>
            </a:r>
            <a:r>
              <a:rPr kumimoji="0" lang="en-US" altLang="zh-CN" kern="1200" cap="none" spc="0" normalizeH="0" baseline="0" noProof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100%</a:t>
            </a:r>
            <a:r>
              <a:rPr kumimoji="0" lang="zh-CN" altLang="en-US" kern="1200" cap="none" spc="0" normalizeH="0" baseline="0" noProof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关注需求导出笔记</a:t>
            </a:r>
            <a:r>
              <a:rPr kumimoji="0" lang="zh-CN" altLang="en-US" kern="1200" cap="none" spc="0" normalizeH="0" baseline="0" noProof="1"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，在三个平台上均未得到实现，若无法导出，则用户再次查看笔记需要重新登录，这也是</a:t>
            </a:r>
            <a:r>
              <a:rPr kumimoji="0" lang="zh-CN" altLang="en-US" kern="1200" cap="none" spc="0" normalizeH="0" baseline="0" noProof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用户使用网课配套笔记功能的最大阻碍，是本次产品策划的重点方向</a:t>
            </a:r>
            <a:r>
              <a:rPr kumimoji="0" lang="zh-CN" altLang="en-US" kern="1200" cap="none" spc="0" normalizeH="0" baseline="0" noProof="1"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。</a:t>
            </a:r>
            <a:endParaRPr kumimoji="0" lang="zh-CN" altLang="en-US" kern="1200" cap="none" spc="0" normalizeH="0" baseline="0" noProof="1">
              <a:latin typeface="等线" panose="02010600030101010101" pitchFamily="2" charset="-122"/>
              <a:ea typeface="等线" panose="02010600030101010101" pitchFamily="2" charset="-122"/>
              <a:cs typeface="+mn-cs"/>
              <a:sym typeface="+mn-ea"/>
            </a:endParaRPr>
          </a:p>
          <a:p>
            <a:pPr marL="285750" marR="0" indent="-28575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kern="1200" cap="none" spc="0" normalizeH="0" baseline="0" noProof="1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章节化梳理、截图、笔记列表、时间驻点以及笔记搜索也是用户较为关心的功能需求</a:t>
            </a:r>
            <a:endParaRPr kumimoji="0" lang="zh-CN" altLang="en-US" kern="1200" cap="none" spc="0" normalizeH="0" baseline="0" noProof="1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endParaRPr kumimoji="0" lang="zh-CN" altLang="en-US" kern="1200" cap="none" spc="0" normalizeH="0" baseline="0" noProof="1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881" name="组合 1"/>
          <p:cNvGrpSpPr/>
          <p:nvPr/>
        </p:nvGrpSpPr>
        <p:grpSpPr>
          <a:xfrm>
            <a:off x="346075" y="323850"/>
            <a:ext cx="3544888" cy="398463"/>
            <a:chOff x="545" y="509"/>
            <a:chExt cx="5582" cy="628"/>
          </a:xfrm>
        </p:grpSpPr>
        <p:sp>
          <p:nvSpPr>
            <p:cNvPr id="3" name="等腰三角形 2"/>
            <p:cNvSpPr/>
            <p:nvPr/>
          </p:nvSpPr>
          <p:spPr>
            <a:xfrm rot="10800000">
              <a:off x="545" y="644"/>
              <a:ext cx="595" cy="403"/>
            </a:xfrm>
            <a:prstGeom prst="triangle">
              <a:avLst/>
            </a:prstGeom>
            <a:solidFill>
              <a:srgbClr val="E7C7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2883" name="文本框 4"/>
            <p:cNvSpPr txBox="1"/>
            <p:nvPr/>
          </p:nvSpPr>
          <p:spPr>
            <a:xfrm>
              <a:off x="1239" y="509"/>
              <a:ext cx="488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多维分析 </a:t>
              </a:r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 </a:t>
              </a:r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功能设计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884" name="文本框 7"/>
          <p:cNvSpPr txBox="1"/>
          <p:nvPr/>
        </p:nvSpPr>
        <p:spPr>
          <a:xfrm>
            <a:off x="823913" y="984250"/>
            <a:ext cx="41148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粉笔网功能优缺点分析</a:t>
            </a:r>
            <a:endParaRPr lang="zh-CN" altLang="en-US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74713" y="1571625"/>
          <a:ext cx="6589713" cy="4297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95"/>
                <a:gridCol w="2311949"/>
                <a:gridCol w="2196422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功能点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优点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缺点</a:t>
                      </a:r>
                      <a:endParaRPr lang="zh-CN" altLang="en-US" dirty="0"/>
                    </a:p>
                  </a:txBody>
                  <a:tcPr anchor="ctr" anchorCtr="0"/>
                </a:tc>
              </a:tr>
              <a:tr h="100767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时间驻点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支持跳转到笔记对应视频节点，可以帮助用户在复习时针对性地回看视频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en-US" altLang="zh-CN" dirty="0"/>
                    </a:p>
                  </a:txBody>
                  <a:tcPr anchor="ctr" anchorCtr="0"/>
                </a:tc>
              </a:tr>
              <a:tr h="81873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自动截图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直播课程记笔记时能快速截取视频内容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不能让用户根据自身需要，自主选择是否开启截屏功能</a:t>
                      </a:r>
                      <a:endParaRPr lang="zh-CN" altLang="en-US" dirty="0"/>
                    </a:p>
                  </a:txBody>
                  <a:tcPr anchor="ctr" anchorCtr="0"/>
                </a:tc>
              </a:tr>
              <a:tr h="100767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笔记列表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将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内容和笔记内容自动拼接，支持编辑和删除操作，方便复习时查看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仅支持缩略图查看列表，无法放大</a:t>
                      </a:r>
                      <a:endParaRPr lang="zh-CN" altLang="en-US" dirty="0"/>
                    </a:p>
                  </a:txBody>
                  <a:tcPr anchor="ctr" anchorCtr="0"/>
                </a:tc>
              </a:tr>
              <a:tr h="4408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笔记输入框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en-US" altLang="zh-CN" dirty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没有工具栏，仅支持纯文本输入</a:t>
                      </a:r>
                      <a:endParaRPr lang="zh-CN" altLang="en-US" dirty="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22911" name="矩形 1"/>
          <p:cNvSpPr/>
          <p:nvPr/>
        </p:nvSpPr>
        <p:spPr>
          <a:xfrm>
            <a:off x="7735888" y="1571625"/>
            <a:ext cx="4078287" cy="34147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整体印象：操作快捷简便，界面简洁大方，但功能偏基础，仍有进步空间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 优点：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1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时间驻点跳转功能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值得借鉴，方便回看，解决用户来回拖拉进度条，无法快速定位的痛点，提高用户在线学习的效率；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2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）用户记录笔记时候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自动截图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，省去了点击截图的操作，提高用户学习过程的连贯性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4929" name="组合 1"/>
          <p:cNvGrpSpPr/>
          <p:nvPr/>
        </p:nvGrpSpPr>
        <p:grpSpPr>
          <a:xfrm>
            <a:off x="346075" y="323850"/>
            <a:ext cx="3544888" cy="398463"/>
            <a:chOff x="545" y="509"/>
            <a:chExt cx="5582" cy="628"/>
          </a:xfrm>
        </p:grpSpPr>
        <p:sp>
          <p:nvSpPr>
            <p:cNvPr id="3" name="等腰三角形 2"/>
            <p:cNvSpPr/>
            <p:nvPr/>
          </p:nvSpPr>
          <p:spPr>
            <a:xfrm rot="10800000">
              <a:off x="545" y="644"/>
              <a:ext cx="595" cy="403"/>
            </a:xfrm>
            <a:prstGeom prst="triangle">
              <a:avLst/>
            </a:prstGeom>
            <a:solidFill>
              <a:srgbClr val="E7C7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4931" name="文本框 4"/>
            <p:cNvSpPr txBox="1"/>
            <p:nvPr/>
          </p:nvSpPr>
          <p:spPr>
            <a:xfrm>
              <a:off x="1239" y="509"/>
              <a:ext cx="488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多维分析 </a:t>
              </a:r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 </a:t>
              </a:r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功能设计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4932" name="文本框 7"/>
          <p:cNvSpPr txBox="1"/>
          <p:nvPr/>
        </p:nvSpPr>
        <p:spPr>
          <a:xfrm>
            <a:off x="752475" y="912813"/>
            <a:ext cx="41148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慕课网功能优缺点分析</a:t>
            </a:r>
            <a:endParaRPr lang="zh-CN" altLang="en-US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87400" y="1430338"/>
          <a:ext cx="6854825" cy="466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540"/>
                <a:gridCol w="2626360"/>
                <a:gridCol w="2193290"/>
              </a:tblGrid>
              <a:tr h="33456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功能点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优点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缺点</a:t>
                      </a:r>
                      <a:endParaRPr lang="zh-CN" altLang="en-US" dirty="0"/>
                    </a:p>
                  </a:txBody>
                  <a:tcPr anchor="ctr" anchorCtr="0"/>
                </a:tc>
              </a:tr>
              <a:tr h="10873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时间驻点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支持跳转到笔记对应视频节点，可以帮助用户在复习时针对性地回看视频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回看视频时会发生页面跳转，影响用户体验。</a:t>
                      </a:r>
                      <a:endParaRPr lang="zh-CN" altLang="en-US" dirty="0"/>
                    </a:p>
                  </a:txBody>
                  <a:tcPr anchor="ctr" anchorCtr="0"/>
                </a:tc>
              </a:tr>
              <a:tr h="58549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截图开关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用户可以自主选择是否开启截图功能。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en-US" altLang="zh-CN" dirty="0"/>
                    </a:p>
                  </a:txBody>
                  <a:tcPr anchor="ctr" anchorCtr="0"/>
                </a:tc>
              </a:tr>
              <a:tr h="10873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笔记列表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笔记列表按课程分类，便于管理。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直接将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缩略图插入到笔记中，不便于同时查看笔记和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内容。</a:t>
                      </a:r>
                      <a:endParaRPr lang="zh-CN" altLang="en-US" dirty="0"/>
                    </a:p>
                  </a:txBody>
                  <a:tcPr anchor="ctr" anchorCtr="0"/>
                </a:tc>
              </a:tr>
              <a:tr h="52682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笔记输入框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工具栏支持代码格式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en-US" altLang="zh-CN" dirty="0"/>
                    </a:p>
                  </a:txBody>
                  <a:tcPr anchor="ctr" anchorCtr="0"/>
                </a:tc>
              </a:tr>
              <a:tr h="75260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搜索功能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支持笔记内容搜索，快速定位到目标笔记。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en-US" altLang="zh-CN" dirty="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24963" name="矩形 8"/>
          <p:cNvSpPr/>
          <p:nvPr/>
        </p:nvSpPr>
        <p:spPr>
          <a:xfrm>
            <a:off x="7940675" y="1430338"/>
            <a:ext cx="3748088" cy="3830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整体印象：基础功能在同类平台中较为完整，但提高用户体验方面仍需改进。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 优点：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1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笔记按课程分类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，类比学生时代的纸质笔记本，满足了用户按类归整的需求；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2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笔记搜索功能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，当用户记忆模糊或寻找某个知识点时，可以快速定位，大大提高了学习效率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1617" name="组合 1"/>
          <p:cNvGrpSpPr/>
          <p:nvPr/>
        </p:nvGrpSpPr>
        <p:grpSpPr>
          <a:xfrm>
            <a:off x="346075" y="323850"/>
            <a:ext cx="3544888" cy="398463"/>
            <a:chOff x="545" y="509"/>
            <a:chExt cx="5582" cy="628"/>
          </a:xfrm>
        </p:grpSpPr>
        <p:sp>
          <p:nvSpPr>
            <p:cNvPr id="3" name="等腰三角形 2"/>
            <p:cNvSpPr/>
            <p:nvPr/>
          </p:nvSpPr>
          <p:spPr>
            <a:xfrm rot="10800000">
              <a:off x="545" y="644"/>
              <a:ext cx="595" cy="403"/>
            </a:xfrm>
            <a:prstGeom prst="triangle">
              <a:avLst/>
            </a:prstGeom>
            <a:solidFill>
              <a:srgbClr val="E7C7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1619" name="文本框 4"/>
            <p:cNvSpPr txBox="1"/>
            <p:nvPr/>
          </p:nvSpPr>
          <p:spPr>
            <a:xfrm>
              <a:off x="1239" y="509"/>
              <a:ext cx="488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多维分析 </a:t>
              </a:r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 </a:t>
              </a:r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功能设计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1620" name="文本框 7"/>
          <p:cNvSpPr txBox="1"/>
          <p:nvPr/>
        </p:nvSpPr>
        <p:spPr>
          <a:xfrm>
            <a:off x="681038" y="1128713"/>
            <a:ext cx="41148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印象笔记编辑器优缺点分析</a:t>
            </a:r>
            <a:endParaRPr lang="zh-CN" altLang="en-US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23900" y="1765300"/>
          <a:ext cx="71501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245"/>
                <a:gridCol w="2553335"/>
                <a:gridCol w="2762885"/>
              </a:tblGrid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功能点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优点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缺点</a:t>
                      </a:r>
                      <a:endParaRPr lang="zh-CN" altLang="en-US" dirty="0"/>
                    </a:p>
                  </a:txBody>
                  <a:tcPr anchor="ctr" anchorCtr="0"/>
                </a:tc>
              </a:tr>
              <a:tr h="12103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工具栏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功能全面、排版高效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边播边记场景下，有些功能操作时间过长（例如，插入链接、附件等），用户使用概率小。</a:t>
                      </a:r>
                      <a:endParaRPr lang="zh-CN" altLang="en-US" dirty="0"/>
                    </a:p>
                  </a:txBody>
                  <a:tcPr anchor="ctr" anchorCtr="0"/>
                </a:tc>
              </a:tr>
              <a:tr h="9309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笔记标签系统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支持添加多个自定义标签，并且可按标签查找。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没有提供网课笔记常用标签选项（例如，重点、难点标签）</a:t>
                      </a:r>
                      <a:endParaRPr lang="zh-CN" altLang="en-US" dirty="0"/>
                    </a:p>
                  </a:txBody>
                  <a:tcPr anchor="ctr" anchorCtr="0"/>
                </a:tc>
              </a:tr>
              <a:tr h="930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外链</a:t>
                      </a:r>
                      <a:r>
                        <a:rPr lang="zh-CN" altLang="en-US" dirty="0"/>
                        <a:t>视频</a:t>
                      </a:r>
                      <a:r>
                        <a:rPr lang="zh-CN" altLang="en-US" dirty="0"/>
                        <a:t>播放</a:t>
                      </a:r>
                      <a:endParaRPr lang="zh-CN" altLang="en-US" dirty="0"/>
                    </a:p>
                    <a:p>
                      <a:pPr algn="ctr">
                        <a:buNone/>
                      </a:pPr>
                      <a:r>
                        <a:rPr lang="zh-CN" altLang="en-US" dirty="0"/>
                        <a:t>并</a:t>
                      </a:r>
                      <a:r>
                        <a:rPr lang="zh-CN" altLang="en-US" dirty="0"/>
                        <a:t>记录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可在用户惯用笔记软件中实现网课视频的笔记记录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但是视频和笔记</a:t>
                      </a:r>
                      <a:r>
                        <a:rPr lang="zh-CN" altLang="en-US" sz="1800" b="0"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缺少互动，</a:t>
                      </a:r>
                      <a:r>
                        <a:rPr lang="zh-CN" altLang="en-US" sz="1800"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用户体验并没有质的提升。</a:t>
                      </a:r>
                      <a:endParaRPr lang="zh-CN" altLang="en-US" dirty="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11643" name="矩形 8"/>
          <p:cNvSpPr/>
          <p:nvPr/>
        </p:nvSpPr>
        <p:spPr>
          <a:xfrm>
            <a:off x="8196263" y="1128713"/>
            <a:ext cx="3446462" cy="5492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 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编辑器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是决定一款笔记产品是否好用的关键因素。印象笔记的编辑器功能强大，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工具栏和标签功能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都值得借鉴。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 最近上线的边播边记功能侧面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证明了在线教育用户对笔记功能的需求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，用户追求快速高效地记笔记，需要依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据场景对功能进行优化。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进一步猜测通过外链在印象笔记中播放视频，相当于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分流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，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一定程度上降低网课平台的流量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，因此平台与专业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电子笔记方合作的可能性不大。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6977" name="组合 1"/>
          <p:cNvGrpSpPr/>
          <p:nvPr/>
        </p:nvGrpSpPr>
        <p:grpSpPr>
          <a:xfrm>
            <a:off x="346075" y="323850"/>
            <a:ext cx="3544888" cy="398463"/>
            <a:chOff x="545" y="509"/>
            <a:chExt cx="5582" cy="628"/>
          </a:xfrm>
        </p:grpSpPr>
        <p:sp>
          <p:nvSpPr>
            <p:cNvPr id="3" name="等腰三角形 2"/>
            <p:cNvSpPr/>
            <p:nvPr/>
          </p:nvSpPr>
          <p:spPr>
            <a:xfrm rot="10800000">
              <a:off x="545" y="644"/>
              <a:ext cx="595" cy="403"/>
            </a:xfrm>
            <a:prstGeom prst="triangle">
              <a:avLst/>
            </a:prstGeom>
            <a:solidFill>
              <a:srgbClr val="E7C7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6979" name="文本框 4"/>
            <p:cNvSpPr txBox="1"/>
            <p:nvPr/>
          </p:nvSpPr>
          <p:spPr>
            <a:xfrm>
              <a:off x="1239" y="509"/>
              <a:ext cx="488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多维分析 </a:t>
              </a:r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 </a:t>
              </a:r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功能数据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6980" name="文本框 8"/>
          <p:cNvSpPr txBox="1"/>
          <p:nvPr/>
        </p:nvSpPr>
        <p:spPr>
          <a:xfrm>
            <a:off x="8555038" y="6499225"/>
            <a:ext cx="4683125" cy="330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lang="zh-CN" altLang="en-US" sz="2400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该数据由爬虫得出，仅为公开笔记数</a:t>
            </a:r>
            <a:endParaRPr lang="zh-CN" altLang="en-US" sz="2400" baseline="30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80901" name="表格 80900"/>
          <p:cNvGraphicFramePr/>
          <p:nvPr>
            <p:custDataLst>
              <p:tags r:id="rId1"/>
            </p:custDataLst>
          </p:nvPr>
        </p:nvGraphicFramePr>
        <p:xfrm>
          <a:off x="874713" y="1520825"/>
          <a:ext cx="6591300" cy="4037013"/>
        </p:xfrm>
        <a:graphic>
          <a:graphicData uri="http://schemas.openxmlformats.org/drawingml/2006/table">
            <a:tbl>
              <a:tblPr/>
              <a:tblGrid>
                <a:gridCol w="2543175"/>
                <a:gridCol w="1371600"/>
                <a:gridCol w="1374775"/>
                <a:gridCol w="1301750"/>
              </a:tblGrid>
              <a:tr h="3794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FFFFFF"/>
                          </a:solidFill>
                          <a:latin typeface="等线" panose="02010600030101010101" pitchFamily="2" charset="-122"/>
                        </a:rPr>
                        <a:t>课程名称</a:t>
                      </a:r>
                      <a:endParaRPr lang="zh-CN" altLang="en-US" b="1" dirty="0">
                        <a:solidFill>
                          <a:srgbClr val="FFFFFF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FFFFFF"/>
                          </a:solidFill>
                          <a:latin typeface="等线" panose="02010600030101010101" pitchFamily="2" charset="-122"/>
                        </a:rPr>
                        <a:t>学习人数</a:t>
                      </a:r>
                      <a:endParaRPr lang="zh-CN" altLang="en-US" b="1" dirty="0">
                        <a:solidFill>
                          <a:srgbClr val="FFFFFF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FFFFFF"/>
                          </a:solidFill>
                          <a:latin typeface="等线" panose="02010600030101010101" pitchFamily="2" charset="-122"/>
                        </a:rPr>
                        <a:t>笔记数</a:t>
                      </a:r>
                      <a:r>
                        <a:rPr lang="en-US" altLang="zh-CN" b="1" baseline="30000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sym typeface="+mn-ea"/>
                        </a:rPr>
                        <a:t>*</a:t>
                      </a:r>
                      <a:endParaRPr lang="zh-CN" altLang="en-US" b="1" dirty="0">
                        <a:solidFill>
                          <a:srgbClr val="FFFFFF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FFFFFF"/>
                          </a:solidFill>
                          <a:latin typeface="等线" panose="02010600030101010101" pitchFamily="2" charset="-122"/>
                        </a:rPr>
                        <a:t>使用率</a:t>
                      </a:r>
                      <a:endParaRPr lang="zh-CN" altLang="en-US" b="1" dirty="0">
                        <a:solidFill>
                          <a:srgbClr val="FFFFFF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初识</a:t>
                      </a:r>
                      <a:r>
                        <a:rPr lang="zh-CN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HTML(5)+CSS(3)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1135603</a:t>
                      </a:r>
                      <a:endParaRPr lang="en-US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418812</a:t>
                      </a:r>
                      <a:endParaRPr lang="en-US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36.88%</a:t>
                      </a:r>
                      <a:endParaRPr lang="en-US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进阶篇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440322</a:t>
                      </a:r>
                      <a:endParaRPr lang="en-US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125517</a:t>
                      </a:r>
                      <a:endParaRPr lang="en-US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28.51%</a:t>
                      </a:r>
                      <a:endParaRPr lang="en-US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语言入门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826648</a:t>
                      </a:r>
                      <a:endParaRPr lang="en-US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97155</a:t>
                      </a:r>
                      <a:endParaRPr lang="en-US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11.75%</a:t>
                      </a:r>
                      <a:endParaRPr lang="en-US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lang="zh-CN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的零距离接触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400110</a:t>
                      </a:r>
                      <a:endParaRPr lang="en-US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44522</a:t>
                      </a:r>
                      <a:endParaRPr lang="en-US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11.13%</a:t>
                      </a:r>
                      <a:endParaRPr lang="en-US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初识</a:t>
                      </a:r>
                      <a:r>
                        <a:rPr lang="zh-CN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765933</a:t>
                      </a:r>
                      <a:endParaRPr lang="en-US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81960</a:t>
                      </a:r>
                      <a:endParaRPr lang="en-US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10.70%</a:t>
                      </a:r>
                      <a:endParaRPr lang="en-US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入门第一季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1076831</a:t>
                      </a:r>
                      <a:endParaRPr lang="en-US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106290</a:t>
                      </a:r>
                      <a:endParaRPr lang="en-US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9.87%</a:t>
                      </a:r>
                      <a:endParaRPr lang="en-US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PHP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入门篇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441718</a:t>
                      </a:r>
                      <a:endParaRPr lang="en-US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43147</a:t>
                      </a:r>
                      <a:endParaRPr lang="en-US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9.77%</a:t>
                      </a:r>
                      <a:endParaRPr lang="en-US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入门第三季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393491</a:t>
                      </a:r>
                      <a:endParaRPr lang="en-US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34512</a:t>
                      </a:r>
                      <a:endParaRPr lang="en-US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8.77%</a:t>
                      </a:r>
                      <a:endParaRPr lang="en-US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入门篇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695135</a:t>
                      </a:r>
                      <a:endParaRPr lang="en-US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60185</a:t>
                      </a:r>
                      <a:endParaRPr lang="en-US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8.66%</a:t>
                      </a:r>
                      <a:endParaRPr lang="en-US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入门教程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611115</a:t>
                      </a:r>
                      <a:endParaRPr lang="en-US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6162</a:t>
                      </a:r>
                      <a:endParaRPr lang="en-US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1.01%</a:t>
                      </a:r>
                      <a:endParaRPr lang="en-US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00" marR="12700" marT="12699" marB="45716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127043" name="文本框 7"/>
          <p:cNvSpPr txBox="1"/>
          <p:nvPr/>
        </p:nvSpPr>
        <p:spPr>
          <a:xfrm>
            <a:off x="823913" y="984250"/>
            <a:ext cx="41148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慕课网热门课程笔记使用率</a:t>
            </a:r>
            <a:endParaRPr lang="zh-CN" altLang="en-US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044" name="文本框 7"/>
          <p:cNvSpPr txBox="1"/>
          <p:nvPr/>
        </p:nvSpPr>
        <p:spPr>
          <a:xfrm>
            <a:off x="7769225" y="1352550"/>
            <a:ext cx="4279900" cy="42465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  <a:buSzTx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由于无法获得笔记功能的使用率等数据，本次分析选取慕课网中十个最热门的课程，记录每门课程的学习人数与公开笔记数，粗略计算笔记功能的使用率，由右表可得，</a:t>
            </a:r>
            <a:r>
              <a:rPr lang="zh-CN" altLang="en-US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不同课程的使用率差别较大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，但</a:t>
            </a:r>
            <a:r>
              <a:rPr lang="zh-CN" altLang="en-US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总体而言均不算高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，结合前文的用户体验和功能分析可得，关键的用户需求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笔记导出没有实现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，同时用户已养成个性的笔记方式，想要有所提升，需从最迫切的用户需求入手。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1073" name="组合 5"/>
          <p:cNvGrpSpPr/>
          <p:nvPr/>
        </p:nvGrpSpPr>
        <p:grpSpPr>
          <a:xfrm>
            <a:off x="574675" y="530225"/>
            <a:ext cx="5376863" cy="5486400"/>
            <a:chOff x="6698566" y="879190"/>
            <a:chExt cx="5376171" cy="5485135"/>
          </a:xfrm>
        </p:grpSpPr>
        <p:pic>
          <p:nvPicPr>
            <p:cNvPr id="131074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1075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1076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31078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" name="文本框 11"/>
          <p:cNvSpPr txBox="1"/>
          <p:nvPr/>
        </p:nvSpPr>
        <p:spPr>
          <a:xfrm>
            <a:off x="6710976" y="2564209"/>
            <a:ext cx="4339399" cy="9220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>
            <a:spAutoFit/>
          </a:bodyPr>
          <a:lstStyle/>
          <a:p>
            <a:pPr marR="0" defTabSz="914400" fontAlgn="auto">
              <a:buClrTx/>
              <a:buSzTx/>
              <a:buFontTx/>
              <a:defRPr/>
            </a:pPr>
            <a:r>
              <a:rPr kumimoji="0" lang="zh-CN" altLang="en-US" sz="5400" kern="1200" cap="none" spc="0" normalizeH="0" baseline="0" noProof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总结建议</a:t>
            </a:r>
            <a:endParaRPr kumimoji="0" lang="zh-CN" altLang="en-US" sz="5400" kern="1200" cap="none" spc="0" normalizeH="0" baseline="0" noProof="1"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2097" name="组合 1"/>
          <p:cNvGrpSpPr/>
          <p:nvPr/>
        </p:nvGrpSpPr>
        <p:grpSpPr>
          <a:xfrm>
            <a:off x="203200" y="323850"/>
            <a:ext cx="3544888" cy="398463"/>
            <a:chOff x="545" y="509"/>
            <a:chExt cx="5582" cy="628"/>
          </a:xfrm>
        </p:grpSpPr>
        <p:sp>
          <p:nvSpPr>
            <p:cNvPr id="3" name="等腰三角形 2"/>
            <p:cNvSpPr/>
            <p:nvPr/>
          </p:nvSpPr>
          <p:spPr>
            <a:xfrm rot="10800000">
              <a:off x="545" y="644"/>
              <a:ext cx="595" cy="403"/>
            </a:xfrm>
            <a:prstGeom prst="triangle">
              <a:avLst/>
            </a:prstGeom>
            <a:solidFill>
              <a:srgbClr val="E7C7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2099" name="文本框 4"/>
            <p:cNvSpPr txBox="1"/>
            <p:nvPr/>
          </p:nvSpPr>
          <p:spPr>
            <a:xfrm>
              <a:off x="1239" y="509"/>
              <a:ext cx="488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总结建议 </a:t>
              </a:r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 SWOT</a:t>
              </a:r>
              <a:endParaRPr lang="en-US" altLang="zh-CN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00825" y="846138"/>
            <a:ext cx="5127625" cy="5584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noProof="1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产品策略分析：</a:t>
            </a:r>
            <a:endParaRPr lang="zh-CN" altLang="en-US" sz="2000" noProof="1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>
              <a:lnSpc>
                <a:spcPct val="150000"/>
              </a:lnSpc>
            </a:pPr>
            <a:endParaRPr lang="zh-CN" altLang="en-US" sz="2000" noProof="1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b="1" noProof="1"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注重用户体验，打造一款口碑笔记产品。</a:t>
            </a:r>
            <a:r>
              <a:rPr lang="zh-CN" altLang="en-US" noProof="1"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依托自身优势不断完善网课配套的笔记服务，同时优化编辑器的用户体验，提高学习效率。</a:t>
            </a:r>
            <a:endParaRPr lang="zh-CN" altLang="en-US" noProof="1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b="1" noProof="1"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功能设计应以提高用户学习效率为首，操作便捷度重于功能多样性、专业性。</a:t>
            </a:r>
            <a:r>
              <a:rPr lang="zh-CN" altLang="en-US" noProof="1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相较于专业的电子笔记产品，优势在于避免用户切换窗口的不必要操作，符合在线课程高效学习的初衷。</a:t>
            </a:r>
            <a:endParaRPr lang="zh-CN" altLang="en-US" noProof="1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b="1" noProof="1"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导出笔记作为亮点功能，是与直接竞品产生差异化优势的突破点。</a:t>
            </a:r>
            <a:r>
              <a:rPr lang="zh-CN" altLang="en-US" noProof="1"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记录笔记</a:t>
            </a:r>
            <a:r>
              <a:rPr lang="en-US" altLang="zh-CN" noProof="1"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→</a:t>
            </a:r>
            <a:r>
              <a:rPr lang="zh-CN" altLang="en-US" noProof="1"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整理笔记</a:t>
            </a:r>
            <a:r>
              <a:rPr lang="en-US" altLang="zh-CN" noProof="1"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→</a:t>
            </a:r>
            <a:r>
              <a:rPr lang="zh-CN" altLang="en-US" noProof="1"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导出笔记形成一个完整的闭环。</a:t>
            </a:r>
            <a:endParaRPr lang="zh-CN" altLang="en-US" noProof="1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endParaRPr lang="zh-CN" altLang="en-US" noProof="1"/>
          </a:p>
        </p:txBody>
      </p:sp>
      <p:sp>
        <p:nvSpPr>
          <p:cNvPr id="132101" name="圆角矩形 2"/>
          <p:cNvSpPr/>
          <p:nvPr>
            <p:custDataLst>
              <p:tags r:id="rId1"/>
            </p:custDataLst>
          </p:nvPr>
        </p:nvSpPr>
        <p:spPr>
          <a:xfrm>
            <a:off x="695325" y="989013"/>
            <a:ext cx="2714625" cy="2559050"/>
          </a:xfrm>
          <a:prstGeom prst="roundRect">
            <a:avLst>
              <a:gd name="adj" fmla="val 5847"/>
            </a:avLst>
          </a:prstGeom>
          <a:noFill/>
          <a:ln w="41275" cap="flat" cmpd="sng">
            <a:solidFill>
              <a:srgbClr val="1F74A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2102" name="圆角矩形 3"/>
          <p:cNvSpPr/>
          <p:nvPr>
            <p:custDataLst>
              <p:tags r:id="rId2"/>
            </p:custDataLst>
          </p:nvPr>
        </p:nvSpPr>
        <p:spPr>
          <a:xfrm>
            <a:off x="3563938" y="989013"/>
            <a:ext cx="2714625" cy="2559050"/>
          </a:xfrm>
          <a:prstGeom prst="roundRect">
            <a:avLst>
              <a:gd name="adj" fmla="val 5847"/>
            </a:avLst>
          </a:prstGeom>
          <a:noFill/>
          <a:ln w="41275" cap="flat" cmpd="sng">
            <a:solidFill>
              <a:srgbClr val="3498D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sz="4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2103" name="圆角矩形 4"/>
          <p:cNvSpPr/>
          <p:nvPr>
            <p:custDataLst>
              <p:tags r:id="rId3"/>
            </p:custDataLst>
          </p:nvPr>
        </p:nvSpPr>
        <p:spPr>
          <a:xfrm>
            <a:off x="3563938" y="3681413"/>
            <a:ext cx="2714625" cy="2559050"/>
          </a:xfrm>
          <a:prstGeom prst="roundRect">
            <a:avLst>
              <a:gd name="adj" fmla="val 5847"/>
            </a:avLst>
          </a:prstGeom>
          <a:noFill/>
          <a:ln w="41275" cap="flat" cmpd="sng">
            <a:solidFill>
              <a:srgbClr val="69A35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2104" name="圆角矩形 5"/>
          <p:cNvSpPr/>
          <p:nvPr>
            <p:custDataLst>
              <p:tags r:id="rId4"/>
            </p:custDataLst>
          </p:nvPr>
        </p:nvSpPr>
        <p:spPr>
          <a:xfrm>
            <a:off x="695325" y="3681413"/>
            <a:ext cx="2714625" cy="2559050"/>
          </a:xfrm>
          <a:prstGeom prst="roundRect">
            <a:avLst>
              <a:gd name="adj" fmla="val 5847"/>
            </a:avLst>
          </a:prstGeom>
          <a:noFill/>
          <a:ln w="41275" cap="flat" cmpd="sng">
            <a:solidFill>
              <a:srgbClr val="1AA3AA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2105" name="椭圆 23"/>
          <p:cNvSpPr/>
          <p:nvPr>
            <p:custDataLst>
              <p:tags r:id="rId5"/>
            </p:custDataLst>
          </p:nvPr>
        </p:nvSpPr>
        <p:spPr>
          <a:xfrm>
            <a:off x="2463800" y="2582863"/>
            <a:ext cx="2033588" cy="2085975"/>
          </a:xfrm>
          <a:prstGeom prst="ellipse">
            <a:avLst/>
          </a:prstGeom>
          <a:solidFill>
            <a:srgbClr val="FFFFFF"/>
          </a:solidFill>
          <a:ln w="12700">
            <a:noFill/>
          </a:ln>
        </p:spPr>
        <p:txBody>
          <a:bodyPr anchor="ctr"/>
          <a:p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2106" name="弧形 25"/>
          <p:cNvSpPr/>
          <p:nvPr>
            <p:custDataLst>
              <p:tags r:id="rId6"/>
            </p:custDataLst>
          </p:nvPr>
        </p:nvSpPr>
        <p:spPr>
          <a:xfrm>
            <a:off x="2716213" y="2724150"/>
            <a:ext cx="1671637" cy="1670050"/>
          </a:xfrm>
          <a:custGeom>
            <a:avLst/>
            <a:gdLst/>
            <a:ahLst/>
            <a:cxnLst>
              <a:cxn ang="10800000">
                <a:pos x="835124" y="0"/>
              </a:cxn>
              <a:cxn ang="8100000">
                <a:pos x="835124" y="835141"/>
              </a:cxn>
              <a:cxn ang="5400000">
                <a:pos x="1670249" y="835141"/>
              </a:cxn>
            </a:cxnLst>
            <a:pathLst>
              <a:path w="1670249" h="1670282" stroke="0">
                <a:moveTo>
                  <a:pt x="835124" y="0"/>
                </a:moveTo>
                <a:cubicBezTo>
                  <a:pt x="1296350" y="0"/>
                  <a:pt x="1670248" y="373905"/>
                  <a:pt x="1670248" y="835141"/>
                </a:cubicBezTo>
                <a:lnTo>
                  <a:pt x="835124" y="835141"/>
                </a:lnTo>
                <a:close/>
              </a:path>
              <a:path w="1670249" h="1670282" fill="none">
                <a:moveTo>
                  <a:pt x="835124" y="0"/>
                </a:moveTo>
                <a:cubicBezTo>
                  <a:pt x="1296350" y="0"/>
                  <a:pt x="1670248" y="373905"/>
                  <a:pt x="1670248" y="835141"/>
                </a:cubicBezTo>
              </a:path>
            </a:pathLst>
          </a:custGeom>
          <a:solidFill>
            <a:srgbClr val="3498DB"/>
          </a:solidFill>
          <a:ln w="4445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2107" name="弧形 26"/>
          <p:cNvSpPr/>
          <p:nvPr>
            <p:custDataLst>
              <p:tags r:id="rId7"/>
            </p:custDataLst>
          </p:nvPr>
        </p:nvSpPr>
        <p:spPr>
          <a:xfrm rot="5400000">
            <a:off x="2716213" y="2827338"/>
            <a:ext cx="1671637" cy="1671637"/>
          </a:xfrm>
          <a:custGeom>
            <a:avLst/>
            <a:gdLst/>
            <a:ahLst/>
            <a:cxnLst>
              <a:cxn ang="10800000">
                <a:pos x="835141" y="0"/>
              </a:cxn>
              <a:cxn ang="8100000">
                <a:pos x="835141" y="835124"/>
              </a:cxn>
              <a:cxn ang="5400000">
                <a:pos x="1670282" y="835124"/>
              </a:cxn>
            </a:cxnLst>
            <a:pathLst>
              <a:path w="1670282" h="1670249" stroke="0">
                <a:moveTo>
                  <a:pt x="835141" y="0"/>
                </a:moveTo>
                <a:cubicBezTo>
                  <a:pt x="1296377" y="0"/>
                  <a:pt x="1670282" y="373898"/>
                  <a:pt x="1670282" y="835124"/>
                </a:cubicBezTo>
                <a:lnTo>
                  <a:pt x="835141" y="835124"/>
                </a:lnTo>
                <a:close/>
              </a:path>
              <a:path w="1670282" h="1670249" fill="none">
                <a:moveTo>
                  <a:pt x="835141" y="0"/>
                </a:moveTo>
                <a:cubicBezTo>
                  <a:pt x="1296377" y="0"/>
                  <a:pt x="1670282" y="373898"/>
                  <a:pt x="1670282" y="835124"/>
                </a:cubicBezTo>
              </a:path>
            </a:pathLst>
          </a:custGeom>
          <a:solidFill>
            <a:srgbClr val="69A35B"/>
          </a:solidFill>
          <a:ln w="4445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2108" name="弧形 27"/>
          <p:cNvSpPr/>
          <p:nvPr>
            <p:custDataLst>
              <p:tags r:id="rId8"/>
            </p:custDataLst>
          </p:nvPr>
        </p:nvSpPr>
        <p:spPr>
          <a:xfrm rot="10800000">
            <a:off x="2586038" y="2832100"/>
            <a:ext cx="1671637" cy="1670050"/>
          </a:xfrm>
          <a:custGeom>
            <a:avLst/>
            <a:gdLst/>
            <a:ahLst/>
            <a:cxnLst>
              <a:cxn ang="10800000">
                <a:pos x="835124" y="0"/>
              </a:cxn>
              <a:cxn ang="8100000">
                <a:pos x="835124" y="835141"/>
              </a:cxn>
              <a:cxn ang="5400000">
                <a:pos x="1670249" y="835141"/>
              </a:cxn>
            </a:cxnLst>
            <a:pathLst>
              <a:path w="1670249" h="1670282" stroke="0">
                <a:moveTo>
                  <a:pt x="835124" y="0"/>
                </a:moveTo>
                <a:cubicBezTo>
                  <a:pt x="1296350" y="0"/>
                  <a:pt x="1670248" y="373905"/>
                  <a:pt x="1670248" y="835141"/>
                </a:cubicBezTo>
                <a:lnTo>
                  <a:pt x="835124" y="835141"/>
                </a:lnTo>
                <a:close/>
              </a:path>
              <a:path w="1670249" h="1670282" fill="none">
                <a:moveTo>
                  <a:pt x="835124" y="0"/>
                </a:moveTo>
                <a:cubicBezTo>
                  <a:pt x="1296350" y="0"/>
                  <a:pt x="1670248" y="373905"/>
                  <a:pt x="1670248" y="835141"/>
                </a:cubicBezTo>
              </a:path>
            </a:pathLst>
          </a:custGeom>
          <a:solidFill>
            <a:srgbClr val="1AA3AA"/>
          </a:solidFill>
          <a:ln w="4445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2109" name="弧形 28"/>
          <p:cNvSpPr/>
          <p:nvPr>
            <p:custDataLst>
              <p:tags r:id="rId9"/>
            </p:custDataLst>
          </p:nvPr>
        </p:nvSpPr>
        <p:spPr>
          <a:xfrm rot="-5400000">
            <a:off x="2595563" y="2722563"/>
            <a:ext cx="1670050" cy="1670050"/>
          </a:xfrm>
          <a:custGeom>
            <a:avLst/>
            <a:gdLst/>
            <a:ahLst/>
            <a:cxnLst>
              <a:cxn ang="10800000">
                <a:pos x="835141" y="0"/>
              </a:cxn>
              <a:cxn ang="8100000">
                <a:pos x="835141" y="835124"/>
              </a:cxn>
              <a:cxn ang="5400000">
                <a:pos x="1670282" y="835124"/>
              </a:cxn>
            </a:cxnLst>
            <a:pathLst>
              <a:path w="1670282" h="1670249" stroke="0">
                <a:moveTo>
                  <a:pt x="835141" y="0"/>
                </a:moveTo>
                <a:cubicBezTo>
                  <a:pt x="1296377" y="0"/>
                  <a:pt x="1670282" y="373898"/>
                  <a:pt x="1670282" y="835124"/>
                </a:cubicBezTo>
                <a:lnTo>
                  <a:pt x="835141" y="835124"/>
                </a:lnTo>
                <a:close/>
              </a:path>
              <a:path w="1670282" h="1670249" fill="none">
                <a:moveTo>
                  <a:pt x="835141" y="0"/>
                </a:moveTo>
                <a:cubicBezTo>
                  <a:pt x="1296377" y="0"/>
                  <a:pt x="1670282" y="373898"/>
                  <a:pt x="1670282" y="835124"/>
                </a:cubicBezTo>
              </a:path>
            </a:pathLst>
          </a:custGeom>
          <a:solidFill>
            <a:srgbClr val="1F74AD"/>
          </a:solidFill>
          <a:ln w="4445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10"/>
            </p:custDataLst>
          </p:nvPr>
        </p:nvSpPr>
        <p:spPr>
          <a:xfrm>
            <a:off x="2787650" y="2957513"/>
            <a:ext cx="628650" cy="590550"/>
          </a:xfrm>
          <a:prstGeom prst="rect">
            <a:avLst/>
          </a:prstGeom>
        </p:spPr>
        <p:txBody>
          <a:bodyPr rot="0" spcFirstLastPara="0" vert="horz" wrap="square" lIns="90000" tIns="46800" rIns="90000" bIns="46800" numCol="1" spcCol="0" rtlCol="0" fromWordArt="0" anchor="t" anchorCtr="0" forceAA="0" compatLnSpc="1">
            <a:normAutofit fontScale="72500"/>
          </a:bodyPr>
          <a:p>
            <a:pPr algn="ctr" fontAlgn="base">
              <a:spcAft>
                <a:spcPts val="0"/>
              </a:spcAft>
            </a:pPr>
            <a:r>
              <a:rPr lang="en-US" sz="4400" strike="noStrike" kern="1200" noProof="1" dirty="0">
                <a:solidFill>
                  <a:sysClr val="window" lastClr="FFFFFF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S</a:t>
            </a:r>
            <a:endParaRPr lang="zh-CN" sz="2400" strike="noStrike" noProof="1" dirty="0">
              <a:solidFill>
                <a:sysClr val="window" lastClr="FFFFFF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11"/>
            </p:custDataLst>
          </p:nvPr>
        </p:nvSpPr>
        <p:spPr>
          <a:xfrm>
            <a:off x="3563938" y="2957513"/>
            <a:ext cx="628650" cy="590550"/>
          </a:xfrm>
          <a:prstGeom prst="rect">
            <a:avLst/>
          </a:prstGeom>
        </p:spPr>
        <p:txBody>
          <a:bodyPr rot="0" spcFirstLastPara="0" vert="horz" wrap="square" lIns="90000" tIns="46800" rIns="90000" bIns="46800" numCol="1" spcCol="0" rtlCol="0" fromWordArt="0" anchor="t" anchorCtr="0" forceAA="0" compatLnSpc="1">
            <a:normAutofit fontScale="72500"/>
          </a:bodyPr>
          <a:p>
            <a:pPr algn="ctr" fontAlgn="base">
              <a:spcAft>
                <a:spcPts val="0"/>
              </a:spcAft>
            </a:pPr>
            <a:r>
              <a:rPr lang="en-US" sz="4400" strike="noStrike" kern="1200" noProof="1" dirty="0">
                <a:solidFill>
                  <a:sysClr val="window" lastClr="FFFFFF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W</a:t>
            </a:r>
            <a:endParaRPr lang="zh-CN" sz="2400" strike="noStrike" noProof="1" dirty="0">
              <a:solidFill>
                <a:sysClr val="window" lastClr="FFFFFF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12"/>
            </p:custDataLst>
          </p:nvPr>
        </p:nvSpPr>
        <p:spPr>
          <a:xfrm>
            <a:off x="2787650" y="3668713"/>
            <a:ext cx="617538" cy="679450"/>
          </a:xfrm>
          <a:prstGeom prst="rect">
            <a:avLst/>
          </a:prstGeom>
        </p:spPr>
        <p:txBody>
          <a:bodyPr rot="0" spcFirstLastPara="0" vert="horz" wrap="square" lIns="90000" tIns="46800" rIns="90000" bIns="46800" numCol="1" spcCol="0" rtlCol="0" fromWordArt="0" anchor="t" anchorCtr="0" forceAA="0" compatLnSpc="1">
            <a:normAutofit fontScale="92500" lnSpcReduction="20000"/>
          </a:bodyPr>
          <a:p>
            <a:pPr algn="ctr" fontAlgn="base">
              <a:spcAft>
                <a:spcPts val="0"/>
              </a:spcAft>
            </a:pPr>
            <a:r>
              <a:rPr lang="en-US" sz="4400" strike="noStrike" kern="1200" noProof="1" dirty="0">
                <a:solidFill>
                  <a:sysClr val="window" lastClr="FFFFFF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</a:t>
            </a:r>
            <a:endParaRPr lang="zh-CN" sz="2400" strike="noStrike" noProof="1" dirty="0">
              <a:solidFill>
                <a:sysClr val="window" lastClr="FFFFFF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13"/>
            </p:custDataLst>
          </p:nvPr>
        </p:nvSpPr>
        <p:spPr>
          <a:xfrm>
            <a:off x="3567113" y="3668713"/>
            <a:ext cx="615950" cy="679450"/>
          </a:xfrm>
          <a:prstGeom prst="rect">
            <a:avLst/>
          </a:prstGeom>
        </p:spPr>
        <p:txBody>
          <a:bodyPr rot="0" spcFirstLastPara="0" vert="horz" wrap="square" lIns="90000" tIns="46800" rIns="90000" bIns="46800" numCol="1" spcCol="0" rtlCol="0" fromWordArt="0" anchor="t" anchorCtr="0" forceAA="0" compatLnSpc="1">
            <a:normAutofit fontScale="92500" lnSpcReduction="20000"/>
          </a:bodyPr>
          <a:p>
            <a:pPr algn="ctr" fontAlgn="base">
              <a:spcAft>
                <a:spcPts val="0"/>
              </a:spcAft>
            </a:pPr>
            <a:r>
              <a:rPr lang="en-US" sz="4400" strike="noStrike" kern="1200" noProof="1" dirty="0">
                <a:solidFill>
                  <a:sysClr val="window" lastClr="FFFFFF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T</a:t>
            </a:r>
            <a:endParaRPr lang="zh-CN" sz="2400" strike="noStrike" noProof="1" dirty="0">
              <a:solidFill>
                <a:sysClr val="window" lastClr="FFFFFF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14"/>
            </p:custDataLst>
          </p:nvPr>
        </p:nvSpPr>
        <p:spPr>
          <a:xfrm>
            <a:off x="909638" y="1208088"/>
            <a:ext cx="22860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="horz" wrap="square" lIns="90000" tIns="46800" rIns="90000" bIns="0" numCol="1" spcCol="0" rtlCol="0" fromWordArt="0" anchor="ctr" anchorCtr="0" forceAA="0" compatLnSpc="1">
            <a:normAutofit lnSpcReduction="20000"/>
          </a:bodyPr>
          <a:p>
            <a:pPr algn="ctr" fontAlgn="base">
              <a:lnSpc>
                <a:spcPct val="140000"/>
              </a:lnSpc>
              <a:spcAft>
                <a:spcPts val="0"/>
              </a:spcAft>
            </a:pPr>
            <a:r>
              <a:rPr lang="zh-CN" altLang="en-US" sz="2000" b="1" strike="noStrike" spc="300" noProof="1">
                <a:solidFill>
                  <a:srgbClr val="1F74A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优势</a:t>
            </a:r>
            <a:endParaRPr lang="zh-CN" altLang="en-US" sz="2000" b="1" strike="noStrike" spc="300" noProof="1">
              <a:solidFill>
                <a:srgbClr val="1F74A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15"/>
            </p:custDataLst>
          </p:nvPr>
        </p:nvSpPr>
        <p:spPr>
          <a:xfrm>
            <a:off x="909638" y="1738313"/>
            <a:ext cx="2286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="horz" wrap="square" lIns="90000" tIns="0" rIns="90000" bIns="46800" numCol="1" spcCol="0" rtlCol="0" fromWordArt="0" anchor="t" anchorCtr="0" forceAA="0" compatLnSpc="1">
            <a:noAutofit/>
          </a:bodyPr>
          <a:p>
            <a:pPr marL="285750" marR="0" indent="-285750" defTabSz="914400" fontAlgn="base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strike="noStrike" kern="1200" cap="none" spc="0" normalizeH="0" baseline="0" noProof="1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可以将</a:t>
            </a:r>
            <a:r>
              <a:rPr kumimoji="0" lang="en-US" altLang="zh-CN" sz="1800" strike="noStrike" kern="1200" cap="none" spc="0" normalizeH="0" baseline="0" noProof="1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ppt</a:t>
            </a:r>
            <a:r>
              <a:rPr kumimoji="0" lang="zh-CN" altLang="en-US" sz="1800" strike="noStrike" kern="1200" cap="none" spc="0" normalizeH="0" baseline="0" noProof="1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与课程内容深度结合</a:t>
            </a:r>
            <a:endParaRPr kumimoji="0" lang="zh-CN" altLang="en-US" sz="1800" strike="noStrike" kern="1200" cap="none" spc="0" normalizeH="0" baseline="0" noProof="1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285750" marR="0" indent="-285750" defTabSz="914400" fontAlgn="base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800" strike="noStrike" noProof="1"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开发</a:t>
            </a:r>
            <a:r>
              <a:rPr lang="zh-CN" altLang="en-US" sz="1800" strike="noStrike" noProof="1"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成本低</a:t>
            </a:r>
            <a:endParaRPr kumimoji="0" lang="zh-CN" altLang="en-US" sz="1800" strike="noStrike" kern="1200" cap="none" spc="0" normalizeH="0" baseline="0" noProof="1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R="0" defTabSz="914400" fontAlgn="base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defRPr/>
            </a:pPr>
            <a:endParaRPr kumimoji="0" lang="zh-CN" altLang="en-US" sz="1800" strike="noStrike" kern="1200" cap="none" spc="0" normalizeH="0" baseline="0" noProof="1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R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zh-CN" altLang="en-US" sz="1800" strike="noStrike" kern="1200" cap="none" spc="0" normalizeH="0" baseline="0" noProof="1"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16"/>
            </p:custDataLst>
          </p:nvPr>
        </p:nvSpPr>
        <p:spPr>
          <a:xfrm>
            <a:off x="3778250" y="1208088"/>
            <a:ext cx="22860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="horz" wrap="square" lIns="90000" tIns="46800" rIns="90000" bIns="0" numCol="1" spcCol="0" rtlCol="0" fromWordArt="0" anchor="ctr" anchorCtr="0" forceAA="0" compatLnSpc="1">
            <a:normAutofit/>
          </a:bodyPr>
          <a:p>
            <a:pPr algn="ctr" fontAlgn="base">
              <a:lnSpc>
                <a:spcPct val="120000"/>
              </a:lnSpc>
              <a:spcAft>
                <a:spcPts val="0"/>
              </a:spcAft>
            </a:pPr>
            <a:r>
              <a:rPr lang="zh-CN" altLang="en-US" sz="2000" b="1" strike="noStrike" spc="300" noProof="1">
                <a:solidFill>
                  <a:srgbClr val="3498D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劣势</a:t>
            </a:r>
            <a:endParaRPr lang="zh-CN" altLang="en-US" sz="2000" b="1" strike="noStrike" spc="300" noProof="1">
              <a:solidFill>
                <a:srgbClr val="3498DB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17"/>
            </p:custDataLst>
          </p:nvPr>
        </p:nvSpPr>
        <p:spPr>
          <a:xfrm>
            <a:off x="3778250" y="1738313"/>
            <a:ext cx="2286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="horz" wrap="square" lIns="90000" tIns="0" rIns="90000" bIns="46800" numCol="1" spcCol="0" rtlCol="0" fromWordArt="0" anchor="t" anchorCtr="0" forceAA="0" compatLnSpc="1">
            <a:normAutofit/>
          </a:bodyPr>
          <a:p>
            <a:pPr marL="285750" marR="0" indent="-285750" defTabSz="914400" fontAlgn="base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800" strike="noStrike" noProof="1"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基于网页的笔记功能具有一定局限性，无法与专业笔记功能匹配</a:t>
            </a:r>
            <a:endParaRPr lang="zh-CN" altLang="en-US" sz="1800" strike="noStrike" noProof="1">
              <a:sym typeface="+mn-ea"/>
            </a:endParaRPr>
          </a:p>
          <a:p>
            <a:pPr marL="285750" marR="0" indent="-285750" defTabSz="914400" fontAlgn="base"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800" strike="noStrike" kern="1200" cap="none" spc="0" normalizeH="0" baseline="0" noProof="1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285750" marR="0" indent="-285750" defTabSz="914400" fontAlgn="base"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800" strike="noStrike" kern="1200" cap="none" spc="0" normalizeH="0" baseline="0" noProof="1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285750" marR="0" indent="-285750" defTabSz="914400" fontAlgn="base"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800" strike="noStrike" kern="1200" cap="none" spc="0" normalizeH="0" baseline="0" noProof="1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285750" marR="0" indent="-285750" defTabSz="914400" fontAlgn="base"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800" strike="noStrike" kern="1200" cap="none" spc="0" normalizeH="0" baseline="0" noProof="1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285750" marR="0" indent="-285750" defTabSz="914400" fontAlgn="base"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800" strike="noStrike" kern="1200" cap="none" spc="0" normalizeH="0" baseline="0" noProof="1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R="0" defTabSz="914400" fontAlgn="base">
              <a:buClrTx/>
              <a:buSzTx/>
              <a:buFontTx/>
              <a:defRPr/>
            </a:pPr>
            <a:endParaRPr kumimoji="0" lang="zh-CN" altLang="en-US" sz="1800" strike="noStrike" kern="1200" cap="none" spc="0" normalizeH="0" baseline="0" noProof="1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algn="ctr" fontAlgn="base">
              <a:lnSpc>
                <a:spcPct val="120000"/>
              </a:lnSpc>
              <a:spcAft>
                <a:spcPts val="0"/>
              </a:spcAft>
            </a:pPr>
            <a:endParaRPr kumimoji="0" lang="zh-CN" altLang="en-US" sz="1800" strike="noStrike" kern="1200" cap="none" spc="0" normalizeH="0" baseline="0" noProof="1"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8"/>
            </p:custDataLst>
          </p:nvPr>
        </p:nvSpPr>
        <p:spPr>
          <a:xfrm>
            <a:off x="3778250" y="4252913"/>
            <a:ext cx="22860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="horz" wrap="square" lIns="90000" tIns="46800" rIns="90000" bIns="0" numCol="1" spcCol="0" rtlCol="0" fromWordArt="0" anchor="ctr" anchorCtr="0" forceAA="0" compatLnSpc="1">
            <a:normAutofit/>
          </a:bodyPr>
          <a:p>
            <a:pPr algn="ctr" fontAlgn="base">
              <a:lnSpc>
                <a:spcPct val="120000"/>
              </a:lnSpc>
              <a:spcAft>
                <a:spcPts val="0"/>
              </a:spcAft>
            </a:pPr>
            <a:r>
              <a:rPr lang="zh-CN" altLang="en-US" sz="2000" b="1" strike="noStrike" spc="300" noProof="1">
                <a:solidFill>
                  <a:srgbClr val="69A35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威胁</a:t>
            </a:r>
            <a:endParaRPr lang="zh-CN" altLang="en-US" sz="2000" b="1" strike="noStrike" spc="300" noProof="1">
              <a:solidFill>
                <a:srgbClr val="69A35B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19"/>
            </p:custDataLst>
          </p:nvPr>
        </p:nvSpPr>
        <p:spPr>
          <a:xfrm>
            <a:off x="3778250" y="4787900"/>
            <a:ext cx="2454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="horz" wrap="square" lIns="90000" tIns="0" rIns="90000" bIns="46800" numCol="1" spcCol="0" rtlCol="0" fromWordArt="0" anchor="t" anchorCtr="0" forceAA="0" compatLnSpc="1">
            <a:noAutofit/>
          </a:bodyPr>
          <a:p>
            <a:pPr marL="285750" marR="0" indent="-285750" defTabSz="914400" fontAlgn="base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800" strike="noStrike" noProof="1"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用户已养成适合自身的</a:t>
            </a:r>
            <a:r>
              <a:rPr lang="zh-CN" altLang="en-US" sz="1800" strike="noStrike" noProof="1"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笔记习惯</a:t>
            </a:r>
            <a:endParaRPr kumimoji="0" lang="zh-CN" altLang="en-US" sz="1800" strike="noStrike" kern="1200" cap="none" spc="0" normalizeH="0" baseline="0" noProof="1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285750" marR="0" indent="-285750" defTabSz="914400" fontAlgn="base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800" strike="noStrike" noProof="1"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专业电子笔记产品的</a:t>
            </a:r>
            <a:r>
              <a:rPr lang="zh-CN" altLang="en-US" sz="1800" strike="noStrike" noProof="1"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竞争</a:t>
            </a:r>
            <a:endParaRPr kumimoji="0" lang="zh-CN" altLang="en-US" sz="1800" strike="noStrike" kern="1200" cap="none" spc="0" normalizeH="0" baseline="0" noProof="1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285750" marR="0" indent="-285750" defTabSz="914400" fontAlgn="base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800" strike="noStrike" kern="1200" cap="none" spc="0" normalizeH="0" baseline="0" noProof="1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R="0" defTabSz="914400" fontAlgn="base">
              <a:lnSpc>
                <a:spcPct val="120000"/>
              </a:lnSpc>
              <a:spcBef>
                <a:spcPts val="0"/>
              </a:spcBef>
              <a:buClrTx/>
              <a:buSzTx/>
              <a:buFontTx/>
              <a:defRPr/>
            </a:pPr>
            <a:endParaRPr kumimoji="0" lang="zh-CN" altLang="en-US" sz="1800" strike="noStrike" kern="1200" cap="none" spc="0" normalizeH="0" baseline="0" noProof="1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R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zh-CN" altLang="en-US" sz="1800" strike="noStrike" kern="1200" cap="none" spc="0" normalizeH="0" baseline="0" noProof="1"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>
            <p:custDataLst>
              <p:tags r:id="rId20"/>
            </p:custDataLst>
          </p:nvPr>
        </p:nvSpPr>
        <p:spPr>
          <a:xfrm>
            <a:off x="909638" y="4252913"/>
            <a:ext cx="22860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="horz" wrap="square" lIns="90000" tIns="46800" rIns="90000" bIns="0" numCol="1" spcCol="0" rtlCol="0" fromWordArt="0" anchor="ctr" anchorCtr="0" forceAA="0" compatLnSpc="1">
            <a:normAutofit/>
          </a:bodyPr>
          <a:p>
            <a:pPr algn="ctr" fontAlgn="base">
              <a:lnSpc>
                <a:spcPct val="120000"/>
              </a:lnSpc>
              <a:spcAft>
                <a:spcPts val="0"/>
              </a:spcAft>
            </a:pPr>
            <a:r>
              <a:rPr lang="zh-CN" altLang="en-US" sz="2000" b="1" strike="noStrike" spc="300" noProof="1">
                <a:solidFill>
                  <a:srgbClr val="1AA3A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机会</a:t>
            </a:r>
            <a:endParaRPr lang="zh-CN" altLang="en-US" sz="2000" b="1" strike="noStrike" spc="300" noProof="1">
              <a:solidFill>
                <a:srgbClr val="1AA3AA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21"/>
            </p:custDataLst>
          </p:nvPr>
        </p:nvSpPr>
        <p:spPr>
          <a:xfrm>
            <a:off x="909638" y="4787900"/>
            <a:ext cx="24955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="horz" wrap="square" lIns="90000" tIns="0" rIns="90000" bIns="46800" numCol="1" spcCol="0" rtlCol="0" fromWordArt="0" anchor="t" anchorCtr="0" forceAA="0" compatLnSpc="1"/>
          <a:p>
            <a:pPr marL="285750" marR="0" indent="-285750" defTabSz="91440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800" strike="noStrike" noProof="1"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竞品</a:t>
            </a:r>
            <a:r>
              <a:rPr lang="zh-CN" altLang="en-US" sz="1800" strike="noStrike" noProof="1"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关键功能缺失</a:t>
            </a:r>
            <a:endParaRPr kumimoji="0" lang="zh-CN" altLang="en-US" sz="1800" strike="noStrike" kern="1200" cap="none" spc="0" normalizeH="0" baseline="0" noProof="1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285750" marR="0" indent="-285750" defTabSz="91440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800" strike="noStrike" noProof="1"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在线教育市场规模逐步增大，需求大</a:t>
            </a:r>
            <a:endParaRPr kumimoji="0" lang="zh-CN" altLang="en-US" sz="1800" strike="noStrike" kern="1200" cap="none" spc="0" normalizeH="0" baseline="0" noProof="1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R="0" defTabSz="91440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sz="1800" strike="noStrike" kern="1200" cap="none" spc="0" normalizeH="0" baseline="0" noProof="1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285750" marR="0" indent="-285750" defTabSz="914400" fontAlgn="base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800" strike="noStrike" kern="1200" cap="none" spc="0" normalizeH="0" baseline="0" noProof="1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R="0" defTabSz="914400" fontAlgn="base">
              <a:lnSpc>
                <a:spcPct val="120000"/>
              </a:lnSpc>
              <a:buClrTx/>
              <a:buSzTx/>
              <a:buFontTx/>
              <a:defRPr/>
            </a:pPr>
            <a:endParaRPr kumimoji="0" lang="zh-CN" altLang="en-US" sz="1800" strike="noStrike" kern="1200" cap="none" spc="0" normalizeH="0" baseline="0" noProof="1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R="0" algn="ctr" fontAlgn="base">
              <a:lnSpc>
                <a:spcPct val="120000"/>
              </a:lnSpc>
              <a:spcAft>
                <a:spcPts val="0"/>
              </a:spcAft>
            </a:pPr>
            <a:endParaRPr kumimoji="0" lang="zh-CN" altLang="en-US" sz="1800" strike="noStrike" kern="1200" cap="none" spc="0" normalizeH="0" baseline="0" noProof="1"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01" name="组合 1"/>
          <p:cNvGrpSpPr/>
          <p:nvPr/>
        </p:nvGrpSpPr>
        <p:grpSpPr>
          <a:xfrm>
            <a:off x="346075" y="323850"/>
            <a:ext cx="2400300" cy="398463"/>
            <a:chOff x="545" y="509"/>
            <a:chExt cx="3781" cy="628"/>
          </a:xfrm>
        </p:grpSpPr>
        <p:sp>
          <p:nvSpPr>
            <p:cNvPr id="15" name="等腰三角形 14"/>
            <p:cNvSpPr/>
            <p:nvPr/>
          </p:nvSpPr>
          <p:spPr>
            <a:xfrm rot="10800000">
              <a:off x="545" y="644"/>
              <a:ext cx="595" cy="403"/>
            </a:xfrm>
            <a:prstGeom prst="triangle">
              <a:avLst/>
            </a:prstGeom>
            <a:solidFill>
              <a:srgbClr val="E7C7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403" name="文本框 28"/>
            <p:cNvSpPr txBox="1"/>
            <p:nvPr/>
          </p:nvSpPr>
          <p:spPr>
            <a:xfrm>
              <a:off x="1239" y="509"/>
              <a:ext cx="3087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分析结构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8704263" y="323850"/>
            <a:ext cx="2692400" cy="20558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5364163" y="2701925"/>
            <a:ext cx="1460500" cy="1458913"/>
          </a:xfrm>
          <a:prstGeom prst="ellipse">
            <a:avLst/>
          </a:prstGeom>
          <a:noFill/>
          <a:ln w="19050">
            <a:solidFill>
              <a:sysClr val="window" lastClr="FFFFFF">
                <a:lumMod val="65000"/>
              </a:sysClr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0000" tIns="46800" rIns="90000" bIns="46800" anchor="b" anchorCtr="1">
            <a:normAutofit/>
          </a:bodyPr>
          <a:p>
            <a:pPr algn="ctr" fontAlgn="base">
              <a:lnSpc>
                <a:spcPct val="120000"/>
              </a:lnSpc>
            </a:pPr>
            <a:endParaRPr lang="zh-CN" altLang="en-US" sz="1200" strike="noStrike" noProof="1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>
            <p:custDataLst>
              <p:tags r:id="rId2"/>
            </p:custDataLst>
          </p:nvPr>
        </p:nvSpPr>
        <p:spPr>
          <a:xfrm>
            <a:off x="3916363" y="1774825"/>
            <a:ext cx="927100" cy="927100"/>
          </a:xfrm>
          <a:prstGeom prst="ellipse">
            <a:avLst/>
          </a:prstGeom>
          <a:solidFill>
            <a:srgbClr val="1F74AD"/>
          </a:solidFill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0000" tIns="46800" rIns="90000" bIns="46800" anchor="ctr">
            <a:noAutofit/>
          </a:bodyPr>
          <a:p>
            <a:pPr algn="ctr" fontAlgn="base">
              <a:lnSpc>
                <a:spcPct val="120000"/>
              </a:lnSpc>
            </a:pPr>
            <a:endParaRPr lang="zh-CN" altLang="en-US" sz="1200" b="1" strike="noStrike" spc="150" noProof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1" name="椭圆 50"/>
          <p:cNvSpPr/>
          <p:nvPr>
            <p:custDataLst>
              <p:tags r:id="rId3"/>
            </p:custDataLst>
          </p:nvPr>
        </p:nvSpPr>
        <p:spPr>
          <a:xfrm flipH="1">
            <a:off x="7334250" y="1774825"/>
            <a:ext cx="925513" cy="927100"/>
          </a:xfrm>
          <a:prstGeom prst="ellipse">
            <a:avLst/>
          </a:prstGeom>
          <a:solidFill>
            <a:srgbClr val="3498DB"/>
          </a:solidFill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0000" tIns="46800" rIns="90000" bIns="46800" anchor="ctr">
            <a:noAutofit/>
          </a:bodyPr>
          <a:p>
            <a:pPr algn="ctr" fontAlgn="base">
              <a:lnSpc>
                <a:spcPct val="120000"/>
              </a:lnSpc>
            </a:pPr>
            <a:endParaRPr lang="zh-CN" altLang="en-US" sz="1200" b="1" strike="noStrike" spc="150" noProof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79" name="连接符: 肘形 78"/>
          <p:cNvCxnSpPr>
            <a:stCxn id="23" idx="6"/>
            <a:endCxn id="4" idx="1"/>
          </p:cNvCxnSpPr>
          <p:nvPr>
            <p:custDataLst>
              <p:tags r:id="rId4"/>
            </p:custDataLst>
          </p:nvPr>
        </p:nvCxnSpPr>
        <p:spPr>
          <a:xfrm>
            <a:off x="4843463" y="2238375"/>
            <a:ext cx="735013" cy="676275"/>
          </a:xfrm>
          <a:prstGeom prst="bentConnector2">
            <a:avLst/>
          </a:prstGeom>
          <a:ln w="19050">
            <a:solidFill>
              <a:srgbClr val="E7E6E6">
                <a:lumMod val="75000"/>
              </a:srgbClr>
            </a:solidFill>
            <a:prstDash val="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107" name="连接符: 肘形 106"/>
          <p:cNvCxnSpPr>
            <a:stCxn id="4" idx="7"/>
            <a:endCxn id="51" idx="6"/>
          </p:cNvCxnSpPr>
          <p:nvPr>
            <p:custDataLst>
              <p:tags r:id="rId5"/>
            </p:custDataLst>
          </p:nvPr>
        </p:nvCxnSpPr>
        <p:spPr>
          <a:xfrm rot="5400000" flipH="1" flipV="1">
            <a:off x="6634956" y="2215356"/>
            <a:ext cx="676275" cy="722313"/>
          </a:xfrm>
          <a:prstGeom prst="bentConnector2">
            <a:avLst/>
          </a:prstGeom>
          <a:ln w="19050">
            <a:solidFill>
              <a:srgbClr val="E7E6E6">
                <a:lumMod val="75000"/>
              </a:srgbClr>
            </a:solidFill>
            <a:prstDash val="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115" name="连接符: 肘形 114"/>
          <p:cNvCxnSpPr>
            <a:stCxn id="4" idx="5"/>
            <a:endCxn id="51" idx="6"/>
          </p:cNvCxnSpPr>
          <p:nvPr>
            <p:custDataLst>
              <p:tags r:id="rId6"/>
            </p:custDataLst>
          </p:nvPr>
        </p:nvCxnSpPr>
        <p:spPr>
          <a:xfrm rot="16200000" flipH="1">
            <a:off x="6643688" y="3914775"/>
            <a:ext cx="673100" cy="736600"/>
          </a:xfrm>
          <a:prstGeom prst="bentConnector2">
            <a:avLst/>
          </a:prstGeom>
          <a:ln w="19050">
            <a:solidFill>
              <a:srgbClr val="E7E6E6">
                <a:lumMod val="75000"/>
              </a:srgbClr>
            </a:solidFill>
            <a:prstDash val="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72" name="直接连接符 71"/>
          <p:cNvCxnSpPr>
            <a:stCxn id="23" idx="2"/>
            <a:endCxn id="70" idx="6"/>
          </p:cNvCxnSpPr>
          <p:nvPr>
            <p:custDataLst>
              <p:tags r:id="rId7"/>
            </p:custDataLst>
          </p:nvPr>
        </p:nvCxnSpPr>
        <p:spPr>
          <a:xfrm flipH="1">
            <a:off x="3187700" y="2238375"/>
            <a:ext cx="728663" cy="0"/>
          </a:xfrm>
          <a:prstGeom prst="line">
            <a:avLst/>
          </a:prstGeom>
          <a:ln w="19050">
            <a:solidFill>
              <a:srgbClr val="E7E6E6">
                <a:lumMod val="75000"/>
              </a:srgbClr>
            </a:solidFill>
            <a:prstDash val="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7" name="椭圆 6"/>
          <p:cNvSpPr/>
          <p:nvPr>
            <p:custDataLst>
              <p:tags r:id="rId8"/>
            </p:custDataLst>
          </p:nvPr>
        </p:nvSpPr>
        <p:spPr>
          <a:xfrm>
            <a:off x="3914775" y="4156075"/>
            <a:ext cx="925513" cy="927100"/>
          </a:xfrm>
          <a:prstGeom prst="ellipse">
            <a:avLst/>
          </a:prstGeom>
          <a:solidFill>
            <a:srgbClr val="1AA3AA"/>
          </a:solidFill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0000" tIns="46800" rIns="90000" bIns="46800" anchor="ctr">
            <a:noAutofit/>
          </a:bodyPr>
          <a:p>
            <a:pPr algn="ctr" fontAlgn="base">
              <a:lnSpc>
                <a:spcPct val="120000"/>
              </a:lnSpc>
            </a:pPr>
            <a:endParaRPr lang="zh-CN" altLang="en-US" sz="1200" b="1" strike="noStrike" spc="150" noProof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48" name="直接连接符 47"/>
          <p:cNvCxnSpPr>
            <a:stCxn id="8" idx="6"/>
            <a:endCxn id="7" idx="2"/>
          </p:cNvCxnSpPr>
          <p:nvPr>
            <p:custDataLst>
              <p:tags r:id="rId9"/>
            </p:custDataLst>
          </p:nvPr>
        </p:nvCxnSpPr>
        <p:spPr>
          <a:xfrm>
            <a:off x="3187700" y="4619625"/>
            <a:ext cx="727075" cy="0"/>
          </a:xfrm>
          <a:prstGeom prst="line">
            <a:avLst/>
          </a:prstGeom>
          <a:ln w="19050">
            <a:solidFill>
              <a:srgbClr val="E7E6E6">
                <a:lumMod val="75000"/>
              </a:srgbClr>
            </a:solidFill>
            <a:prstDash val="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85" name="直接连接符 84"/>
          <p:cNvCxnSpPr>
            <a:stCxn id="5" idx="6"/>
            <a:endCxn id="51" idx="2"/>
          </p:cNvCxnSpPr>
          <p:nvPr>
            <p:custDataLst>
              <p:tags r:id="rId10"/>
            </p:custDataLst>
          </p:nvPr>
        </p:nvCxnSpPr>
        <p:spPr>
          <a:xfrm flipH="1" flipV="1">
            <a:off x="8259763" y="2238375"/>
            <a:ext cx="695325" cy="0"/>
          </a:xfrm>
          <a:prstGeom prst="line">
            <a:avLst/>
          </a:prstGeom>
          <a:ln w="19050">
            <a:solidFill>
              <a:srgbClr val="E7E6E6">
                <a:lumMod val="75000"/>
              </a:srgbClr>
            </a:solidFill>
            <a:prstDash val="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27" name="椭圆 26"/>
          <p:cNvSpPr/>
          <p:nvPr>
            <p:custDataLst>
              <p:tags r:id="rId11"/>
            </p:custDataLst>
          </p:nvPr>
        </p:nvSpPr>
        <p:spPr>
          <a:xfrm flipH="1">
            <a:off x="7348538" y="4156075"/>
            <a:ext cx="927100" cy="927100"/>
          </a:xfrm>
          <a:prstGeom prst="ellipse">
            <a:avLst/>
          </a:prstGeom>
          <a:solidFill>
            <a:srgbClr val="69A35B"/>
          </a:solidFill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0000" tIns="46800" rIns="90000" bIns="46800" anchor="ctr">
            <a:noAutofit/>
          </a:bodyPr>
          <a:p>
            <a:pPr algn="ctr" fontAlgn="base">
              <a:lnSpc>
                <a:spcPct val="120000"/>
              </a:lnSpc>
            </a:pPr>
            <a:endParaRPr lang="zh-CN" altLang="en-US" sz="1200" b="1" strike="noStrike" spc="150" noProof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28" name="连接符: 肘形 27"/>
          <p:cNvCxnSpPr>
            <a:endCxn id="51" idx="2"/>
          </p:cNvCxnSpPr>
          <p:nvPr>
            <p:custDataLst>
              <p:tags r:id="rId12"/>
            </p:custDataLst>
          </p:nvPr>
        </p:nvCxnSpPr>
        <p:spPr>
          <a:xfrm rot="5400000">
            <a:off x="4874419" y="3915569"/>
            <a:ext cx="673100" cy="735013"/>
          </a:xfrm>
          <a:prstGeom prst="bentConnector2">
            <a:avLst/>
          </a:prstGeom>
          <a:ln w="19050">
            <a:solidFill>
              <a:srgbClr val="E7E6E6">
                <a:lumMod val="75000"/>
              </a:srgbClr>
            </a:solidFill>
            <a:prstDash val="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29" name="直接连接符 28"/>
          <p:cNvCxnSpPr>
            <a:endCxn id="51" idx="2"/>
          </p:cNvCxnSpPr>
          <p:nvPr>
            <p:custDataLst>
              <p:tags r:id="rId13"/>
            </p:custDataLst>
          </p:nvPr>
        </p:nvCxnSpPr>
        <p:spPr>
          <a:xfrm flipV="1">
            <a:off x="8275638" y="4619625"/>
            <a:ext cx="727075" cy="0"/>
          </a:xfrm>
          <a:prstGeom prst="line">
            <a:avLst/>
          </a:prstGeom>
          <a:ln w="19050">
            <a:solidFill>
              <a:srgbClr val="E7E6E6">
                <a:lumMod val="75000"/>
              </a:srgbClr>
            </a:solidFill>
            <a:prstDash val="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30" name="文本框 29"/>
          <p:cNvSpPr txBox="1"/>
          <p:nvPr>
            <p:custDataLst>
              <p:tags r:id="rId14"/>
            </p:custDataLst>
          </p:nvPr>
        </p:nvSpPr>
        <p:spPr>
          <a:xfrm>
            <a:off x="3919538" y="1820863"/>
            <a:ext cx="920750" cy="925513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>
              <a:lnSpc>
                <a:spcPct val="130000"/>
              </a:lnSpc>
            </a:pPr>
            <a:r>
              <a:rPr lang="zh-CN" altLang="en-US" b="1" spc="300" noProof="1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产品策划</a:t>
            </a:r>
            <a:endParaRPr lang="zh-CN" altLang="en-US" b="1" spc="300" noProof="1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15"/>
            </p:custDataLst>
          </p:nvPr>
        </p:nvSpPr>
        <p:spPr>
          <a:xfrm>
            <a:off x="3916363" y="4202113"/>
            <a:ext cx="920750" cy="9271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>
              <a:lnSpc>
                <a:spcPct val="130000"/>
              </a:lnSpc>
            </a:pPr>
            <a:r>
              <a:rPr lang="zh-CN" altLang="en-US" b="1" spc="300" noProof="1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分析总述</a:t>
            </a:r>
            <a:endParaRPr lang="zh-CN" altLang="en-US" b="1" spc="300" noProof="1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16"/>
            </p:custDataLst>
          </p:nvPr>
        </p:nvSpPr>
        <p:spPr>
          <a:xfrm>
            <a:off x="7337425" y="1820863"/>
            <a:ext cx="920750" cy="925513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>
              <a:lnSpc>
                <a:spcPct val="130000"/>
              </a:lnSpc>
            </a:pPr>
            <a:r>
              <a:rPr lang="zh-CN" altLang="en-US" b="1" spc="300" noProof="1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多维分析</a:t>
            </a:r>
            <a:endParaRPr lang="zh-CN" altLang="en-US" b="1" spc="300" noProof="1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17"/>
            </p:custDataLst>
          </p:nvPr>
        </p:nvSpPr>
        <p:spPr>
          <a:xfrm>
            <a:off x="7351713" y="4202113"/>
            <a:ext cx="920750" cy="9271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>
              <a:lnSpc>
                <a:spcPct val="130000"/>
              </a:lnSpc>
            </a:pPr>
            <a:r>
              <a:rPr lang="zh-CN" altLang="en-US" b="1" spc="300" noProof="1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总结建议</a:t>
            </a:r>
            <a:endParaRPr lang="zh-CN" altLang="en-US" b="1" spc="300" noProof="1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>
            <p:custDataLst>
              <p:tags r:id="rId18"/>
            </p:custDataLst>
          </p:nvPr>
        </p:nvSpPr>
        <p:spPr bwMode="auto">
          <a:xfrm>
            <a:off x="5418138" y="3054350"/>
            <a:ext cx="1354138" cy="503238"/>
          </a:xfrm>
          <a:prstGeom prst="rect">
            <a:avLst/>
          </a:prstGeom>
          <a:noFill/>
        </p:spPr>
        <p:txBody>
          <a:bodyPr wrap="square" lIns="90000" tIns="46800" rIns="90000" bIns="0" anchor="b" anchorCtr="0"/>
          <a:p>
            <a:pPr algn="ctr">
              <a:lnSpc>
                <a:spcPct val="120000"/>
              </a:lnSpc>
            </a:pPr>
            <a:r>
              <a:rPr lang="zh-CN" altLang="en-US" sz="2000" b="1" spc="3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竞品分析</a:t>
            </a:r>
            <a:endParaRPr lang="zh-CN" altLang="en-US" sz="2000" b="1" spc="30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7" name="右中括号 16"/>
          <p:cNvSpPr/>
          <p:nvPr/>
        </p:nvSpPr>
        <p:spPr>
          <a:xfrm rot="10800000">
            <a:off x="8943975" y="1625600"/>
            <a:ext cx="215900" cy="1223963"/>
          </a:xfrm>
          <a:prstGeom prst="rightBracket">
            <a:avLst/>
          </a:prstGeom>
          <a:ln w="19050">
            <a:solidFill>
              <a:srgbClr val="AFAB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2424" name="文本框 19"/>
          <p:cNvSpPr txBox="1"/>
          <p:nvPr/>
        </p:nvSpPr>
        <p:spPr>
          <a:xfrm>
            <a:off x="9248775" y="1352550"/>
            <a:ext cx="14541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>
                <a:solidFill>
                  <a:srgbClr val="52618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行业背景</a:t>
            </a:r>
            <a:endParaRPr lang="zh-CN" altLang="en-US" b="1">
              <a:solidFill>
                <a:srgbClr val="52618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2425" name="文本框 20"/>
          <p:cNvSpPr txBox="1"/>
          <p:nvPr/>
        </p:nvSpPr>
        <p:spPr>
          <a:xfrm>
            <a:off x="9248775" y="2011363"/>
            <a:ext cx="14541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>
                <a:solidFill>
                  <a:srgbClr val="52618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用户体验</a:t>
            </a:r>
            <a:endParaRPr lang="zh-CN" altLang="en-US" b="1">
              <a:solidFill>
                <a:srgbClr val="52618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2426" name="文本框 21"/>
          <p:cNvSpPr txBox="1"/>
          <p:nvPr/>
        </p:nvSpPr>
        <p:spPr>
          <a:xfrm>
            <a:off x="9248775" y="2701925"/>
            <a:ext cx="14541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>
                <a:solidFill>
                  <a:srgbClr val="52618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功能设计</a:t>
            </a:r>
            <a:endParaRPr lang="zh-CN" altLang="en-US" b="1">
              <a:solidFill>
                <a:srgbClr val="52618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右中括号 23"/>
          <p:cNvSpPr/>
          <p:nvPr/>
        </p:nvSpPr>
        <p:spPr>
          <a:xfrm>
            <a:off x="2828925" y="1458913"/>
            <a:ext cx="358775" cy="1662113"/>
          </a:xfrm>
          <a:prstGeom prst="rightBracket">
            <a:avLst/>
          </a:prstGeom>
          <a:ln w="19050">
            <a:solidFill>
              <a:srgbClr val="AFAB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2428" name="文本框 24"/>
          <p:cNvSpPr txBox="1"/>
          <p:nvPr/>
        </p:nvSpPr>
        <p:spPr>
          <a:xfrm>
            <a:off x="1584325" y="1257300"/>
            <a:ext cx="1343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>
                <a:solidFill>
                  <a:srgbClr val="52618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项目背景</a:t>
            </a:r>
            <a:endParaRPr lang="zh-CN" altLang="en-US" b="1">
              <a:solidFill>
                <a:srgbClr val="52618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2429" name="文本框 25"/>
          <p:cNvSpPr txBox="1"/>
          <p:nvPr/>
        </p:nvSpPr>
        <p:spPr>
          <a:xfrm>
            <a:off x="1584325" y="1792288"/>
            <a:ext cx="1343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>
                <a:solidFill>
                  <a:srgbClr val="52618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用户痛点</a:t>
            </a:r>
            <a:endParaRPr lang="zh-CN" altLang="en-US" b="1">
              <a:solidFill>
                <a:srgbClr val="52618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2430" name="文本框 34"/>
          <p:cNvSpPr txBox="1"/>
          <p:nvPr/>
        </p:nvSpPr>
        <p:spPr>
          <a:xfrm>
            <a:off x="1584325" y="2333625"/>
            <a:ext cx="1343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>
                <a:solidFill>
                  <a:srgbClr val="52618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解决方案</a:t>
            </a:r>
            <a:endParaRPr lang="zh-CN" altLang="en-US" b="1">
              <a:solidFill>
                <a:srgbClr val="52618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2431" name="文本框 36"/>
          <p:cNvSpPr txBox="1"/>
          <p:nvPr/>
        </p:nvSpPr>
        <p:spPr>
          <a:xfrm>
            <a:off x="1584325" y="2914650"/>
            <a:ext cx="12334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>
                <a:solidFill>
                  <a:srgbClr val="52618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产品价值</a:t>
            </a:r>
            <a:endParaRPr lang="zh-CN" altLang="en-US" b="1">
              <a:solidFill>
                <a:srgbClr val="52618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8" name="右中括号 37"/>
          <p:cNvSpPr/>
          <p:nvPr/>
        </p:nvSpPr>
        <p:spPr>
          <a:xfrm>
            <a:off x="2828925" y="3779838"/>
            <a:ext cx="358775" cy="1662113"/>
          </a:xfrm>
          <a:prstGeom prst="rightBracket">
            <a:avLst/>
          </a:prstGeom>
          <a:ln w="19050">
            <a:solidFill>
              <a:srgbClr val="AFAB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2433" name="文本框 38"/>
          <p:cNvSpPr txBox="1"/>
          <p:nvPr/>
        </p:nvSpPr>
        <p:spPr>
          <a:xfrm>
            <a:off x="1584325" y="3578225"/>
            <a:ext cx="1343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>
                <a:solidFill>
                  <a:srgbClr val="52618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分析目的</a:t>
            </a:r>
            <a:endParaRPr lang="zh-CN" altLang="en-US" b="1">
              <a:solidFill>
                <a:srgbClr val="52618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2434" name="文本框 39"/>
          <p:cNvSpPr txBox="1"/>
          <p:nvPr/>
        </p:nvSpPr>
        <p:spPr>
          <a:xfrm>
            <a:off x="1584325" y="4113213"/>
            <a:ext cx="1343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>
                <a:solidFill>
                  <a:srgbClr val="52618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分析对象</a:t>
            </a:r>
            <a:endParaRPr lang="zh-CN" altLang="en-US" b="1">
              <a:solidFill>
                <a:srgbClr val="52618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2435" name="文本框 40"/>
          <p:cNvSpPr txBox="1"/>
          <p:nvPr/>
        </p:nvSpPr>
        <p:spPr>
          <a:xfrm>
            <a:off x="1584325" y="4654550"/>
            <a:ext cx="1343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>
                <a:solidFill>
                  <a:srgbClr val="52618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分析维度</a:t>
            </a:r>
            <a:endParaRPr lang="zh-CN" altLang="en-US" b="1">
              <a:solidFill>
                <a:srgbClr val="52618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2436" name="文本框 41"/>
          <p:cNvSpPr txBox="1"/>
          <p:nvPr/>
        </p:nvSpPr>
        <p:spPr>
          <a:xfrm>
            <a:off x="1584325" y="5235575"/>
            <a:ext cx="12334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>
                <a:solidFill>
                  <a:srgbClr val="52618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分析结论</a:t>
            </a:r>
            <a:endParaRPr lang="zh-CN" altLang="en-US" b="1">
              <a:solidFill>
                <a:srgbClr val="52618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3" name="右中括号 42"/>
          <p:cNvSpPr/>
          <p:nvPr/>
        </p:nvSpPr>
        <p:spPr>
          <a:xfrm rot="10800000">
            <a:off x="8945563" y="4017963"/>
            <a:ext cx="215900" cy="1223963"/>
          </a:xfrm>
          <a:prstGeom prst="rightBracket">
            <a:avLst/>
          </a:prstGeom>
          <a:ln w="19050">
            <a:solidFill>
              <a:srgbClr val="AFAB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2438" name="文本框 43"/>
          <p:cNvSpPr txBox="1"/>
          <p:nvPr/>
        </p:nvSpPr>
        <p:spPr>
          <a:xfrm>
            <a:off x="9251950" y="3744913"/>
            <a:ext cx="14541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>
                <a:solidFill>
                  <a:srgbClr val="52618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SWOT</a:t>
            </a:r>
            <a:endParaRPr lang="en-US" altLang="zh-CN" b="1">
              <a:solidFill>
                <a:srgbClr val="52618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2439" name="文本框 45"/>
          <p:cNvSpPr txBox="1"/>
          <p:nvPr/>
        </p:nvSpPr>
        <p:spPr>
          <a:xfrm>
            <a:off x="9251950" y="5094288"/>
            <a:ext cx="14541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>
                <a:solidFill>
                  <a:srgbClr val="52618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亮点功能</a:t>
            </a:r>
            <a:endParaRPr lang="zh-CN" altLang="en-US" b="1">
              <a:solidFill>
                <a:srgbClr val="52618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4145" name="组合 1"/>
          <p:cNvGrpSpPr/>
          <p:nvPr/>
        </p:nvGrpSpPr>
        <p:grpSpPr>
          <a:xfrm>
            <a:off x="346075" y="323850"/>
            <a:ext cx="3544888" cy="398463"/>
            <a:chOff x="545" y="509"/>
            <a:chExt cx="5582" cy="628"/>
          </a:xfrm>
        </p:grpSpPr>
        <p:sp>
          <p:nvSpPr>
            <p:cNvPr id="2" name="等腰三角形 1"/>
            <p:cNvSpPr/>
            <p:nvPr/>
          </p:nvSpPr>
          <p:spPr>
            <a:xfrm rot="10800000">
              <a:off x="545" y="644"/>
              <a:ext cx="595" cy="403"/>
            </a:xfrm>
            <a:prstGeom prst="triangle">
              <a:avLst/>
            </a:prstGeom>
            <a:solidFill>
              <a:srgbClr val="E7C7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4147" name="文本框 4"/>
            <p:cNvSpPr txBox="1"/>
            <p:nvPr/>
          </p:nvSpPr>
          <p:spPr>
            <a:xfrm>
              <a:off x="1239" y="509"/>
              <a:ext cx="488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总结建议 </a:t>
              </a:r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 </a:t>
              </a:r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亮点功能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4181475" y="1571625"/>
            <a:ext cx="0" cy="3444875"/>
          </a:xfrm>
          <a:prstGeom prst="line">
            <a:avLst/>
          </a:prstGeom>
          <a:ln>
            <a:solidFill>
              <a:sysClr val="window" lastClr="FFFFFF">
                <a:lumMod val="65000"/>
              </a:sys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34149" name="Freeform 9"/>
          <p:cNvSpPr/>
          <p:nvPr>
            <p:custDataLst>
              <p:tags r:id="rId2"/>
            </p:custDataLst>
          </p:nvPr>
        </p:nvSpPr>
        <p:spPr>
          <a:xfrm>
            <a:off x="2032000" y="1385888"/>
            <a:ext cx="481013" cy="668337"/>
          </a:xfrm>
          <a:custGeom>
            <a:avLst/>
            <a:gdLst/>
            <a:ahLst/>
            <a:cxnLst>
              <a:cxn ang="0">
                <a:pos x="456765" y="404303"/>
              </a:cxn>
              <a:cxn ang="0">
                <a:pos x="226165" y="635334"/>
              </a:cxn>
              <a:cxn ang="0">
                <a:pos x="0" y="404303"/>
              </a:cxn>
              <a:cxn ang="0">
                <a:pos x="226165" y="0"/>
              </a:cxn>
              <a:cxn ang="0">
                <a:pos x="456765" y="404303"/>
              </a:cxn>
            </a:cxnLst>
            <a:pathLst>
              <a:path w="103" h="143">
                <a:moveTo>
                  <a:pt x="103" y="91"/>
                </a:moveTo>
                <a:cubicBezTo>
                  <a:pt x="103" y="120"/>
                  <a:pt x="80" y="143"/>
                  <a:pt x="51" y="143"/>
                </a:cubicBezTo>
                <a:cubicBezTo>
                  <a:pt x="23" y="143"/>
                  <a:pt x="0" y="120"/>
                  <a:pt x="0" y="91"/>
                </a:cubicBezTo>
                <a:cubicBezTo>
                  <a:pt x="0" y="63"/>
                  <a:pt x="51" y="0"/>
                  <a:pt x="51" y="0"/>
                </a:cubicBezTo>
                <a:cubicBezTo>
                  <a:pt x="51" y="0"/>
                  <a:pt x="103" y="63"/>
                  <a:pt x="103" y="91"/>
                </a:cubicBezTo>
                <a:close/>
              </a:path>
            </a:pathLst>
          </a:custGeom>
          <a:noFill/>
          <a:ln w="30163" cap="rnd" cmpd="sng">
            <a:solidFill>
              <a:srgbClr val="1F74A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" name="Freeform 10"/>
          <p:cNvSpPr/>
          <p:nvPr>
            <p:custDataLst>
              <p:tags r:id="rId3"/>
            </p:custDataLst>
          </p:nvPr>
        </p:nvSpPr>
        <p:spPr bwMode="auto">
          <a:xfrm>
            <a:off x="2493963" y="1539875"/>
            <a:ext cx="158750" cy="315913"/>
          </a:xfrm>
          <a:custGeom>
            <a:avLst/>
            <a:gdLst>
              <a:gd name="T0" fmla="*/ 0 w 34"/>
              <a:gd name="T1" fmla="*/ 13 h 68"/>
              <a:gd name="T2" fmla="*/ 9 w 34"/>
              <a:gd name="T3" fmla="*/ 0 h 68"/>
              <a:gd name="T4" fmla="*/ 34 w 34"/>
              <a:gd name="T5" fmla="*/ 44 h 68"/>
              <a:gd name="T6" fmla="*/ 15 w 34"/>
              <a:gd name="T7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68">
                <a:moveTo>
                  <a:pt x="0" y="13"/>
                </a:moveTo>
                <a:cubicBezTo>
                  <a:pt x="5" y="6"/>
                  <a:pt x="9" y="0"/>
                  <a:pt x="9" y="0"/>
                </a:cubicBezTo>
                <a:cubicBezTo>
                  <a:pt x="9" y="0"/>
                  <a:pt x="34" y="31"/>
                  <a:pt x="34" y="44"/>
                </a:cubicBezTo>
                <a:cubicBezTo>
                  <a:pt x="34" y="56"/>
                  <a:pt x="26" y="66"/>
                  <a:pt x="15" y="68"/>
                </a:cubicBezTo>
              </a:path>
            </a:pathLst>
          </a:custGeom>
          <a:noFill/>
          <a:ln w="30163" cap="rnd">
            <a:solidFill>
              <a:srgbClr val="1F74AD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pPr fontAlgn="base"/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4151" name="Freeform 5"/>
          <p:cNvSpPr/>
          <p:nvPr>
            <p:custDataLst>
              <p:tags r:id="rId4"/>
            </p:custDataLst>
          </p:nvPr>
        </p:nvSpPr>
        <p:spPr>
          <a:xfrm>
            <a:off x="9848850" y="1373188"/>
            <a:ext cx="449263" cy="454025"/>
          </a:xfrm>
          <a:custGeom>
            <a:avLst/>
            <a:gdLst/>
            <a:ahLst/>
            <a:cxnLst>
              <a:cxn ang="0">
                <a:pos x="316631" y="425885"/>
              </a:cxn>
              <a:cxn ang="0">
                <a:pos x="299040" y="425885"/>
              </a:cxn>
              <a:cxn ang="0">
                <a:pos x="2931" y="129234"/>
              </a:cxn>
              <a:cxn ang="0">
                <a:pos x="2931" y="114548"/>
              </a:cxn>
              <a:cxn ang="0">
                <a:pos x="114339" y="2937"/>
              </a:cxn>
              <a:cxn ang="0">
                <a:pos x="128998" y="2937"/>
              </a:cxn>
              <a:cxn ang="0">
                <a:pos x="425107" y="299588"/>
              </a:cxn>
              <a:cxn ang="0">
                <a:pos x="425107" y="317211"/>
              </a:cxn>
              <a:cxn ang="0">
                <a:pos x="316631" y="425885"/>
              </a:cxn>
            </a:cxnLst>
            <a:pathLst>
              <a:path w="146" h="147">
                <a:moveTo>
                  <a:pt x="108" y="145"/>
                </a:moveTo>
                <a:cubicBezTo>
                  <a:pt x="106" y="147"/>
                  <a:pt x="103" y="147"/>
                  <a:pt x="102" y="145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3"/>
                  <a:pt x="0" y="40"/>
                  <a:pt x="1" y="39"/>
                </a:cubicBezTo>
                <a:cubicBezTo>
                  <a:pt x="39" y="1"/>
                  <a:pt x="39" y="1"/>
                  <a:pt x="39" y="1"/>
                </a:cubicBezTo>
                <a:cubicBezTo>
                  <a:pt x="40" y="0"/>
                  <a:pt x="43" y="0"/>
                  <a:pt x="44" y="1"/>
                </a:cubicBezTo>
                <a:cubicBezTo>
                  <a:pt x="145" y="102"/>
                  <a:pt x="145" y="102"/>
                  <a:pt x="145" y="102"/>
                </a:cubicBezTo>
                <a:cubicBezTo>
                  <a:pt x="146" y="104"/>
                  <a:pt x="146" y="106"/>
                  <a:pt x="145" y="108"/>
                </a:cubicBezTo>
                <a:lnTo>
                  <a:pt x="108" y="145"/>
                </a:lnTo>
                <a:close/>
              </a:path>
            </a:pathLst>
          </a:custGeom>
          <a:noFill/>
          <a:ln w="30163" cap="rnd" cmpd="sng">
            <a:solidFill>
              <a:srgbClr val="1AA3A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" name="Freeform 6"/>
          <p:cNvSpPr/>
          <p:nvPr>
            <p:custDataLst>
              <p:tags r:id="rId5"/>
            </p:custDataLst>
          </p:nvPr>
        </p:nvSpPr>
        <p:spPr bwMode="auto">
          <a:xfrm>
            <a:off x="9685338" y="1730375"/>
            <a:ext cx="355600" cy="179388"/>
          </a:xfrm>
          <a:custGeom>
            <a:avLst/>
            <a:gdLst>
              <a:gd name="T0" fmla="*/ 104 w 115"/>
              <a:gd name="T1" fmla="*/ 12 h 58"/>
              <a:gd name="T2" fmla="*/ 114 w 115"/>
              <a:gd name="T3" fmla="*/ 21 h 58"/>
              <a:gd name="T4" fmla="*/ 114 w 115"/>
              <a:gd name="T5" fmla="*/ 27 h 58"/>
              <a:gd name="T6" fmla="*/ 84 w 115"/>
              <a:gd name="T7" fmla="*/ 57 h 58"/>
              <a:gd name="T8" fmla="*/ 78 w 115"/>
              <a:gd name="T9" fmla="*/ 57 h 58"/>
              <a:gd name="T10" fmla="*/ 23 w 115"/>
              <a:gd name="T11" fmla="*/ 2 h 58"/>
              <a:gd name="T12" fmla="*/ 18 w 115"/>
              <a:gd name="T13" fmla="*/ 2 h 58"/>
              <a:gd name="T14" fmla="*/ 0 w 115"/>
              <a:gd name="T15" fmla="*/ 1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58">
                <a:moveTo>
                  <a:pt x="104" y="12"/>
                </a:moveTo>
                <a:cubicBezTo>
                  <a:pt x="114" y="21"/>
                  <a:pt x="114" y="21"/>
                  <a:pt x="114" y="21"/>
                </a:cubicBezTo>
                <a:cubicBezTo>
                  <a:pt x="115" y="23"/>
                  <a:pt x="115" y="26"/>
                  <a:pt x="114" y="27"/>
                </a:cubicBezTo>
                <a:cubicBezTo>
                  <a:pt x="84" y="57"/>
                  <a:pt x="84" y="57"/>
                  <a:pt x="84" y="57"/>
                </a:cubicBezTo>
                <a:cubicBezTo>
                  <a:pt x="82" y="58"/>
                  <a:pt x="80" y="58"/>
                  <a:pt x="78" y="57"/>
                </a:cubicBezTo>
                <a:cubicBezTo>
                  <a:pt x="23" y="2"/>
                  <a:pt x="23" y="2"/>
                  <a:pt x="23" y="2"/>
                </a:cubicBezTo>
                <a:cubicBezTo>
                  <a:pt x="22" y="0"/>
                  <a:pt x="19" y="0"/>
                  <a:pt x="18" y="2"/>
                </a:cubicBezTo>
                <a:cubicBezTo>
                  <a:pt x="0" y="19"/>
                  <a:pt x="0" y="19"/>
                  <a:pt x="0" y="19"/>
                </a:cubicBezTo>
              </a:path>
            </a:pathLst>
          </a:custGeom>
          <a:noFill/>
          <a:ln w="30163" cap="rnd">
            <a:solidFill>
              <a:srgbClr val="1AA3AA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pPr fontAlgn="base"/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/>
          <p:nvPr>
            <p:custDataLst>
              <p:tags r:id="rId6"/>
            </p:custDataLst>
          </p:nvPr>
        </p:nvSpPr>
        <p:spPr bwMode="auto">
          <a:xfrm>
            <a:off x="9532938" y="1760538"/>
            <a:ext cx="190500" cy="190500"/>
          </a:xfrm>
          <a:custGeom>
            <a:avLst/>
            <a:gdLst>
              <a:gd name="T0" fmla="*/ 24 w 61"/>
              <a:gd name="T1" fmla="*/ 60 h 61"/>
              <a:gd name="T2" fmla="*/ 18 w 61"/>
              <a:gd name="T3" fmla="*/ 60 h 61"/>
              <a:gd name="T4" fmla="*/ 1 w 61"/>
              <a:gd name="T5" fmla="*/ 42 h 61"/>
              <a:gd name="T6" fmla="*/ 1 w 61"/>
              <a:gd name="T7" fmla="*/ 37 h 61"/>
              <a:gd name="T8" fmla="*/ 36 w 61"/>
              <a:gd name="T9" fmla="*/ 2 h 61"/>
              <a:gd name="T10" fmla="*/ 42 w 61"/>
              <a:gd name="T11" fmla="*/ 2 h 61"/>
              <a:gd name="T12" fmla="*/ 59 w 61"/>
              <a:gd name="T13" fmla="*/ 19 h 61"/>
              <a:gd name="T14" fmla="*/ 59 w 61"/>
              <a:gd name="T15" fmla="*/ 25 h 61"/>
              <a:gd name="T16" fmla="*/ 24 w 61"/>
              <a:gd name="T17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61">
                <a:moveTo>
                  <a:pt x="24" y="60"/>
                </a:moveTo>
                <a:cubicBezTo>
                  <a:pt x="23" y="61"/>
                  <a:pt x="20" y="61"/>
                  <a:pt x="18" y="60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41"/>
                  <a:pt x="0" y="38"/>
                  <a:pt x="1" y="37"/>
                </a:cubicBezTo>
                <a:cubicBezTo>
                  <a:pt x="36" y="2"/>
                  <a:pt x="36" y="2"/>
                  <a:pt x="36" y="2"/>
                </a:cubicBezTo>
                <a:cubicBezTo>
                  <a:pt x="38" y="0"/>
                  <a:pt x="40" y="0"/>
                  <a:pt x="42" y="2"/>
                </a:cubicBezTo>
                <a:cubicBezTo>
                  <a:pt x="59" y="19"/>
                  <a:pt x="59" y="19"/>
                  <a:pt x="59" y="19"/>
                </a:cubicBezTo>
                <a:cubicBezTo>
                  <a:pt x="61" y="21"/>
                  <a:pt x="61" y="23"/>
                  <a:pt x="59" y="25"/>
                </a:cubicBezTo>
                <a:lnTo>
                  <a:pt x="24" y="60"/>
                </a:lnTo>
                <a:close/>
              </a:path>
            </a:pathLst>
          </a:custGeom>
          <a:noFill/>
          <a:ln w="30163" cap="rnd">
            <a:solidFill>
              <a:srgbClr val="1AA3AA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30000" lnSpcReduction="20000"/>
          </a:bodyPr>
          <a:lstStyle/>
          <a:p>
            <a:pPr fontAlgn="base"/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9980613" y="1733550"/>
            <a:ext cx="71438" cy="71438"/>
          </a:xfrm>
          <a:prstGeom prst="line">
            <a:avLst/>
          </a:prstGeom>
          <a:noFill/>
          <a:ln w="30163" cap="rnd">
            <a:solidFill>
              <a:srgbClr val="1AA3AA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pPr fontAlgn="base"/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Freeform 244"/>
          <p:cNvSpPr/>
          <p:nvPr>
            <p:custDataLst>
              <p:tags r:id="rId8"/>
            </p:custDataLst>
          </p:nvPr>
        </p:nvSpPr>
        <p:spPr bwMode="auto">
          <a:xfrm>
            <a:off x="5918200" y="1697038"/>
            <a:ext cx="493713" cy="227013"/>
          </a:xfrm>
          <a:custGeom>
            <a:avLst/>
            <a:gdLst>
              <a:gd name="T0" fmla="*/ 42 w 124"/>
              <a:gd name="T1" fmla="*/ 0 h 57"/>
              <a:gd name="T2" fmla="*/ 8 w 124"/>
              <a:gd name="T3" fmla="*/ 0 h 57"/>
              <a:gd name="T4" fmla="*/ 0 w 124"/>
              <a:gd name="T5" fmla="*/ 8 h 57"/>
              <a:gd name="T6" fmla="*/ 0 w 124"/>
              <a:gd name="T7" fmla="*/ 49 h 57"/>
              <a:gd name="T8" fmla="*/ 8 w 124"/>
              <a:gd name="T9" fmla="*/ 57 h 57"/>
              <a:gd name="T10" fmla="*/ 124 w 124"/>
              <a:gd name="T11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57">
                <a:moveTo>
                  <a:pt x="42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3"/>
                  <a:pt x="4" y="57"/>
                  <a:pt x="8" y="57"/>
                </a:cubicBezTo>
                <a:cubicBezTo>
                  <a:pt x="124" y="57"/>
                  <a:pt x="124" y="57"/>
                  <a:pt x="124" y="57"/>
                </a:cubicBezTo>
              </a:path>
            </a:pathLst>
          </a:custGeom>
          <a:noFill/>
          <a:ln w="30163" cap="rnd">
            <a:solidFill>
              <a:srgbClr val="3498DB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45000" lnSpcReduction="20000"/>
          </a:bodyPr>
          <a:lstStyle/>
          <a:p>
            <a:pPr fontAlgn="base"/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4156" name="Freeform 245"/>
          <p:cNvSpPr/>
          <p:nvPr>
            <p:custDataLst>
              <p:tags r:id="rId9"/>
            </p:custDataLst>
          </p:nvPr>
        </p:nvSpPr>
        <p:spPr>
          <a:xfrm>
            <a:off x="5973763" y="1427163"/>
            <a:ext cx="327025" cy="488950"/>
          </a:xfrm>
          <a:custGeom>
            <a:avLst/>
            <a:gdLst/>
            <a:ahLst/>
            <a:cxnLst>
              <a:cxn ang="0">
                <a:pos x="303054" y="151527"/>
              </a:cxn>
              <a:cxn ang="0">
                <a:pos x="166680" y="11364"/>
              </a:cxn>
              <a:cxn ang="0">
                <a:pos x="121221" y="11364"/>
              </a:cxn>
              <a:cxn ang="0">
                <a:pos x="11364" y="121222"/>
              </a:cxn>
              <a:cxn ang="0">
                <a:pos x="11364" y="166680"/>
              </a:cxn>
              <a:cxn ang="0">
                <a:pos x="310631" y="465948"/>
              </a:cxn>
            </a:cxnLst>
            <a:pathLst>
              <a:path w="82" h="123">
                <a:moveTo>
                  <a:pt x="80" y="40"/>
                </a:moveTo>
                <a:cubicBezTo>
                  <a:pt x="44" y="3"/>
                  <a:pt x="44" y="3"/>
                  <a:pt x="44" y="3"/>
                </a:cubicBezTo>
                <a:cubicBezTo>
                  <a:pt x="41" y="0"/>
                  <a:pt x="35" y="0"/>
                  <a:pt x="32" y="3"/>
                </a:cubicBezTo>
                <a:cubicBezTo>
                  <a:pt x="3" y="32"/>
                  <a:pt x="3" y="32"/>
                  <a:pt x="3" y="32"/>
                </a:cubicBezTo>
                <a:cubicBezTo>
                  <a:pt x="0" y="35"/>
                  <a:pt x="0" y="41"/>
                  <a:pt x="3" y="44"/>
                </a:cubicBezTo>
                <a:cubicBezTo>
                  <a:pt x="82" y="123"/>
                  <a:pt x="82" y="123"/>
                  <a:pt x="82" y="123"/>
                </a:cubicBezTo>
              </a:path>
            </a:pathLst>
          </a:custGeom>
          <a:noFill/>
          <a:ln w="30163" cap="rnd" cmpd="sng">
            <a:solidFill>
              <a:srgbClr val="3498DB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4157" name="Freeform 246"/>
          <p:cNvSpPr/>
          <p:nvPr>
            <p:custDataLst>
              <p:tags r:id="rId10"/>
            </p:custDataLst>
          </p:nvPr>
        </p:nvSpPr>
        <p:spPr>
          <a:xfrm>
            <a:off x="6292850" y="1414463"/>
            <a:ext cx="225425" cy="509587"/>
          </a:xfrm>
          <a:custGeom>
            <a:avLst/>
            <a:gdLst/>
            <a:ahLst/>
            <a:cxnLst>
              <a:cxn ang="0">
                <a:pos x="185822" y="485162"/>
              </a:cxn>
              <a:cxn ang="0">
                <a:pos x="216161" y="454839"/>
              </a:cxn>
              <a:cxn ang="0">
                <a:pos x="216161" y="30322"/>
              </a:cxn>
              <a:cxn ang="0">
                <a:pos x="185822" y="0"/>
              </a:cxn>
              <a:cxn ang="0">
                <a:pos x="30338" y="0"/>
              </a:cxn>
              <a:cxn ang="0">
                <a:pos x="0" y="30322"/>
              </a:cxn>
              <a:cxn ang="0">
                <a:pos x="0" y="454839"/>
              </a:cxn>
              <a:cxn ang="0">
                <a:pos x="30338" y="485162"/>
              </a:cxn>
              <a:cxn ang="0">
                <a:pos x="185822" y="485162"/>
              </a:cxn>
            </a:cxnLst>
            <a:pathLst>
              <a:path w="57" h="128">
                <a:moveTo>
                  <a:pt x="49" y="128"/>
                </a:moveTo>
                <a:cubicBezTo>
                  <a:pt x="54" y="128"/>
                  <a:pt x="57" y="124"/>
                  <a:pt x="57" y="120"/>
                </a:cubicBezTo>
                <a:cubicBezTo>
                  <a:pt x="57" y="8"/>
                  <a:pt x="57" y="8"/>
                  <a:pt x="57" y="8"/>
                </a:cubicBezTo>
                <a:cubicBezTo>
                  <a:pt x="57" y="4"/>
                  <a:pt x="54" y="0"/>
                  <a:pt x="4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4"/>
                  <a:pt x="4" y="128"/>
                  <a:pt x="8" y="128"/>
                </a:cubicBezTo>
                <a:lnTo>
                  <a:pt x="49" y="128"/>
                </a:lnTo>
                <a:close/>
              </a:path>
            </a:pathLst>
          </a:custGeom>
          <a:noFill/>
          <a:ln w="30163" cap="rnd" cmpd="sng">
            <a:solidFill>
              <a:srgbClr val="3498DB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5" name="Oval 24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338888" y="1844675"/>
            <a:ext cx="34925" cy="36513"/>
          </a:xfrm>
          <a:prstGeom prst="ellipse">
            <a:avLst/>
          </a:prstGeom>
          <a:solidFill>
            <a:srgbClr val="03595D"/>
          </a:solidFill>
          <a:ln w="9525">
            <a:solidFill>
              <a:srgbClr val="3498DB"/>
            </a:solidFill>
            <a:round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pPr fontAlgn="base"/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5" name="直接连接符 34"/>
          <p:cNvCxnSpPr/>
          <p:nvPr>
            <p:custDataLst>
              <p:tags r:id="rId12"/>
            </p:custDataLst>
          </p:nvPr>
        </p:nvCxnSpPr>
        <p:spPr>
          <a:xfrm>
            <a:off x="8210550" y="1571625"/>
            <a:ext cx="0" cy="3444875"/>
          </a:xfrm>
          <a:prstGeom prst="line">
            <a:avLst/>
          </a:prstGeom>
          <a:ln>
            <a:solidFill>
              <a:sysClr val="window" lastClr="FFFFFF">
                <a:lumMod val="65000"/>
              </a:sys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34160" name="ïşļiḓé"/>
          <p:cNvSpPr/>
          <p:nvPr>
            <p:custDataLst>
              <p:tags r:id="rId13"/>
            </p:custDataLst>
          </p:nvPr>
        </p:nvSpPr>
        <p:spPr>
          <a:xfrm>
            <a:off x="746125" y="2670175"/>
            <a:ext cx="3216275" cy="25273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p>
            <a:pPr algn="ctr">
              <a:lnSpc>
                <a:spcPct val="130000"/>
              </a:lnSpc>
              <a:buSzTx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：可自选笔记范围导出，支持pdf、word格式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spcBef>
                <a:spcPts val="1000"/>
              </a:spcBef>
              <a:buSzTx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选择理由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：笔记的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初衷是提炼重点，方便课后复习，现有网课笔记均不支持导出，成为用户使用该功能的最大阻碍，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是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优先级最高的用户需求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buSzTx/>
            </a:pPr>
            <a:endParaRPr lang="zh-CN" altLang="en-US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indent="0" algn="ctr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>
              <a:lnSpc>
                <a:spcPct val="120000"/>
              </a:lnSpc>
              <a:buSzTx/>
            </a:pPr>
            <a:endParaRPr lang="zh-CN" altLang="en-US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íṡḻîďé"/>
          <p:cNvSpPr txBox="1"/>
          <p:nvPr>
            <p:custDataLst>
              <p:tags r:id="rId14"/>
            </p:custDataLst>
          </p:nvPr>
        </p:nvSpPr>
        <p:spPr bwMode="auto">
          <a:xfrm>
            <a:off x="709613" y="2216150"/>
            <a:ext cx="3284538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rgbClr val="3498DB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kern="0" cap="none" spc="300" normalizeH="0" baseline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笔记导出</a:t>
            </a:r>
            <a:endParaRPr kumimoji="0" lang="zh-CN" altLang="en-US" sz="2000" b="1" i="0" u="none" strike="noStrike" kern="0" cap="none" spc="300" normalizeH="0" baseline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ïşļiḓé"/>
          <p:cNvSpPr/>
          <p:nvPr>
            <p:custDataLst>
              <p:tags r:id="rId15"/>
            </p:custDataLst>
          </p:nvPr>
        </p:nvSpPr>
        <p:spPr bwMode="auto">
          <a:xfrm>
            <a:off x="4591050" y="2670175"/>
            <a:ext cx="32766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9pPr>
          </a:lstStyle>
          <a:p>
            <a:pPr marL="0" marR="0" indent="0" algn="ctr" defTabSz="91376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功能描述</a:t>
            </a:r>
            <a:r>
              <a:rPr lang="zh-CN" altLang="en-US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：根据课程章节归整所有笔记，并可将章节作为索引，快速定位笔记</a:t>
            </a:r>
            <a:endParaRPr lang="zh-CN" altLang="en-US" strike="noStrike" noProof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indent="0" algn="ctr" defTabSz="913765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选择理由</a:t>
            </a:r>
            <a:r>
              <a:rPr lang="zh-CN" altLang="en-US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：在线教育用户寻找笔记的难度虽课程数量增加而增大，按章节管理笔记可提高用户的学习与搜索效率</a:t>
            </a:r>
            <a:endParaRPr kumimoji="0" lang="zh-CN" altLang="en-US" b="0" i="0" u="none" strike="noStrike" kern="1200" cap="none" spc="0" normalizeH="0" baseline="0" noProof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indent="0" algn="ctr" defTabSz="91376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200" strike="noStrike" noProof="1" dirty="0">
              <a:sym typeface="+mn-ea"/>
            </a:endParaRPr>
          </a:p>
          <a:p>
            <a:pPr marL="457200" marR="0" lvl="1" indent="0" algn="ctr" defTabSz="91376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200" strike="noStrike" noProof="1" dirty="0">
              <a:solidFill>
                <a:srgbClr val="000000"/>
              </a:solidFill>
            </a:endParaRPr>
          </a:p>
          <a:p>
            <a:pPr marL="0" marR="0" indent="0" algn="ctr" defTabSz="91376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200" strike="noStrike" noProof="1" dirty="0">
              <a:solidFill>
                <a:srgbClr val="000000"/>
              </a:solidFill>
            </a:endParaRPr>
          </a:p>
          <a:p>
            <a:pPr marL="0" marR="0" indent="0" algn="ctr" defTabSz="91376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0" cap="none" spc="150" normalizeH="0" baseline="0" noProof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íṡḻîďé"/>
          <p:cNvSpPr txBox="1"/>
          <p:nvPr>
            <p:custDataLst>
              <p:tags r:id="rId16"/>
            </p:custDataLst>
          </p:nvPr>
        </p:nvSpPr>
        <p:spPr bwMode="auto">
          <a:xfrm>
            <a:off x="4606925" y="2216150"/>
            <a:ext cx="329882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rgbClr val="3498DB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kern="0" cap="none" spc="300" normalizeH="0" baseline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章节化梳理</a:t>
            </a:r>
            <a:endParaRPr kumimoji="0" lang="zh-CN" altLang="en-US" sz="2000" b="1" i="0" u="none" strike="noStrike" kern="0" cap="none" spc="300" normalizeH="0" baseline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ïşļiḓé"/>
          <p:cNvSpPr/>
          <p:nvPr>
            <p:custDataLst>
              <p:tags r:id="rId17"/>
            </p:custDataLst>
          </p:nvPr>
        </p:nvSpPr>
        <p:spPr bwMode="auto">
          <a:xfrm>
            <a:off x="8558213" y="2670175"/>
            <a:ext cx="3255963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9pPr>
          </a:lstStyle>
          <a:p>
            <a:pPr marL="0" marR="0" indent="0" algn="ctr" defTabSz="91376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kern="0" cap="none" spc="150" normalizeH="0" baseline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功能描述</a:t>
            </a:r>
            <a:r>
              <a:rPr kumimoji="0" lang="zh-CN" altLang="en-US" b="0" i="0" u="none" strike="noStrike" kern="0" cap="none" spc="150" normalizeH="0" baseline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：提供预设标签，如</a:t>
            </a:r>
            <a:r>
              <a:rPr kumimoji="0" lang="en-US" altLang="zh-CN" b="0" i="0" u="none" strike="noStrike" kern="0" cap="none" spc="150" normalizeH="0" baseline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kumimoji="0" lang="zh-CN" altLang="en-US" b="0" i="0" u="none" strike="noStrike" kern="0" cap="none" spc="150" normalizeH="0" baseline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重点</a:t>
            </a:r>
            <a:r>
              <a:rPr kumimoji="0" lang="en-US" altLang="zh-CN" b="0" i="0" u="none" strike="noStrike" kern="0" cap="none" spc="150" normalizeH="0" baseline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kumimoji="0" lang="zh-CN" altLang="en-US" b="0" i="0" u="none" strike="noStrike" kern="0" cap="none" spc="150" normalizeH="0" baseline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b="0" i="0" u="none" strike="noStrike" kern="0" cap="none" spc="150" normalizeH="0" baseline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r>
              <a:rPr kumimoji="0" lang="zh-CN" altLang="en-US" b="0" i="0" u="none" strike="noStrike" kern="0" cap="none" spc="150" normalizeH="0" baseline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难点</a:t>
            </a:r>
            <a:r>
              <a:rPr kumimoji="0" lang="en-US" altLang="zh-CN" b="0" i="0" u="none" strike="noStrike" kern="0" cap="none" spc="150" normalizeH="0" baseline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kumimoji="0" lang="zh-CN" altLang="en-US" b="0" i="0" u="none" strike="noStrike" kern="0" cap="none" spc="150" normalizeH="0" baseline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，可快速标记笔记内容</a:t>
            </a:r>
            <a:endParaRPr kumimoji="0" lang="zh-CN" altLang="en-US" b="0" i="0" u="none" strike="noStrike" kern="0" cap="none" spc="150" normalizeH="0" baseline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indent="0" algn="ctr" defTabSz="913765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cap="none" normalizeH="0" baseline="0" noProof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选择理由：</a:t>
            </a:r>
            <a:r>
              <a:rPr kumimoji="0" lang="zh-CN" altLang="en-US" i="0" u="none" strike="noStrike" cap="none" normalizeH="0" baseline="0" noProof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笔记内容分为重难点、遗忘、常错等，提供预设标签可以为笔记快速贴上标签，后续可根据标签分类复习</a:t>
            </a:r>
            <a:endParaRPr kumimoji="0" lang="zh-CN" altLang="en-US" i="0" u="none" strike="noStrike" cap="none" normalizeH="0" baseline="0" noProof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íṡḻîďé"/>
          <p:cNvSpPr txBox="1"/>
          <p:nvPr>
            <p:custDataLst>
              <p:tags r:id="rId18"/>
            </p:custDataLst>
          </p:nvPr>
        </p:nvSpPr>
        <p:spPr bwMode="auto">
          <a:xfrm>
            <a:off x="8315325" y="2216150"/>
            <a:ext cx="328612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rgbClr val="3498DB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kern="0" cap="none" spc="300" normalizeH="0" baseline="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笔记标签</a:t>
            </a:r>
            <a:endParaRPr kumimoji="0" lang="zh-CN" altLang="en-US" sz="2000" b="1" i="0" u="none" strike="noStrike" kern="0" cap="none" spc="300" normalizeH="0" baseline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5" name="文本框 18"/>
          <p:cNvSpPr txBox="1"/>
          <p:nvPr/>
        </p:nvSpPr>
        <p:spPr>
          <a:xfrm>
            <a:off x="830263" y="2560638"/>
            <a:ext cx="3844925" cy="8921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5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谢谢观看！ </a:t>
            </a:r>
            <a:endParaRPr lang="zh-CN" altLang="en-US" sz="52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4626" name="组合 1"/>
          <p:cNvGrpSpPr/>
          <p:nvPr/>
        </p:nvGrpSpPr>
        <p:grpSpPr>
          <a:xfrm>
            <a:off x="6699250" y="879475"/>
            <a:ext cx="5375275" cy="5484813"/>
            <a:chOff x="6698566" y="879190"/>
            <a:chExt cx="5376171" cy="5485135"/>
          </a:xfrm>
        </p:grpSpPr>
        <p:pic>
          <p:nvPicPr>
            <p:cNvPr id="154627" name="图片 3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4628" name="图片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4629" name="图片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54631" name="图片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3" name="文本框 22"/>
          <p:cNvSpPr txBox="1"/>
          <p:nvPr/>
        </p:nvSpPr>
        <p:spPr>
          <a:xfrm>
            <a:off x="830580" y="3778885"/>
            <a:ext cx="2527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itchFamily="34" charset="-122"/>
              </a:rPr>
              <a:t>C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itchFamily="34" charset="-122"/>
              </a:rPr>
              <a:t>端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itchFamily="34" charset="-122"/>
              </a:rPr>
              <a:t>26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itchFamily="34" charset="-122"/>
              </a:rPr>
              <a:t>组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4449" name="组合 5"/>
          <p:cNvGrpSpPr/>
          <p:nvPr/>
        </p:nvGrpSpPr>
        <p:grpSpPr>
          <a:xfrm>
            <a:off x="574675" y="530225"/>
            <a:ext cx="5376863" cy="5486400"/>
            <a:chOff x="6698566" y="879190"/>
            <a:chExt cx="5376171" cy="5485135"/>
          </a:xfrm>
        </p:grpSpPr>
        <p:pic>
          <p:nvPicPr>
            <p:cNvPr id="104450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4451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4452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04454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" name="文本框 11"/>
          <p:cNvSpPr txBox="1"/>
          <p:nvPr/>
        </p:nvSpPr>
        <p:spPr>
          <a:xfrm>
            <a:off x="6567465" y="2707719"/>
            <a:ext cx="4339413" cy="9220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>
            <a:spAutoFit/>
          </a:bodyPr>
          <a:lstStyle/>
          <a:p>
            <a:pPr marR="0" defTabSz="914400" fontAlgn="auto">
              <a:buClrTx/>
              <a:buSzTx/>
              <a:buFontTx/>
              <a:defRPr/>
            </a:pPr>
            <a:r>
              <a:rPr kumimoji="0" lang="zh-CN" altLang="en-US" sz="5400" kern="1200" cap="none" spc="0" normalizeH="0" baseline="0" noProof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产品策划</a:t>
            </a:r>
            <a:endParaRPr kumimoji="0" lang="zh-CN" altLang="en-US" sz="5400" kern="1200" cap="none" spc="0" normalizeH="0" baseline="0" noProof="1"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5473" name="组合 1"/>
          <p:cNvGrpSpPr/>
          <p:nvPr/>
        </p:nvGrpSpPr>
        <p:grpSpPr>
          <a:xfrm>
            <a:off x="346075" y="323850"/>
            <a:ext cx="2073275" cy="398463"/>
            <a:chOff x="545" y="509"/>
            <a:chExt cx="3265" cy="628"/>
          </a:xfrm>
        </p:grpSpPr>
        <p:sp>
          <p:nvSpPr>
            <p:cNvPr id="15" name="等腰三角形 14"/>
            <p:cNvSpPr/>
            <p:nvPr/>
          </p:nvSpPr>
          <p:spPr>
            <a:xfrm rot="10800000">
              <a:off x="545" y="644"/>
              <a:ext cx="595" cy="403"/>
            </a:xfrm>
            <a:prstGeom prst="triangle">
              <a:avLst/>
            </a:prstGeom>
            <a:solidFill>
              <a:srgbClr val="E7C7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5475" name="文本框 28"/>
            <p:cNvSpPr txBox="1"/>
            <p:nvPr/>
          </p:nvSpPr>
          <p:spPr>
            <a:xfrm>
              <a:off x="1239" y="509"/>
              <a:ext cx="2571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产品策划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" name="图示 2"/>
          <p:cNvGraphicFramePr/>
          <p:nvPr/>
        </p:nvGraphicFramePr>
        <p:xfrm>
          <a:off x="1232535" y="829310"/>
          <a:ext cx="9727565" cy="541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7521" name="组合 5"/>
          <p:cNvGrpSpPr/>
          <p:nvPr/>
        </p:nvGrpSpPr>
        <p:grpSpPr>
          <a:xfrm>
            <a:off x="574675" y="530225"/>
            <a:ext cx="5376863" cy="5486400"/>
            <a:chOff x="6698566" y="879190"/>
            <a:chExt cx="5376171" cy="5485135"/>
          </a:xfrm>
        </p:grpSpPr>
        <p:pic>
          <p:nvPicPr>
            <p:cNvPr id="107522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7523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7524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07526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" name="文本框 11"/>
          <p:cNvSpPr txBox="1"/>
          <p:nvPr/>
        </p:nvSpPr>
        <p:spPr>
          <a:xfrm>
            <a:off x="6567465" y="2707719"/>
            <a:ext cx="4339413" cy="9220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>
            <a:spAutoFit/>
          </a:bodyPr>
          <a:lstStyle/>
          <a:p>
            <a:pPr marR="0" defTabSz="914400" fontAlgn="auto">
              <a:buClrTx/>
              <a:buSzTx/>
              <a:buFontTx/>
              <a:defRPr/>
            </a:pPr>
            <a:r>
              <a:rPr kumimoji="0" lang="zh-CN" altLang="en-US" sz="5400" kern="1200" cap="none" spc="0" normalizeH="0" baseline="0" noProof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分析总述</a:t>
            </a:r>
            <a:endParaRPr kumimoji="0" lang="zh-CN" altLang="en-US" sz="5400" kern="1200" cap="none" spc="0" normalizeH="0" baseline="0" noProof="1"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8545" name="组合 1"/>
          <p:cNvGrpSpPr/>
          <p:nvPr/>
        </p:nvGrpSpPr>
        <p:grpSpPr>
          <a:xfrm>
            <a:off x="346075" y="323850"/>
            <a:ext cx="2073275" cy="398463"/>
            <a:chOff x="545" y="509"/>
            <a:chExt cx="3265" cy="628"/>
          </a:xfrm>
        </p:grpSpPr>
        <p:sp>
          <p:nvSpPr>
            <p:cNvPr id="6" name="等腰三角形 5"/>
            <p:cNvSpPr/>
            <p:nvPr/>
          </p:nvSpPr>
          <p:spPr>
            <a:xfrm rot="10800000">
              <a:off x="545" y="644"/>
              <a:ext cx="595" cy="403"/>
            </a:xfrm>
            <a:prstGeom prst="triangle">
              <a:avLst/>
            </a:prstGeom>
            <a:solidFill>
              <a:srgbClr val="E7C7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8547" name="文本框 6"/>
            <p:cNvSpPr txBox="1"/>
            <p:nvPr/>
          </p:nvSpPr>
          <p:spPr>
            <a:xfrm>
              <a:off x="1239" y="509"/>
              <a:ext cx="2571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分析总述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379538" y="1323975"/>
            <a:ext cx="763588" cy="790575"/>
          </a:xfrm>
          <a:prstGeom prst="rect">
            <a:avLst/>
          </a:prstGeom>
          <a:ln>
            <a:noFill/>
          </a:ln>
        </p:spPr>
        <p:style>
          <a:lnRef idx="2">
            <a:srgbClr val="59C78A">
              <a:shade val="50000"/>
            </a:srgbClr>
          </a:lnRef>
          <a:fillRef idx="1">
            <a:srgbClr val="59C78A"/>
          </a:fillRef>
          <a:effectRef idx="0">
            <a:srgbClr val="59C78A"/>
          </a:effectRef>
          <a:fontRef idx="minor">
            <a:srgbClr val="FFFFFF"/>
          </a:fontRef>
        </p:style>
        <p:txBody>
          <a:bodyPr rtlCol="0" anchor="ctr">
            <a:normAutofit/>
          </a:bodyPr>
          <a:p>
            <a:pPr algn="ctr" fontAlgn="base">
              <a:lnSpc>
                <a:spcPct val="120000"/>
              </a:lnSpc>
            </a:pPr>
            <a:r>
              <a:rPr lang="en-US" altLang="zh-CN" sz="3200" strike="noStrike" spc="150" noProof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3200" strike="noStrike" spc="150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2"/>
            </p:custDataLst>
          </p:nvPr>
        </p:nvSpPr>
        <p:spPr>
          <a:xfrm>
            <a:off x="1233488" y="1173163"/>
            <a:ext cx="1055688" cy="109220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rgbClr val="59C78A">
              <a:alpha val="71000"/>
            </a:srgbClr>
          </a:solidFill>
          <a:ln>
            <a:noFill/>
          </a:ln>
        </p:spPr>
        <p:style>
          <a:lnRef idx="2">
            <a:srgbClr val="59C78A">
              <a:shade val="50000"/>
            </a:srgbClr>
          </a:lnRef>
          <a:fillRef idx="1">
            <a:srgbClr val="59C78A"/>
          </a:fillRef>
          <a:effectRef idx="0">
            <a:srgbClr val="59C78A"/>
          </a:effectRef>
          <a:fontRef idx="minor">
            <a:srgbClr val="FFFFFF"/>
          </a:fontRef>
        </p:style>
        <p:txBody>
          <a:bodyPr rtlCol="0" anchor="ctr">
            <a:normAutofit/>
          </a:bodyPr>
          <a:p>
            <a:pPr algn="ctr" fontAlgn="base"/>
            <a:endParaRPr lang="zh-CN" altLang="en-US" strike="noStrike" noProof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465388" y="993775"/>
            <a:ext cx="2886075" cy="471488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2000" b="1" spc="300" noProof="1">
                <a:solidFill>
                  <a:srgbClr val="59C78A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分析目的</a:t>
            </a:r>
            <a:endParaRPr lang="zh-CN" altLang="en-US" sz="2000" b="1" spc="300" noProof="1">
              <a:solidFill>
                <a:srgbClr val="59C78A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65388" y="1489075"/>
            <a:ext cx="3173413" cy="108267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spc="150" noProof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熟悉现有网课笔记功能的优劣，</a:t>
            </a:r>
            <a:r>
              <a:rPr lang="zh-CN" altLang="en-US" sz="1600" spc="150" noProof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帮助形成腾讯课堂笔记工具的基础功能列表与重点突破方向，</a:t>
            </a:r>
            <a:r>
              <a:rPr lang="zh-CN" altLang="en-US" sz="1600" spc="150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进一步借鉴核心功能设计，</a:t>
            </a:r>
            <a:r>
              <a:rPr lang="zh-CN" altLang="en-US" sz="1600" spc="150" noProof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为迭代优化提供思路</a:t>
            </a:r>
            <a:endParaRPr kumimoji="0" lang="zh-CN" altLang="en-US" sz="1600" kern="1200" cap="none" spc="150" normalizeH="0" baseline="0" noProof="1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20000"/>
              </a:lnSpc>
            </a:pPr>
            <a:endParaRPr kumimoji="0" lang="zh-CN" altLang="en-US" sz="1600" kern="1200" cap="none" spc="150" normalizeH="0" baseline="0" noProof="1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6578600" y="1323975"/>
            <a:ext cx="763588" cy="790575"/>
          </a:xfrm>
          <a:prstGeom prst="rect">
            <a:avLst/>
          </a:prstGeom>
          <a:solidFill>
            <a:srgbClr val="49BEAA"/>
          </a:solidFill>
          <a:ln>
            <a:noFill/>
          </a:ln>
        </p:spPr>
        <p:style>
          <a:lnRef idx="2">
            <a:srgbClr val="59C78A">
              <a:shade val="50000"/>
            </a:srgbClr>
          </a:lnRef>
          <a:fillRef idx="1">
            <a:srgbClr val="59C78A"/>
          </a:fillRef>
          <a:effectRef idx="0">
            <a:srgbClr val="59C78A"/>
          </a:effectRef>
          <a:fontRef idx="minor">
            <a:srgbClr val="FFFFFF"/>
          </a:fontRef>
        </p:style>
        <p:txBody>
          <a:bodyPr rtlCol="0" anchor="ctr">
            <a:normAutofit/>
          </a:bodyPr>
          <a:p>
            <a:pPr algn="ctr" fontAlgn="base">
              <a:lnSpc>
                <a:spcPct val="120000"/>
              </a:lnSpc>
            </a:pPr>
            <a:r>
              <a:rPr lang="en-US" altLang="zh-CN" sz="3200" strike="noStrike" spc="150" noProof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3200" strike="noStrike" spc="150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>
            <p:custDataLst>
              <p:tags r:id="rId6"/>
            </p:custDataLst>
          </p:nvPr>
        </p:nvSpPr>
        <p:spPr>
          <a:xfrm>
            <a:off x="6432550" y="1173163"/>
            <a:ext cx="1055688" cy="109220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rgbClr val="49BEAA">
              <a:alpha val="71000"/>
            </a:srgbClr>
          </a:solidFill>
          <a:ln>
            <a:noFill/>
          </a:ln>
        </p:spPr>
        <p:style>
          <a:lnRef idx="2">
            <a:srgbClr val="59C78A">
              <a:shade val="50000"/>
            </a:srgbClr>
          </a:lnRef>
          <a:fillRef idx="1">
            <a:srgbClr val="59C78A"/>
          </a:fillRef>
          <a:effectRef idx="0">
            <a:srgbClr val="59C78A"/>
          </a:effectRef>
          <a:fontRef idx="minor">
            <a:srgbClr val="FFFFFF"/>
          </a:fontRef>
        </p:style>
        <p:txBody>
          <a:bodyPr rtlCol="0" anchor="ctr">
            <a:normAutofit/>
          </a:bodyPr>
          <a:p>
            <a:pPr algn="ctr" fontAlgn="base"/>
            <a:endParaRPr lang="zh-CN" altLang="en-US" strike="noStrike" noProof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7662863" y="993775"/>
            <a:ext cx="2886075" cy="471488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2000" b="1" spc="300" noProof="1">
                <a:solidFill>
                  <a:srgbClr val="49BEAA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分析对象</a:t>
            </a:r>
            <a:endParaRPr lang="zh-CN" altLang="en-US" sz="2000" b="1" spc="300" noProof="1">
              <a:solidFill>
                <a:srgbClr val="49BEAA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7662863" y="1489075"/>
            <a:ext cx="3232150" cy="108267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 fontScale="25000"/>
          </a:bodyPr>
          <a:p>
            <a:pPr marR="0" defTabSz="914400" ea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6400" spc="150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等线" panose="02010600030101010101" pitchFamily="2" charset="-122"/>
              </a:rPr>
              <a:t>竞品选择：</a:t>
            </a:r>
            <a:r>
              <a:rPr lang="zh-CN" altLang="en-US" sz="6400" spc="150" noProof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等线" panose="02010600030101010101" pitchFamily="2" charset="-122"/>
              </a:rPr>
              <a:t>慕课网、网易云课堂、粉笔网；印象笔记</a:t>
            </a:r>
            <a:endParaRPr kumimoji="0" lang="zh-CN" altLang="en-US" sz="6400" kern="1200" cap="none" spc="150" normalizeH="0" baseline="0" noProof="1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 ea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6400" spc="150" noProof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选择因素：</a:t>
            </a:r>
            <a:r>
              <a:rPr lang="zh-CN" altLang="en-US" sz="6400" spc="150" noProof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产品形式、目标用户、课程主打且包含笔记功能；核心功能相同的头部产品</a:t>
            </a:r>
            <a:endParaRPr kumimoji="0" lang="zh-CN" altLang="en-US" sz="1600" kern="1200" cap="none" spc="150" normalizeH="0" baseline="0" noProof="1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等线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600" spc="150" noProof="1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>
            <a:off x="1379538" y="3667125"/>
            <a:ext cx="763588" cy="717550"/>
          </a:xfrm>
          <a:prstGeom prst="rect">
            <a:avLst/>
          </a:prstGeom>
          <a:solidFill>
            <a:srgbClr val="48AAC1"/>
          </a:solidFill>
          <a:ln>
            <a:noFill/>
          </a:ln>
        </p:spPr>
        <p:style>
          <a:lnRef idx="2">
            <a:srgbClr val="59C78A">
              <a:shade val="50000"/>
            </a:srgbClr>
          </a:lnRef>
          <a:fillRef idx="1">
            <a:srgbClr val="59C78A"/>
          </a:fillRef>
          <a:effectRef idx="0">
            <a:srgbClr val="59C78A"/>
          </a:effectRef>
          <a:fontRef idx="minor">
            <a:srgbClr val="FFFFFF"/>
          </a:fontRef>
        </p:style>
        <p:txBody>
          <a:bodyPr rtlCol="0" anchor="ctr">
            <a:normAutofit/>
          </a:bodyPr>
          <a:p>
            <a:pPr algn="ctr" fontAlgn="base">
              <a:lnSpc>
                <a:spcPct val="120000"/>
              </a:lnSpc>
            </a:pPr>
            <a:r>
              <a:rPr lang="en-US" altLang="zh-CN" sz="3200" strike="noStrike" spc="150" noProof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3200" strike="noStrike" spc="150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 12"/>
          <p:cNvSpPr/>
          <p:nvPr>
            <p:custDataLst>
              <p:tags r:id="rId10"/>
            </p:custDataLst>
          </p:nvPr>
        </p:nvSpPr>
        <p:spPr>
          <a:xfrm>
            <a:off x="1233488" y="3529013"/>
            <a:ext cx="1055688" cy="993775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rgbClr val="48AAC1"/>
          </a:solidFill>
          <a:ln>
            <a:noFill/>
          </a:ln>
        </p:spPr>
        <p:style>
          <a:lnRef idx="2">
            <a:srgbClr val="59C78A">
              <a:shade val="50000"/>
            </a:srgbClr>
          </a:lnRef>
          <a:fillRef idx="1">
            <a:srgbClr val="59C78A"/>
          </a:fillRef>
          <a:effectRef idx="0">
            <a:srgbClr val="59C78A"/>
          </a:effectRef>
          <a:fontRef idx="minor">
            <a:srgbClr val="FFFFFF"/>
          </a:fontRef>
        </p:style>
        <p:txBody>
          <a:bodyPr rtlCol="0" anchor="ctr">
            <a:normAutofit/>
          </a:bodyPr>
          <a:p>
            <a:pPr algn="ctr" fontAlgn="base"/>
            <a:endParaRPr lang="zh-CN" altLang="en-US" strike="noStrike" noProof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2465388" y="3430588"/>
            <a:ext cx="2886075" cy="428625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/>
          <a:p>
            <a:pPr>
              <a:lnSpc>
                <a:spcPct val="120000"/>
              </a:lnSpc>
            </a:pPr>
            <a:r>
              <a:rPr lang="zh-CN" altLang="en-US" sz="2000" b="1" spc="300" noProof="1">
                <a:solidFill>
                  <a:srgbClr val="48AAC1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分析维度</a:t>
            </a:r>
            <a:endParaRPr lang="zh-CN" altLang="en-US" sz="2000" b="1" spc="300" noProof="1">
              <a:solidFill>
                <a:srgbClr val="48AAC1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2465388" y="3879850"/>
            <a:ext cx="3173413" cy="98425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/>
          <a:p>
            <a:pPr marR="0" defTabSz="914400" ea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noProof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行业背景、功能设计、用户体验</a:t>
            </a:r>
            <a:endParaRPr kumimoji="0" lang="zh-CN" altLang="en-US" sz="1600" kern="1200" cap="none" spc="0" normalizeH="0" baseline="0" noProof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 ea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选择原因：在线教育平台的配套笔记功能作为</a:t>
            </a:r>
            <a:r>
              <a:rPr lang="zh-CN" altLang="en-US" sz="1600" noProof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工具类</a:t>
            </a:r>
            <a:r>
              <a:rPr lang="zh-CN" altLang="en-US" sz="1600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产品，</a:t>
            </a:r>
            <a:r>
              <a:rPr lang="zh-CN" altLang="en-US" sz="1600" noProof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交互敏感性高，侧重使用体验</a:t>
            </a:r>
            <a:endParaRPr kumimoji="0" lang="zh-CN" altLang="en-US" sz="1600" kern="1200" cap="none" spc="150" normalizeH="0" baseline="0" noProof="1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等线" panose="02010600030101010101" pitchFamily="2" charset="-122"/>
            </a:endParaRPr>
          </a:p>
          <a:p>
            <a:pPr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zh-CN" altLang="en-US" sz="1600" kern="1200" cap="none" spc="150" normalizeH="0" baseline="0" noProof="1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等线" panose="02010600030101010101" pitchFamily="2" charset="-122"/>
            </a:endParaRPr>
          </a:p>
        </p:txBody>
      </p:sp>
      <p:sp>
        <p:nvSpPr>
          <p:cNvPr id="16" name="矩形 15"/>
          <p:cNvSpPr/>
          <p:nvPr>
            <p:custDataLst>
              <p:tags r:id="rId13"/>
            </p:custDataLst>
          </p:nvPr>
        </p:nvSpPr>
        <p:spPr>
          <a:xfrm>
            <a:off x="6578600" y="3667125"/>
            <a:ext cx="763588" cy="717550"/>
          </a:xfrm>
          <a:prstGeom prst="rect">
            <a:avLst/>
          </a:prstGeom>
          <a:solidFill>
            <a:srgbClr val="5B99CA"/>
          </a:solidFill>
          <a:ln>
            <a:noFill/>
          </a:ln>
        </p:spPr>
        <p:style>
          <a:lnRef idx="2">
            <a:srgbClr val="59C78A">
              <a:shade val="50000"/>
            </a:srgbClr>
          </a:lnRef>
          <a:fillRef idx="1">
            <a:srgbClr val="59C78A"/>
          </a:fillRef>
          <a:effectRef idx="0">
            <a:srgbClr val="59C78A"/>
          </a:effectRef>
          <a:fontRef idx="minor">
            <a:srgbClr val="FFFFFF"/>
          </a:fontRef>
        </p:style>
        <p:txBody>
          <a:bodyPr rtlCol="0" anchor="ctr">
            <a:normAutofit/>
          </a:bodyPr>
          <a:p>
            <a:pPr algn="ctr" fontAlgn="base">
              <a:lnSpc>
                <a:spcPct val="120000"/>
              </a:lnSpc>
            </a:pPr>
            <a:r>
              <a:rPr lang="en-US" altLang="zh-CN" sz="3200" strike="noStrike" spc="150" noProof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3200" strike="noStrike" spc="150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 16"/>
          <p:cNvSpPr/>
          <p:nvPr>
            <p:custDataLst>
              <p:tags r:id="rId14"/>
            </p:custDataLst>
          </p:nvPr>
        </p:nvSpPr>
        <p:spPr>
          <a:xfrm>
            <a:off x="6432550" y="3529013"/>
            <a:ext cx="1055688" cy="993775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rgbClr val="5B99CA"/>
          </a:solidFill>
          <a:ln>
            <a:noFill/>
          </a:ln>
        </p:spPr>
        <p:style>
          <a:lnRef idx="2">
            <a:srgbClr val="59C78A">
              <a:shade val="50000"/>
            </a:srgbClr>
          </a:lnRef>
          <a:fillRef idx="1">
            <a:srgbClr val="59C78A"/>
          </a:fillRef>
          <a:effectRef idx="0">
            <a:srgbClr val="59C78A"/>
          </a:effectRef>
          <a:fontRef idx="minor">
            <a:srgbClr val="FFFFFF"/>
          </a:fontRef>
        </p:style>
        <p:txBody>
          <a:bodyPr rtlCol="0" anchor="ctr">
            <a:normAutofit/>
          </a:bodyPr>
          <a:p>
            <a:pPr algn="ctr" fontAlgn="base"/>
            <a:endParaRPr lang="zh-CN" altLang="en-US" strike="noStrike" noProof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7662863" y="3359150"/>
            <a:ext cx="2886075" cy="428625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/>
          <a:p>
            <a:pPr>
              <a:lnSpc>
                <a:spcPct val="120000"/>
              </a:lnSpc>
            </a:pPr>
            <a:r>
              <a:rPr lang="zh-CN" altLang="en-US" sz="2000" b="1" spc="300" noProof="1">
                <a:solidFill>
                  <a:srgbClr val="5B99CA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分析结论</a:t>
            </a:r>
            <a:endParaRPr lang="zh-CN" altLang="en-US" sz="2000" b="1" spc="300" noProof="1">
              <a:solidFill>
                <a:srgbClr val="5B99CA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8563" name="文本框 18"/>
          <p:cNvSpPr txBox="1"/>
          <p:nvPr>
            <p:custDataLst>
              <p:tags r:id="rId16"/>
            </p:custDataLst>
          </p:nvPr>
        </p:nvSpPr>
        <p:spPr>
          <a:xfrm>
            <a:off x="7662863" y="3879850"/>
            <a:ext cx="3233737" cy="171608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eaLnBrk="0" hangingPunct="0">
              <a:lnSpc>
                <a:spcPct val="130000"/>
              </a:lnSpc>
              <a:buSzTx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）基础功能成熟，但关键的用户痛点没有解决，本次的笔记功能策划具备可行性及必要性；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pitchFamily="2" charset="-122"/>
            </a:endParaRPr>
          </a:p>
          <a:p>
            <a:pPr eaLnBrk="0" hangingPunct="0">
              <a:lnSpc>
                <a:spcPct val="130000"/>
              </a:lnSpc>
              <a:buSzTx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）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笔记梳理与导出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对用户体验影响最大，也是本次的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重点突破方向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9569" name="组合 1"/>
          <p:cNvGrpSpPr/>
          <p:nvPr/>
        </p:nvGrpSpPr>
        <p:grpSpPr>
          <a:xfrm>
            <a:off x="346075" y="323850"/>
            <a:ext cx="2795270" cy="398463"/>
            <a:chOff x="545" y="509"/>
            <a:chExt cx="4402" cy="628"/>
          </a:xfrm>
        </p:grpSpPr>
        <p:sp>
          <p:nvSpPr>
            <p:cNvPr id="3" name="等腰三角形 2"/>
            <p:cNvSpPr/>
            <p:nvPr/>
          </p:nvSpPr>
          <p:spPr>
            <a:xfrm rot="10800000">
              <a:off x="545" y="644"/>
              <a:ext cx="595" cy="403"/>
            </a:xfrm>
            <a:prstGeom prst="triangle">
              <a:avLst/>
            </a:prstGeom>
            <a:solidFill>
              <a:srgbClr val="E7C7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9571" name="文本框 4"/>
            <p:cNvSpPr txBox="1"/>
            <p:nvPr/>
          </p:nvSpPr>
          <p:spPr>
            <a:xfrm>
              <a:off x="1239" y="509"/>
              <a:ext cx="37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竞品概览</a:t>
              </a:r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直接竞品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3" name="表格 32"/>
          <p:cNvGraphicFramePr/>
          <p:nvPr>
            <p:custDataLst>
              <p:tags r:id="rId1"/>
            </p:custDataLst>
          </p:nvPr>
        </p:nvGraphicFramePr>
        <p:xfrm>
          <a:off x="927100" y="986155"/>
          <a:ext cx="10607675" cy="2980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260"/>
                <a:gridCol w="1610360"/>
                <a:gridCol w="1637030"/>
                <a:gridCol w="2205990"/>
                <a:gridCol w="2314575"/>
                <a:gridCol w="1394460"/>
              </a:tblGrid>
              <a:tr h="6070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700"/>
                        <a:t>直接竞品</a:t>
                      </a:r>
                      <a:endParaRPr lang="zh-CN" altLang="en-US" sz="1700"/>
                    </a:p>
                  </a:txBody>
                  <a:tcPr marL="91438" marR="91438" marT="44326" marB="443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700"/>
                        <a:t>产品形式</a:t>
                      </a:r>
                      <a:endParaRPr lang="zh-CN" altLang="en-US" sz="1700"/>
                    </a:p>
                  </a:txBody>
                  <a:tcPr marL="91438" marR="91438" marT="44326" marB="443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700" dirty="0"/>
                        <a:t>月活用户</a:t>
                      </a:r>
                      <a:endParaRPr lang="zh-CN" altLang="en-US" sz="1700" dirty="0"/>
                    </a:p>
                  </a:txBody>
                  <a:tcPr marL="91438" marR="91438" marT="44326" marB="443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700"/>
                        <a:t>目标用户</a:t>
                      </a:r>
                      <a:r>
                        <a:rPr lang="en-US" altLang="zh-CN" sz="1700" baseline="30000"/>
                        <a:t>*</a:t>
                      </a:r>
                      <a:endParaRPr lang="en-US" altLang="zh-CN" sz="1700" baseline="30000"/>
                    </a:p>
                  </a:txBody>
                  <a:tcPr marL="91438" marR="91438" marT="44326" marB="443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700"/>
                        <a:t>课程主打</a:t>
                      </a:r>
                      <a:endParaRPr lang="zh-CN" altLang="en-US" sz="1700"/>
                    </a:p>
                  </a:txBody>
                  <a:tcPr marL="91438" marR="91438" marT="44326" marB="443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700"/>
                        <a:t>是否有</a:t>
                      </a:r>
                      <a:endParaRPr lang="zh-CN" altLang="en-US" sz="1700"/>
                    </a:p>
                    <a:p>
                      <a:pPr algn="ctr">
                        <a:buNone/>
                      </a:pPr>
                      <a:r>
                        <a:rPr lang="zh-CN" altLang="en-US" sz="1700"/>
                        <a:t>笔记功能</a:t>
                      </a:r>
                      <a:endParaRPr lang="zh-CN" altLang="en-US" sz="1700"/>
                    </a:p>
                  </a:txBody>
                  <a:tcPr marL="91438" marR="91438" marT="44326" marB="44326" anchor="ctr"/>
                </a:tc>
              </a:tr>
              <a:tr h="6070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700"/>
                        <a:t>腾讯课堂</a:t>
                      </a:r>
                      <a:endParaRPr lang="zh-CN" altLang="en-US" sz="1700"/>
                    </a:p>
                  </a:txBody>
                  <a:tcPr marL="91438" marR="91438" marT="44326" marB="44326" anchor="ctr"/>
                </a:tc>
                <a:tc row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700">
                          <a:sym typeface="+mn-ea"/>
                        </a:rPr>
                        <a:t>在线教育平台（</a:t>
                      </a:r>
                      <a:r>
                        <a:rPr lang="en-US" altLang="zh-CN" sz="1700">
                          <a:sym typeface="+mn-ea"/>
                        </a:rPr>
                        <a:t>Web</a:t>
                      </a:r>
                      <a:r>
                        <a:rPr lang="zh-CN" altLang="en-US" sz="1700">
                          <a:sym typeface="+mn-ea"/>
                        </a:rPr>
                        <a:t>端）</a:t>
                      </a:r>
                      <a:endParaRPr lang="zh-CN" altLang="en-US" sz="17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1700">
                        <a:sym typeface="+mn-ea"/>
                      </a:endParaRPr>
                    </a:p>
                  </a:txBody>
                  <a:tcPr marL="91438" marR="91438" marT="44326" marB="44326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700" dirty="0">
                          <a:sym typeface="+mn-ea"/>
                        </a:rPr>
                        <a:t>1356</a:t>
                      </a:r>
                      <a:r>
                        <a:rPr lang="zh-CN" altLang="en-US" sz="1700" dirty="0">
                          <a:sym typeface="+mn-ea"/>
                        </a:rPr>
                        <a:t>万</a:t>
                      </a:r>
                      <a:endParaRPr lang="zh-CN" altLang="en-US" sz="1700" dirty="0">
                        <a:sym typeface="+mn-ea"/>
                      </a:endParaRPr>
                    </a:p>
                  </a:txBody>
                  <a:tcPr marL="91438" marR="91438" marT="44326" marB="44326" anchor="ctr"/>
                </a:tc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700">
                          <a:sym typeface="+mn-ea"/>
                        </a:rPr>
                        <a:t>20-29</a:t>
                      </a:r>
                      <a:r>
                        <a:rPr lang="zh-CN" altLang="en-US" sz="1700">
                          <a:sym typeface="+mn-ea"/>
                        </a:rPr>
                        <a:t>岁拥有高等教育和职业教育需求的成年用户</a:t>
                      </a:r>
                      <a:endParaRPr lang="zh-CN" altLang="en-US" sz="17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1700"/>
                    </a:p>
                  </a:txBody>
                  <a:tcPr marL="91438" marR="91438" marT="44326" marB="443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700" dirty="0"/>
                        <a:t>互联网行业和设计行业职业培训</a:t>
                      </a:r>
                      <a:endParaRPr lang="zh-CN" altLang="en-US" sz="1700" dirty="0"/>
                    </a:p>
                  </a:txBody>
                  <a:tcPr marL="91438" marR="91438" marT="44326" marB="443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700"/>
                        <a:t>无</a:t>
                      </a:r>
                      <a:endParaRPr lang="zh-CN" altLang="en-US" sz="1700"/>
                    </a:p>
                  </a:txBody>
                  <a:tcPr marL="91438" marR="91438" marT="44326" marB="44326" anchor="ctr"/>
                </a:tc>
              </a:tr>
              <a:tr h="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700"/>
                        <a:t>慕课网</a:t>
                      </a:r>
                      <a:endParaRPr lang="zh-CN" altLang="en-US" sz="1700"/>
                    </a:p>
                  </a:txBody>
                  <a:tcPr marL="91438" marR="91438" marT="44326" marB="44326"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700" dirty="0">
                          <a:sym typeface="+mn-ea"/>
                        </a:rPr>
                        <a:t>IT技能培训</a:t>
                      </a:r>
                      <a:endParaRPr lang="zh-CN" altLang="en-US" sz="1700" dirty="0"/>
                    </a:p>
                  </a:txBody>
                  <a:tcPr marL="91438" marR="91438" marT="44326" marB="44326" anchor="ctr"/>
                </a:tc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700" dirty="0"/>
                        <a:t>有</a:t>
                      </a:r>
                      <a:endParaRPr lang="zh-CN" altLang="en-US" sz="1700" dirty="0"/>
                    </a:p>
                  </a:txBody>
                  <a:tcPr marL="91438" marR="91438" marT="44326" marB="44326" anchor="ctr"/>
                </a:tc>
              </a:tr>
              <a:tr h="347980">
                <a:tc vMerge="1">
                  <a:tcPr anchor="ctr"/>
                </a:tc>
                <a:tc vMerge="1"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700">
                          <a:sym typeface="+mn-ea"/>
                        </a:rPr>
                        <a:t>424</a:t>
                      </a:r>
                      <a:r>
                        <a:rPr lang="zh-CN" altLang="en-US" sz="1700">
                          <a:sym typeface="+mn-ea"/>
                        </a:rPr>
                        <a:t>万</a:t>
                      </a:r>
                      <a:endParaRPr lang="zh-CN" altLang="en-US" sz="1700">
                        <a:sym typeface="+mn-ea"/>
                      </a:endParaRPr>
                    </a:p>
                  </a:txBody>
                  <a:tcPr marL="91438" marR="91438" marT="44326" marB="44326" anchor="ctr">
                    <a:solidFill>
                      <a:srgbClr val="E9EBF5"/>
                    </a:solidFill>
                  </a:tcPr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</a:tr>
              <a:tr h="0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700"/>
                        <a:t>网易云课堂</a:t>
                      </a:r>
                      <a:endParaRPr lang="zh-CN" altLang="en-US" sz="1700"/>
                    </a:p>
                  </a:txBody>
                  <a:tcPr marL="91438" marR="91438" marT="44326" marB="44326" anchor="ctr">
                    <a:solidFill>
                      <a:srgbClr val="CFD5EA"/>
                    </a:solidFill>
                  </a:tcPr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700">
                          <a:sym typeface="+mn-ea"/>
                        </a:rPr>
                        <a:t>职场技能提升</a:t>
                      </a:r>
                      <a:endParaRPr lang="zh-CN" altLang="en-US" sz="1700"/>
                    </a:p>
                  </a:txBody>
                  <a:tcPr marL="91438" marR="91438" marT="44326" marB="44326" anchor="ctr">
                    <a:solidFill>
                      <a:srgbClr val="CFD5EA"/>
                    </a:solidFill>
                  </a:tcPr>
                </a:tc>
                <a:tc vMerge="1">
                  <a:tcPr anchor="ctr"/>
                </a:tc>
              </a:tr>
              <a:tr h="347980"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700" b="0" dirty="0">
                          <a:solidFill>
                            <a:schemeClr val="tx1"/>
                          </a:solidFill>
                          <a:sym typeface="+mn-ea"/>
                        </a:rPr>
                        <a:t>20</a:t>
                      </a:r>
                      <a:r>
                        <a:rPr lang="zh-CN" altLang="en-US" sz="1700" b="0" dirty="0">
                          <a:solidFill>
                            <a:schemeClr val="tx1"/>
                          </a:solidFill>
                          <a:sym typeface="+mn-ea"/>
                        </a:rPr>
                        <a:t>万</a:t>
                      </a:r>
                      <a:endParaRPr lang="zh-CN" altLang="en-US" sz="17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91438" marR="91438" marT="44326" marB="44326" anchor="ctr">
                    <a:solidFill>
                      <a:srgbClr val="CFD5EA"/>
                    </a:solidFill>
                  </a:tcPr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</a:tr>
              <a:tr h="246380">
                <a:tc vMerge="1">
                  <a:tcPr anchor="ctr"/>
                </a:tc>
                <a:tc vMerge="1"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700">
                          <a:sym typeface="+mn-ea"/>
                        </a:rPr>
                        <a:t>368.27万</a:t>
                      </a:r>
                      <a:endParaRPr lang="zh-CN" altLang="en-US" sz="1700">
                        <a:sym typeface="+mn-ea"/>
                      </a:endParaRPr>
                    </a:p>
                  </a:txBody>
                  <a:tcPr marL="91438" marR="91438" marT="44326" marB="44326"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</a:tr>
              <a:tr h="8242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700"/>
                        <a:t>粉笔网</a:t>
                      </a:r>
                      <a:endParaRPr lang="zh-CN" altLang="en-US" sz="1700"/>
                    </a:p>
                  </a:txBody>
                  <a:tcPr marL="91438" marR="91438" marT="44326" marB="44326" anchor="ctr">
                    <a:solidFill>
                      <a:srgbClr val="E9EBF5"/>
                    </a:solidFill>
                  </a:tcPr>
                </a:tc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700"/>
                        <a:t>20-29</a:t>
                      </a:r>
                      <a:r>
                        <a:rPr lang="zh-CN" altLang="en-US" sz="1700"/>
                        <a:t>岁拥有职业教育需求的成年用户</a:t>
                      </a:r>
                      <a:endParaRPr lang="zh-CN" altLang="en-US" sz="1700"/>
                    </a:p>
                  </a:txBody>
                  <a:tcPr marL="91438" marR="91438" marT="44326" marB="44326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700" dirty="0"/>
                        <a:t>公务员、事业单位招聘及教师招聘考试</a:t>
                      </a:r>
                      <a:endParaRPr lang="zh-CN" altLang="en-US" sz="1700" dirty="0"/>
                    </a:p>
                  </a:txBody>
                  <a:tcPr marL="91438" marR="91438" marT="44326" marB="44326" anchor="ctr">
                    <a:solidFill>
                      <a:srgbClr val="E9EBF5"/>
                    </a:solidFill>
                  </a:tcPr>
                </a:tc>
                <a:tc vMerge="1">
                  <a:tcPr anchor="ctr"/>
                </a:tc>
              </a:tr>
            </a:tbl>
          </a:graphicData>
        </a:graphic>
      </p:graphicFrame>
      <p:sp>
        <p:nvSpPr>
          <p:cNvPr id="109615" name="文本框 33"/>
          <p:cNvSpPr txBox="1"/>
          <p:nvPr/>
        </p:nvSpPr>
        <p:spPr>
          <a:xfrm>
            <a:off x="8885238" y="6351588"/>
            <a:ext cx="3216275" cy="33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1600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目标用户数据来自百度指数搜索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9616" name="文本框 1"/>
          <p:cNvSpPr txBox="1"/>
          <p:nvPr/>
        </p:nvSpPr>
        <p:spPr>
          <a:xfrm>
            <a:off x="714375" y="5459413"/>
            <a:ext cx="10820400" cy="3984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竞品选择依据：提供笔记功能的前提下，考察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产品形式+目标用户（规模）+课程主打</a:t>
            </a:r>
            <a:r>
              <a: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的匹配度</a:t>
            </a:r>
            <a:endParaRPr lang="zh-CN" altLang="en-US" sz="20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1313" name="组合 1"/>
          <p:cNvGrpSpPr/>
          <p:nvPr/>
        </p:nvGrpSpPr>
        <p:grpSpPr>
          <a:xfrm>
            <a:off x="346075" y="323850"/>
            <a:ext cx="3268663" cy="398463"/>
            <a:chOff x="545" y="509"/>
            <a:chExt cx="5148" cy="628"/>
          </a:xfrm>
        </p:grpSpPr>
        <p:sp>
          <p:nvSpPr>
            <p:cNvPr id="3" name="等腰三角形 2"/>
            <p:cNvSpPr/>
            <p:nvPr/>
          </p:nvSpPr>
          <p:spPr>
            <a:xfrm rot="10800000">
              <a:off x="545" y="644"/>
              <a:ext cx="595" cy="403"/>
            </a:xfrm>
            <a:prstGeom prst="triangle">
              <a:avLst/>
            </a:prstGeom>
            <a:solidFill>
              <a:srgbClr val="E7C7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1315" name="文本框 4"/>
            <p:cNvSpPr txBox="1"/>
            <p:nvPr/>
          </p:nvSpPr>
          <p:spPr>
            <a:xfrm>
              <a:off x="1239" y="509"/>
              <a:ext cx="445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竞品概览</a:t>
              </a:r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间接竞品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3" name="表格 32"/>
          <p:cNvGraphicFramePr/>
          <p:nvPr>
            <p:custDataLst>
              <p:tags r:id="rId1"/>
            </p:custDataLst>
          </p:nvPr>
        </p:nvGraphicFramePr>
        <p:xfrm>
          <a:off x="927100" y="985838"/>
          <a:ext cx="9864725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195"/>
                <a:gridCol w="2299970"/>
                <a:gridCol w="2340610"/>
                <a:gridCol w="3155315"/>
              </a:tblGrid>
              <a:tr h="767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700"/>
                        <a:t>间接竞品</a:t>
                      </a:r>
                      <a:endParaRPr lang="zh-CN" altLang="en-US" sz="1700"/>
                    </a:p>
                  </a:txBody>
                  <a:tcPr marL="91438" marR="91438" marT="44326" marB="443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700"/>
                        <a:t>产品类型</a:t>
                      </a:r>
                      <a:endParaRPr lang="zh-CN" altLang="en-US" sz="1700"/>
                    </a:p>
                  </a:txBody>
                  <a:tcPr marL="91438" marR="91438" marT="44326" marB="443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700" dirty="0"/>
                        <a:t>月独立设备（万台）</a:t>
                      </a:r>
                      <a:r>
                        <a:rPr lang="en-US" altLang="zh-CN" sz="1700" dirty="0"/>
                        <a:t>*</a:t>
                      </a:r>
                      <a:endParaRPr lang="en-US" altLang="zh-CN" sz="1700" dirty="0"/>
                    </a:p>
                  </a:txBody>
                  <a:tcPr marL="91438" marR="91438" marT="44326" marB="443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700"/>
                        <a:t>目标用户</a:t>
                      </a:r>
                      <a:r>
                        <a:rPr lang="en-US" altLang="zh-CN" sz="1700" baseline="30000"/>
                        <a:t>*</a:t>
                      </a:r>
                      <a:endParaRPr lang="en-US" altLang="zh-CN" sz="1700" baseline="30000"/>
                    </a:p>
                  </a:txBody>
                  <a:tcPr marL="91438" marR="91438" marT="44326" marB="44326" anchor="ctr"/>
                </a:tc>
              </a:tr>
              <a:tr h="10045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700"/>
                        <a:t>印象笔记</a:t>
                      </a:r>
                      <a:endParaRPr lang="zh-CN" altLang="en-US" sz="1700"/>
                    </a:p>
                  </a:txBody>
                  <a:tcPr marL="91438" marR="91438" marT="44326" marB="443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700">
                          <a:sym typeface="+mn-ea"/>
                        </a:rPr>
                        <a:t>专业云笔记工具</a:t>
                      </a:r>
                      <a:endParaRPr lang="zh-CN" altLang="en-US" sz="1700">
                        <a:sym typeface="+mn-ea"/>
                      </a:endParaRPr>
                    </a:p>
                  </a:txBody>
                  <a:tcPr marL="91438" marR="91438" marT="44326" marB="443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700" dirty="0">
                          <a:sym typeface="+mn-ea"/>
                        </a:rPr>
                        <a:t>885</a:t>
                      </a:r>
                      <a:endParaRPr lang="en-US" altLang="zh-CN" sz="1700" dirty="0">
                        <a:sym typeface="+mn-ea"/>
                      </a:endParaRPr>
                    </a:p>
                  </a:txBody>
                  <a:tcPr marL="91438" marR="91438" marT="44326" marB="443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700">
                          <a:sym typeface="+mn-ea"/>
                        </a:rPr>
                        <a:t>年轻白领及大学生群体</a:t>
                      </a:r>
                      <a:endParaRPr lang="zh-CN" altLang="en-US" sz="1700"/>
                    </a:p>
                  </a:txBody>
                  <a:tcPr marL="91438" marR="91438" marT="44326" marB="44326" anchor="ctr"/>
                </a:tc>
              </a:tr>
            </a:tbl>
          </a:graphicData>
        </a:graphic>
      </p:graphicFrame>
      <p:sp>
        <p:nvSpPr>
          <p:cNvPr id="141333" name="文本框 33"/>
          <p:cNvSpPr txBox="1"/>
          <p:nvPr/>
        </p:nvSpPr>
        <p:spPr>
          <a:xfrm>
            <a:off x="8856663" y="6351588"/>
            <a:ext cx="3216275" cy="292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lang="zh-CN" altLang="en-US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月度</a:t>
            </a:r>
            <a:r>
              <a:rPr lang="zh-CN" altLang="en-US" sz="2000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独立</a:t>
            </a:r>
            <a:r>
              <a:rPr lang="zh-CN" altLang="en-US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设备数据来自艾瑞数据</a:t>
            </a:r>
            <a:endParaRPr lang="zh-CN" altLang="en-US" baseline="30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1334" name="文本框 1"/>
          <p:cNvSpPr txBox="1"/>
          <p:nvPr/>
        </p:nvSpPr>
        <p:spPr>
          <a:xfrm>
            <a:off x="786765" y="4248468"/>
            <a:ext cx="10820400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竞品选择依据：印象笔记作为一款专业笔记工具，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产品功能和目标用户</a:t>
            </a:r>
            <a:r>
              <a: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与我们均有重合之处。并且专业笔记软件功能强大，在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功能设计维度</a:t>
            </a:r>
            <a:r>
              <a: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有较高借鉴意义。</a:t>
            </a:r>
            <a:endParaRPr lang="zh-CN" altLang="en-US" sz="20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3665" name="组合 5"/>
          <p:cNvGrpSpPr/>
          <p:nvPr/>
        </p:nvGrpSpPr>
        <p:grpSpPr>
          <a:xfrm>
            <a:off x="574675" y="530225"/>
            <a:ext cx="5376863" cy="5486400"/>
            <a:chOff x="6698566" y="879190"/>
            <a:chExt cx="5376171" cy="5485135"/>
          </a:xfrm>
        </p:grpSpPr>
        <p:pic>
          <p:nvPicPr>
            <p:cNvPr id="113666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3667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3668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3670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" name="文本框 11"/>
          <p:cNvSpPr txBox="1"/>
          <p:nvPr/>
        </p:nvSpPr>
        <p:spPr>
          <a:xfrm>
            <a:off x="6710976" y="2564205"/>
            <a:ext cx="4339399" cy="14763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>
            <a:spAutoFit/>
          </a:bodyPr>
          <a:lstStyle/>
          <a:p>
            <a:pPr marR="0" defTabSz="914400" fontAlgn="auto">
              <a:buClrTx/>
              <a:buSzTx/>
              <a:buFontTx/>
              <a:defRPr/>
            </a:pPr>
            <a:r>
              <a:rPr kumimoji="0" lang="zh-CN" altLang="en-US" sz="5400" kern="1200" cap="none" spc="0" normalizeH="0" baseline="0" noProof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多维分析</a:t>
            </a:r>
            <a:endParaRPr kumimoji="0" lang="zh-CN" altLang="en-US" sz="5400" kern="1200" cap="none" spc="0" normalizeH="0" baseline="0" noProof="1"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R="0" defTabSz="914400" fontAlgn="auto">
              <a:buClrTx/>
              <a:buSzTx/>
              <a:buFontTx/>
              <a:defRPr/>
            </a:pPr>
            <a:endParaRPr kumimoji="0" lang="zh-CN" altLang="en-US" sz="3600" kern="1200" cap="none" spc="0" normalizeH="0" baseline="0" noProof="1"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fade/>
  </p:transition>
</p:sld>
</file>

<file path=ppt/tags/tag1.xml><?xml version="1.0" encoding="utf-8"?>
<p:tagLst xmlns:p="http://schemas.openxmlformats.org/presentationml/2006/main">
  <p:tag name="KSO_WM_UNIT_COLOR_SCHEME_SHAPE_ID" val="3"/>
  <p:tag name="KSO_WM_UNIT_COLOR_SCHEME_PARENT_PAGE" val="0_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187584_3*n_h_i*1_1_1"/>
  <p:tag name="KSO_WM_TEMPLATE_CATEGORY" val="diagram"/>
  <p:tag name="KSO_WM_TEMPLATE_INDEX" val="20187584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COLOR_SCHEME_SHAPE_ID" val="85"/>
  <p:tag name="KSO_WM_UNIT_COLOR_SCHEME_PARENT_PAGE" val="0_2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4"/>
  <p:tag name="KSO_WM_UNIT_ID" val="diagram20187584_3*n_h_h_i*1_2_2_4"/>
  <p:tag name="KSO_WM_TEMPLATE_CATEGORY" val="diagram"/>
  <p:tag name="KSO_WM_TEMPLATE_INDEX" val="20187584"/>
  <p:tag name="KSO_WM_UNIT_LAYERLEVEL" val="1_1_1_1"/>
  <p:tag name="KSO_WM_TAG_VERSION" val="1.0"/>
  <p:tag name="KSO_WM_BEAUTIFY_FLAG" val="#wm#"/>
  <p:tag name="KSO_WM_UNIT_LINE_FORE_SCHEMECOLOR_INDEX" val="16"/>
  <p:tag name="KSO_WM_UNIT_LINE_FILL_TYPE" val="2"/>
</p:tagLst>
</file>

<file path=ppt/tags/tag11.xml><?xml version="1.0" encoding="utf-8"?>
<p:tagLst xmlns:p="http://schemas.openxmlformats.org/presentationml/2006/main">
  <p:tag name="KSO_WM_UNIT_ISCONTENTSTITLE" val="0"/>
  <p:tag name="KSO_WM_UNIT_COLOR_SCHEME_SHAPE_ID" val="27"/>
  <p:tag name="KSO_WM_UNIT_COLOR_SCHEME_PARENT_PAGE" val="0_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1"/>
  <p:tag name="KSO_WM_UNIT_ID" val="diagram20187584_3*n_h_h_i*1_2_4_1"/>
  <p:tag name="KSO_WM_TEMPLATE_CATEGORY" val="diagram"/>
  <p:tag name="KSO_WM_TEMPLATE_INDEX" val="20187584"/>
  <p:tag name="KSO_WM_UNIT_LAYERLEVEL" val="1_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12.xml><?xml version="1.0" encoding="utf-8"?>
<p:tagLst xmlns:p="http://schemas.openxmlformats.org/presentationml/2006/main">
  <p:tag name="KSO_WM_UNIT_COLOR_SCHEME_SHAPE_ID" val="28"/>
  <p:tag name="KSO_WM_UNIT_COLOR_SCHEME_PARENT_PAGE" val="0_2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5"/>
  <p:tag name="KSO_WM_UNIT_ID" val="diagram20187584_3*n_h_h_i*1_2_3_5"/>
  <p:tag name="KSO_WM_TEMPLATE_CATEGORY" val="diagram"/>
  <p:tag name="KSO_WM_TEMPLATE_INDEX" val="20187584"/>
  <p:tag name="KSO_WM_UNIT_LAYERLEVEL" val="1_1_1_1"/>
  <p:tag name="KSO_WM_TAG_VERSION" val="1.0"/>
  <p:tag name="KSO_WM_BEAUTIFY_FLAG" val="#wm#"/>
  <p:tag name="KSO_WM_UNIT_LINE_FORE_SCHEMECOLOR_INDEX" val="16"/>
  <p:tag name="KSO_WM_UNIT_LINE_FILL_TYPE" val="2"/>
</p:tagLst>
</file>

<file path=ppt/tags/tag13.xml><?xml version="1.0" encoding="utf-8"?>
<p:tagLst xmlns:p="http://schemas.openxmlformats.org/presentationml/2006/main">
  <p:tag name="KSO_WM_UNIT_COLOR_SCHEME_SHAPE_ID" val="29"/>
  <p:tag name="KSO_WM_UNIT_COLOR_SCHEME_PARENT_PAGE" val="0_2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4"/>
  <p:tag name="KSO_WM_UNIT_ID" val="diagram20187584_3*n_h_h_i*1_2_4_4"/>
  <p:tag name="KSO_WM_TEMPLATE_CATEGORY" val="diagram"/>
  <p:tag name="KSO_WM_TEMPLATE_INDEX" val="20187584"/>
  <p:tag name="KSO_WM_UNIT_LAYERLEVEL" val="1_1_1_1"/>
  <p:tag name="KSO_WM_TAG_VERSION" val="1.0"/>
  <p:tag name="KSO_WM_BEAUTIFY_FLAG" val="#wm#"/>
  <p:tag name="KSO_WM_UNIT_LINE_FORE_SCHEMECOLOR_INDEX" val="16"/>
  <p:tag name="KSO_WM_UNIT_LINE_FILL_TYPE" val="2"/>
</p:tagLst>
</file>

<file path=ppt/tags/tag14.xml><?xml version="1.0" encoding="utf-8"?>
<p:tagLst xmlns:p="http://schemas.openxmlformats.org/presentationml/2006/main">
  <p:tag name="KSO_WM_UNIT_COLOR_SCHEME_SHAPE_ID" val="30"/>
  <p:tag name="KSO_WM_UNIT_COLOR_SCHEME_PARENT_PAGE" val="0_2"/>
  <p:tag name="KSO_WM_UNIT_ISCONTENTSTITLE" val="0"/>
  <p:tag name="KSO_WM_UNIT_ISNUMDGMTITLE" val="0"/>
  <p:tag name="KSO_WM_UNIT_PRESET_TEXT" val="添加标题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1_1"/>
  <p:tag name="KSO_WM_UNIT_ID" val="diagram20187584_3*n_h_h_a*1_2_1_1"/>
  <p:tag name="KSO_WM_TEMPLATE_CATEGORY" val="diagram"/>
  <p:tag name="KSO_WM_TEMPLATE_INDEX" val="20187584"/>
  <p:tag name="KSO_WM_UNIT_LAYERLEVEL" val="1_1_1_1"/>
  <p:tag name="KSO_WM_TAG_VERSION" val="1.0"/>
  <p:tag name="KSO_WM_BEAUTIFY_FLAG" val="#wm#"/>
  <p:tag name="KSO_WM_UNIT_TEXT_FILL_FORE_SCHEMECOLOR_INDEX" val="14"/>
  <p:tag name="KSO_WM_UNIT_TEXT_FILL_TYPE" val="1"/>
</p:tagLst>
</file>

<file path=ppt/tags/tag15.xml><?xml version="1.0" encoding="utf-8"?>
<p:tagLst xmlns:p="http://schemas.openxmlformats.org/presentationml/2006/main">
  <p:tag name="KSO_WM_UNIT_COLOR_SCHEME_SHAPE_ID" val="31"/>
  <p:tag name="KSO_WM_UNIT_COLOR_SCHEME_PARENT_PAGE" val="0_2"/>
  <p:tag name="KSO_WM_UNIT_ISCONTENTSTITLE" val="0"/>
  <p:tag name="KSO_WM_UNIT_ISNUMDGMTITLE" val="0"/>
  <p:tag name="KSO_WM_UNIT_PRESET_TEXT" val="添加标题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3_1"/>
  <p:tag name="KSO_WM_UNIT_ID" val="diagram20187584_3*n_h_h_a*1_2_3_1"/>
  <p:tag name="KSO_WM_TEMPLATE_CATEGORY" val="diagram"/>
  <p:tag name="KSO_WM_TEMPLATE_INDEX" val="20187584"/>
  <p:tag name="KSO_WM_UNIT_LAYERLEVEL" val="1_1_1_1"/>
  <p:tag name="KSO_WM_TAG_VERSION" val="1.0"/>
  <p:tag name="KSO_WM_BEAUTIFY_FLAG" val="#wm#"/>
  <p:tag name="KSO_WM_UNIT_TEXT_FILL_FORE_SCHEMECOLOR_INDEX" val="14"/>
  <p:tag name="KSO_WM_UNIT_TEXT_FILL_TYPE" val="1"/>
</p:tagLst>
</file>

<file path=ppt/tags/tag16.xml><?xml version="1.0" encoding="utf-8"?>
<p:tagLst xmlns:p="http://schemas.openxmlformats.org/presentationml/2006/main">
  <p:tag name="KSO_WM_UNIT_COLOR_SCHEME_SHAPE_ID" val="32"/>
  <p:tag name="KSO_WM_UNIT_COLOR_SCHEME_PARENT_PAGE" val="0_2"/>
  <p:tag name="KSO_WM_UNIT_ISCONTENTSTITLE" val="0"/>
  <p:tag name="KSO_WM_UNIT_ISNUMDGMTITLE" val="0"/>
  <p:tag name="KSO_WM_UNIT_PRESET_TEXT" val="添加标题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2_1"/>
  <p:tag name="KSO_WM_UNIT_ID" val="diagram20187584_3*n_h_h_a*1_2_2_1"/>
  <p:tag name="KSO_WM_TEMPLATE_CATEGORY" val="diagram"/>
  <p:tag name="KSO_WM_TEMPLATE_INDEX" val="20187584"/>
  <p:tag name="KSO_WM_UNIT_LAYERLEVEL" val="1_1_1_1"/>
  <p:tag name="KSO_WM_TAG_VERSION" val="1.0"/>
  <p:tag name="KSO_WM_BEAUTIFY_FLAG" val="#wm#"/>
  <p:tag name="KSO_WM_UNIT_TEXT_FILL_FORE_SCHEMECOLOR_INDEX" val="14"/>
  <p:tag name="KSO_WM_UNIT_TEXT_FILL_TYPE" val="1"/>
</p:tagLst>
</file>

<file path=ppt/tags/tag17.xml><?xml version="1.0" encoding="utf-8"?>
<p:tagLst xmlns:p="http://schemas.openxmlformats.org/presentationml/2006/main">
  <p:tag name="KSO_WM_UNIT_COLOR_SCHEME_SHAPE_ID" val="33"/>
  <p:tag name="KSO_WM_UNIT_COLOR_SCHEME_PARENT_PAGE" val="0_2"/>
  <p:tag name="KSO_WM_UNIT_ISCONTENTSTITLE" val="0"/>
  <p:tag name="KSO_WM_UNIT_ISNUMDGMTITLE" val="0"/>
  <p:tag name="KSO_WM_UNIT_PRESET_TEXT" val="添加标题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4_1"/>
  <p:tag name="KSO_WM_UNIT_ID" val="diagram20187584_3*n_h_h_a*1_2_4_1"/>
  <p:tag name="KSO_WM_TEMPLATE_CATEGORY" val="diagram"/>
  <p:tag name="KSO_WM_TEMPLATE_INDEX" val="20187584"/>
  <p:tag name="KSO_WM_UNIT_LAYERLEVEL" val="1_1_1_1"/>
  <p:tag name="KSO_WM_TAG_VERSION" val="1.0"/>
  <p:tag name="KSO_WM_BEAUTIFY_FLAG" val="#wm#"/>
  <p:tag name="KSO_WM_UNIT_TEXT_FILL_FORE_SCHEMECOLOR_INDEX" val="14"/>
  <p:tag name="KSO_WM_UNIT_TEXT_FILL_TYPE" val="1"/>
</p:tagLst>
</file>

<file path=ppt/tags/tag18.xml><?xml version="1.0" encoding="utf-8"?>
<p:tagLst xmlns:p="http://schemas.openxmlformats.org/presentationml/2006/main">
  <p:tag name="KSO_WM_UNIT_COLOR_SCHEME_SHAPE_ID" val="15"/>
  <p:tag name="KSO_WM_UNIT_COLOR_SCHEME_PARENT_PAGE" val="0_1"/>
  <p:tag name="KSO_WM_UNIT_ISCONTENTSTITLE" val="0"/>
  <p:tag name="KSO_WM_UNIT_ISNUMDGMTITLE" val="0"/>
  <p:tag name="KSO_WM_UNIT_PRESET_TEXT" val="添加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1_1"/>
  <p:tag name="KSO_WM_UNIT_ID" val="diagram20187584_3*n_h_a*1_1_1"/>
  <p:tag name="KSO_WM_TEMPLATE_CATEGORY" val="diagram"/>
  <p:tag name="KSO_WM_TEMPLATE_INDEX" val="2018758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160390_4*l_h_i*1_1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.xml><?xml version="1.0" encoding="utf-8"?>
<p:tagLst xmlns:p="http://schemas.openxmlformats.org/presentationml/2006/main">
  <p:tag name="KSO_WM_UNIT_ISCONTENTSTITLE" val="0"/>
  <p:tag name="KSO_WM_UNIT_COLOR_SCHEME_SHAPE_ID" val="23"/>
  <p:tag name="KSO_WM_UNIT_COLOR_SCHEME_PARENT_PAGE" val="0_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ID" val="diagram20187584_3*n_h_h_i*1_2_1_1"/>
  <p:tag name="KSO_WM_TEMPLATE_CATEGORY" val="diagram"/>
  <p:tag name="KSO_WM_TEMPLATE_INDEX" val="20187584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160390_4*l_h_i*1_1_2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160390_4*l_h_a*1_1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5"/>
  <p:tag name="KSO_WM_UNIT_TEXT_FILL_TYPE" val="1"/>
</p:tagLst>
</file>

<file path=ppt/tags/tag2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160390_4*l_h_f*1_1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PRESET_TEXT" val="单击此处输入你的正文，文字是您思想的提炼，请尽量言简意赅的阐述观点。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160390_4*l_h_i*1_2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160390_4*l_h_i*1_2_2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160390_4*l_h_a*1_2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6"/>
  <p:tag name="KSO_WM_UNIT_TEXT_FILL_TYPE" val="1"/>
</p:tagLst>
</file>

<file path=ppt/tags/tag2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160390_4*l_h_f*1_2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PRESET_TEXT" val="单击此处输入你的正文，文字是您思想的提炼，请尽量言简意赅的阐述观点。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160390_4*l_h_i*1_3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160390_4*l_h_i*1_3_2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160390_4*l_h_a*1_3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7"/>
  <p:tag name="KSO_WM_UNIT_TEXT_FILL_TYPE" val="1"/>
</p:tagLst>
</file>

<file path=ppt/tags/tag3.xml><?xml version="1.0" encoding="utf-8"?>
<p:tagLst xmlns:p="http://schemas.openxmlformats.org/presentationml/2006/main">
  <p:tag name="KSO_WM_UNIT_ISCONTENTSTITLE" val="0"/>
  <p:tag name="KSO_WM_UNIT_COLOR_SCHEME_SHAPE_ID" val="51"/>
  <p:tag name="KSO_WM_UNIT_COLOR_SCHEME_PARENT_PAGE" val="0_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ID" val="diagram20187584_3*n_h_h_i*1_2_2_1"/>
  <p:tag name="KSO_WM_TEMPLATE_CATEGORY" val="diagram"/>
  <p:tag name="KSO_WM_TEMPLATE_INDEX" val="20187584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160390_4*l_h_f*1_3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PRESET_TEXT" val="单击此处输入你的正文，文字是您思想的提炼，请尽量言简意赅的阐述观点。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160390_4*l_h_i*1_4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160390_4*l_h_i*1_4_2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160390_4*l_h_a*1_4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8"/>
  <p:tag name="KSO_WM_UNIT_TEXT_FILL_TYPE" val="1"/>
</p:tagLst>
</file>

<file path=ppt/tags/tag3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160390_4*l_h_f*1_4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PRESET_TEXT" val="单击此处输入你的正文，文字是您思想的提炼，请尽量言简意赅的阐述观点。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TABLE_BEAUTIFY" val="smartTable{45a90b87-6383-405d-a50b-efd0aac688ce}"/>
</p:tagLst>
</file>

<file path=ppt/tags/tag36.xml><?xml version="1.0" encoding="utf-8"?>
<p:tagLst xmlns:p="http://schemas.openxmlformats.org/presentationml/2006/main">
  <p:tag name="KSO_WM_UNIT_TABLE_BEAUTIFY" val="{49f502df-5baa-4325-9b3d-f1b79bde52a1}"/>
</p:tagLst>
</file>

<file path=ppt/tags/tag37.xml><?xml version="1.0" encoding="utf-8"?>
<p:tagLst xmlns:p="http://schemas.openxmlformats.org/presentationml/2006/main">
  <p:tag name="KSO_WM_UNIT_TABLE_BEAUTIFY" val="{2cdd883b-abfe-4ac8-9c30-82cf29ae7a72}"/>
</p:tagLst>
</file>

<file path=ppt/tags/tag38.xml><?xml version="1.0" encoding="utf-8"?>
<p:tagLst xmlns:p="http://schemas.openxmlformats.org/presentationml/2006/main">
  <p:tag name="KSO_WM_UNIT_TABLE_BEAUTIFY" val="{fcb4c20c-5d89-4e8a-9742-be306ff09df3}"/>
</p:tagLst>
</file>

<file path=ppt/tags/tag39.xml><?xml version="1.0" encoding="utf-8"?>
<p:tagLst xmlns:p="http://schemas.openxmlformats.org/presentationml/2006/main">
  <p:tag name="KSO_WM_UNIT_TABLE_BEAUTIFY" val="{0f0cbf33-9e04-4a37-894d-f1750d897eba}"/>
</p:tagLst>
</file>

<file path=ppt/tags/tag4.xml><?xml version="1.0" encoding="utf-8"?>
<p:tagLst xmlns:p="http://schemas.openxmlformats.org/presentationml/2006/main">
  <p:tag name="KSO_WM_UNIT_COLOR_SCHEME_SHAPE_ID" val="79"/>
  <p:tag name="KSO_WM_UNIT_COLOR_SCHEME_PARENT_PAGE" val="0_2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5"/>
  <p:tag name="KSO_WM_UNIT_ID" val="diagram20187584_3*n_h_h_i*1_2_1_5"/>
  <p:tag name="KSO_WM_TEMPLATE_CATEGORY" val="diagram"/>
  <p:tag name="KSO_WM_TEMPLATE_INDEX" val="20187584"/>
  <p:tag name="KSO_WM_UNIT_LAYERLEVEL" val="1_1_1_1"/>
  <p:tag name="KSO_WM_TAG_VERSION" val="1.0"/>
  <p:tag name="KSO_WM_BEAUTIFY_FLAG" val="#wm#"/>
  <p:tag name="KSO_WM_UNIT_LINE_FORE_SCHEMECOLOR_INDEX" val="16"/>
  <p:tag name="KSO_WM_UNIT_LINE_FILL_TYPE" val="2"/>
</p:tagLst>
</file>

<file path=ppt/tags/tag40.xml><?xml version="1.0" encoding="utf-8"?>
<p:tagLst xmlns:p="http://schemas.openxmlformats.org/presentationml/2006/main">
  <p:tag name="KSO_WM_UNIT_TABLE_BEAUTIFY" val="{0ce98578-6bc1-411b-81f8-b9480b098efa}"/>
</p:tagLst>
</file>

<file path=ppt/tags/tag41.xml><?xml version="1.0" encoding="utf-8"?>
<p:tagLst xmlns:p="http://schemas.openxmlformats.org/presentationml/2006/main">
  <p:tag name="KSO_WM_UNIT_TABLE_BEAUTIFY" val="{913b99a0-f1c3-4dbc-948c-43df04e053bf}"/>
</p:tagLst>
</file>

<file path=ppt/tags/tag42.xml><?xml version="1.0" encoding="utf-8"?>
<p:tagLst xmlns:p="http://schemas.openxmlformats.org/presentationml/2006/main">
  <p:tag name="KSO_WM_UNIT_TABLE_BEAUTIFY" val="{72e15e3d-f1b8-44ba-ad05-132991b4dfd0}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5043_1*l_h_i*1_1_2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5043_1*l_h_i*1_2_1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5043_1*l_h_i*1_4_1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LINE_FORE_SCHEMECOLOR_INDEX" val="8"/>
  <p:tag name="KSO_WM_UNIT_LINE_FILL_TYPE" val="2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5043_1*l_h_i*1_3_1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5043_1*l_i*1_1"/>
  <p:tag name="KSO_WM_TEMPLATE_CATEGORY" val="diagram"/>
  <p:tag name="KSO_WM_TEMPLATE_INDEX" val="20165043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65043_1*l_h_i*1_2_3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165043_1*l_h_i*1_4_3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COLOR_SCHEME_SHAPE_ID" val="107"/>
  <p:tag name="KSO_WM_UNIT_COLOR_SCHEME_PARENT_PAGE" val="0_2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5"/>
  <p:tag name="KSO_WM_UNIT_ID" val="diagram20187584_3*n_h_h_i*1_2_2_5"/>
  <p:tag name="KSO_WM_TEMPLATE_CATEGORY" val="diagram"/>
  <p:tag name="KSO_WM_TEMPLATE_INDEX" val="20187584"/>
  <p:tag name="KSO_WM_UNIT_LAYERLEVEL" val="1_1_1_1"/>
  <p:tag name="KSO_WM_TAG_VERSION" val="1.0"/>
  <p:tag name="KSO_WM_BEAUTIFY_FLAG" val="#wm#"/>
  <p:tag name="KSO_WM_UNIT_LINE_FORE_SCHEMECOLOR_INDEX" val="16"/>
  <p:tag name="KSO_WM_UNIT_LINE_FILL_TYPE" val="2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65043_1*l_h_i*1_3_3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65043_1*l_h_i*1_1_3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5043_1*l_h_i*1_1_1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5043_1*l_h_i*1_2_2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5043_1*l_h_i*1_3_2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5043_1*l_h_i*1_4_2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5043_1*l_h_a*1_1_1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</p:tagLst>
</file>

<file path=ppt/tags/tag57.xml><?xml version="1.0" encoding="utf-8"?>
<p:tagLst xmlns:p="http://schemas.openxmlformats.org/presentationml/2006/main">
  <p:tag name="KSO_WM_UNIT_SUBTYPE" val="a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5043_1*l_h_f*1_1_1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5043_1*l_h_a*1_2_1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</p:tagLst>
</file>

<file path=ppt/tags/tag59.xml><?xml version="1.0" encoding="utf-8"?>
<p:tagLst xmlns:p="http://schemas.openxmlformats.org/presentationml/2006/main">
  <p:tag name="KSO_WM_UNIT_SUBTYPE" val="a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5043_1*l_h_f*1_2_1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COLOR_SCHEME_SHAPE_ID" val="115"/>
  <p:tag name="KSO_WM_UNIT_COLOR_SCHEME_PARENT_PAGE" val="0_2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5"/>
  <p:tag name="KSO_WM_UNIT_ID" val="diagram20187584_3*n_h_h_i*1_2_4_5"/>
  <p:tag name="KSO_WM_TEMPLATE_CATEGORY" val="diagram"/>
  <p:tag name="KSO_WM_TEMPLATE_INDEX" val="20187584"/>
  <p:tag name="KSO_WM_UNIT_LAYERLEVEL" val="1_1_1_1"/>
  <p:tag name="KSO_WM_TAG_VERSION" val="1.0"/>
  <p:tag name="KSO_WM_BEAUTIFY_FLAG" val="#wm#"/>
  <p:tag name="KSO_WM_UNIT_LINE_FORE_SCHEMECOLOR_INDEX" val="16"/>
  <p:tag name="KSO_WM_UNIT_LINE_FILL_TYPE" val="2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65043_1*l_h_a*1_4_1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8"/>
  <p:tag name="KSO_WM_UNIT_TEXT_FILL_TYPE" val="1"/>
</p:tagLst>
</file>

<file path=ppt/tags/tag61.xml><?xml version="1.0" encoding="utf-8"?>
<p:tagLst xmlns:p="http://schemas.openxmlformats.org/presentationml/2006/main">
  <p:tag name="KSO_WM_UNIT_SUBTYPE" val="a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65043_1*l_h_f*1_4_1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5043_1*l_h_a*1_3_1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</p:tagLst>
</file>

<file path=ppt/tags/tag63.xml><?xml version="1.0" encoding="utf-8"?>
<p:tagLst xmlns:p="http://schemas.openxmlformats.org/presentationml/2006/main">
  <p:tag name="KSO_WM_UNIT_SUBTYPE" val="a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5043_1*l_h_f*1_3_1"/>
  <p:tag name="KSO_WM_TEMPLATE_CATEGORY" val="diagram"/>
  <p:tag name="KSO_WM_TEMPLATE_INDEX" val="2016504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633_3*l_i*1_1"/>
  <p:tag name="KSO_WM_TEMPLATE_CATEGORY" val="diagram"/>
  <p:tag name="KSO_WM_TEMPLATE_INDEX" val="633"/>
  <p:tag name="KSO_WM_UNIT_LAYERLEVEL" val="1_1"/>
  <p:tag name="KSO_WM_TAG_VERSION" val="1.0"/>
  <p:tag name="KSO_WM_BEAUTIFY_FLAG" val="#wm#"/>
  <p:tag name="KSO_WM_UNIT_LINE_FORE_SCHEMECOLOR_INDEX" val="14"/>
  <p:tag name="KSO_WM_UNIT_LINE_FILL_TYPE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3_3*l_h_i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3_3*l_h_i*1_1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633_3*l_h_i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633_3*l_h_i*1_3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633_3*l_h_i*1_3_3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COLOR_SCHEME_SHAPE_ID" val="72"/>
  <p:tag name="KSO_WM_UNIT_COLOR_SCHEME_PARENT_PAGE" val="0_2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4"/>
  <p:tag name="KSO_WM_UNIT_ID" val="diagram20187584_3*n_h_h_i*1_2_1_4"/>
  <p:tag name="KSO_WM_TEMPLATE_CATEGORY" val="diagram"/>
  <p:tag name="KSO_WM_TEMPLATE_INDEX" val="20187584"/>
  <p:tag name="KSO_WM_UNIT_LAYERLEVEL" val="1_1_1_1"/>
  <p:tag name="KSO_WM_TAG_VERSION" val="1.0"/>
  <p:tag name="KSO_WM_BEAUTIFY_FLAG" val="#wm#"/>
  <p:tag name="KSO_WM_UNIT_LINE_FORE_SCHEMECOLOR_INDEX" val="16"/>
  <p:tag name="KSO_WM_UNIT_LINE_FILL_TYPE" val="2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633_3*l_h_i*1_3_4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33_3*l_h_i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33_3*l_h_i*1_2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633_3*l_h_i*1_2_3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633_3*l_h_i*1_2_4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2"/>
  <p:tag name="KSO_WM_UNIT_ID" val="diagram633_3*l_i*1_12"/>
  <p:tag name="KSO_WM_TEMPLATE_CATEGORY" val="diagram"/>
  <p:tag name="KSO_WM_TEMPLATE_INDEX" val="633"/>
  <p:tag name="KSO_WM_UNIT_LAYERLEVEL" val="1_1"/>
  <p:tag name="KSO_WM_TAG_VERSION" val="1.0"/>
  <p:tag name="KSO_WM_BEAUTIFY_FLAG" val="#wm#"/>
  <p:tag name="KSO_WM_UNIT_LINE_FORE_SCHEMECOLOR_INDEX" val="14"/>
  <p:tag name="KSO_WM_UNIT_LINE_FILL_TYPE" val="2"/>
</p:tagLst>
</file>

<file path=ppt/tags/tag76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3_3*l_h_f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633_3*l_h_a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33_3*l_h_f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633_3*l_h_a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ISCONTENTSTITLE" val="0"/>
  <p:tag name="KSO_WM_UNIT_COLOR_SCHEME_SHAPE_ID" val="4"/>
  <p:tag name="KSO_WM_UNIT_COLOR_SCHEME_PARENT_PAGE" val="0_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1"/>
  <p:tag name="KSO_WM_UNIT_ID" val="diagram20187584_3*n_h_h_i*1_2_3_1"/>
  <p:tag name="KSO_WM_TEMPLATE_CATEGORY" val="diagram"/>
  <p:tag name="KSO_WM_TEMPLATE_INDEX" val="20187584"/>
  <p:tag name="KSO_WM_UNIT_LAYERLEVEL" val="1_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80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633_3*l_h_f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633_3*l_h_a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COLOR_SCHEME_SHAPE_ID" val="48"/>
  <p:tag name="KSO_WM_UNIT_COLOR_SCHEME_PARENT_PAGE" val="0_2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4"/>
  <p:tag name="KSO_WM_UNIT_ID" val="diagram20187584_3*n_h_h_i*1_2_3_4"/>
  <p:tag name="KSO_WM_TEMPLATE_CATEGORY" val="diagram"/>
  <p:tag name="KSO_WM_TEMPLATE_INDEX" val="20187584"/>
  <p:tag name="KSO_WM_UNIT_LAYERLEVEL" val="1_1_1_1"/>
  <p:tag name="KSO_WM_TAG_VERSION" val="1.0"/>
  <p:tag name="KSO_WM_BEAUTIFY_FLAG" val="#wm#"/>
  <p:tag name="KSO_WM_UNIT_LINE_FORE_SCHEMECOLOR_INDEX" val="16"/>
  <p:tag name="KSO_WM_UNIT_LINE_FILL_TYPE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4419</Words>
  <Application>WPS 演示</Application>
  <PresentationFormat/>
  <Paragraphs>752</Paragraphs>
  <Slides>21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21</vt:i4>
      </vt:variant>
    </vt:vector>
  </HeadingPairs>
  <TitlesOfParts>
    <vt:vector size="41" baseType="lpstr">
      <vt:lpstr>Arial</vt:lpstr>
      <vt:lpstr>宋体</vt:lpstr>
      <vt:lpstr>Wingdings</vt:lpstr>
      <vt:lpstr>等线</vt:lpstr>
      <vt:lpstr>等线 Light</vt:lpstr>
      <vt:lpstr>微软雅黑</vt:lpstr>
      <vt:lpstr>黑体</vt:lpstr>
      <vt:lpstr>Arial Unicode MS</vt:lpstr>
      <vt:lpstr>微软雅黑 Light</vt:lpstr>
      <vt:lpstr>Wingdings</vt:lpstr>
      <vt:lpstr>Times New Roman</vt:lpstr>
      <vt:lpstr>文泉驿等宽微米黑</vt:lpstr>
      <vt:lpstr>等线</vt:lpstr>
      <vt:lpstr>Office 主题​​</vt:lpstr>
      <vt:lpstr>2_Office 主题​​</vt:lpstr>
      <vt:lpstr>3_Office 主题​​</vt:lpstr>
      <vt:lpstr>4_Office 主题​​</vt:lpstr>
      <vt:lpstr>5_Office 主题​​</vt:lpstr>
      <vt:lpstr>6_Office 主题​​</vt:lpstr>
      <vt:lpstr>7_Office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浅笑安然</cp:lastModifiedBy>
  <cp:revision>389</cp:revision>
  <dcterms:created xsi:type="dcterms:W3CDTF">2020-03-11T02:21:00Z</dcterms:created>
  <dcterms:modified xsi:type="dcterms:W3CDTF">2020-07-23T03:42:46Z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