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308" r:id="rId2"/>
    <p:sldId id="257" r:id="rId3"/>
    <p:sldId id="261" r:id="rId4"/>
    <p:sldId id="340" r:id="rId5"/>
    <p:sldId id="269" r:id="rId6"/>
    <p:sldId id="262" r:id="rId7"/>
    <p:sldId id="295" r:id="rId8"/>
    <p:sldId id="341" r:id="rId9"/>
    <p:sldId id="343" r:id="rId10"/>
    <p:sldId id="345" r:id="rId11"/>
    <p:sldId id="296" r:id="rId12"/>
    <p:sldId id="346" r:id="rId13"/>
    <p:sldId id="347" r:id="rId14"/>
    <p:sldId id="348" r:id="rId15"/>
    <p:sldId id="349" r:id="rId16"/>
    <p:sldId id="352" r:id="rId17"/>
    <p:sldId id="350" r:id="rId18"/>
    <p:sldId id="354" r:id="rId19"/>
    <p:sldId id="351" r:id="rId20"/>
    <p:sldId id="263" r:id="rId21"/>
    <p:sldId id="299" r:id="rId22"/>
    <p:sldId id="361" r:id="rId23"/>
    <p:sldId id="362" r:id="rId24"/>
    <p:sldId id="363" r:id="rId25"/>
    <p:sldId id="366" r:id="rId26"/>
    <p:sldId id="357" r:id="rId27"/>
    <p:sldId id="359" r:id="rId28"/>
    <p:sldId id="358" r:id="rId29"/>
    <p:sldId id="300" r:id="rId30"/>
    <p:sldId id="368" r:id="rId31"/>
    <p:sldId id="33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3851">
          <p15:clr>
            <a:srgbClr val="A4A3A4"/>
          </p15:clr>
        </p15:guide>
      </p15:sldGuideLst>
    </p:ext>
    <p:ext uri="{505F2C04-C923-438B-8C0F-E0CD2BADF298}">
      <wppc:fontMiss xmlns=""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C7A0"/>
    <a:srgbClr val="52618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2308" autoAdjust="0"/>
  </p:normalViewPr>
  <p:slideViewPr>
    <p:cSldViewPr snapToGrid="0" showGuides="1">
      <p:cViewPr varScale="1">
        <p:scale>
          <a:sx n="87" d="100"/>
          <a:sy n="87" d="100"/>
        </p:scale>
        <p:origin x="704" y="60"/>
      </p:cViewPr>
      <p:guideLst>
        <p:guide orient="horz" pos="2205"/>
        <p:guide pos="38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7EDBB-4C7E-458C-8081-732E81F2C989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64D19-9D93-47A8-8EC6-5175BEEC1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68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199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99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150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032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290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114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217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845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616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881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793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279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733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010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789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391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766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382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47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603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972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864D19-9D93-47A8-8EC6-5175BEEC192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56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0CAB6-B07E-4BA4-BC4B-DDB8D129D594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CAB6-B07E-4BA4-BC4B-DDB8D129D594}" type="datetimeFigureOut">
              <a:rPr lang="zh-CN" altLang="en-US" smtClean="0"/>
              <a:t>2020/8/2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B4A21-C178-4EF4-9692-581FD3539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hyperlink" Target="https://www.xiaopiu.com/web/byId?type=project&amp;id=5f1d4c34fd472f065fa498b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文本框 18"/>
          <p:cNvSpPr txBox="1">
            <a:spLocks noChangeArrowheads="1"/>
          </p:cNvSpPr>
          <p:nvPr/>
        </p:nvSpPr>
        <p:spPr bwMode="auto">
          <a:xfrm>
            <a:off x="414338" y="2063750"/>
            <a:ext cx="5900737" cy="891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5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产品需求文档</a:t>
            </a:r>
          </a:p>
        </p:txBody>
      </p:sp>
      <p:sp>
        <p:nvSpPr>
          <p:cNvPr id="5122" name="文本框 22"/>
          <p:cNvSpPr txBox="1">
            <a:spLocks noChangeArrowheads="1"/>
          </p:cNvSpPr>
          <p:nvPr/>
        </p:nvSpPr>
        <p:spPr bwMode="auto">
          <a:xfrm>
            <a:off x="454025" y="4014788"/>
            <a:ext cx="21732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  <a:r>
              <a:rPr lang="en-US" altLang="zh-CN" sz="2400" b="1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zh-CN" altLang="en-US" sz="2400" b="1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482600" y="3776663"/>
            <a:ext cx="2774950" cy="0"/>
          </a:xfrm>
          <a:prstGeom prst="line">
            <a:avLst/>
          </a:prstGeom>
          <a:ln w="31750">
            <a:solidFill>
              <a:srgbClr val="5261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4" name="组合 1"/>
          <p:cNvGrpSpPr/>
          <p:nvPr/>
        </p:nvGrpSpPr>
        <p:grpSpPr bwMode="auto">
          <a:xfrm>
            <a:off x="6699250" y="879475"/>
            <a:ext cx="5375275" cy="5484813"/>
            <a:chOff x="6698566" y="879190"/>
            <a:chExt cx="5376171" cy="5485135"/>
          </a:xfrm>
        </p:grpSpPr>
        <p:pic>
          <p:nvPicPr>
            <p:cNvPr id="5125" name="图片 3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1925" y="5470844"/>
              <a:ext cx="573074" cy="652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6" name="图片 3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3297" y="4565510"/>
              <a:ext cx="1438781" cy="1231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27" name="图片 3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8566" y="879190"/>
              <a:ext cx="3828620" cy="3298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5129" name="图片 3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0461" y="3297771"/>
              <a:ext cx="3554276" cy="3066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30" name="文本框 2"/>
          <p:cNvSpPr txBox="1">
            <a:spLocks noChangeArrowheads="1"/>
          </p:cNvSpPr>
          <p:nvPr/>
        </p:nvSpPr>
        <p:spPr bwMode="auto">
          <a:xfrm>
            <a:off x="439738" y="4676775"/>
            <a:ext cx="4851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7671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依托腾讯课堂的网课笔记功能</a:t>
            </a:r>
          </a:p>
        </p:txBody>
      </p:sp>
      <p:sp>
        <p:nvSpPr>
          <p:cNvPr id="5131" name="文本框 5"/>
          <p:cNvSpPr txBox="1">
            <a:spLocks noChangeArrowheads="1"/>
          </p:cNvSpPr>
          <p:nvPr/>
        </p:nvSpPr>
        <p:spPr bwMode="auto">
          <a:xfrm>
            <a:off x="454025" y="3059113"/>
            <a:ext cx="5148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等线" panose="02010600030101010101" pitchFamily="2" charset="-122"/>
              </a:rPr>
              <a:t>然阿姨 | 第二届产品策划比赛</a:t>
            </a:r>
            <a:endParaRPr lang="zh-CN" altLang="en-US" sz="2400" b="1" dirty="0">
              <a:solidFill>
                <a:srgbClr val="526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64699"/>
            <a:ext cx="3953781" cy="507162"/>
            <a:chOff x="384176" y="307549"/>
            <a:chExt cx="3953781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40210" y="352936"/>
              <a:ext cx="34977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产品概述</a:t>
              </a:r>
            </a:p>
          </p:txBody>
        </p:sp>
      </p:grpSp>
      <p:sp>
        <p:nvSpPr>
          <p:cNvPr id="17" name="任意多边形: 形状 6"/>
          <p:cNvSpPr/>
          <p:nvPr/>
        </p:nvSpPr>
        <p:spPr bwMode="auto">
          <a:xfrm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2553" y="968295"/>
            <a:ext cx="2578140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2.6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用户群体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12553" y="1438508"/>
            <a:ext cx="10127515" cy="1404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dirty="0"/>
              <a:t>腾讯课堂</a:t>
            </a:r>
            <a:r>
              <a:rPr lang="zh-CN" altLang="en-US" b="1" dirty="0"/>
              <a:t>本科以上用户达到</a:t>
            </a:r>
            <a:r>
              <a:rPr lang="en-US" altLang="zh-CN" b="1" dirty="0"/>
              <a:t>51.5%</a:t>
            </a:r>
            <a:r>
              <a:rPr lang="zh-CN" altLang="en-US" dirty="0"/>
              <a:t>。同时主流付费活跃课程中排名前四的为互联网、设计、考证、考研分别占比</a:t>
            </a:r>
            <a:r>
              <a:rPr lang="en-US" altLang="zh-CN" dirty="0"/>
              <a:t>25.9%</a:t>
            </a:r>
            <a:r>
              <a:rPr lang="zh-CN" altLang="en-US" dirty="0"/>
              <a:t>、</a:t>
            </a:r>
            <a:r>
              <a:rPr lang="en-US" altLang="zh-CN" dirty="0"/>
              <a:t>24.5%</a:t>
            </a:r>
            <a:r>
              <a:rPr lang="zh-CN" altLang="en-US" dirty="0"/>
              <a:t>、</a:t>
            </a:r>
            <a:r>
              <a:rPr lang="en-US" altLang="zh-CN" dirty="0"/>
              <a:t>18.1%</a:t>
            </a:r>
            <a:r>
              <a:rPr lang="zh-CN" altLang="en-US" dirty="0"/>
              <a:t>、</a:t>
            </a:r>
            <a:r>
              <a:rPr lang="en-US" altLang="zh-CN" dirty="0"/>
              <a:t>15.8%</a:t>
            </a:r>
            <a:r>
              <a:rPr lang="zh-CN" altLang="en-US" dirty="0"/>
              <a:t>。本科学历用户占比高，高学历用户寻求升职、升学、转行，</a:t>
            </a:r>
            <a:r>
              <a:rPr lang="zh-CN" altLang="en-US" b="1" dirty="0"/>
              <a:t>有较强的付费欲望，更加追求高效率、更好的用户体验、更优质的学习内容</a:t>
            </a:r>
            <a:r>
              <a:rPr lang="zh-CN" altLang="en-US" dirty="0"/>
              <a:t>，同时普遍有上课记笔记的需求，所以这部分用户是我们的用户群体。</a:t>
            </a:r>
            <a:endParaRPr lang="zh-CN" altLang="en-US" dirty="0">
              <a:effectLst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12553" y="2934080"/>
            <a:ext cx="2578140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2.6.1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用户属性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12553" y="3256247"/>
            <a:ext cx="9750697" cy="2715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>
                <a:latin typeface="+mn-ea"/>
              </a:rPr>
              <a:t>用户类型</a:t>
            </a:r>
            <a:r>
              <a:rPr lang="zh-CN" altLang="en-US" dirty="0">
                <a:latin typeface="+mn-ea"/>
              </a:rPr>
              <a:t>：</a:t>
            </a:r>
          </a:p>
          <a:p>
            <a:pPr>
              <a:lnSpc>
                <a:spcPts val="2600"/>
              </a:lnSpc>
            </a:pP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、升学考试：大学生为主 </a:t>
            </a:r>
          </a:p>
          <a:p>
            <a:pPr>
              <a:lnSpc>
                <a:spcPts val="2600"/>
              </a:lnSpc>
            </a:pP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、职业教育： 在职人员、临近毕业的学生、失业无业人员 </a:t>
            </a:r>
          </a:p>
          <a:p>
            <a:pPr>
              <a:lnSpc>
                <a:spcPts val="2600"/>
              </a:lnSpc>
            </a:pPr>
            <a:r>
              <a:rPr lang="zh-CN" altLang="en-US" b="1" dirty="0">
                <a:latin typeface="+mn-ea"/>
              </a:rPr>
              <a:t>用户特征</a:t>
            </a:r>
            <a:r>
              <a:rPr lang="zh-CN" altLang="en-US" dirty="0">
                <a:latin typeface="+mn-ea"/>
              </a:rPr>
              <a:t>：为了自我提升</a:t>
            </a:r>
            <a:r>
              <a:rPr lang="zh-CN" altLang="en-US" b="1" dirty="0">
                <a:latin typeface="+mn-ea"/>
              </a:rPr>
              <a:t>主动学习</a:t>
            </a:r>
            <a:r>
              <a:rPr lang="zh-CN" altLang="en-US" dirty="0">
                <a:latin typeface="+mn-ea"/>
              </a:rPr>
              <a:t>，时间不够充裕，需要提高效率 </a:t>
            </a:r>
          </a:p>
          <a:p>
            <a:pPr>
              <a:lnSpc>
                <a:spcPts val="2600"/>
              </a:lnSpc>
            </a:pPr>
            <a:r>
              <a:rPr lang="zh-CN" altLang="en-US" b="1" dirty="0">
                <a:latin typeface="+mn-ea"/>
              </a:rPr>
              <a:t>用户动机</a:t>
            </a:r>
            <a:r>
              <a:rPr lang="zh-CN" altLang="en-US" dirty="0">
                <a:latin typeface="+mn-ea"/>
              </a:rPr>
              <a:t>：</a:t>
            </a:r>
          </a:p>
          <a:p>
            <a:pPr>
              <a:lnSpc>
                <a:spcPts val="2600"/>
              </a:lnSpc>
            </a:pPr>
            <a:r>
              <a:rPr lang="zh-CN" altLang="en-US" dirty="0">
                <a:latin typeface="+mn-ea"/>
              </a:rPr>
              <a:t>表面动机：在不影响听课的前提下，把视频课程中的重点记录下来。</a:t>
            </a:r>
          </a:p>
          <a:p>
            <a:pPr>
              <a:lnSpc>
                <a:spcPts val="2600"/>
              </a:lnSpc>
            </a:pPr>
            <a:r>
              <a:rPr lang="zh-CN" altLang="en-US" dirty="0">
                <a:latin typeface="+mn-ea"/>
              </a:rPr>
              <a:t>实质动机：</a:t>
            </a:r>
            <a:r>
              <a:rPr lang="zh-CN" altLang="en-US" b="1" dirty="0">
                <a:latin typeface="+mn-ea"/>
              </a:rPr>
              <a:t>提升学习效率</a:t>
            </a:r>
            <a:r>
              <a:rPr lang="zh-CN" altLang="en-US" dirty="0">
                <a:latin typeface="+mn-ea"/>
              </a:rPr>
              <a:t>。 </a:t>
            </a:r>
          </a:p>
          <a:p>
            <a:pPr>
              <a:lnSpc>
                <a:spcPts val="2600"/>
              </a:lnSpc>
            </a:pP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626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346076" y="364699"/>
            <a:ext cx="377371" cy="507162"/>
            <a:chOff x="899886" y="361978"/>
            <a:chExt cx="377371" cy="507162"/>
          </a:xfrm>
        </p:grpSpPr>
        <p:sp>
          <p:nvSpPr>
            <p:cNvPr id="14" name="等腰三角形 13"/>
            <p:cNvSpPr/>
            <p:nvPr/>
          </p:nvSpPr>
          <p:spPr>
            <a:xfrm>
              <a:off x="899886" y="613178"/>
              <a:ext cx="377371" cy="255962"/>
            </a:xfrm>
            <a:prstGeom prst="triangle">
              <a:avLst/>
            </a:prstGeom>
            <a:solidFill>
              <a:srgbClr val="5261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0800000">
              <a:off x="899886" y="361978"/>
              <a:ext cx="377371" cy="255962"/>
            </a:xfrm>
            <a:prstGeom prst="triangle">
              <a:avLst/>
            </a:prstGeom>
            <a:solidFill>
              <a:srgbClr val="E7C7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802110" y="410086"/>
            <a:ext cx="3497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产品概述</a:t>
            </a:r>
          </a:p>
        </p:txBody>
      </p:sp>
      <p:sp>
        <p:nvSpPr>
          <p:cNvPr id="13" name="矩形 12"/>
          <p:cNvSpPr/>
          <p:nvPr/>
        </p:nvSpPr>
        <p:spPr>
          <a:xfrm>
            <a:off x="974453" y="871861"/>
            <a:ext cx="2578140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2.6.2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用户画像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353" y="1356206"/>
            <a:ext cx="9401175" cy="24815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353" y="4771514"/>
            <a:ext cx="9401175" cy="16764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xmlns="" id="{A719922D-C219-4C86-A6CF-BB98E3A99418}"/>
              </a:ext>
            </a:extLst>
          </p:cNvPr>
          <p:cNvSpPr/>
          <p:nvPr/>
        </p:nvSpPr>
        <p:spPr>
          <a:xfrm>
            <a:off x="974453" y="4103298"/>
            <a:ext cx="2578140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2.6.3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使用场景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64699"/>
            <a:ext cx="1787523" cy="507162"/>
            <a:chOff x="384176" y="307549"/>
            <a:chExt cx="1787523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61546" y="358694"/>
              <a:ext cx="1410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需求清单</a:t>
              </a: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284842"/>
              </p:ext>
            </p:extLst>
          </p:nvPr>
        </p:nvGraphicFramePr>
        <p:xfrm>
          <a:off x="418307" y="1116273"/>
          <a:ext cx="10914711" cy="5512848"/>
        </p:xfrm>
        <a:graphic>
          <a:graphicData uri="http://schemas.openxmlformats.org/drawingml/2006/table">
            <a:tbl>
              <a:tblPr/>
              <a:tblGrid>
                <a:gridCol w="5737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8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182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5398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1142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7466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5119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5215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所属模块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所属子模块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需求标题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功能场景描述（用户、场景、目标、任务）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需求来源（头脑风暴、用户访谈）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优先级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4715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听课笔记界面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收起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弹出笔记功能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用户在听课时，想要在不影响视频播放效果的情况下，同时记录笔记；在不需要记录笔记的时候，笔记板块可以隐藏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用户访谈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15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听课笔记界面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直播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录播模式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考虑直播和录播模式下，功能的实现方式存在差异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用户访谈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P2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4715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听课笔记界面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endParaRPr lang="zh-CN" altLang="en-US" sz="1600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自动添加时间驻点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记笔记时自动添加时间节点，支持跳转到笔记对应视频节点，可以帮助用户在复习时有针对性地回看视频。（视频小窗播放）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用户访谈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8437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听课笔记界面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快速截图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用户在听课时，遇到需要深入学习的知识点，想要快速截图并添加文字说明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用户访谈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215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听课笔记界面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笔记预览、删除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笔记输入下方展示笔记内容，可以编辑和删除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竞品分析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58437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听课笔记界面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添加标签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同学在上课时，会需要对笔记做一些标记，添加标签帮助用户快速做标记，并方便搜索，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用户访谈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P0</a:t>
                      </a:r>
                    </a:p>
                  </a:txBody>
                  <a:tcPr marL="90864" marR="90864" marT="45432" marB="454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61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25976" y="1123061"/>
          <a:ext cx="11339999" cy="5660720"/>
        </p:xfrm>
        <a:graphic>
          <a:graphicData uri="http://schemas.openxmlformats.org/drawingml/2006/table">
            <a:tbl>
              <a:tblPr/>
              <a:tblGrid>
                <a:gridCol w="7169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73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56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106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2356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05161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92151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2461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所属模块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所属子模块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需求标题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功能场景描述（用户、场景、目标、任务）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需求来源（头脑风暴、用户访谈）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优先级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461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听课笔记界面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输入框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自动保存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间隔一段时间自动保存，解决因为外界不可靠因素导致文档丢失的问题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用户访谈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130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听课笔记界面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输入框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选择模板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为用户提供多种笔记模板供其选择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头脑风暴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P2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461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听课笔记界面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工具栏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高亮、加粗等文字格式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用户在做笔记时，需要高亮某个重要的知识点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用户访谈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461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听课笔记界面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工具栏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支持多语言格式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用户在学习代码相关课程时，想要将某段代码以原格式插入到笔记中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用户访谈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461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听课笔记页面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工具栏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支持列表格式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用户在记笔记时，将笔记内容按格式整理，便于查看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竞品分析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461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听课笔记界面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笔记公开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隐藏功能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用户记完笔记之后，认为该笔记为私密内容，不愿对外开放，则设置为私密模式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用户访谈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461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听课笔记界面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录音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用户在听课时，遇到没有理解或者觉得是重点的知识点，录音或截取一小段视频（设置时间限制）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用户访谈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P2</a:t>
                      </a:r>
                    </a:p>
                  </a:txBody>
                  <a:tcPr marL="97987" marR="97987" marT="48995" marB="4899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346076" y="364699"/>
            <a:ext cx="1787523" cy="507162"/>
            <a:chOff x="384176" y="307549"/>
            <a:chExt cx="1787523" cy="507162"/>
          </a:xfrm>
        </p:grpSpPr>
        <p:grpSp>
          <p:nvGrpSpPr>
            <p:cNvPr id="9" name="组合 8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1" name="等腰三角形 10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761546" y="358694"/>
              <a:ext cx="1410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需求清单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250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65100" y="1007766"/>
          <a:ext cx="11734801" cy="5760256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170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4827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230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3017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47853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编号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所属模块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所属子模块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需求标题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功能场景描述（用户、场景、目标、任务）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需求来源（头脑风暴、用户访谈）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优先级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853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14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笔记管理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笔记列表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创建课程笔记本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用户一般学习多门课程内容，为每一门课程建立一个笔记本，便于管理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头脑风暴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853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笔记管理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笔记列表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生成笔记目录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用户在记笔记时，需要根据章节目录来层次化笔记内容，达到条理清晰，便于快速定位知识点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用户访谈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P0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853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笔记管理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搜索笔记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搜索笔记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如果用户带有明确的目的去查看笔记，搜索功能能帮助用户快速找到目标笔记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竞品分析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7853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17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笔记管理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导出笔记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导出格式化笔记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用户做完笔记之后，想要导出至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pdf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或其他文档格式，便于归纳整理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用户访谈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P0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853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笔记管理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笔记修改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笔记内容编辑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用户在查看笔记时，可能会需要对笔记内容做一些修改。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竞品分析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7853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笔记管理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笔记修改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截图直接修改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上的内容，都是一门课的重点内容，对</a:t>
                      </a:r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PPT</a:t>
                      </a:r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进行标注，有助于理解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头脑风暴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P0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448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笔记管理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笔记查看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小程序查看笔记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endParaRPr lang="zh-CN" altLang="en-US" sz="160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头脑风暴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P1</a:t>
                      </a:r>
                    </a:p>
                  </a:txBody>
                  <a:tcPr marL="110430" marR="110430" marT="55216" marB="55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346076" y="364699"/>
            <a:ext cx="1787523" cy="507162"/>
            <a:chOff x="384176" y="307549"/>
            <a:chExt cx="1787523" cy="507162"/>
          </a:xfrm>
        </p:grpSpPr>
        <p:grpSp>
          <p:nvGrpSpPr>
            <p:cNvPr id="9" name="组合 8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1" name="等腰三角形 10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等腰三角形 11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761546" y="358694"/>
              <a:ext cx="1410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需求清单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7029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64699"/>
            <a:ext cx="1787523" cy="507162"/>
            <a:chOff x="384176" y="307549"/>
            <a:chExt cx="1787523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761546" y="358694"/>
              <a:ext cx="1410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功能列表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98" y="1067154"/>
            <a:ext cx="10979727" cy="556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32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234748" y="2349579"/>
            <a:ext cx="6059487" cy="82994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产品总览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586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PART.3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96000" y="3304428"/>
            <a:ext cx="4762892" cy="168905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信息结构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功能结构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业务流程</a:t>
            </a:r>
          </a:p>
        </p:txBody>
      </p:sp>
    </p:spTree>
    <p:extLst>
      <p:ext uri="{BB962C8B-B14F-4D97-AF65-F5344CB8AC3E}">
        <p14:creationId xmlns:p14="http://schemas.microsoft.com/office/powerpoint/2010/main" val="276474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9" name="Freeform 208"/>
          <p:cNvSpPr/>
          <p:nvPr/>
        </p:nvSpPr>
        <p:spPr>
          <a:xfrm>
            <a:off x="1492283" y="5235717"/>
            <a:ext cx="252000" cy="3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50" y="17381"/>
                </a:moveTo>
                <a:cubicBezTo>
                  <a:pt x="11250" y="17381"/>
                  <a:pt x="11250" y="17381"/>
                  <a:pt x="11250" y="17381"/>
                </a:cubicBezTo>
                <a:cubicBezTo>
                  <a:pt x="11250" y="14344"/>
                  <a:pt x="11250" y="14344"/>
                  <a:pt x="11250" y="14344"/>
                </a:cubicBezTo>
                <a:cubicBezTo>
                  <a:pt x="16650" y="14344"/>
                  <a:pt x="16650" y="14344"/>
                  <a:pt x="16650" y="14344"/>
                </a:cubicBezTo>
                <a:cubicBezTo>
                  <a:pt x="17100" y="14344"/>
                  <a:pt x="17325" y="14175"/>
                  <a:pt x="17325" y="14006"/>
                </a:cubicBezTo>
                <a:cubicBezTo>
                  <a:pt x="17325" y="13669"/>
                  <a:pt x="17100" y="13500"/>
                  <a:pt x="16650" y="13500"/>
                </a:cubicBezTo>
                <a:cubicBezTo>
                  <a:pt x="11475" y="13500"/>
                  <a:pt x="11475" y="13500"/>
                  <a:pt x="11475" y="13500"/>
                </a:cubicBezTo>
                <a:cubicBezTo>
                  <a:pt x="21600" y="675"/>
                  <a:pt x="21600" y="675"/>
                  <a:pt x="21600" y="675"/>
                </a:cubicBezTo>
                <a:cubicBezTo>
                  <a:pt x="21600" y="506"/>
                  <a:pt x="21600" y="506"/>
                  <a:pt x="21600" y="506"/>
                </a:cubicBezTo>
                <a:cubicBezTo>
                  <a:pt x="21600" y="169"/>
                  <a:pt x="21375" y="0"/>
                  <a:pt x="21150" y="0"/>
                </a:cubicBezTo>
                <a:cubicBezTo>
                  <a:pt x="20925" y="0"/>
                  <a:pt x="20700" y="169"/>
                  <a:pt x="20700" y="338"/>
                </a:cubicBezTo>
                <a:cubicBezTo>
                  <a:pt x="10800" y="12994"/>
                  <a:pt x="10800" y="12994"/>
                  <a:pt x="10800" y="12994"/>
                </a:cubicBezTo>
                <a:cubicBezTo>
                  <a:pt x="900" y="338"/>
                  <a:pt x="900" y="338"/>
                  <a:pt x="900" y="338"/>
                </a:cubicBezTo>
                <a:cubicBezTo>
                  <a:pt x="900" y="169"/>
                  <a:pt x="675" y="0"/>
                  <a:pt x="450" y="0"/>
                </a:cubicBezTo>
                <a:cubicBezTo>
                  <a:pt x="225" y="0"/>
                  <a:pt x="0" y="169"/>
                  <a:pt x="0" y="506"/>
                </a:cubicBezTo>
                <a:cubicBezTo>
                  <a:pt x="0" y="506"/>
                  <a:pt x="0" y="506"/>
                  <a:pt x="0" y="506"/>
                </a:cubicBezTo>
                <a:cubicBezTo>
                  <a:pt x="10125" y="13500"/>
                  <a:pt x="10125" y="13500"/>
                  <a:pt x="10125" y="13500"/>
                </a:cubicBezTo>
                <a:cubicBezTo>
                  <a:pt x="4950" y="13500"/>
                  <a:pt x="4950" y="13500"/>
                  <a:pt x="4950" y="13500"/>
                </a:cubicBezTo>
                <a:cubicBezTo>
                  <a:pt x="4500" y="13500"/>
                  <a:pt x="4275" y="13669"/>
                  <a:pt x="4275" y="14006"/>
                </a:cubicBezTo>
                <a:cubicBezTo>
                  <a:pt x="4275" y="14175"/>
                  <a:pt x="4500" y="14344"/>
                  <a:pt x="4950" y="14344"/>
                </a:cubicBezTo>
                <a:cubicBezTo>
                  <a:pt x="10350" y="14344"/>
                  <a:pt x="10350" y="14344"/>
                  <a:pt x="10350" y="14344"/>
                </a:cubicBezTo>
                <a:cubicBezTo>
                  <a:pt x="10350" y="17381"/>
                  <a:pt x="10350" y="17381"/>
                  <a:pt x="10350" y="17381"/>
                </a:cubicBezTo>
                <a:cubicBezTo>
                  <a:pt x="4950" y="17381"/>
                  <a:pt x="4950" y="17381"/>
                  <a:pt x="4950" y="17381"/>
                </a:cubicBezTo>
                <a:cubicBezTo>
                  <a:pt x="4500" y="17381"/>
                  <a:pt x="4275" y="17550"/>
                  <a:pt x="4275" y="17719"/>
                </a:cubicBezTo>
                <a:cubicBezTo>
                  <a:pt x="4275" y="18056"/>
                  <a:pt x="4500" y="18225"/>
                  <a:pt x="4950" y="18225"/>
                </a:cubicBezTo>
                <a:cubicBezTo>
                  <a:pt x="10350" y="18225"/>
                  <a:pt x="10350" y="18225"/>
                  <a:pt x="10350" y="18225"/>
                </a:cubicBezTo>
                <a:cubicBezTo>
                  <a:pt x="10350" y="21262"/>
                  <a:pt x="10350" y="21262"/>
                  <a:pt x="10350" y="21262"/>
                </a:cubicBezTo>
                <a:cubicBezTo>
                  <a:pt x="10350" y="21431"/>
                  <a:pt x="10575" y="21600"/>
                  <a:pt x="10800" y="21600"/>
                </a:cubicBezTo>
                <a:cubicBezTo>
                  <a:pt x="11025" y="21600"/>
                  <a:pt x="11250" y="21431"/>
                  <a:pt x="11250" y="21262"/>
                </a:cubicBezTo>
                <a:cubicBezTo>
                  <a:pt x="11250" y="18225"/>
                  <a:pt x="11250" y="18225"/>
                  <a:pt x="11250" y="18225"/>
                </a:cubicBezTo>
                <a:cubicBezTo>
                  <a:pt x="16650" y="18225"/>
                  <a:pt x="16650" y="18225"/>
                  <a:pt x="16650" y="18225"/>
                </a:cubicBezTo>
                <a:cubicBezTo>
                  <a:pt x="17100" y="18225"/>
                  <a:pt x="17325" y="18056"/>
                  <a:pt x="17325" y="17719"/>
                </a:cubicBezTo>
                <a:cubicBezTo>
                  <a:pt x="17325" y="17550"/>
                  <a:pt x="17100" y="17381"/>
                  <a:pt x="16650" y="17381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/>
          </a:p>
        </p:txBody>
      </p:sp>
      <p:grpSp>
        <p:nvGrpSpPr>
          <p:cNvPr id="17" name="组合 16"/>
          <p:cNvGrpSpPr/>
          <p:nvPr/>
        </p:nvGrpSpPr>
        <p:grpSpPr>
          <a:xfrm>
            <a:off x="346076" y="364699"/>
            <a:ext cx="4628580" cy="507162"/>
            <a:chOff x="384176" y="307549"/>
            <a:chExt cx="4628580" cy="507162"/>
          </a:xfrm>
        </p:grpSpPr>
        <p:grpSp>
          <p:nvGrpSpPr>
            <p:cNvPr id="18" name="组合 17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840210" y="352936"/>
              <a:ext cx="4172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功能结构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77" y="958395"/>
            <a:ext cx="9640645" cy="427732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53238" y="1029778"/>
            <a:ext cx="19351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信息结构图</a:t>
            </a:r>
          </a:p>
        </p:txBody>
      </p:sp>
    </p:spTree>
    <p:extLst>
      <p:ext uri="{BB962C8B-B14F-4D97-AF65-F5344CB8AC3E}">
        <p14:creationId xmlns:p14="http://schemas.microsoft.com/office/powerpoint/2010/main" val="268670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9" name="Freeform 208"/>
          <p:cNvSpPr/>
          <p:nvPr/>
        </p:nvSpPr>
        <p:spPr>
          <a:xfrm>
            <a:off x="1492283" y="5235717"/>
            <a:ext cx="252000" cy="3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50" y="17381"/>
                </a:moveTo>
                <a:cubicBezTo>
                  <a:pt x="11250" y="17381"/>
                  <a:pt x="11250" y="17381"/>
                  <a:pt x="11250" y="17381"/>
                </a:cubicBezTo>
                <a:cubicBezTo>
                  <a:pt x="11250" y="14344"/>
                  <a:pt x="11250" y="14344"/>
                  <a:pt x="11250" y="14344"/>
                </a:cubicBezTo>
                <a:cubicBezTo>
                  <a:pt x="16650" y="14344"/>
                  <a:pt x="16650" y="14344"/>
                  <a:pt x="16650" y="14344"/>
                </a:cubicBezTo>
                <a:cubicBezTo>
                  <a:pt x="17100" y="14344"/>
                  <a:pt x="17325" y="14175"/>
                  <a:pt x="17325" y="14006"/>
                </a:cubicBezTo>
                <a:cubicBezTo>
                  <a:pt x="17325" y="13669"/>
                  <a:pt x="17100" y="13500"/>
                  <a:pt x="16650" y="13500"/>
                </a:cubicBezTo>
                <a:cubicBezTo>
                  <a:pt x="11475" y="13500"/>
                  <a:pt x="11475" y="13500"/>
                  <a:pt x="11475" y="13500"/>
                </a:cubicBezTo>
                <a:cubicBezTo>
                  <a:pt x="21600" y="675"/>
                  <a:pt x="21600" y="675"/>
                  <a:pt x="21600" y="675"/>
                </a:cubicBezTo>
                <a:cubicBezTo>
                  <a:pt x="21600" y="506"/>
                  <a:pt x="21600" y="506"/>
                  <a:pt x="21600" y="506"/>
                </a:cubicBezTo>
                <a:cubicBezTo>
                  <a:pt x="21600" y="169"/>
                  <a:pt x="21375" y="0"/>
                  <a:pt x="21150" y="0"/>
                </a:cubicBezTo>
                <a:cubicBezTo>
                  <a:pt x="20925" y="0"/>
                  <a:pt x="20700" y="169"/>
                  <a:pt x="20700" y="338"/>
                </a:cubicBezTo>
                <a:cubicBezTo>
                  <a:pt x="10800" y="12994"/>
                  <a:pt x="10800" y="12994"/>
                  <a:pt x="10800" y="12994"/>
                </a:cubicBezTo>
                <a:cubicBezTo>
                  <a:pt x="900" y="338"/>
                  <a:pt x="900" y="338"/>
                  <a:pt x="900" y="338"/>
                </a:cubicBezTo>
                <a:cubicBezTo>
                  <a:pt x="900" y="169"/>
                  <a:pt x="675" y="0"/>
                  <a:pt x="450" y="0"/>
                </a:cubicBezTo>
                <a:cubicBezTo>
                  <a:pt x="225" y="0"/>
                  <a:pt x="0" y="169"/>
                  <a:pt x="0" y="506"/>
                </a:cubicBezTo>
                <a:cubicBezTo>
                  <a:pt x="0" y="506"/>
                  <a:pt x="0" y="506"/>
                  <a:pt x="0" y="506"/>
                </a:cubicBezTo>
                <a:cubicBezTo>
                  <a:pt x="10125" y="13500"/>
                  <a:pt x="10125" y="13500"/>
                  <a:pt x="10125" y="13500"/>
                </a:cubicBezTo>
                <a:cubicBezTo>
                  <a:pt x="4950" y="13500"/>
                  <a:pt x="4950" y="13500"/>
                  <a:pt x="4950" y="13500"/>
                </a:cubicBezTo>
                <a:cubicBezTo>
                  <a:pt x="4500" y="13500"/>
                  <a:pt x="4275" y="13669"/>
                  <a:pt x="4275" y="14006"/>
                </a:cubicBezTo>
                <a:cubicBezTo>
                  <a:pt x="4275" y="14175"/>
                  <a:pt x="4500" y="14344"/>
                  <a:pt x="4950" y="14344"/>
                </a:cubicBezTo>
                <a:cubicBezTo>
                  <a:pt x="10350" y="14344"/>
                  <a:pt x="10350" y="14344"/>
                  <a:pt x="10350" y="14344"/>
                </a:cubicBezTo>
                <a:cubicBezTo>
                  <a:pt x="10350" y="17381"/>
                  <a:pt x="10350" y="17381"/>
                  <a:pt x="10350" y="17381"/>
                </a:cubicBezTo>
                <a:cubicBezTo>
                  <a:pt x="4950" y="17381"/>
                  <a:pt x="4950" y="17381"/>
                  <a:pt x="4950" y="17381"/>
                </a:cubicBezTo>
                <a:cubicBezTo>
                  <a:pt x="4500" y="17381"/>
                  <a:pt x="4275" y="17550"/>
                  <a:pt x="4275" y="17719"/>
                </a:cubicBezTo>
                <a:cubicBezTo>
                  <a:pt x="4275" y="18056"/>
                  <a:pt x="4500" y="18225"/>
                  <a:pt x="4950" y="18225"/>
                </a:cubicBezTo>
                <a:cubicBezTo>
                  <a:pt x="10350" y="18225"/>
                  <a:pt x="10350" y="18225"/>
                  <a:pt x="10350" y="18225"/>
                </a:cubicBezTo>
                <a:cubicBezTo>
                  <a:pt x="10350" y="21262"/>
                  <a:pt x="10350" y="21262"/>
                  <a:pt x="10350" y="21262"/>
                </a:cubicBezTo>
                <a:cubicBezTo>
                  <a:pt x="10350" y="21431"/>
                  <a:pt x="10575" y="21600"/>
                  <a:pt x="10800" y="21600"/>
                </a:cubicBezTo>
                <a:cubicBezTo>
                  <a:pt x="11025" y="21600"/>
                  <a:pt x="11250" y="21431"/>
                  <a:pt x="11250" y="21262"/>
                </a:cubicBezTo>
                <a:cubicBezTo>
                  <a:pt x="11250" y="18225"/>
                  <a:pt x="11250" y="18225"/>
                  <a:pt x="11250" y="18225"/>
                </a:cubicBezTo>
                <a:cubicBezTo>
                  <a:pt x="16650" y="18225"/>
                  <a:pt x="16650" y="18225"/>
                  <a:pt x="16650" y="18225"/>
                </a:cubicBezTo>
                <a:cubicBezTo>
                  <a:pt x="17100" y="18225"/>
                  <a:pt x="17325" y="18056"/>
                  <a:pt x="17325" y="17719"/>
                </a:cubicBezTo>
                <a:cubicBezTo>
                  <a:pt x="17325" y="17550"/>
                  <a:pt x="17100" y="17381"/>
                  <a:pt x="16650" y="17381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/>
          </a:p>
        </p:txBody>
      </p:sp>
      <p:grpSp>
        <p:nvGrpSpPr>
          <p:cNvPr id="17" name="组合 16"/>
          <p:cNvGrpSpPr/>
          <p:nvPr/>
        </p:nvGrpSpPr>
        <p:grpSpPr>
          <a:xfrm>
            <a:off x="346076" y="364699"/>
            <a:ext cx="4628580" cy="507162"/>
            <a:chOff x="384176" y="307549"/>
            <a:chExt cx="4628580" cy="507162"/>
          </a:xfrm>
        </p:grpSpPr>
        <p:grpSp>
          <p:nvGrpSpPr>
            <p:cNvPr id="18" name="组合 17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840210" y="352936"/>
              <a:ext cx="4172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功能结构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97" y="931974"/>
            <a:ext cx="10783805" cy="472505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53238" y="1029778"/>
            <a:ext cx="19351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功能结构图</a:t>
            </a:r>
          </a:p>
        </p:txBody>
      </p:sp>
    </p:spTree>
    <p:extLst>
      <p:ext uri="{BB962C8B-B14F-4D97-AF65-F5344CB8AC3E}">
        <p14:creationId xmlns:p14="http://schemas.microsoft.com/office/powerpoint/2010/main" val="128095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208"/>
          <p:cNvSpPr/>
          <p:nvPr/>
        </p:nvSpPr>
        <p:spPr>
          <a:xfrm>
            <a:off x="1492283" y="5235717"/>
            <a:ext cx="252000" cy="3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50" y="17381"/>
                </a:moveTo>
                <a:cubicBezTo>
                  <a:pt x="11250" y="17381"/>
                  <a:pt x="11250" y="17381"/>
                  <a:pt x="11250" y="17381"/>
                </a:cubicBezTo>
                <a:cubicBezTo>
                  <a:pt x="11250" y="14344"/>
                  <a:pt x="11250" y="14344"/>
                  <a:pt x="11250" y="14344"/>
                </a:cubicBezTo>
                <a:cubicBezTo>
                  <a:pt x="16650" y="14344"/>
                  <a:pt x="16650" y="14344"/>
                  <a:pt x="16650" y="14344"/>
                </a:cubicBezTo>
                <a:cubicBezTo>
                  <a:pt x="17100" y="14344"/>
                  <a:pt x="17325" y="14175"/>
                  <a:pt x="17325" y="14006"/>
                </a:cubicBezTo>
                <a:cubicBezTo>
                  <a:pt x="17325" y="13669"/>
                  <a:pt x="17100" y="13500"/>
                  <a:pt x="16650" y="13500"/>
                </a:cubicBezTo>
                <a:cubicBezTo>
                  <a:pt x="11475" y="13500"/>
                  <a:pt x="11475" y="13500"/>
                  <a:pt x="11475" y="13500"/>
                </a:cubicBezTo>
                <a:cubicBezTo>
                  <a:pt x="21600" y="675"/>
                  <a:pt x="21600" y="675"/>
                  <a:pt x="21600" y="675"/>
                </a:cubicBezTo>
                <a:cubicBezTo>
                  <a:pt x="21600" y="506"/>
                  <a:pt x="21600" y="506"/>
                  <a:pt x="21600" y="506"/>
                </a:cubicBezTo>
                <a:cubicBezTo>
                  <a:pt x="21600" y="169"/>
                  <a:pt x="21375" y="0"/>
                  <a:pt x="21150" y="0"/>
                </a:cubicBezTo>
                <a:cubicBezTo>
                  <a:pt x="20925" y="0"/>
                  <a:pt x="20700" y="169"/>
                  <a:pt x="20700" y="338"/>
                </a:cubicBezTo>
                <a:cubicBezTo>
                  <a:pt x="10800" y="12994"/>
                  <a:pt x="10800" y="12994"/>
                  <a:pt x="10800" y="12994"/>
                </a:cubicBezTo>
                <a:cubicBezTo>
                  <a:pt x="900" y="338"/>
                  <a:pt x="900" y="338"/>
                  <a:pt x="900" y="338"/>
                </a:cubicBezTo>
                <a:cubicBezTo>
                  <a:pt x="900" y="169"/>
                  <a:pt x="675" y="0"/>
                  <a:pt x="450" y="0"/>
                </a:cubicBezTo>
                <a:cubicBezTo>
                  <a:pt x="225" y="0"/>
                  <a:pt x="0" y="169"/>
                  <a:pt x="0" y="506"/>
                </a:cubicBezTo>
                <a:cubicBezTo>
                  <a:pt x="0" y="506"/>
                  <a:pt x="0" y="506"/>
                  <a:pt x="0" y="506"/>
                </a:cubicBezTo>
                <a:cubicBezTo>
                  <a:pt x="10125" y="13500"/>
                  <a:pt x="10125" y="13500"/>
                  <a:pt x="10125" y="13500"/>
                </a:cubicBezTo>
                <a:cubicBezTo>
                  <a:pt x="4950" y="13500"/>
                  <a:pt x="4950" y="13500"/>
                  <a:pt x="4950" y="13500"/>
                </a:cubicBezTo>
                <a:cubicBezTo>
                  <a:pt x="4500" y="13500"/>
                  <a:pt x="4275" y="13669"/>
                  <a:pt x="4275" y="14006"/>
                </a:cubicBezTo>
                <a:cubicBezTo>
                  <a:pt x="4275" y="14175"/>
                  <a:pt x="4500" y="14344"/>
                  <a:pt x="4950" y="14344"/>
                </a:cubicBezTo>
                <a:cubicBezTo>
                  <a:pt x="10350" y="14344"/>
                  <a:pt x="10350" y="14344"/>
                  <a:pt x="10350" y="14344"/>
                </a:cubicBezTo>
                <a:cubicBezTo>
                  <a:pt x="10350" y="17381"/>
                  <a:pt x="10350" y="17381"/>
                  <a:pt x="10350" y="17381"/>
                </a:cubicBezTo>
                <a:cubicBezTo>
                  <a:pt x="4950" y="17381"/>
                  <a:pt x="4950" y="17381"/>
                  <a:pt x="4950" y="17381"/>
                </a:cubicBezTo>
                <a:cubicBezTo>
                  <a:pt x="4500" y="17381"/>
                  <a:pt x="4275" y="17550"/>
                  <a:pt x="4275" y="17719"/>
                </a:cubicBezTo>
                <a:cubicBezTo>
                  <a:pt x="4275" y="18056"/>
                  <a:pt x="4500" y="18225"/>
                  <a:pt x="4950" y="18225"/>
                </a:cubicBezTo>
                <a:cubicBezTo>
                  <a:pt x="10350" y="18225"/>
                  <a:pt x="10350" y="18225"/>
                  <a:pt x="10350" y="18225"/>
                </a:cubicBezTo>
                <a:cubicBezTo>
                  <a:pt x="10350" y="21262"/>
                  <a:pt x="10350" y="21262"/>
                  <a:pt x="10350" y="21262"/>
                </a:cubicBezTo>
                <a:cubicBezTo>
                  <a:pt x="10350" y="21431"/>
                  <a:pt x="10575" y="21600"/>
                  <a:pt x="10800" y="21600"/>
                </a:cubicBezTo>
                <a:cubicBezTo>
                  <a:pt x="11025" y="21600"/>
                  <a:pt x="11250" y="21431"/>
                  <a:pt x="11250" y="21262"/>
                </a:cubicBezTo>
                <a:cubicBezTo>
                  <a:pt x="11250" y="18225"/>
                  <a:pt x="11250" y="18225"/>
                  <a:pt x="11250" y="18225"/>
                </a:cubicBezTo>
                <a:cubicBezTo>
                  <a:pt x="16650" y="18225"/>
                  <a:pt x="16650" y="18225"/>
                  <a:pt x="16650" y="18225"/>
                </a:cubicBezTo>
                <a:cubicBezTo>
                  <a:pt x="17100" y="18225"/>
                  <a:pt x="17325" y="18056"/>
                  <a:pt x="17325" y="17719"/>
                </a:cubicBezTo>
                <a:cubicBezTo>
                  <a:pt x="17325" y="17550"/>
                  <a:pt x="17100" y="17381"/>
                  <a:pt x="16650" y="17381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/>
          </a:p>
        </p:txBody>
      </p:sp>
      <p:grpSp>
        <p:nvGrpSpPr>
          <p:cNvPr id="17" name="组合 16"/>
          <p:cNvGrpSpPr/>
          <p:nvPr/>
        </p:nvGrpSpPr>
        <p:grpSpPr>
          <a:xfrm>
            <a:off x="346076" y="364699"/>
            <a:ext cx="4628580" cy="507162"/>
            <a:chOff x="384176" y="307549"/>
            <a:chExt cx="4628580" cy="507162"/>
          </a:xfrm>
        </p:grpSpPr>
        <p:grpSp>
          <p:nvGrpSpPr>
            <p:cNvPr id="18" name="组合 17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840210" y="352936"/>
              <a:ext cx="4172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业务流程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953238" y="1048901"/>
            <a:ext cx="19351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业务流程图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283" y="1393592"/>
            <a:ext cx="8139545" cy="546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240667" y="464131"/>
            <a:ext cx="17575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625913" y="1308301"/>
            <a:ext cx="2975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7272" y="2148564"/>
            <a:ext cx="873333" cy="1012233"/>
            <a:chOff x="1129811" y="2664977"/>
            <a:chExt cx="873333" cy="1012233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60361" y="2734427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" name="文本框 18"/>
            <p:cNvSpPr txBox="1"/>
            <p:nvPr/>
          </p:nvSpPr>
          <p:spPr>
            <a:xfrm>
              <a:off x="1147795" y="2972489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01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546631" y="2151893"/>
            <a:ext cx="873333" cy="1012233"/>
            <a:chOff x="6368561" y="2664977"/>
            <a:chExt cx="873333" cy="1012233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299111" y="2734427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文本框 19"/>
            <p:cNvSpPr txBox="1"/>
            <p:nvPr/>
          </p:nvSpPr>
          <p:spPr>
            <a:xfrm>
              <a:off x="6368561" y="298421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02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201657" y="2069815"/>
            <a:ext cx="878795" cy="1012233"/>
            <a:chOff x="1124349" y="4377906"/>
            <a:chExt cx="878795" cy="1012233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106036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文本框 20"/>
            <p:cNvSpPr txBox="1"/>
            <p:nvPr/>
          </p:nvSpPr>
          <p:spPr>
            <a:xfrm>
              <a:off x="1124349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03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261708" y="3846482"/>
            <a:ext cx="873333" cy="1012233"/>
            <a:chOff x="6368561" y="4377906"/>
            <a:chExt cx="873333" cy="1012233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29911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" name="文本框 21"/>
            <p:cNvSpPr txBox="1"/>
            <p:nvPr/>
          </p:nvSpPr>
          <p:spPr>
            <a:xfrm>
              <a:off x="6368561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04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306916" y="2070591"/>
            <a:ext cx="1890045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文档综述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5699204" y="2044610"/>
            <a:ext cx="2905685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产品概述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9359692" y="2045947"/>
            <a:ext cx="1890045" cy="55399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产品总览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2377346" y="2752379"/>
            <a:ext cx="1862544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版本修订记录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名词解释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798621" y="2700264"/>
            <a:ext cx="1222963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产品概述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需求清单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功能列表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9387194" y="2700264"/>
            <a:ext cx="1862544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信息结构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功能结构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业务流程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4579841" y="3846482"/>
            <a:ext cx="873333" cy="1012233"/>
            <a:chOff x="6368561" y="4377906"/>
            <a:chExt cx="873333" cy="1012233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6200000">
              <a:off x="6299111" y="4447356"/>
              <a:ext cx="1012233" cy="8733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文本框 36"/>
            <p:cNvSpPr txBox="1"/>
            <p:nvPr/>
          </p:nvSpPr>
          <p:spPr>
            <a:xfrm>
              <a:off x="6368561" y="4681692"/>
              <a:ext cx="645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526188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rPr>
                <a:t>05</a:t>
              </a:r>
              <a:endParaRPr lang="zh-CN" altLang="en-US" sz="2000" b="1" dirty="0">
                <a:solidFill>
                  <a:srgbClr val="526188"/>
                </a:solidFill>
                <a:latin typeface="站酷快乐体2016修订版" panose="02010600030101010101" pitchFamily="2" charset="-122"/>
                <a:ea typeface="站酷快乐体2016修订版" panose="02010600030101010101" pitchFamily="2" charset="-122"/>
              </a:endParaRP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2306916" y="3842362"/>
            <a:ext cx="1890045" cy="101566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功能模块详细说明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759916" y="3842362"/>
            <a:ext cx="1890045" cy="101566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r>
              <a:rPr lang="zh-CN" altLang="en-US" sz="3000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非功能性需求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5798621" y="4876738"/>
            <a:ext cx="1862544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FABEA544-80DA-42CC-8B21-CDC600EA7053}"/>
              </a:ext>
            </a:extLst>
          </p:cNvPr>
          <p:cNvSpPr txBox="1"/>
          <p:nvPr/>
        </p:nvSpPr>
        <p:spPr>
          <a:xfrm>
            <a:off x="2306916" y="5070845"/>
            <a:ext cx="1862544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</a:lstStyle>
          <a:p>
            <a:pPr algn="l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页面流程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页面说明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/>
        </p:nvSpPr>
        <p:spPr>
          <a:xfrm>
            <a:off x="3044480" y="3083852"/>
            <a:ext cx="2622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PART.4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15368" y="2179957"/>
            <a:ext cx="4339399" cy="212365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功能模块详细说明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208"/>
          <p:cNvSpPr/>
          <p:nvPr/>
        </p:nvSpPr>
        <p:spPr>
          <a:xfrm>
            <a:off x="1492283" y="5235717"/>
            <a:ext cx="252000" cy="3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50" y="17381"/>
                </a:moveTo>
                <a:cubicBezTo>
                  <a:pt x="11250" y="17381"/>
                  <a:pt x="11250" y="17381"/>
                  <a:pt x="11250" y="17381"/>
                </a:cubicBezTo>
                <a:cubicBezTo>
                  <a:pt x="11250" y="14344"/>
                  <a:pt x="11250" y="14344"/>
                  <a:pt x="11250" y="14344"/>
                </a:cubicBezTo>
                <a:cubicBezTo>
                  <a:pt x="16650" y="14344"/>
                  <a:pt x="16650" y="14344"/>
                  <a:pt x="16650" y="14344"/>
                </a:cubicBezTo>
                <a:cubicBezTo>
                  <a:pt x="17100" y="14344"/>
                  <a:pt x="17325" y="14175"/>
                  <a:pt x="17325" y="14006"/>
                </a:cubicBezTo>
                <a:cubicBezTo>
                  <a:pt x="17325" y="13669"/>
                  <a:pt x="17100" y="13500"/>
                  <a:pt x="16650" y="13500"/>
                </a:cubicBezTo>
                <a:cubicBezTo>
                  <a:pt x="11475" y="13500"/>
                  <a:pt x="11475" y="13500"/>
                  <a:pt x="11475" y="13500"/>
                </a:cubicBezTo>
                <a:cubicBezTo>
                  <a:pt x="21600" y="675"/>
                  <a:pt x="21600" y="675"/>
                  <a:pt x="21600" y="675"/>
                </a:cubicBezTo>
                <a:cubicBezTo>
                  <a:pt x="21600" y="506"/>
                  <a:pt x="21600" y="506"/>
                  <a:pt x="21600" y="506"/>
                </a:cubicBezTo>
                <a:cubicBezTo>
                  <a:pt x="21600" y="169"/>
                  <a:pt x="21375" y="0"/>
                  <a:pt x="21150" y="0"/>
                </a:cubicBezTo>
                <a:cubicBezTo>
                  <a:pt x="20925" y="0"/>
                  <a:pt x="20700" y="169"/>
                  <a:pt x="20700" y="338"/>
                </a:cubicBezTo>
                <a:cubicBezTo>
                  <a:pt x="10800" y="12994"/>
                  <a:pt x="10800" y="12994"/>
                  <a:pt x="10800" y="12994"/>
                </a:cubicBezTo>
                <a:cubicBezTo>
                  <a:pt x="900" y="338"/>
                  <a:pt x="900" y="338"/>
                  <a:pt x="900" y="338"/>
                </a:cubicBezTo>
                <a:cubicBezTo>
                  <a:pt x="900" y="169"/>
                  <a:pt x="675" y="0"/>
                  <a:pt x="450" y="0"/>
                </a:cubicBezTo>
                <a:cubicBezTo>
                  <a:pt x="225" y="0"/>
                  <a:pt x="0" y="169"/>
                  <a:pt x="0" y="506"/>
                </a:cubicBezTo>
                <a:cubicBezTo>
                  <a:pt x="0" y="506"/>
                  <a:pt x="0" y="506"/>
                  <a:pt x="0" y="506"/>
                </a:cubicBezTo>
                <a:cubicBezTo>
                  <a:pt x="10125" y="13500"/>
                  <a:pt x="10125" y="13500"/>
                  <a:pt x="10125" y="13500"/>
                </a:cubicBezTo>
                <a:cubicBezTo>
                  <a:pt x="4950" y="13500"/>
                  <a:pt x="4950" y="13500"/>
                  <a:pt x="4950" y="13500"/>
                </a:cubicBezTo>
                <a:cubicBezTo>
                  <a:pt x="4500" y="13500"/>
                  <a:pt x="4275" y="13669"/>
                  <a:pt x="4275" y="14006"/>
                </a:cubicBezTo>
                <a:cubicBezTo>
                  <a:pt x="4275" y="14175"/>
                  <a:pt x="4500" y="14344"/>
                  <a:pt x="4950" y="14344"/>
                </a:cubicBezTo>
                <a:cubicBezTo>
                  <a:pt x="10350" y="14344"/>
                  <a:pt x="10350" y="14344"/>
                  <a:pt x="10350" y="14344"/>
                </a:cubicBezTo>
                <a:cubicBezTo>
                  <a:pt x="10350" y="17381"/>
                  <a:pt x="10350" y="17381"/>
                  <a:pt x="10350" y="17381"/>
                </a:cubicBezTo>
                <a:cubicBezTo>
                  <a:pt x="4950" y="17381"/>
                  <a:pt x="4950" y="17381"/>
                  <a:pt x="4950" y="17381"/>
                </a:cubicBezTo>
                <a:cubicBezTo>
                  <a:pt x="4500" y="17381"/>
                  <a:pt x="4275" y="17550"/>
                  <a:pt x="4275" y="17719"/>
                </a:cubicBezTo>
                <a:cubicBezTo>
                  <a:pt x="4275" y="18056"/>
                  <a:pt x="4500" y="18225"/>
                  <a:pt x="4950" y="18225"/>
                </a:cubicBezTo>
                <a:cubicBezTo>
                  <a:pt x="10350" y="18225"/>
                  <a:pt x="10350" y="18225"/>
                  <a:pt x="10350" y="18225"/>
                </a:cubicBezTo>
                <a:cubicBezTo>
                  <a:pt x="10350" y="21262"/>
                  <a:pt x="10350" y="21262"/>
                  <a:pt x="10350" y="21262"/>
                </a:cubicBezTo>
                <a:cubicBezTo>
                  <a:pt x="10350" y="21431"/>
                  <a:pt x="10575" y="21600"/>
                  <a:pt x="10800" y="21600"/>
                </a:cubicBezTo>
                <a:cubicBezTo>
                  <a:pt x="11025" y="21600"/>
                  <a:pt x="11250" y="21431"/>
                  <a:pt x="11250" y="21262"/>
                </a:cubicBezTo>
                <a:cubicBezTo>
                  <a:pt x="11250" y="18225"/>
                  <a:pt x="11250" y="18225"/>
                  <a:pt x="11250" y="18225"/>
                </a:cubicBezTo>
                <a:cubicBezTo>
                  <a:pt x="16650" y="18225"/>
                  <a:pt x="16650" y="18225"/>
                  <a:pt x="16650" y="18225"/>
                </a:cubicBezTo>
                <a:cubicBezTo>
                  <a:pt x="17100" y="18225"/>
                  <a:pt x="17325" y="18056"/>
                  <a:pt x="17325" y="17719"/>
                </a:cubicBezTo>
                <a:cubicBezTo>
                  <a:pt x="17325" y="17550"/>
                  <a:pt x="17100" y="17381"/>
                  <a:pt x="16650" y="17381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/>
          </a:p>
        </p:txBody>
      </p:sp>
      <p:grpSp>
        <p:nvGrpSpPr>
          <p:cNvPr id="17" name="组合 16"/>
          <p:cNvGrpSpPr/>
          <p:nvPr/>
        </p:nvGrpSpPr>
        <p:grpSpPr>
          <a:xfrm>
            <a:off x="346076" y="364699"/>
            <a:ext cx="4628580" cy="507162"/>
            <a:chOff x="384176" y="307549"/>
            <a:chExt cx="4628580" cy="507162"/>
          </a:xfrm>
        </p:grpSpPr>
        <p:grpSp>
          <p:nvGrpSpPr>
            <p:cNvPr id="18" name="组合 17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840210" y="352936"/>
              <a:ext cx="4172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页面流程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904950" y="1071855"/>
            <a:ext cx="1678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页面流程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61" y="1582802"/>
            <a:ext cx="6986588" cy="48082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702838" y="1913358"/>
            <a:ext cx="334497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  <a:hlinkClick r:id="rId4"/>
              </a:rPr>
              <a:t>原型交互</a:t>
            </a:r>
            <a:r>
              <a:rPr lang="zh-CN" altLang="en-US" sz="1200" dirty="0">
                <a:latin typeface="+mn-ea"/>
              </a:rPr>
              <a:t>点击链接可跳走去在线原型平台直接预览</a:t>
            </a:r>
            <a:endParaRPr lang="en-US" altLang="zh-CN" sz="1200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zh-CN" altLang="en-US" sz="1200" b="1" dirty="0">
                <a:latin typeface="+mn-ea"/>
              </a:rPr>
              <a:t>原型展示：</a:t>
            </a:r>
            <a:r>
              <a:rPr lang="zh-CN" altLang="en-US" sz="1200" dirty="0">
                <a:latin typeface="+mn-ea"/>
              </a:rPr>
              <a:t>扫描二维码可在手机查看原型图</a:t>
            </a:r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</a:endParaRPr>
          </a:p>
          <a:p>
            <a:endParaRPr lang="en-US" altLang="zh-CN" sz="1200" dirty="0">
              <a:latin typeface="+mn-ea"/>
              <a:hlinkClick r:id="rId4"/>
            </a:endParaRPr>
          </a:p>
          <a:p>
            <a:endParaRPr lang="zh-CN" altLang="en-US" sz="12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7B81C118-547C-4334-9312-39503B670A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804" y="2819400"/>
            <a:ext cx="1219200" cy="121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208"/>
          <p:cNvSpPr/>
          <p:nvPr/>
        </p:nvSpPr>
        <p:spPr>
          <a:xfrm>
            <a:off x="1492283" y="5235717"/>
            <a:ext cx="252000" cy="3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50" y="17381"/>
                </a:moveTo>
                <a:cubicBezTo>
                  <a:pt x="11250" y="17381"/>
                  <a:pt x="11250" y="17381"/>
                  <a:pt x="11250" y="17381"/>
                </a:cubicBezTo>
                <a:cubicBezTo>
                  <a:pt x="11250" y="14344"/>
                  <a:pt x="11250" y="14344"/>
                  <a:pt x="11250" y="14344"/>
                </a:cubicBezTo>
                <a:cubicBezTo>
                  <a:pt x="16650" y="14344"/>
                  <a:pt x="16650" y="14344"/>
                  <a:pt x="16650" y="14344"/>
                </a:cubicBezTo>
                <a:cubicBezTo>
                  <a:pt x="17100" y="14344"/>
                  <a:pt x="17325" y="14175"/>
                  <a:pt x="17325" y="14006"/>
                </a:cubicBezTo>
                <a:cubicBezTo>
                  <a:pt x="17325" y="13669"/>
                  <a:pt x="17100" y="13500"/>
                  <a:pt x="16650" y="13500"/>
                </a:cubicBezTo>
                <a:cubicBezTo>
                  <a:pt x="11475" y="13500"/>
                  <a:pt x="11475" y="13500"/>
                  <a:pt x="11475" y="13500"/>
                </a:cubicBezTo>
                <a:cubicBezTo>
                  <a:pt x="21600" y="675"/>
                  <a:pt x="21600" y="675"/>
                  <a:pt x="21600" y="675"/>
                </a:cubicBezTo>
                <a:cubicBezTo>
                  <a:pt x="21600" y="506"/>
                  <a:pt x="21600" y="506"/>
                  <a:pt x="21600" y="506"/>
                </a:cubicBezTo>
                <a:cubicBezTo>
                  <a:pt x="21600" y="169"/>
                  <a:pt x="21375" y="0"/>
                  <a:pt x="21150" y="0"/>
                </a:cubicBezTo>
                <a:cubicBezTo>
                  <a:pt x="20925" y="0"/>
                  <a:pt x="20700" y="169"/>
                  <a:pt x="20700" y="338"/>
                </a:cubicBezTo>
                <a:cubicBezTo>
                  <a:pt x="10800" y="12994"/>
                  <a:pt x="10800" y="12994"/>
                  <a:pt x="10800" y="12994"/>
                </a:cubicBezTo>
                <a:cubicBezTo>
                  <a:pt x="900" y="338"/>
                  <a:pt x="900" y="338"/>
                  <a:pt x="900" y="338"/>
                </a:cubicBezTo>
                <a:cubicBezTo>
                  <a:pt x="900" y="169"/>
                  <a:pt x="675" y="0"/>
                  <a:pt x="450" y="0"/>
                </a:cubicBezTo>
                <a:cubicBezTo>
                  <a:pt x="225" y="0"/>
                  <a:pt x="0" y="169"/>
                  <a:pt x="0" y="506"/>
                </a:cubicBezTo>
                <a:cubicBezTo>
                  <a:pt x="0" y="506"/>
                  <a:pt x="0" y="506"/>
                  <a:pt x="0" y="506"/>
                </a:cubicBezTo>
                <a:cubicBezTo>
                  <a:pt x="10125" y="13500"/>
                  <a:pt x="10125" y="13500"/>
                  <a:pt x="10125" y="13500"/>
                </a:cubicBezTo>
                <a:cubicBezTo>
                  <a:pt x="4950" y="13500"/>
                  <a:pt x="4950" y="13500"/>
                  <a:pt x="4950" y="13500"/>
                </a:cubicBezTo>
                <a:cubicBezTo>
                  <a:pt x="4500" y="13500"/>
                  <a:pt x="4275" y="13669"/>
                  <a:pt x="4275" y="14006"/>
                </a:cubicBezTo>
                <a:cubicBezTo>
                  <a:pt x="4275" y="14175"/>
                  <a:pt x="4500" y="14344"/>
                  <a:pt x="4950" y="14344"/>
                </a:cubicBezTo>
                <a:cubicBezTo>
                  <a:pt x="10350" y="14344"/>
                  <a:pt x="10350" y="14344"/>
                  <a:pt x="10350" y="14344"/>
                </a:cubicBezTo>
                <a:cubicBezTo>
                  <a:pt x="10350" y="17381"/>
                  <a:pt x="10350" y="17381"/>
                  <a:pt x="10350" y="17381"/>
                </a:cubicBezTo>
                <a:cubicBezTo>
                  <a:pt x="4950" y="17381"/>
                  <a:pt x="4950" y="17381"/>
                  <a:pt x="4950" y="17381"/>
                </a:cubicBezTo>
                <a:cubicBezTo>
                  <a:pt x="4500" y="17381"/>
                  <a:pt x="4275" y="17550"/>
                  <a:pt x="4275" y="17719"/>
                </a:cubicBezTo>
                <a:cubicBezTo>
                  <a:pt x="4275" y="18056"/>
                  <a:pt x="4500" y="18225"/>
                  <a:pt x="4950" y="18225"/>
                </a:cubicBezTo>
                <a:cubicBezTo>
                  <a:pt x="10350" y="18225"/>
                  <a:pt x="10350" y="18225"/>
                  <a:pt x="10350" y="18225"/>
                </a:cubicBezTo>
                <a:cubicBezTo>
                  <a:pt x="10350" y="21262"/>
                  <a:pt x="10350" y="21262"/>
                  <a:pt x="10350" y="21262"/>
                </a:cubicBezTo>
                <a:cubicBezTo>
                  <a:pt x="10350" y="21431"/>
                  <a:pt x="10575" y="21600"/>
                  <a:pt x="10800" y="21600"/>
                </a:cubicBezTo>
                <a:cubicBezTo>
                  <a:pt x="11025" y="21600"/>
                  <a:pt x="11250" y="21431"/>
                  <a:pt x="11250" y="21262"/>
                </a:cubicBezTo>
                <a:cubicBezTo>
                  <a:pt x="11250" y="18225"/>
                  <a:pt x="11250" y="18225"/>
                  <a:pt x="11250" y="18225"/>
                </a:cubicBezTo>
                <a:cubicBezTo>
                  <a:pt x="16650" y="18225"/>
                  <a:pt x="16650" y="18225"/>
                  <a:pt x="16650" y="18225"/>
                </a:cubicBezTo>
                <a:cubicBezTo>
                  <a:pt x="17100" y="18225"/>
                  <a:pt x="17325" y="18056"/>
                  <a:pt x="17325" y="17719"/>
                </a:cubicBezTo>
                <a:cubicBezTo>
                  <a:pt x="17325" y="17550"/>
                  <a:pt x="17100" y="17381"/>
                  <a:pt x="16650" y="17381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/>
          </a:p>
        </p:txBody>
      </p:sp>
      <p:grpSp>
        <p:nvGrpSpPr>
          <p:cNvPr id="17" name="组合 16"/>
          <p:cNvGrpSpPr/>
          <p:nvPr/>
        </p:nvGrpSpPr>
        <p:grpSpPr>
          <a:xfrm>
            <a:off x="346076" y="364699"/>
            <a:ext cx="4628580" cy="507162"/>
            <a:chOff x="384176" y="307549"/>
            <a:chExt cx="4628580" cy="507162"/>
          </a:xfrm>
        </p:grpSpPr>
        <p:grpSp>
          <p:nvGrpSpPr>
            <p:cNvPr id="18" name="组合 17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840210" y="352936"/>
              <a:ext cx="4172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页面说明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100854" y="871861"/>
            <a:ext cx="1678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弹出笔记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54" y="1333636"/>
            <a:ext cx="6522647" cy="48847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AF0538E0-A0DE-4988-9E59-E852BCFC64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3"/>
          <a:stretch/>
        </p:blipFill>
        <p:spPr>
          <a:xfrm>
            <a:off x="7623501" y="1333636"/>
            <a:ext cx="4076297" cy="488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6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208"/>
          <p:cNvSpPr/>
          <p:nvPr/>
        </p:nvSpPr>
        <p:spPr>
          <a:xfrm>
            <a:off x="1492283" y="5235717"/>
            <a:ext cx="252000" cy="3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50" y="17381"/>
                </a:moveTo>
                <a:cubicBezTo>
                  <a:pt x="11250" y="17381"/>
                  <a:pt x="11250" y="17381"/>
                  <a:pt x="11250" y="17381"/>
                </a:cubicBezTo>
                <a:cubicBezTo>
                  <a:pt x="11250" y="14344"/>
                  <a:pt x="11250" y="14344"/>
                  <a:pt x="11250" y="14344"/>
                </a:cubicBezTo>
                <a:cubicBezTo>
                  <a:pt x="16650" y="14344"/>
                  <a:pt x="16650" y="14344"/>
                  <a:pt x="16650" y="14344"/>
                </a:cubicBezTo>
                <a:cubicBezTo>
                  <a:pt x="17100" y="14344"/>
                  <a:pt x="17325" y="14175"/>
                  <a:pt x="17325" y="14006"/>
                </a:cubicBezTo>
                <a:cubicBezTo>
                  <a:pt x="17325" y="13669"/>
                  <a:pt x="17100" y="13500"/>
                  <a:pt x="16650" y="13500"/>
                </a:cubicBezTo>
                <a:cubicBezTo>
                  <a:pt x="11475" y="13500"/>
                  <a:pt x="11475" y="13500"/>
                  <a:pt x="11475" y="13500"/>
                </a:cubicBezTo>
                <a:cubicBezTo>
                  <a:pt x="21600" y="675"/>
                  <a:pt x="21600" y="675"/>
                  <a:pt x="21600" y="675"/>
                </a:cubicBezTo>
                <a:cubicBezTo>
                  <a:pt x="21600" y="506"/>
                  <a:pt x="21600" y="506"/>
                  <a:pt x="21600" y="506"/>
                </a:cubicBezTo>
                <a:cubicBezTo>
                  <a:pt x="21600" y="169"/>
                  <a:pt x="21375" y="0"/>
                  <a:pt x="21150" y="0"/>
                </a:cubicBezTo>
                <a:cubicBezTo>
                  <a:pt x="20925" y="0"/>
                  <a:pt x="20700" y="169"/>
                  <a:pt x="20700" y="338"/>
                </a:cubicBezTo>
                <a:cubicBezTo>
                  <a:pt x="10800" y="12994"/>
                  <a:pt x="10800" y="12994"/>
                  <a:pt x="10800" y="12994"/>
                </a:cubicBezTo>
                <a:cubicBezTo>
                  <a:pt x="900" y="338"/>
                  <a:pt x="900" y="338"/>
                  <a:pt x="900" y="338"/>
                </a:cubicBezTo>
                <a:cubicBezTo>
                  <a:pt x="900" y="169"/>
                  <a:pt x="675" y="0"/>
                  <a:pt x="450" y="0"/>
                </a:cubicBezTo>
                <a:cubicBezTo>
                  <a:pt x="225" y="0"/>
                  <a:pt x="0" y="169"/>
                  <a:pt x="0" y="506"/>
                </a:cubicBezTo>
                <a:cubicBezTo>
                  <a:pt x="0" y="506"/>
                  <a:pt x="0" y="506"/>
                  <a:pt x="0" y="506"/>
                </a:cubicBezTo>
                <a:cubicBezTo>
                  <a:pt x="10125" y="13500"/>
                  <a:pt x="10125" y="13500"/>
                  <a:pt x="10125" y="13500"/>
                </a:cubicBezTo>
                <a:cubicBezTo>
                  <a:pt x="4950" y="13500"/>
                  <a:pt x="4950" y="13500"/>
                  <a:pt x="4950" y="13500"/>
                </a:cubicBezTo>
                <a:cubicBezTo>
                  <a:pt x="4500" y="13500"/>
                  <a:pt x="4275" y="13669"/>
                  <a:pt x="4275" y="14006"/>
                </a:cubicBezTo>
                <a:cubicBezTo>
                  <a:pt x="4275" y="14175"/>
                  <a:pt x="4500" y="14344"/>
                  <a:pt x="4950" y="14344"/>
                </a:cubicBezTo>
                <a:cubicBezTo>
                  <a:pt x="10350" y="14344"/>
                  <a:pt x="10350" y="14344"/>
                  <a:pt x="10350" y="14344"/>
                </a:cubicBezTo>
                <a:cubicBezTo>
                  <a:pt x="10350" y="17381"/>
                  <a:pt x="10350" y="17381"/>
                  <a:pt x="10350" y="17381"/>
                </a:cubicBezTo>
                <a:cubicBezTo>
                  <a:pt x="4950" y="17381"/>
                  <a:pt x="4950" y="17381"/>
                  <a:pt x="4950" y="17381"/>
                </a:cubicBezTo>
                <a:cubicBezTo>
                  <a:pt x="4500" y="17381"/>
                  <a:pt x="4275" y="17550"/>
                  <a:pt x="4275" y="17719"/>
                </a:cubicBezTo>
                <a:cubicBezTo>
                  <a:pt x="4275" y="18056"/>
                  <a:pt x="4500" y="18225"/>
                  <a:pt x="4950" y="18225"/>
                </a:cubicBezTo>
                <a:cubicBezTo>
                  <a:pt x="10350" y="18225"/>
                  <a:pt x="10350" y="18225"/>
                  <a:pt x="10350" y="18225"/>
                </a:cubicBezTo>
                <a:cubicBezTo>
                  <a:pt x="10350" y="21262"/>
                  <a:pt x="10350" y="21262"/>
                  <a:pt x="10350" y="21262"/>
                </a:cubicBezTo>
                <a:cubicBezTo>
                  <a:pt x="10350" y="21431"/>
                  <a:pt x="10575" y="21600"/>
                  <a:pt x="10800" y="21600"/>
                </a:cubicBezTo>
                <a:cubicBezTo>
                  <a:pt x="11025" y="21600"/>
                  <a:pt x="11250" y="21431"/>
                  <a:pt x="11250" y="21262"/>
                </a:cubicBezTo>
                <a:cubicBezTo>
                  <a:pt x="11250" y="18225"/>
                  <a:pt x="11250" y="18225"/>
                  <a:pt x="11250" y="18225"/>
                </a:cubicBezTo>
                <a:cubicBezTo>
                  <a:pt x="16650" y="18225"/>
                  <a:pt x="16650" y="18225"/>
                  <a:pt x="16650" y="18225"/>
                </a:cubicBezTo>
                <a:cubicBezTo>
                  <a:pt x="17100" y="18225"/>
                  <a:pt x="17325" y="18056"/>
                  <a:pt x="17325" y="17719"/>
                </a:cubicBezTo>
                <a:cubicBezTo>
                  <a:pt x="17325" y="17550"/>
                  <a:pt x="17100" y="17381"/>
                  <a:pt x="16650" y="17381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/>
          </a:p>
        </p:txBody>
      </p:sp>
      <p:grpSp>
        <p:nvGrpSpPr>
          <p:cNvPr id="17" name="组合 16"/>
          <p:cNvGrpSpPr/>
          <p:nvPr/>
        </p:nvGrpSpPr>
        <p:grpSpPr>
          <a:xfrm>
            <a:off x="346076" y="364699"/>
            <a:ext cx="4628580" cy="507162"/>
            <a:chOff x="384176" y="307549"/>
            <a:chExt cx="4628580" cy="507162"/>
          </a:xfrm>
        </p:grpSpPr>
        <p:grpSp>
          <p:nvGrpSpPr>
            <p:cNvPr id="18" name="组合 17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840210" y="352936"/>
              <a:ext cx="4172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页面说明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100854" y="871861"/>
            <a:ext cx="1678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课程列表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678" r="768"/>
          <a:stretch/>
        </p:blipFill>
        <p:spPr>
          <a:xfrm>
            <a:off x="1149927" y="1333636"/>
            <a:ext cx="7135092" cy="51155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4EDDF817-B42A-431E-8931-8CB689E076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063"/>
          <a:stretch/>
        </p:blipFill>
        <p:spPr>
          <a:xfrm>
            <a:off x="8285019" y="1333637"/>
            <a:ext cx="3295695" cy="511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0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208"/>
          <p:cNvSpPr/>
          <p:nvPr/>
        </p:nvSpPr>
        <p:spPr>
          <a:xfrm>
            <a:off x="1492283" y="5235717"/>
            <a:ext cx="252000" cy="3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50" y="17381"/>
                </a:moveTo>
                <a:cubicBezTo>
                  <a:pt x="11250" y="17381"/>
                  <a:pt x="11250" y="17381"/>
                  <a:pt x="11250" y="17381"/>
                </a:cubicBezTo>
                <a:cubicBezTo>
                  <a:pt x="11250" y="14344"/>
                  <a:pt x="11250" y="14344"/>
                  <a:pt x="11250" y="14344"/>
                </a:cubicBezTo>
                <a:cubicBezTo>
                  <a:pt x="16650" y="14344"/>
                  <a:pt x="16650" y="14344"/>
                  <a:pt x="16650" y="14344"/>
                </a:cubicBezTo>
                <a:cubicBezTo>
                  <a:pt x="17100" y="14344"/>
                  <a:pt x="17325" y="14175"/>
                  <a:pt x="17325" y="14006"/>
                </a:cubicBezTo>
                <a:cubicBezTo>
                  <a:pt x="17325" y="13669"/>
                  <a:pt x="17100" y="13500"/>
                  <a:pt x="16650" y="13500"/>
                </a:cubicBezTo>
                <a:cubicBezTo>
                  <a:pt x="11475" y="13500"/>
                  <a:pt x="11475" y="13500"/>
                  <a:pt x="11475" y="13500"/>
                </a:cubicBezTo>
                <a:cubicBezTo>
                  <a:pt x="21600" y="675"/>
                  <a:pt x="21600" y="675"/>
                  <a:pt x="21600" y="675"/>
                </a:cubicBezTo>
                <a:cubicBezTo>
                  <a:pt x="21600" y="506"/>
                  <a:pt x="21600" y="506"/>
                  <a:pt x="21600" y="506"/>
                </a:cubicBezTo>
                <a:cubicBezTo>
                  <a:pt x="21600" y="169"/>
                  <a:pt x="21375" y="0"/>
                  <a:pt x="21150" y="0"/>
                </a:cubicBezTo>
                <a:cubicBezTo>
                  <a:pt x="20925" y="0"/>
                  <a:pt x="20700" y="169"/>
                  <a:pt x="20700" y="338"/>
                </a:cubicBezTo>
                <a:cubicBezTo>
                  <a:pt x="10800" y="12994"/>
                  <a:pt x="10800" y="12994"/>
                  <a:pt x="10800" y="12994"/>
                </a:cubicBezTo>
                <a:cubicBezTo>
                  <a:pt x="900" y="338"/>
                  <a:pt x="900" y="338"/>
                  <a:pt x="900" y="338"/>
                </a:cubicBezTo>
                <a:cubicBezTo>
                  <a:pt x="900" y="169"/>
                  <a:pt x="675" y="0"/>
                  <a:pt x="450" y="0"/>
                </a:cubicBezTo>
                <a:cubicBezTo>
                  <a:pt x="225" y="0"/>
                  <a:pt x="0" y="169"/>
                  <a:pt x="0" y="506"/>
                </a:cubicBezTo>
                <a:cubicBezTo>
                  <a:pt x="0" y="506"/>
                  <a:pt x="0" y="506"/>
                  <a:pt x="0" y="506"/>
                </a:cubicBezTo>
                <a:cubicBezTo>
                  <a:pt x="10125" y="13500"/>
                  <a:pt x="10125" y="13500"/>
                  <a:pt x="10125" y="13500"/>
                </a:cubicBezTo>
                <a:cubicBezTo>
                  <a:pt x="4950" y="13500"/>
                  <a:pt x="4950" y="13500"/>
                  <a:pt x="4950" y="13500"/>
                </a:cubicBezTo>
                <a:cubicBezTo>
                  <a:pt x="4500" y="13500"/>
                  <a:pt x="4275" y="13669"/>
                  <a:pt x="4275" y="14006"/>
                </a:cubicBezTo>
                <a:cubicBezTo>
                  <a:pt x="4275" y="14175"/>
                  <a:pt x="4500" y="14344"/>
                  <a:pt x="4950" y="14344"/>
                </a:cubicBezTo>
                <a:cubicBezTo>
                  <a:pt x="10350" y="14344"/>
                  <a:pt x="10350" y="14344"/>
                  <a:pt x="10350" y="14344"/>
                </a:cubicBezTo>
                <a:cubicBezTo>
                  <a:pt x="10350" y="17381"/>
                  <a:pt x="10350" y="17381"/>
                  <a:pt x="10350" y="17381"/>
                </a:cubicBezTo>
                <a:cubicBezTo>
                  <a:pt x="4950" y="17381"/>
                  <a:pt x="4950" y="17381"/>
                  <a:pt x="4950" y="17381"/>
                </a:cubicBezTo>
                <a:cubicBezTo>
                  <a:pt x="4500" y="17381"/>
                  <a:pt x="4275" y="17550"/>
                  <a:pt x="4275" y="17719"/>
                </a:cubicBezTo>
                <a:cubicBezTo>
                  <a:pt x="4275" y="18056"/>
                  <a:pt x="4500" y="18225"/>
                  <a:pt x="4950" y="18225"/>
                </a:cubicBezTo>
                <a:cubicBezTo>
                  <a:pt x="10350" y="18225"/>
                  <a:pt x="10350" y="18225"/>
                  <a:pt x="10350" y="18225"/>
                </a:cubicBezTo>
                <a:cubicBezTo>
                  <a:pt x="10350" y="21262"/>
                  <a:pt x="10350" y="21262"/>
                  <a:pt x="10350" y="21262"/>
                </a:cubicBezTo>
                <a:cubicBezTo>
                  <a:pt x="10350" y="21431"/>
                  <a:pt x="10575" y="21600"/>
                  <a:pt x="10800" y="21600"/>
                </a:cubicBezTo>
                <a:cubicBezTo>
                  <a:pt x="11025" y="21600"/>
                  <a:pt x="11250" y="21431"/>
                  <a:pt x="11250" y="21262"/>
                </a:cubicBezTo>
                <a:cubicBezTo>
                  <a:pt x="11250" y="18225"/>
                  <a:pt x="11250" y="18225"/>
                  <a:pt x="11250" y="18225"/>
                </a:cubicBezTo>
                <a:cubicBezTo>
                  <a:pt x="16650" y="18225"/>
                  <a:pt x="16650" y="18225"/>
                  <a:pt x="16650" y="18225"/>
                </a:cubicBezTo>
                <a:cubicBezTo>
                  <a:pt x="17100" y="18225"/>
                  <a:pt x="17325" y="18056"/>
                  <a:pt x="17325" y="17719"/>
                </a:cubicBezTo>
                <a:cubicBezTo>
                  <a:pt x="17325" y="17550"/>
                  <a:pt x="17100" y="17381"/>
                  <a:pt x="16650" y="17381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/>
          </a:p>
        </p:txBody>
      </p:sp>
      <p:grpSp>
        <p:nvGrpSpPr>
          <p:cNvPr id="17" name="组合 16"/>
          <p:cNvGrpSpPr/>
          <p:nvPr/>
        </p:nvGrpSpPr>
        <p:grpSpPr>
          <a:xfrm>
            <a:off x="346076" y="364699"/>
            <a:ext cx="4628580" cy="507162"/>
            <a:chOff x="384176" y="307549"/>
            <a:chExt cx="4628580" cy="507162"/>
          </a:xfrm>
        </p:grpSpPr>
        <p:grpSp>
          <p:nvGrpSpPr>
            <p:cNvPr id="18" name="组合 17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840210" y="352936"/>
              <a:ext cx="4172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页面说明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100854" y="871861"/>
            <a:ext cx="1678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章节列表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54" y="1333636"/>
            <a:ext cx="7114891" cy="520331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3780B6CB-80E3-426C-ABD9-59B67FFA7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745" y="1271972"/>
            <a:ext cx="3610749" cy="526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2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208"/>
          <p:cNvSpPr/>
          <p:nvPr/>
        </p:nvSpPr>
        <p:spPr>
          <a:xfrm>
            <a:off x="1492283" y="5235717"/>
            <a:ext cx="252000" cy="3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50" y="17381"/>
                </a:moveTo>
                <a:cubicBezTo>
                  <a:pt x="11250" y="17381"/>
                  <a:pt x="11250" y="17381"/>
                  <a:pt x="11250" y="17381"/>
                </a:cubicBezTo>
                <a:cubicBezTo>
                  <a:pt x="11250" y="14344"/>
                  <a:pt x="11250" y="14344"/>
                  <a:pt x="11250" y="14344"/>
                </a:cubicBezTo>
                <a:cubicBezTo>
                  <a:pt x="16650" y="14344"/>
                  <a:pt x="16650" y="14344"/>
                  <a:pt x="16650" y="14344"/>
                </a:cubicBezTo>
                <a:cubicBezTo>
                  <a:pt x="17100" y="14344"/>
                  <a:pt x="17325" y="14175"/>
                  <a:pt x="17325" y="14006"/>
                </a:cubicBezTo>
                <a:cubicBezTo>
                  <a:pt x="17325" y="13669"/>
                  <a:pt x="17100" y="13500"/>
                  <a:pt x="16650" y="13500"/>
                </a:cubicBezTo>
                <a:cubicBezTo>
                  <a:pt x="11475" y="13500"/>
                  <a:pt x="11475" y="13500"/>
                  <a:pt x="11475" y="13500"/>
                </a:cubicBezTo>
                <a:cubicBezTo>
                  <a:pt x="21600" y="675"/>
                  <a:pt x="21600" y="675"/>
                  <a:pt x="21600" y="675"/>
                </a:cubicBezTo>
                <a:cubicBezTo>
                  <a:pt x="21600" y="506"/>
                  <a:pt x="21600" y="506"/>
                  <a:pt x="21600" y="506"/>
                </a:cubicBezTo>
                <a:cubicBezTo>
                  <a:pt x="21600" y="169"/>
                  <a:pt x="21375" y="0"/>
                  <a:pt x="21150" y="0"/>
                </a:cubicBezTo>
                <a:cubicBezTo>
                  <a:pt x="20925" y="0"/>
                  <a:pt x="20700" y="169"/>
                  <a:pt x="20700" y="338"/>
                </a:cubicBezTo>
                <a:cubicBezTo>
                  <a:pt x="10800" y="12994"/>
                  <a:pt x="10800" y="12994"/>
                  <a:pt x="10800" y="12994"/>
                </a:cubicBezTo>
                <a:cubicBezTo>
                  <a:pt x="900" y="338"/>
                  <a:pt x="900" y="338"/>
                  <a:pt x="900" y="338"/>
                </a:cubicBezTo>
                <a:cubicBezTo>
                  <a:pt x="900" y="169"/>
                  <a:pt x="675" y="0"/>
                  <a:pt x="450" y="0"/>
                </a:cubicBezTo>
                <a:cubicBezTo>
                  <a:pt x="225" y="0"/>
                  <a:pt x="0" y="169"/>
                  <a:pt x="0" y="506"/>
                </a:cubicBezTo>
                <a:cubicBezTo>
                  <a:pt x="0" y="506"/>
                  <a:pt x="0" y="506"/>
                  <a:pt x="0" y="506"/>
                </a:cubicBezTo>
                <a:cubicBezTo>
                  <a:pt x="10125" y="13500"/>
                  <a:pt x="10125" y="13500"/>
                  <a:pt x="10125" y="13500"/>
                </a:cubicBezTo>
                <a:cubicBezTo>
                  <a:pt x="4950" y="13500"/>
                  <a:pt x="4950" y="13500"/>
                  <a:pt x="4950" y="13500"/>
                </a:cubicBezTo>
                <a:cubicBezTo>
                  <a:pt x="4500" y="13500"/>
                  <a:pt x="4275" y="13669"/>
                  <a:pt x="4275" y="14006"/>
                </a:cubicBezTo>
                <a:cubicBezTo>
                  <a:pt x="4275" y="14175"/>
                  <a:pt x="4500" y="14344"/>
                  <a:pt x="4950" y="14344"/>
                </a:cubicBezTo>
                <a:cubicBezTo>
                  <a:pt x="10350" y="14344"/>
                  <a:pt x="10350" y="14344"/>
                  <a:pt x="10350" y="14344"/>
                </a:cubicBezTo>
                <a:cubicBezTo>
                  <a:pt x="10350" y="17381"/>
                  <a:pt x="10350" y="17381"/>
                  <a:pt x="10350" y="17381"/>
                </a:cubicBezTo>
                <a:cubicBezTo>
                  <a:pt x="4950" y="17381"/>
                  <a:pt x="4950" y="17381"/>
                  <a:pt x="4950" y="17381"/>
                </a:cubicBezTo>
                <a:cubicBezTo>
                  <a:pt x="4500" y="17381"/>
                  <a:pt x="4275" y="17550"/>
                  <a:pt x="4275" y="17719"/>
                </a:cubicBezTo>
                <a:cubicBezTo>
                  <a:pt x="4275" y="18056"/>
                  <a:pt x="4500" y="18225"/>
                  <a:pt x="4950" y="18225"/>
                </a:cubicBezTo>
                <a:cubicBezTo>
                  <a:pt x="10350" y="18225"/>
                  <a:pt x="10350" y="18225"/>
                  <a:pt x="10350" y="18225"/>
                </a:cubicBezTo>
                <a:cubicBezTo>
                  <a:pt x="10350" y="21262"/>
                  <a:pt x="10350" y="21262"/>
                  <a:pt x="10350" y="21262"/>
                </a:cubicBezTo>
                <a:cubicBezTo>
                  <a:pt x="10350" y="21431"/>
                  <a:pt x="10575" y="21600"/>
                  <a:pt x="10800" y="21600"/>
                </a:cubicBezTo>
                <a:cubicBezTo>
                  <a:pt x="11025" y="21600"/>
                  <a:pt x="11250" y="21431"/>
                  <a:pt x="11250" y="21262"/>
                </a:cubicBezTo>
                <a:cubicBezTo>
                  <a:pt x="11250" y="18225"/>
                  <a:pt x="11250" y="18225"/>
                  <a:pt x="11250" y="18225"/>
                </a:cubicBezTo>
                <a:cubicBezTo>
                  <a:pt x="16650" y="18225"/>
                  <a:pt x="16650" y="18225"/>
                  <a:pt x="16650" y="18225"/>
                </a:cubicBezTo>
                <a:cubicBezTo>
                  <a:pt x="17100" y="18225"/>
                  <a:pt x="17325" y="18056"/>
                  <a:pt x="17325" y="17719"/>
                </a:cubicBezTo>
                <a:cubicBezTo>
                  <a:pt x="17325" y="17550"/>
                  <a:pt x="17100" y="17381"/>
                  <a:pt x="16650" y="17381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/>
          </a:p>
        </p:txBody>
      </p:sp>
      <p:grpSp>
        <p:nvGrpSpPr>
          <p:cNvPr id="17" name="组合 16"/>
          <p:cNvGrpSpPr/>
          <p:nvPr/>
        </p:nvGrpSpPr>
        <p:grpSpPr>
          <a:xfrm>
            <a:off x="346076" y="364699"/>
            <a:ext cx="4628580" cy="507162"/>
            <a:chOff x="384176" y="307549"/>
            <a:chExt cx="4628580" cy="507162"/>
          </a:xfrm>
        </p:grpSpPr>
        <p:grpSp>
          <p:nvGrpSpPr>
            <p:cNvPr id="18" name="组合 17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840210" y="352936"/>
              <a:ext cx="4172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页面说明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100854" y="871861"/>
            <a:ext cx="19351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笔记详情页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841"/>
          <a:stretch/>
        </p:blipFill>
        <p:spPr>
          <a:xfrm>
            <a:off x="1100854" y="1271971"/>
            <a:ext cx="6533001" cy="53576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166BDB0-E580-4FFA-9273-F7FAA05F12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855" y="1271971"/>
            <a:ext cx="4114800" cy="535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1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/>
        </p:nvSpPr>
        <p:spPr>
          <a:xfrm>
            <a:off x="3044480" y="3083852"/>
            <a:ext cx="2622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PART.5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79102" y="2022023"/>
            <a:ext cx="4339399" cy="212365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非功能性需求</a:t>
            </a:r>
          </a:p>
        </p:txBody>
      </p:sp>
      <p:sp>
        <p:nvSpPr>
          <p:cNvPr id="2" name="矩形 1"/>
          <p:cNvSpPr/>
          <p:nvPr/>
        </p:nvSpPr>
        <p:spPr>
          <a:xfrm>
            <a:off x="7258050" y="4362023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非功能性需求</a:t>
            </a:r>
          </a:p>
        </p:txBody>
      </p:sp>
    </p:spTree>
    <p:extLst>
      <p:ext uri="{BB962C8B-B14F-4D97-AF65-F5344CB8AC3E}">
        <p14:creationId xmlns:p14="http://schemas.microsoft.com/office/powerpoint/2010/main" val="25406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9" name="Freeform 208"/>
          <p:cNvSpPr/>
          <p:nvPr/>
        </p:nvSpPr>
        <p:spPr>
          <a:xfrm>
            <a:off x="1492283" y="5235717"/>
            <a:ext cx="252000" cy="3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50" y="17381"/>
                </a:moveTo>
                <a:cubicBezTo>
                  <a:pt x="11250" y="17381"/>
                  <a:pt x="11250" y="17381"/>
                  <a:pt x="11250" y="17381"/>
                </a:cubicBezTo>
                <a:cubicBezTo>
                  <a:pt x="11250" y="14344"/>
                  <a:pt x="11250" y="14344"/>
                  <a:pt x="11250" y="14344"/>
                </a:cubicBezTo>
                <a:cubicBezTo>
                  <a:pt x="16650" y="14344"/>
                  <a:pt x="16650" y="14344"/>
                  <a:pt x="16650" y="14344"/>
                </a:cubicBezTo>
                <a:cubicBezTo>
                  <a:pt x="17100" y="14344"/>
                  <a:pt x="17325" y="14175"/>
                  <a:pt x="17325" y="14006"/>
                </a:cubicBezTo>
                <a:cubicBezTo>
                  <a:pt x="17325" y="13669"/>
                  <a:pt x="17100" y="13500"/>
                  <a:pt x="16650" y="13500"/>
                </a:cubicBezTo>
                <a:cubicBezTo>
                  <a:pt x="11475" y="13500"/>
                  <a:pt x="11475" y="13500"/>
                  <a:pt x="11475" y="13500"/>
                </a:cubicBezTo>
                <a:cubicBezTo>
                  <a:pt x="21600" y="675"/>
                  <a:pt x="21600" y="675"/>
                  <a:pt x="21600" y="675"/>
                </a:cubicBezTo>
                <a:cubicBezTo>
                  <a:pt x="21600" y="506"/>
                  <a:pt x="21600" y="506"/>
                  <a:pt x="21600" y="506"/>
                </a:cubicBezTo>
                <a:cubicBezTo>
                  <a:pt x="21600" y="169"/>
                  <a:pt x="21375" y="0"/>
                  <a:pt x="21150" y="0"/>
                </a:cubicBezTo>
                <a:cubicBezTo>
                  <a:pt x="20925" y="0"/>
                  <a:pt x="20700" y="169"/>
                  <a:pt x="20700" y="338"/>
                </a:cubicBezTo>
                <a:cubicBezTo>
                  <a:pt x="10800" y="12994"/>
                  <a:pt x="10800" y="12994"/>
                  <a:pt x="10800" y="12994"/>
                </a:cubicBezTo>
                <a:cubicBezTo>
                  <a:pt x="900" y="338"/>
                  <a:pt x="900" y="338"/>
                  <a:pt x="900" y="338"/>
                </a:cubicBezTo>
                <a:cubicBezTo>
                  <a:pt x="900" y="169"/>
                  <a:pt x="675" y="0"/>
                  <a:pt x="450" y="0"/>
                </a:cubicBezTo>
                <a:cubicBezTo>
                  <a:pt x="225" y="0"/>
                  <a:pt x="0" y="169"/>
                  <a:pt x="0" y="506"/>
                </a:cubicBezTo>
                <a:cubicBezTo>
                  <a:pt x="0" y="506"/>
                  <a:pt x="0" y="506"/>
                  <a:pt x="0" y="506"/>
                </a:cubicBezTo>
                <a:cubicBezTo>
                  <a:pt x="10125" y="13500"/>
                  <a:pt x="10125" y="13500"/>
                  <a:pt x="10125" y="13500"/>
                </a:cubicBezTo>
                <a:cubicBezTo>
                  <a:pt x="4950" y="13500"/>
                  <a:pt x="4950" y="13500"/>
                  <a:pt x="4950" y="13500"/>
                </a:cubicBezTo>
                <a:cubicBezTo>
                  <a:pt x="4500" y="13500"/>
                  <a:pt x="4275" y="13669"/>
                  <a:pt x="4275" y="14006"/>
                </a:cubicBezTo>
                <a:cubicBezTo>
                  <a:pt x="4275" y="14175"/>
                  <a:pt x="4500" y="14344"/>
                  <a:pt x="4950" y="14344"/>
                </a:cubicBezTo>
                <a:cubicBezTo>
                  <a:pt x="10350" y="14344"/>
                  <a:pt x="10350" y="14344"/>
                  <a:pt x="10350" y="14344"/>
                </a:cubicBezTo>
                <a:cubicBezTo>
                  <a:pt x="10350" y="17381"/>
                  <a:pt x="10350" y="17381"/>
                  <a:pt x="10350" y="17381"/>
                </a:cubicBezTo>
                <a:cubicBezTo>
                  <a:pt x="4950" y="17381"/>
                  <a:pt x="4950" y="17381"/>
                  <a:pt x="4950" y="17381"/>
                </a:cubicBezTo>
                <a:cubicBezTo>
                  <a:pt x="4500" y="17381"/>
                  <a:pt x="4275" y="17550"/>
                  <a:pt x="4275" y="17719"/>
                </a:cubicBezTo>
                <a:cubicBezTo>
                  <a:pt x="4275" y="18056"/>
                  <a:pt x="4500" y="18225"/>
                  <a:pt x="4950" y="18225"/>
                </a:cubicBezTo>
                <a:cubicBezTo>
                  <a:pt x="10350" y="18225"/>
                  <a:pt x="10350" y="18225"/>
                  <a:pt x="10350" y="18225"/>
                </a:cubicBezTo>
                <a:cubicBezTo>
                  <a:pt x="10350" y="21262"/>
                  <a:pt x="10350" y="21262"/>
                  <a:pt x="10350" y="21262"/>
                </a:cubicBezTo>
                <a:cubicBezTo>
                  <a:pt x="10350" y="21431"/>
                  <a:pt x="10575" y="21600"/>
                  <a:pt x="10800" y="21600"/>
                </a:cubicBezTo>
                <a:cubicBezTo>
                  <a:pt x="11025" y="21600"/>
                  <a:pt x="11250" y="21431"/>
                  <a:pt x="11250" y="21262"/>
                </a:cubicBezTo>
                <a:cubicBezTo>
                  <a:pt x="11250" y="18225"/>
                  <a:pt x="11250" y="18225"/>
                  <a:pt x="11250" y="18225"/>
                </a:cubicBezTo>
                <a:cubicBezTo>
                  <a:pt x="16650" y="18225"/>
                  <a:pt x="16650" y="18225"/>
                  <a:pt x="16650" y="18225"/>
                </a:cubicBezTo>
                <a:cubicBezTo>
                  <a:pt x="17100" y="18225"/>
                  <a:pt x="17325" y="18056"/>
                  <a:pt x="17325" y="17719"/>
                </a:cubicBezTo>
                <a:cubicBezTo>
                  <a:pt x="17325" y="17550"/>
                  <a:pt x="17100" y="17381"/>
                  <a:pt x="16650" y="17381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/>
          </a:p>
        </p:txBody>
      </p:sp>
      <p:grpSp>
        <p:nvGrpSpPr>
          <p:cNvPr id="17" name="组合 16"/>
          <p:cNvGrpSpPr/>
          <p:nvPr/>
        </p:nvGrpSpPr>
        <p:grpSpPr>
          <a:xfrm>
            <a:off x="346076" y="364699"/>
            <a:ext cx="4628580" cy="507162"/>
            <a:chOff x="384176" y="307549"/>
            <a:chExt cx="4628580" cy="507162"/>
          </a:xfrm>
        </p:grpSpPr>
        <p:grpSp>
          <p:nvGrpSpPr>
            <p:cNvPr id="18" name="组合 17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840210" y="352936"/>
              <a:ext cx="4172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数据需求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953238" y="1029778"/>
            <a:ext cx="16786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数据需求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627349"/>
            <a:ext cx="9563100" cy="393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1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9" name="Freeform 208"/>
          <p:cNvSpPr/>
          <p:nvPr/>
        </p:nvSpPr>
        <p:spPr>
          <a:xfrm>
            <a:off x="1492283" y="5235717"/>
            <a:ext cx="252000" cy="3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50" y="17381"/>
                </a:moveTo>
                <a:cubicBezTo>
                  <a:pt x="11250" y="17381"/>
                  <a:pt x="11250" y="17381"/>
                  <a:pt x="11250" y="17381"/>
                </a:cubicBezTo>
                <a:cubicBezTo>
                  <a:pt x="11250" y="14344"/>
                  <a:pt x="11250" y="14344"/>
                  <a:pt x="11250" y="14344"/>
                </a:cubicBezTo>
                <a:cubicBezTo>
                  <a:pt x="16650" y="14344"/>
                  <a:pt x="16650" y="14344"/>
                  <a:pt x="16650" y="14344"/>
                </a:cubicBezTo>
                <a:cubicBezTo>
                  <a:pt x="17100" y="14344"/>
                  <a:pt x="17325" y="14175"/>
                  <a:pt x="17325" y="14006"/>
                </a:cubicBezTo>
                <a:cubicBezTo>
                  <a:pt x="17325" y="13669"/>
                  <a:pt x="17100" y="13500"/>
                  <a:pt x="16650" y="13500"/>
                </a:cubicBezTo>
                <a:cubicBezTo>
                  <a:pt x="11475" y="13500"/>
                  <a:pt x="11475" y="13500"/>
                  <a:pt x="11475" y="13500"/>
                </a:cubicBezTo>
                <a:cubicBezTo>
                  <a:pt x="21600" y="675"/>
                  <a:pt x="21600" y="675"/>
                  <a:pt x="21600" y="675"/>
                </a:cubicBezTo>
                <a:cubicBezTo>
                  <a:pt x="21600" y="506"/>
                  <a:pt x="21600" y="506"/>
                  <a:pt x="21600" y="506"/>
                </a:cubicBezTo>
                <a:cubicBezTo>
                  <a:pt x="21600" y="169"/>
                  <a:pt x="21375" y="0"/>
                  <a:pt x="21150" y="0"/>
                </a:cubicBezTo>
                <a:cubicBezTo>
                  <a:pt x="20925" y="0"/>
                  <a:pt x="20700" y="169"/>
                  <a:pt x="20700" y="338"/>
                </a:cubicBezTo>
                <a:cubicBezTo>
                  <a:pt x="10800" y="12994"/>
                  <a:pt x="10800" y="12994"/>
                  <a:pt x="10800" y="12994"/>
                </a:cubicBezTo>
                <a:cubicBezTo>
                  <a:pt x="900" y="338"/>
                  <a:pt x="900" y="338"/>
                  <a:pt x="900" y="338"/>
                </a:cubicBezTo>
                <a:cubicBezTo>
                  <a:pt x="900" y="169"/>
                  <a:pt x="675" y="0"/>
                  <a:pt x="450" y="0"/>
                </a:cubicBezTo>
                <a:cubicBezTo>
                  <a:pt x="225" y="0"/>
                  <a:pt x="0" y="169"/>
                  <a:pt x="0" y="506"/>
                </a:cubicBezTo>
                <a:cubicBezTo>
                  <a:pt x="0" y="506"/>
                  <a:pt x="0" y="506"/>
                  <a:pt x="0" y="506"/>
                </a:cubicBezTo>
                <a:cubicBezTo>
                  <a:pt x="10125" y="13500"/>
                  <a:pt x="10125" y="13500"/>
                  <a:pt x="10125" y="13500"/>
                </a:cubicBezTo>
                <a:cubicBezTo>
                  <a:pt x="4950" y="13500"/>
                  <a:pt x="4950" y="13500"/>
                  <a:pt x="4950" y="13500"/>
                </a:cubicBezTo>
                <a:cubicBezTo>
                  <a:pt x="4500" y="13500"/>
                  <a:pt x="4275" y="13669"/>
                  <a:pt x="4275" y="14006"/>
                </a:cubicBezTo>
                <a:cubicBezTo>
                  <a:pt x="4275" y="14175"/>
                  <a:pt x="4500" y="14344"/>
                  <a:pt x="4950" y="14344"/>
                </a:cubicBezTo>
                <a:cubicBezTo>
                  <a:pt x="10350" y="14344"/>
                  <a:pt x="10350" y="14344"/>
                  <a:pt x="10350" y="14344"/>
                </a:cubicBezTo>
                <a:cubicBezTo>
                  <a:pt x="10350" y="17381"/>
                  <a:pt x="10350" y="17381"/>
                  <a:pt x="10350" y="17381"/>
                </a:cubicBezTo>
                <a:cubicBezTo>
                  <a:pt x="4950" y="17381"/>
                  <a:pt x="4950" y="17381"/>
                  <a:pt x="4950" y="17381"/>
                </a:cubicBezTo>
                <a:cubicBezTo>
                  <a:pt x="4500" y="17381"/>
                  <a:pt x="4275" y="17550"/>
                  <a:pt x="4275" y="17719"/>
                </a:cubicBezTo>
                <a:cubicBezTo>
                  <a:pt x="4275" y="18056"/>
                  <a:pt x="4500" y="18225"/>
                  <a:pt x="4950" y="18225"/>
                </a:cubicBezTo>
                <a:cubicBezTo>
                  <a:pt x="10350" y="18225"/>
                  <a:pt x="10350" y="18225"/>
                  <a:pt x="10350" y="18225"/>
                </a:cubicBezTo>
                <a:cubicBezTo>
                  <a:pt x="10350" y="21262"/>
                  <a:pt x="10350" y="21262"/>
                  <a:pt x="10350" y="21262"/>
                </a:cubicBezTo>
                <a:cubicBezTo>
                  <a:pt x="10350" y="21431"/>
                  <a:pt x="10575" y="21600"/>
                  <a:pt x="10800" y="21600"/>
                </a:cubicBezTo>
                <a:cubicBezTo>
                  <a:pt x="11025" y="21600"/>
                  <a:pt x="11250" y="21431"/>
                  <a:pt x="11250" y="21262"/>
                </a:cubicBezTo>
                <a:cubicBezTo>
                  <a:pt x="11250" y="18225"/>
                  <a:pt x="11250" y="18225"/>
                  <a:pt x="11250" y="18225"/>
                </a:cubicBezTo>
                <a:cubicBezTo>
                  <a:pt x="16650" y="18225"/>
                  <a:pt x="16650" y="18225"/>
                  <a:pt x="16650" y="18225"/>
                </a:cubicBezTo>
                <a:cubicBezTo>
                  <a:pt x="17100" y="18225"/>
                  <a:pt x="17325" y="18056"/>
                  <a:pt x="17325" y="17719"/>
                </a:cubicBezTo>
                <a:cubicBezTo>
                  <a:pt x="17325" y="17550"/>
                  <a:pt x="17100" y="17381"/>
                  <a:pt x="16650" y="17381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/>
          </a:p>
        </p:txBody>
      </p:sp>
      <p:grpSp>
        <p:nvGrpSpPr>
          <p:cNvPr id="17" name="组合 16"/>
          <p:cNvGrpSpPr/>
          <p:nvPr/>
        </p:nvGrpSpPr>
        <p:grpSpPr>
          <a:xfrm>
            <a:off x="346076" y="364699"/>
            <a:ext cx="4628580" cy="507162"/>
            <a:chOff x="384176" y="307549"/>
            <a:chExt cx="4628580" cy="507162"/>
          </a:xfrm>
        </p:grpSpPr>
        <p:grpSp>
          <p:nvGrpSpPr>
            <p:cNvPr id="18" name="组合 17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840210" y="352936"/>
              <a:ext cx="4172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数据需求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20" y="1359906"/>
            <a:ext cx="10288360" cy="332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78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9" name="Freeform 208"/>
          <p:cNvSpPr/>
          <p:nvPr/>
        </p:nvSpPr>
        <p:spPr>
          <a:xfrm>
            <a:off x="1492283" y="5235717"/>
            <a:ext cx="252000" cy="3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50" y="17381"/>
                </a:moveTo>
                <a:cubicBezTo>
                  <a:pt x="11250" y="17381"/>
                  <a:pt x="11250" y="17381"/>
                  <a:pt x="11250" y="17381"/>
                </a:cubicBezTo>
                <a:cubicBezTo>
                  <a:pt x="11250" y="14344"/>
                  <a:pt x="11250" y="14344"/>
                  <a:pt x="11250" y="14344"/>
                </a:cubicBezTo>
                <a:cubicBezTo>
                  <a:pt x="16650" y="14344"/>
                  <a:pt x="16650" y="14344"/>
                  <a:pt x="16650" y="14344"/>
                </a:cubicBezTo>
                <a:cubicBezTo>
                  <a:pt x="17100" y="14344"/>
                  <a:pt x="17325" y="14175"/>
                  <a:pt x="17325" y="14006"/>
                </a:cubicBezTo>
                <a:cubicBezTo>
                  <a:pt x="17325" y="13669"/>
                  <a:pt x="17100" y="13500"/>
                  <a:pt x="16650" y="13500"/>
                </a:cubicBezTo>
                <a:cubicBezTo>
                  <a:pt x="11475" y="13500"/>
                  <a:pt x="11475" y="13500"/>
                  <a:pt x="11475" y="13500"/>
                </a:cubicBezTo>
                <a:cubicBezTo>
                  <a:pt x="21600" y="675"/>
                  <a:pt x="21600" y="675"/>
                  <a:pt x="21600" y="675"/>
                </a:cubicBezTo>
                <a:cubicBezTo>
                  <a:pt x="21600" y="506"/>
                  <a:pt x="21600" y="506"/>
                  <a:pt x="21600" y="506"/>
                </a:cubicBezTo>
                <a:cubicBezTo>
                  <a:pt x="21600" y="169"/>
                  <a:pt x="21375" y="0"/>
                  <a:pt x="21150" y="0"/>
                </a:cubicBezTo>
                <a:cubicBezTo>
                  <a:pt x="20925" y="0"/>
                  <a:pt x="20700" y="169"/>
                  <a:pt x="20700" y="338"/>
                </a:cubicBezTo>
                <a:cubicBezTo>
                  <a:pt x="10800" y="12994"/>
                  <a:pt x="10800" y="12994"/>
                  <a:pt x="10800" y="12994"/>
                </a:cubicBezTo>
                <a:cubicBezTo>
                  <a:pt x="900" y="338"/>
                  <a:pt x="900" y="338"/>
                  <a:pt x="900" y="338"/>
                </a:cubicBezTo>
                <a:cubicBezTo>
                  <a:pt x="900" y="169"/>
                  <a:pt x="675" y="0"/>
                  <a:pt x="450" y="0"/>
                </a:cubicBezTo>
                <a:cubicBezTo>
                  <a:pt x="225" y="0"/>
                  <a:pt x="0" y="169"/>
                  <a:pt x="0" y="506"/>
                </a:cubicBezTo>
                <a:cubicBezTo>
                  <a:pt x="0" y="506"/>
                  <a:pt x="0" y="506"/>
                  <a:pt x="0" y="506"/>
                </a:cubicBezTo>
                <a:cubicBezTo>
                  <a:pt x="10125" y="13500"/>
                  <a:pt x="10125" y="13500"/>
                  <a:pt x="10125" y="13500"/>
                </a:cubicBezTo>
                <a:cubicBezTo>
                  <a:pt x="4950" y="13500"/>
                  <a:pt x="4950" y="13500"/>
                  <a:pt x="4950" y="13500"/>
                </a:cubicBezTo>
                <a:cubicBezTo>
                  <a:pt x="4500" y="13500"/>
                  <a:pt x="4275" y="13669"/>
                  <a:pt x="4275" y="14006"/>
                </a:cubicBezTo>
                <a:cubicBezTo>
                  <a:pt x="4275" y="14175"/>
                  <a:pt x="4500" y="14344"/>
                  <a:pt x="4950" y="14344"/>
                </a:cubicBezTo>
                <a:cubicBezTo>
                  <a:pt x="10350" y="14344"/>
                  <a:pt x="10350" y="14344"/>
                  <a:pt x="10350" y="14344"/>
                </a:cubicBezTo>
                <a:cubicBezTo>
                  <a:pt x="10350" y="17381"/>
                  <a:pt x="10350" y="17381"/>
                  <a:pt x="10350" y="17381"/>
                </a:cubicBezTo>
                <a:cubicBezTo>
                  <a:pt x="4950" y="17381"/>
                  <a:pt x="4950" y="17381"/>
                  <a:pt x="4950" y="17381"/>
                </a:cubicBezTo>
                <a:cubicBezTo>
                  <a:pt x="4500" y="17381"/>
                  <a:pt x="4275" y="17550"/>
                  <a:pt x="4275" y="17719"/>
                </a:cubicBezTo>
                <a:cubicBezTo>
                  <a:pt x="4275" y="18056"/>
                  <a:pt x="4500" y="18225"/>
                  <a:pt x="4950" y="18225"/>
                </a:cubicBezTo>
                <a:cubicBezTo>
                  <a:pt x="10350" y="18225"/>
                  <a:pt x="10350" y="18225"/>
                  <a:pt x="10350" y="18225"/>
                </a:cubicBezTo>
                <a:cubicBezTo>
                  <a:pt x="10350" y="21262"/>
                  <a:pt x="10350" y="21262"/>
                  <a:pt x="10350" y="21262"/>
                </a:cubicBezTo>
                <a:cubicBezTo>
                  <a:pt x="10350" y="21431"/>
                  <a:pt x="10575" y="21600"/>
                  <a:pt x="10800" y="21600"/>
                </a:cubicBezTo>
                <a:cubicBezTo>
                  <a:pt x="11025" y="21600"/>
                  <a:pt x="11250" y="21431"/>
                  <a:pt x="11250" y="21262"/>
                </a:cubicBezTo>
                <a:cubicBezTo>
                  <a:pt x="11250" y="18225"/>
                  <a:pt x="11250" y="18225"/>
                  <a:pt x="11250" y="18225"/>
                </a:cubicBezTo>
                <a:cubicBezTo>
                  <a:pt x="16650" y="18225"/>
                  <a:pt x="16650" y="18225"/>
                  <a:pt x="16650" y="18225"/>
                </a:cubicBezTo>
                <a:cubicBezTo>
                  <a:pt x="17100" y="18225"/>
                  <a:pt x="17325" y="18056"/>
                  <a:pt x="17325" y="17719"/>
                </a:cubicBezTo>
                <a:cubicBezTo>
                  <a:pt x="17325" y="17550"/>
                  <a:pt x="17100" y="17381"/>
                  <a:pt x="16650" y="17381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/>
          </a:p>
        </p:txBody>
      </p:sp>
      <p:grpSp>
        <p:nvGrpSpPr>
          <p:cNvPr id="17" name="组合 16"/>
          <p:cNvGrpSpPr/>
          <p:nvPr/>
        </p:nvGrpSpPr>
        <p:grpSpPr>
          <a:xfrm>
            <a:off x="346076" y="364699"/>
            <a:ext cx="4628580" cy="507162"/>
            <a:chOff x="384176" y="307549"/>
            <a:chExt cx="4628580" cy="507162"/>
          </a:xfrm>
        </p:grpSpPr>
        <p:grpSp>
          <p:nvGrpSpPr>
            <p:cNvPr id="18" name="组合 17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840210" y="352936"/>
              <a:ext cx="4172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非功能性需求</a:t>
              </a:r>
            </a:p>
          </p:txBody>
        </p:sp>
      </p:grpSp>
      <p:sp>
        <p:nvSpPr>
          <p:cNvPr id="16" name="矩形 15"/>
          <p:cNvSpPr/>
          <p:nvPr/>
        </p:nvSpPr>
        <p:spPr>
          <a:xfrm>
            <a:off x="953238" y="1029778"/>
            <a:ext cx="27045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其他非功能性需求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414" y="1429888"/>
            <a:ext cx="9371862" cy="198642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413" y="3678927"/>
            <a:ext cx="9371863" cy="19964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493184" y="2321004"/>
            <a:ext cx="4339399" cy="110799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6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文档综述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61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PART.1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85193" y="3497441"/>
            <a:ext cx="3511307" cy="1200329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版本修订记录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名词解释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9" name="Freeform 208"/>
          <p:cNvSpPr/>
          <p:nvPr/>
        </p:nvSpPr>
        <p:spPr>
          <a:xfrm>
            <a:off x="1492283" y="5235717"/>
            <a:ext cx="252000" cy="32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50" y="17381"/>
                </a:moveTo>
                <a:cubicBezTo>
                  <a:pt x="11250" y="17381"/>
                  <a:pt x="11250" y="17381"/>
                  <a:pt x="11250" y="17381"/>
                </a:cubicBezTo>
                <a:cubicBezTo>
                  <a:pt x="11250" y="14344"/>
                  <a:pt x="11250" y="14344"/>
                  <a:pt x="11250" y="14344"/>
                </a:cubicBezTo>
                <a:cubicBezTo>
                  <a:pt x="16650" y="14344"/>
                  <a:pt x="16650" y="14344"/>
                  <a:pt x="16650" y="14344"/>
                </a:cubicBezTo>
                <a:cubicBezTo>
                  <a:pt x="17100" y="14344"/>
                  <a:pt x="17325" y="14175"/>
                  <a:pt x="17325" y="14006"/>
                </a:cubicBezTo>
                <a:cubicBezTo>
                  <a:pt x="17325" y="13669"/>
                  <a:pt x="17100" y="13500"/>
                  <a:pt x="16650" y="13500"/>
                </a:cubicBezTo>
                <a:cubicBezTo>
                  <a:pt x="11475" y="13500"/>
                  <a:pt x="11475" y="13500"/>
                  <a:pt x="11475" y="13500"/>
                </a:cubicBezTo>
                <a:cubicBezTo>
                  <a:pt x="21600" y="675"/>
                  <a:pt x="21600" y="675"/>
                  <a:pt x="21600" y="675"/>
                </a:cubicBezTo>
                <a:cubicBezTo>
                  <a:pt x="21600" y="506"/>
                  <a:pt x="21600" y="506"/>
                  <a:pt x="21600" y="506"/>
                </a:cubicBezTo>
                <a:cubicBezTo>
                  <a:pt x="21600" y="169"/>
                  <a:pt x="21375" y="0"/>
                  <a:pt x="21150" y="0"/>
                </a:cubicBezTo>
                <a:cubicBezTo>
                  <a:pt x="20925" y="0"/>
                  <a:pt x="20700" y="169"/>
                  <a:pt x="20700" y="338"/>
                </a:cubicBezTo>
                <a:cubicBezTo>
                  <a:pt x="10800" y="12994"/>
                  <a:pt x="10800" y="12994"/>
                  <a:pt x="10800" y="12994"/>
                </a:cubicBezTo>
                <a:cubicBezTo>
                  <a:pt x="900" y="338"/>
                  <a:pt x="900" y="338"/>
                  <a:pt x="900" y="338"/>
                </a:cubicBezTo>
                <a:cubicBezTo>
                  <a:pt x="900" y="169"/>
                  <a:pt x="675" y="0"/>
                  <a:pt x="450" y="0"/>
                </a:cubicBezTo>
                <a:cubicBezTo>
                  <a:pt x="225" y="0"/>
                  <a:pt x="0" y="169"/>
                  <a:pt x="0" y="506"/>
                </a:cubicBezTo>
                <a:cubicBezTo>
                  <a:pt x="0" y="506"/>
                  <a:pt x="0" y="506"/>
                  <a:pt x="0" y="506"/>
                </a:cubicBezTo>
                <a:cubicBezTo>
                  <a:pt x="10125" y="13500"/>
                  <a:pt x="10125" y="13500"/>
                  <a:pt x="10125" y="13500"/>
                </a:cubicBezTo>
                <a:cubicBezTo>
                  <a:pt x="4950" y="13500"/>
                  <a:pt x="4950" y="13500"/>
                  <a:pt x="4950" y="13500"/>
                </a:cubicBezTo>
                <a:cubicBezTo>
                  <a:pt x="4500" y="13500"/>
                  <a:pt x="4275" y="13669"/>
                  <a:pt x="4275" y="14006"/>
                </a:cubicBezTo>
                <a:cubicBezTo>
                  <a:pt x="4275" y="14175"/>
                  <a:pt x="4500" y="14344"/>
                  <a:pt x="4950" y="14344"/>
                </a:cubicBezTo>
                <a:cubicBezTo>
                  <a:pt x="10350" y="14344"/>
                  <a:pt x="10350" y="14344"/>
                  <a:pt x="10350" y="14344"/>
                </a:cubicBezTo>
                <a:cubicBezTo>
                  <a:pt x="10350" y="17381"/>
                  <a:pt x="10350" y="17381"/>
                  <a:pt x="10350" y="17381"/>
                </a:cubicBezTo>
                <a:cubicBezTo>
                  <a:pt x="4950" y="17381"/>
                  <a:pt x="4950" y="17381"/>
                  <a:pt x="4950" y="17381"/>
                </a:cubicBezTo>
                <a:cubicBezTo>
                  <a:pt x="4500" y="17381"/>
                  <a:pt x="4275" y="17550"/>
                  <a:pt x="4275" y="17719"/>
                </a:cubicBezTo>
                <a:cubicBezTo>
                  <a:pt x="4275" y="18056"/>
                  <a:pt x="4500" y="18225"/>
                  <a:pt x="4950" y="18225"/>
                </a:cubicBezTo>
                <a:cubicBezTo>
                  <a:pt x="10350" y="18225"/>
                  <a:pt x="10350" y="18225"/>
                  <a:pt x="10350" y="18225"/>
                </a:cubicBezTo>
                <a:cubicBezTo>
                  <a:pt x="10350" y="21262"/>
                  <a:pt x="10350" y="21262"/>
                  <a:pt x="10350" y="21262"/>
                </a:cubicBezTo>
                <a:cubicBezTo>
                  <a:pt x="10350" y="21431"/>
                  <a:pt x="10575" y="21600"/>
                  <a:pt x="10800" y="21600"/>
                </a:cubicBezTo>
                <a:cubicBezTo>
                  <a:pt x="11025" y="21600"/>
                  <a:pt x="11250" y="21431"/>
                  <a:pt x="11250" y="21262"/>
                </a:cubicBezTo>
                <a:cubicBezTo>
                  <a:pt x="11250" y="18225"/>
                  <a:pt x="11250" y="18225"/>
                  <a:pt x="11250" y="18225"/>
                </a:cubicBezTo>
                <a:cubicBezTo>
                  <a:pt x="16650" y="18225"/>
                  <a:pt x="16650" y="18225"/>
                  <a:pt x="16650" y="18225"/>
                </a:cubicBezTo>
                <a:cubicBezTo>
                  <a:pt x="17100" y="18225"/>
                  <a:pt x="17325" y="18056"/>
                  <a:pt x="17325" y="17719"/>
                </a:cubicBezTo>
                <a:cubicBezTo>
                  <a:pt x="17325" y="17550"/>
                  <a:pt x="17100" y="17381"/>
                  <a:pt x="16650" y="17381"/>
                </a:cubicBezTo>
                <a:close/>
              </a:path>
            </a:pathLst>
          </a:custGeom>
          <a:solidFill>
            <a:schemeClr val="bg1"/>
          </a:solidFill>
          <a:ln w="12700" cap="flat">
            <a:solidFill>
              <a:schemeClr val="bg1"/>
            </a:solidFill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/>
          <a:p>
            <a:endParaRPr/>
          </a:p>
        </p:txBody>
      </p:sp>
      <p:grpSp>
        <p:nvGrpSpPr>
          <p:cNvPr id="17" name="组合 16"/>
          <p:cNvGrpSpPr/>
          <p:nvPr/>
        </p:nvGrpSpPr>
        <p:grpSpPr>
          <a:xfrm>
            <a:off x="346076" y="364699"/>
            <a:ext cx="4628580" cy="507162"/>
            <a:chOff x="384176" y="307549"/>
            <a:chExt cx="4628580" cy="507162"/>
          </a:xfrm>
        </p:grpSpPr>
        <p:grpSp>
          <p:nvGrpSpPr>
            <p:cNvPr id="18" name="组合 17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等腰三角形 20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840210" y="352936"/>
              <a:ext cx="4172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项目参与人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23447" y="1635076"/>
            <a:ext cx="6757639" cy="277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设计：小明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前端：小王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后端：小孙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测试：小童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业务对接方：小丽（运营）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6408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文本框 18"/>
          <p:cNvSpPr txBox="1"/>
          <p:nvPr/>
        </p:nvSpPr>
        <p:spPr>
          <a:xfrm>
            <a:off x="830263" y="2560638"/>
            <a:ext cx="3844925" cy="8921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5200" b="1" dirty="0">
                <a:solidFill>
                  <a:srgbClr val="526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谢谢观看！ </a:t>
            </a:r>
          </a:p>
        </p:txBody>
      </p:sp>
      <p:grpSp>
        <p:nvGrpSpPr>
          <p:cNvPr id="154626" name="组合 1"/>
          <p:cNvGrpSpPr/>
          <p:nvPr/>
        </p:nvGrpSpPr>
        <p:grpSpPr>
          <a:xfrm>
            <a:off x="6699250" y="879475"/>
            <a:ext cx="5375275" cy="5484813"/>
            <a:chOff x="6698566" y="879190"/>
            <a:chExt cx="5376171" cy="5485135"/>
          </a:xfrm>
        </p:grpSpPr>
        <p:pic>
          <p:nvPicPr>
            <p:cNvPr id="154627" name="图片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4628" name="图片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54629" name="图片 3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54631" name="图片 3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3" name="文本框 22"/>
          <p:cNvSpPr txBox="1"/>
          <p:nvPr/>
        </p:nvSpPr>
        <p:spPr>
          <a:xfrm>
            <a:off x="830580" y="3778885"/>
            <a:ext cx="2527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C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端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26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组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602469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23047"/>
            <a:ext cx="2452879" cy="553998"/>
            <a:chOff x="384176" y="265897"/>
            <a:chExt cx="2452879" cy="553998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25046" y="265897"/>
              <a:ext cx="201200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版本修订记录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5945959" y="32443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5945959" y="32443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48" y="1037564"/>
            <a:ext cx="8409402" cy="249495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47" y="3769353"/>
            <a:ext cx="8345903" cy="189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 bwMode="auto">
          <a:xfrm flipH="1">
            <a:off x="0" y="602469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46076" y="364699"/>
            <a:ext cx="2095518" cy="507162"/>
            <a:chOff x="384176" y="307549"/>
            <a:chExt cx="2095518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47350" y="376695"/>
              <a:ext cx="1632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名词解释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5945959" y="32443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5945959" y="324433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 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47" y="1298448"/>
            <a:ext cx="9208193" cy="25933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/>
        </p:nvSpPr>
        <p:spPr bwMode="auto">
          <a:xfrm flipH="1"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74686" y="530846"/>
            <a:ext cx="5376171" cy="5485135"/>
            <a:chOff x="6698566" y="879190"/>
            <a:chExt cx="5376171" cy="548513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11925" y="5470844"/>
              <a:ext cx="573074" cy="65232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83297" y="4565510"/>
              <a:ext cx="1438781" cy="123149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98566" y="879190"/>
              <a:ext cx="3828620" cy="3298222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p:blipFill>
          <p:spPr>
            <a:xfrm>
              <a:off x="8574362" y="1163521"/>
              <a:ext cx="2962913" cy="2091109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20461" y="3297771"/>
              <a:ext cx="3554276" cy="3066554"/>
            </a:xfrm>
            <a:prstGeom prst="rect">
              <a:avLst/>
            </a:prstGeom>
          </p:spPr>
        </p:pic>
      </p:grpSp>
      <p:sp>
        <p:nvSpPr>
          <p:cNvPr id="12" name="文本框 11"/>
          <p:cNvSpPr txBox="1"/>
          <p:nvPr/>
        </p:nvSpPr>
        <p:spPr>
          <a:xfrm>
            <a:off x="6234748" y="2349579"/>
            <a:ext cx="6059487" cy="82994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algn="l"/>
            <a:r>
              <a:rPr lang="zh-CN" altLang="en-US" sz="48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产品概述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044480" y="3083852"/>
            <a:ext cx="25867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F2F2F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PART.2</a:t>
            </a:r>
            <a:endParaRPr lang="zh-CN" altLang="en-US" sz="5400" b="1" dirty="0">
              <a:solidFill>
                <a:srgbClr val="F2F2F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35308" y="3430766"/>
            <a:ext cx="4762892" cy="168905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产品概述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需求清单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文泉驿等宽微米黑" panose="020B0606030804020204" pitchFamily="34" charset="-122"/>
              </a:rPr>
              <a:t>功能列表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64699"/>
            <a:ext cx="3953781" cy="507162"/>
            <a:chOff x="384176" y="307549"/>
            <a:chExt cx="3953781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40210" y="352936"/>
              <a:ext cx="34977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产品概述</a:t>
              </a:r>
            </a:p>
          </p:txBody>
        </p:sp>
      </p:grpSp>
      <p:sp>
        <p:nvSpPr>
          <p:cNvPr id="17" name="任意多边形: 形状 6"/>
          <p:cNvSpPr/>
          <p:nvPr/>
        </p:nvSpPr>
        <p:spPr bwMode="auto">
          <a:xfrm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2110" y="1044150"/>
            <a:ext cx="99441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>
                <a:latin typeface="+mn-ea"/>
              </a:rPr>
              <a:t>中国</a:t>
            </a:r>
            <a:r>
              <a:rPr lang="zh-CN" altLang="en-US" b="1" dirty="0">
                <a:latin typeface="+mn-ea"/>
              </a:rPr>
              <a:t>职业培训市场一直处于快速发展的过程中，复合增长率在</a:t>
            </a:r>
            <a:r>
              <a:rPr lang="en-US" altLang="zh-CN" b="1" dirty="0">
                <a:latin typeface="+mn-ea"/>
              </a:rPr>
              <a:t>15%</a:t>
            </a:r>
            <a:r>
              <a:rPr lang="zh-CN" altLang="en-US" b="1" dirty="0">
                <a:latin typeface="+mn-ea"/>
              </a:rPr>
              <a:t>左右</a:t>
            </a:r>
            <a:r>
              <a:rPr lang="zh-CN" altLang="en-US" dirty="0">
                <a:latin typeface="+mn-ea"/>
              </a:rPr>
              <a:t>。预测到</a:t>
            </a:r>
            <a:r>
              <a:rPr lang="en-US" altLang="zh-CN" dirty="0">
                <a:latin typeface="+mn-ea"/>
              </a:rPr>
              <a:t>2020</a:t>
            </a:r>
            <a:r>
              <a:rPr lang="zh-CN" altLang="en-US" dirty="0">
                <a:latin typeface="+mn-ea"/>
              </a:rPr>
              <a:t>年，成人职业培训市场规模将达到人民币</a:t>
            </a:r>
            <a:r>
              <a:rPr lang="en-US" altLang="zh-CN" dirty="0">
                <a:latin typeface="+mn-ea"/>
              </a:rPr>
              <a:t>6,534</a:t>
            </a:r>
            <a:r>
              <a:rPr lang="zh-CN" altLang="en-US" dirty="0">
                <a:latin typeface="+mn-ea"/>
              </a:rPr>
              <a:t>亿元。职业教育仍然是国内人才培养体系中的薄弱环节，相对滞后于市场的实际需求，需要进一步的改革与演化。随着互联网</a:t>
            </a:r>
            <a:r>
              <a:rPr lang="en-US" altLang="zh-CN" dirty="0">
                <a:latin typeface="+mn-ea"/>
              </a:rPr>
              <a:t>+</a:t>
            </a:r>
            <a:r>
              <a:rPr lang="zh-CN" altLang="en-US" dirty="0">
                <a:latin typeface="+mn-ea"/>
              </a:rPr>
              <a:t>时代的到来，</a:t>
            </a:r>
            <a:r>
              <a:rPr lang="zh-CN" altLang="en-US" b="1" dirty="0">
                <a:latin typeface="+mn-ea"/>
              </a:rPr>
              <a:t>在线职业教育应运而生。在线”能够打破传统职业教育“线下”资源的局限性</a:t>
            </a:r>
            <a:r>
              <a:rPr lang="zh-CN" altLang="en-US" dirty="0">
                <a:latin typeface="+mn-ea"/>
              </a:rPr>
              <a:t>，让优质的教育资源，实现跨时空、低成本、高效率地传播，为中国职业教育在短期内解锁重大突破提供有力支撑。 </a:t>
            </a:r>
            <a:endParaRPr lang="zh-CN" altLang="en-US" dirty="0">
              <a:effectLst/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ABFDCE6E-A4ED-4C08-A6D2-61E6BA26C4FB}"/>
              </a:ext>
            </a:extLst>
          </p:cNvPr>
          <p:cNvSpPr/>
          <p:nvPr/>
        </p:nvSpPr>
        <p:spPr>
          <a:xfrm>
            <a:off x="802108" y="3567918"/>
            <a:ext cx="9944100" cy="1225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产品介绍</a:t>
            </a:r>
          </a:p>
          <a:p>
            <a:pPr>
              <a:lnSpc>
                <a:spcPts val="2800"/>
              </a:lnSpc>
              <a:spcAft>
                <a:spcPts val="600"/>
              </a:spcAft>
            </a:pPr>
            <a:r>
              <a:rPr lang="en-US" altLang="zh-CN" dirty="0"/>
              <a:t>       </a:t>
            </a:r>
            <a:r>
              <a:rPr lang="zh-CN" altLang="en-US" dirty="0"/>
              <a:t>依托腾讯课堂策划网课配套笔记工具， 提供在线笔记导出、笔记梳理等亮点功能， 提高用户在线学习的效率</a:t>
            </a:r>
            <a:r>
              <a:rPr lang="zh-CN" altLang="en-US" sz="2000" dirty="0"/>
              <a:t>。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F071DD8D-103F-4BBC-ACE1-B26A59FFD0D6}"/>
              </a:ext>
            </a:extLst>
          </p:cNvPr>
          <p:cNvSpPr/>
          <p:nvPr/>
        </p:nvSpPr>
        <p:spPr>
          <a:xfrm>
            <a:off x="802108" y="4884019"/>
            <a:ext cx="9858965" cy="85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spcAft>
                <a:spcPts val="60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产品目标</a:t>
            </a:r>
          </a:p>
          <a:p>
            <a:pPr>
              <a:lnSpc>
                <a:spcPts val="2800"/>
              </a:lnSpc>
              <a:spcAft>
                <a:spcPts val="600"/>
              </a:spcAft>
            </a:pPr>
            <a:r>
              <a:rPr lang="zh-CN" altLang="en-US" dirty="0"/>
              <a:t>       完善在线笔记功能，提升用户体验，帮助用户高效学习。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64699"/>
            <a:ext cx="3953781" cy="507162"/>
            <a:chOff x="384176" y="307549"/>
            <a:chExt cx="3953781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40210" y="352936"/>
              <a:ext cx="34977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产品概述</a:t>
              </a:r>
            </a:p>
          </p:txBody>
        </p:sp>
      </p:grpSp>
      <p:sp>
        <p:nvSpPr>
          <p:cNvPr id="17" name="任意多边形: 形状 6"/>
          <p:cNvSpPr/>
          <p:nvPr/>
        </p:nvSpPr>
        <p:spPr bwMode="auto">
          <a:xfrm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46075" y="1201620"/>
            <a:ext cx="20383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产品定位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091" y="1777710"/>
            <a:ext cx="5073361" cy="3857625"/>
          </a:xfrm>
          <a:prstGeom prst="rect">
            <a:avLst/>
          </a:prstGeom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0737" y="1777710"/>
            <a:ext cx="571000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latin typeface="Arial" panose="020B0604020202020204" pitchFamily="34" charset="0"/>
              </a:rPr>
              <a:t>产品定位：针对腾讯课堂直播课程的实时记录，用户体验佳的笔记功能</a:t>
            </a:r>
            <a:r>
              <a:rPr lang="zh-CN" altLang="zh-CN" b="1" i="1" dirty="0">
                <a:latin typeface="Arial" panose="020B0604020202020204" pitchFamily="34" charset="0"/>
              </a:rPr>
              <a:t>。</a:t>
            </a:r>
            <a:endParaRPr lang="en-US" altLang="zh-CN" b="1" i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在延迟记录领域，印象笔记，有道云笔记已经占领了市场，他们的功能全面高效，适合办公。但因为不能实时记录，所以要通过回放，课程时间普遍较长，重新听浪费时间。可以加入</a:t>
            </a:r>
            <a:r>
              <a:rPr kumimoji="0" 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实时标记</a:t>
            </a: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功能。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锤子便签，苹果备忘录等专注于备忘录功能，同时因为可以拍照加入备忘录，所以具备实时记录。但不适用于笔记这种知识点梳理的场景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慕课网，粉笔网等在线笔记功能较为鸡肋，使用频率低。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所以在专注课堂笔记方向的实时记录工具，目前并未有产品深入，腾讯课堂可以针对自己的用户群，开发笔记功能。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CN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4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346076" y="364699"/>
            <a:ext cx="3953781" cy="507162"/>
            <a:chOff x="384176" y="307549"/>
            <a:chExt cx="3953781" cy="507162"/>
          </a:xfrm>
        </p:grpSpPr>
        <p:grpSp>
          <p:nvGrpSpPr>
            <p:cNvPr id="16" name="组合 15"/>
            <p:cNvGrpSpPr/>
            <p:nvPr/>
          </p:nvGrpSpPr>
          <p:grpSpPr>
            <a:xfrm>
              <a:off x="384176" y="307549"/>
              <a:ext cx="377371" cy="507162"/>
              <a:chOff x="899886" y="361978"/>
              <a:chExt cx="377371" cy="507162"/>
            </a:xfrm>
          </p:grpSpPr>
          <p:sp>
            <p:nvSpPr>
              <p:cNvPr id="14" name="等腰三角形 13"/>
              <p:cNvSpPr/>
              <p:nvPr/>
            </p:nvSpPr>
            <p:spPr>
              <a:xfrm>
                <a:off x="899886" y="613178"/>
                <a:ext cx="377371" cy="255962"/>
              </a:xfrm>
              <a:prstGeom prst="triangle">
                <a:avLst/>
              </a:prstGeom>
              <a:solidFill>
                <a:srgbClr val="526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等腰三角形 14"/>
              <p:cNvSpPr/>
              <p:nvPr/>
            </p:nvSpPr>
            <p:spPr>
              <a:xfrm rot="10800000">
                <a:off x="899886" y="361978"/>
                <a:ext cx="377371" cy="255962"/>
              </a:xfrm>
              <a:prstGeom prst="triangle">
                <a:avLst/>
              </a:prstGeom>
              <a:solidFill>
                <a:srgbClr val="E7C7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840210" y="352936"/>
              <a:ext cx="34977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rgbClr val="526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文泉驿等宽微米黑" panose="020B0606030804020204" pitchFamily="34" charset="-122"/>
                </a:rPr>
                <a:t>产品概述</a:t>
              </a:r>
            </a:p>
          </p:txBody>
        </p:sp>
      </p:grpSp>
      <p:sp>
        <p:nvSpPr>
          <p:cNvPr id="17" name="任意多边形: 形状 6"/>
          <p:cNvSpPr/>
          <p:nvPr/>
        </p:nvSpPr>
        <p:spPr bwMode="auto">
          <a:xfrm>
            <a:off x="0" y="5871029"/>
            <a:ext cx="12192000" cy="1012232"/>
          </a:xfrm>
          <a:custGeom>
            <a:avLst/>
            <a:gdLst>
              <a:gd name="connsiteX0" fmla="*/ 2457949 w 12192000"/>
              <a:gd name="connsiteY0" fmla="*/ 0 h 1012232"/>
              <a:gd name="connsiteX1" fmla="*/ 9057549 w 12192000"/>
              <a:gd name="connsiteY1" fmla="*/ 610553 h 1012232"/>
              <a:gd name="connsiteX2" fmla="*/ 12192000 w 12192000"/>
              <a:gd name="connsiteY2" fmla="*/ 305277 h 1012232"/>
              <a:gd name="connsiteX3" fmla="*/ 12192000 w 12192000"/>
              <a:gd name="connsiteY3" fmla="*/ 1012232 h 1012232"/>
              <a:gd name="connsiteX4" fmla="*/ 114300 w 12192000"/>
              <a:gd name="connsiteY4" fmla="*/ 1012232 h 1012232"/>
              <a:gd name="connsiteX5" fmla="*/ 0 w 12192000"/>
              <a:gd name="connsiteY5" fmla="*/ 1012232 h 1012232"/>
              <a:gd name="connsiteX6" fmla="*/ 0 w 12192000"/>
              <a:gd name="connsiteY6" fmla="*/ 160434 h 1012232"/>
              <a:gd name="connsiteX7" fmla="*/ 270087 w 12192000"/>
              <a:gd name="connsiteY7" fmla="*/ 129128 h 1012232"/>
              <a:gd name="connsiteX8" fmla="*/ 2457949 w 12192000"/>
              <a:gd name="connsiteY8" fmla="*/ 0 h 1012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1012232">
                <a:moveTo>
                  <a:pt x="2457949" y="0"/>
                </a:moveTo>
                <a:cubicBezTo>
                  <a:pt x="4506845" y="0"/>
                  <a:pt x="7360920" y="610553"/>
                  <a:pt x="9057549" y="610553"/>
                </a:cubicBezTo>
                <a:cubicBezTo>
                  <a:pt x="10754179" y="610553"/>
                  <a:pt x="12192000" y="305277"/>
                  <a:pt x="12192000" y="305277"/>
                </a:cubicBezTo>
                <a:cubicBezTo>
                  <a:pt x="12192000" y="1012232"/>
                  <a:pt x="12192000" y="1012232"/>
                  <a:pt x="12192000" y="1012232"/>
                </a:cubicBezTo>
                <a:cubicBezTo>
                  <a:pt x="5290457" y="1012232"/>
                  <a:pt x="1839686" y="1012232"/>
                  <a:pt x="114300" y="1012232"/>
                </a:cubicBezTo>
                <a:lnTo>
                  <a:pt x="0" y="1012232"/>
                </a:lnTo>
                <a:lnTo>
                  <a:pt x="0" y="160434"/>
                </a:lnTo>
                <a:lnTo>
                  <a:pt x="270087" y="129128"/>
                </a:lnTo>
                <a:cubicBezTo>
                  <a:pt x="925321" y="57390"/>
                  <a:pt x="1689613" y="0"/>
                  <a:pt x="2457949" y="0"/>
                </a:cubicBezTo>
                <a:close/>
              </a:path>
            </a:pathLst>
          </a:custGeom>
          <a:solidFill>
            <a:srgbClr val="526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12553" y="1083664"/>
            <a:ext cx="2009542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核心功能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34258" y="1688420"/>
            <a:ext cx="4568748" cy="3366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为提高用户在线学习的效率，依托腾讯课堂（</a:t>
            </a:r>
            <a:r>
              <a:rPr lang="en-US" altLang="zh-CN" dirty="0"/>
              <a:t>Web</a:t>
            </a:r>
            <a:r>
              <a:rPr lang="zh-CN" altLang="en-US" dirty="0"/>
              <a:t>端）策划网课配套笔记功能，作为上课即时记录工具（移动端可查看笔记），分为两部分：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听课笔记部分主要是快速、简洁地完成记录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管理笔记部分可提供</a:t>
            </a:r>
            <a:r>
              <a:rPr lang="zh-CN" altLang="en-US" b="1" dirty="0"/>
              <a:t>笔记导出</a:t>
            </a:r>
            <a:r>
              <a:rPr lang="zh-CN" altLang="en-US" dirty="0"/>
              <a:t>、</a:t>
            </a:r>
            <a:r>
              <a:rPr lang="zh-CN" altLang="en-US" b="1" dirty="0"/>
              <a:t>章节化梳理</a:t>
            </a:r>
            <a:r>
              <a:rPr lang="zh-CN" altLang="en-US" dirty="0"/>
              <a:t>等更完善的功能。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52" y="1859864"/>
            <a:ext cx="4009721" cy="263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6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9f5194f-005a-42de-b81d-ba6b587c0938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1581</Words>
  <Application>Microsoft Office PowerPoint</Application>
  <PresentationFormat>宽屏</PresentationFormat>
  <Paragraphs>305</Paragraphs>
  <Slides>31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Aharoni</vt:lpstr>
      <vt:lpstr>等线</vt:lpstr>
      <vt:lpstr>等线 Light</vt:lpstr>
      <vt:lpstr>思源黑体 CN Normal</vt:lpstr>
      <vt:lpstr>微软雅黑</vt:lpstr>
      <vt:lpstr>文泉驿等宽微米黑</vt:lpstr>
      <vt:lpstr>站酷快乐体2016修订版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Ranger</cp:lastModifiedBy>
  <cp:revision>549</cp:revision>
  <dcterms:created xsi:type="dcterms:W3CDTF">2020-03-11T02:21:00Z</dcterms:created>
  <dcterms:modified xsi:type="dcterms:W3CDTF">2020-08-02T00:56:04Z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