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007580351" r:id="rId2"/>
    <p:sldId id="2007580346" r:id="rId3"/>
    <p:sldId id="2007580347" r:id="rId4"/>
    <p:sldId id="2007580349" r:id="rId5"/>
    <p:sldId id="2007580353" r:id="rId6"/>
    <p:sldId id="2007580354" r:id="rId7"/>
    <p:sldId id="200758035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p2174" initials="v" lastIdx="3" clrIdx="0">
    <p:extLst>
      <p:ext uri="{19B8F6BF-5375-455C-9EA6-DF929625EA0E}">
        <p15:presenceInfo xmlns:p15="http://schemas.microsoft.com/office/powerpoint/2012/main" userId="S::ybb2174@svip365.ga::866b28ef-6c8e-4b9d-ac52-73a6db97faf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6473"/>
    <a:srgbClr val="025F84"/>
    <a:srgbClr val="CCE5F3"/>
    <a:srgbClr val="CCE1F1"/>
    <a:srgbClr val="97C1DD"/>
    <a:srgbClr val="0070C0"/>
    <a:srgbClr val="00B0F0"/>
    <a:srgbClr val="7EA1A8"/>
    <a:srgbClr val="A0DAF8"/>
    <a:srgbClr val="32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C2775-2212-7945-A0EA-C0A41D2CB041}" v="4040" dt="2023-12-06T02:17:24.410"/>
    <p1510:client id="{4CFE1BB3-6F66-4A4D-A645-11DBCD25BAD8}" v="5736" dt="2023-12-12T16:07:58.185"/>
    <p1510:client id="{D09B9393-45D4-47FD-ADF2-79B3597A574C}" v="1411" dt="2023-12-06T00:44:15.12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3"/>
  </p:normalViewPr>
  <p:slideViewPr>
    <p:cSldViewPr snapToGrid="0">
      <p:cViewPr varScale="1">
        <p:scale>
          <a:sx n="158" d="100"/>
          <a:sy n="158" d="100"/>
        </p:scale>
        <p:origin x="3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7E54D-FABB-8340-BD0D-A9860F931097}" type="datetimeFigureOut">
              <a:rPr kumimoji="1" lang="zh-CN" altLang="en-US" smtClean="0"/>
              <a:t>2024/4/8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7F7B9-5C27-DF4B-8FE1-38AEAB618C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766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96E4436-C4C8-0F46-AFA1-7E4B7CF315A3}"/>
              </a:ext>
            </a:extLst>
          </p:cNvPr>
          <p:cNvSpPr txBox="1">
            <a:spLocks/>
          </p:cNvSpPr>
          <p:nvPr userDrawn="1"/>
        </p:nvSpPr>
        <p:spPr>
          <a:xfrm>
            <a:off x="9547754" y="6439001"/>
            <a:ext cx="2240491" cy="14826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defPPr>
              <a:defRPr lang="en-US"/>
            </a:defPPr>
            <a:lvl1pPr marL="0" algn="r" defTabSz="1018824" rtl="0" eaLnBrk="1" latinLnBrk="0" hangingPunct="1">
              <a:defRPr sz="125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BD7F86-1881-4698-8703-FB80B0800997}" type="slidenum">
              <a:rPr kumimoji="0" lang="en-GB" sz="1257" b="0" i="0" u="none" strike="noStrike" kern="1200" cap="none" spc="0" normalizeH="0" baseline="0" noProof="0" smtClean="0">
                <a:ln>
                  <a:noFill/>
                </a:ln>
                <a:solidFill>
                  <a:srgbClr val="025F8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10188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57" b="0" i="0" u="none" strike="noStrike" kern="1200" cap="none" spc="0" normalizeH="0" baseline="0" noProof="0" dirty="0">
              <a:ln>
                <a:noFill/>
              </a:ln>
              <a:solidFill>
                <a:srgbClr val="025F84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00E816-B4E8-064F-A8D7-AF7F0880EC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5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98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44C5CA4-8CBE-4EB7-9696-A9CFF9E66F5C}"/>
              </a:ext>
            </a:extLst>
          </p:cNvPr>
          <p:cNvSpPr txBox="1"/>
          <p:nvPr/>
        </p:nvSpPr>
        <p:spPr>
          <a:xfrm>
            <a:off x="1972873" y="2441230"/>
            <a:ext cx="82462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GENERATED DATA ALWAYS HELP CONTRASTIVE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108A09-8AB6-413C-B119-8702DE5C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03" y="3373047"/>
            <a:ext cx="5619624" cy="12805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62B819-7981-4AFD-A0FF-A9AC648543CA}"/>
              </a:ext>
            </a:extLst>
          </p:cNvPr>
          <p:cNvSpPr txBox="1"/>
          <p:nvPr/>
        </p:nvSpPr>
        <p:spPr>
          <a:xfrm>
            <a:off x="3875603" y="5365287"/>
            <a:ext cx="386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李俊贤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AI4Science (Chem)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04.09</a:t>
            </a:r>
            <a:endParaRPr 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8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0A54FBD6-3BE2-DE55-C63A-AAB2B616761C}"/>
              </a:ext>
            </a:extLst>
          </p:cNvPr>
          <p:cNvSpPr txBox="1"/>
          <p:nvPr/>
        </p:nvSpPr>
        <p:spPr>
          <a:xfrm>
            <a:off x="486497" y="118171"/>
            <a:ext cx="1021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45E83"/>
                </a:solidFill>
                <a:latin typeface="等线" panose="02010600030101010101" charset="-122"/>
                <a:ea typeface="微软雅黑" panose="020B0503020204020204" charset="-122"/>
              </a:rPr>
              <a:t>Motivation, Intro</a:t>
            </a:r>
            <a:endParaRPr lang="zh-CN" altLang="en-US" sz="3200" b="1" dirty="0">
              <a:solidFill>
                <a:srgbClr val="045E83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CE012B-40DC-79F1-59DA-EBB8DFD1A59B}"/>
              </a:ext>
            </a:extLst>
          </p:cNvPr>
          <p:cNvSpPr txBox="1"/>
          <p:nvPr/>
        </p:nvSpPr>
        <p:spPr>
          <a:xfrm>
            <a:off x="264824" y="120017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Motivation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80A1B6-32FD-5848-E6CB-E974CCC44759}"/>
              </a:ext>
            </a:extLst>
          </p:cNvPr>
          <p:cNvSpPr txBox="1"/>
          <p:nvPr/>
        </p:nvSpPr>
        <p:spPr>
          <a:xfrm>
            <a:off x="2412157" y="1250181"/>
            <a:ext cx="84213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总结了两种扩充数据的方式：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data augmentation: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通过裁剪，旋转等等方式加入新的数据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data inflation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：将原始数据用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DDPM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生成接近真实分布的图像后，加入原始数据集中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发现：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简单地用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DDPM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等模型生成的数据填充原始数据集，有时候会反而损害预测结果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基于此，研究一种更优的数据扩充策略（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weak augmentation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reweighting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），并提出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Adainf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（自适应地调整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mixup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ratio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augmentation strength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6ECB55-2953-422A-BE29-20EEBAF45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977" y="3936890"/>
            <a:ext cx="7141477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3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0A54FBD6-3BE2-DE55-C63A-AAB2B616761C}"/>
              </a:ext>
            </a:extLst>
          </p:cNvPr>
          <p:cNvSpPr txBox="1"/>
          <p:nvPr/>
        </p:nvSpPr>
        <p:spPr>
          <a:xfrm>
            <a:off x="200169" y="201298"/>
            <a:ext cx="1021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45E83"/>
                </a:solidFill>
                <a:latin typeface="等线" panose="02010600030101010101" charset="-122"/>
                <a:ea typeface="微软雅黑" panose="020B0503020204020204" charset="-122"/>
              </a:rPr>
              <a:t>Method</a:t>
            </a:r>
            <a:endParaRPr lang="zh-CN" altLang="en-US" sz="3200" b="1" dirty="0">
              <a:solidFill>
                <a:srgbClr val="045E83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9BC8DC-013E-62B7-F9D4-A8CFCE00C0A3}"/>
              </a:ext>
            </a:extLst>
          </p:cNvPr>
          <p:cNvSpPr txBox="1"/>
          <p:nvPr/>
        </p:nvSpPr>
        <p:spPr>
          <a:xfrm>
            <a:off x="200168" y="1050346"/>
            <a:ext cx="104759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分两个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讨论上述现象的原因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In Data inflation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：考虑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Quality and Data reweighting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代表真实数据的分布，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代表合成数据的分布，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inflation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之后分布变为：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影响最终结果）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端的改进策略：选择能生成分布尽可能逼近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的数据的生成模型（否则在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train-test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同分布的假定下，训练数据和测试数据间将有较大的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gap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，影响泛化）但是由实验和理论，这一端的改进需要更大的模型和更慢的去噪，以及在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baseline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中提升微乎其微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(Bond-Taylor et al., 2022),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主要考虑对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进行优化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端的改进策略：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reweighting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也即改变真实数据与生成数据的比例。在实验中发现，当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时，能够获得最好的预测结果（实验中做法为，重复真实数据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238824-B44F-4593-A8C4-959C80E1D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804" y="2312461"/>
            <a:ext cx="4695825" cy="295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88099C-0775-401E-97E2-5D04EF8D1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557" y="4091365"/>
            <a:ext cx="6001444" cy="26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8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0A54FBD6-3BE2-DE55-C63A-AAB2B616761C}"/>
              </a:ext>
            </a:extLst>
          </p:cNvPr>
          <p:cNvSpPr txBox="1"/>
          <p:nvPr/>
        </p:nvSpPr>
        <p:spPr>
          <a:xfrm>
            <a:off x="486497" y="118171"/>
            <a:ext cx="1021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45E83"/>
                </a:solidFill>
                <a:latin typeface="等线" panose="02010600030101010101" charset="-122"/>
                <a:ea typeface="微软雅黑" panose="020B0503020204020204" charset="-122"/>
              </a:rPr>
              <a:t>Method</a:t>
            </a:r>
            <a:endParaRPr lang="zh-CN" altLang="en-US" sz="3200" b="1" dirty="0">
              <a:solidFill>
                <a:srgbClr val="045E83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9BC8DC-013E-62B7-F9D4-A8CFCE00C0A3}"/>
              </a:ext>
            </a:extLst>
          </p:cNvPr>
          <p:cNvSpPr txBox="1"/>
          <p:nvPr/>
        </p:nvSpPr>
        <p:spPr>
          <a:xfrm>
            <a:off x="321282" y="1422270"/>
            <a:ext cx="597051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in Data Augmentation: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 resized crop (RRC)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作为最重要且常见的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augmentation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方式。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augmentation strength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。最小相对裁剪区域大小，表示为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by default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a=0.08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）。较小的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代表可以将原始图片裁剪到很小的尺寸，认为是一种较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strong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的数据增强。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图中我们可以发现一个趋势，也即数据集增大，最优增强是向着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weak augmentation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的方向进行的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因此，考虑自适应地调整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augmentation strength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Proposed Strategy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Adainf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混合真实和合成数据，并且遵循一个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weak augmentation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策略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38CF69-9D7A-48DC-B014-16BE3236B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50" y="1686911"/>
            <a:ext cx="46005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5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0A54FBD6-3BE2-DE55-C63A-AAB2B616761C}"/>
              </a:ext>
            </a:extLst>
          </p:cNvPr>
          <p:cNvSpPr txBox="1"/>
          <p:nvPr/>
        </p:nvSpPr>
        <p:spPr>
          <a:xfrm>
            <a:off x="486497" y="118171"/>
            <a:ext cx="1021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45E83"/>
                </a:solidFill>
                <a:latin typeface="等线" panose="02010600030101010101" charset="-122"/>
                <a:ea typeface="微软雅黑" panose="020B0503020204020204" charset="-122"/>
              </a:rPr>
              <a:t>Theoretical analysis</a:t>
            </a:r>
            <a:endParaRPr lang="zh-CN" altLang="en-US" sz="3200" b="1" dirty="0">
              <a:solidFill>
                <a:srgbClr val="045E83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9BC8DC-013E-62B7-F9D4-A8CFCE00C0A3}"/>
              </a:ext>
            </a:extLst>
          </p:cNvPr>
          <p:cNvSpPr txBox="1"/>
          <p:nvPr/>
        </p:nvSpPr>
        <p:spPr>
          <a:xfrm>
            <a:off x="321282" y="1422270"/>
            <a:ext cx="597051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扩充图框架理论：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Basis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：数据扩充引起训练样本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作为节点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之间的交互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Problem to explain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更多训练数据和训练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测试分布不匹配对下游任务的影响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 point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当两者具有相同的总体分布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(perfect generation)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时，原始数据可以被视为扩充数据的随机子集。这允许我们在增广图框架中通过采样子图的观点来分析它们的差异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做法：给定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inflated set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inflated+augmented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set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augmented set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上定义一个扩充图，邻接矩阵代表在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augmentation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下正样本之间的联合概率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同时，定义一个线性探测器用于下游任务：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BC7F31-150E-4E68-86BF-27EB7719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82" y="4796309"/>
            <a:ext cx="6677312" cy="9727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A79192-AE1B-4956-98B9-409757D51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82" y="6213934"/>
            <a:ext cx="6677312" cy="4381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F8EA36-FC42-4959-8D84-9CF8429EC9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501"/>
          <a:stretch/>
        </p:blipFill>
        <p:spPr>
          <a:xfrm>
            <a:off x="7385818" y="1153785"/>
            <a:ext cx="3774708" cy="2352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CB3831-E30F-4DB7-9C08-7BB37CA7DB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010"/>
          <a:stretch/>
        </p:blipFill>
        <p:spPr>
          <a:xfrm>
            <a:off x="7385818" y="3736291"/>
            <a:ext cx="4479178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3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0A54FBD6-3BE2-DE55-C63A-AAB2B616761C}"/>
              </a:ext>
            </a:extLst>
          </p:cNvPr>
          <p:cNvSpPr txBox="1"/>
          <p:nvPr/>
        </p:nvSpPr>
        <p:spPr>
          <a:xfrm>
            <a:off x="486497" y="118171"/>
            <a:ext cx="1021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45E83"/>
                </a:solidFill>
                <a:latin typeface="等线" panose="02010600030101010101" charset="-122"/>
                <a:ea typeface="微软雅黑" panose="020B0503020204020204" charset="-122"/>
              </a:rPr>
              <a:t>Theoretical analysis</a:t>
            </a:r>
            <a:endParaRPr lang="zh-CN" altLang="en-US" sz="3200" b="1" dirty="0">
              <a:solidFill>
                <a:srgbClr val="045E83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7ED285-A1E3-4B69-B000-61720B1FD42F}"/>
              </a:ext>
            </a:extLst>
          </p:cNvPr>
          <p:cNvSpPr txBox="1"/>
          <p:nvPr/>
        </p:nvSpPr>
        <p:spPr>
          <a:xfrm>
            <a:off x="684286" y="1271682"/>
            <a:ext cx="1068593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从以上的定义，得出线性探针的分类误差上限：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可以得到的结论：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存在最优值，也即较小的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理论上能带来较小的线性分类误差（更大的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会导致更大的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label error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则在理论上越接近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越优（实际受到数据多样性的影响）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inflation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Augmentation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对于图的连通性的影响：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Data inflation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：增多图的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eigen vectors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的数量，对改善连通性为单向影响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Data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双向影响，更大的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使得训练之间产生更多重叠（如一张图片为猫，一张图片为狗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将毛发裁剪出来）但也增大了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label error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图谱理论上，图的连通性比较好，也会使得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λk+1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变大，那么误差上界随之降低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4E25AC-7725-4877-A600-A612770DF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97" y="2020798"/>
            <a:ext cx="88963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9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0A54FBD6-3BE2-DE55-C63A-AAB2B616761C}"/>
              </a:ext>
            </a:extLst>
          </p:cNvPr>
          <p:cNvSpPr txBox="1"/>
          <p:nvPr/>
        </p:nvSpPr>
        <p:spPr>
          <a:xfrm>
            <a:off x="486497" y="118171"/>
            <a:ext cx="10217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45E83"/>
                </a:solidFill>
                <a:latin typeface="等线" panose="02010600030101010101" charset="-122"/>
                <a:ea typeface="微软雅黑" panose="020B0503020204020204" charset="-122"/>
              </a:rPr>
              <a:t>Experiments</a:t>
            </a:r>
            <a:endParaRPr lang="zh-CN" altLang="en-US" sz="3200" b="1" dirty="0">
              <a:solidFill>
                <a:srgbClr val="045E83"/>
              </a:solidFill>
              <a:latin typeface="等线" panose="02010600030101010101" charset="-122"/>
              <a:ea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9BC8DC-013E-62B7-F9D4-A8CFCE00C0A3}"/>
              </a:ext>
            </a:extLst>
          </p:cNvPr>
          <p:cNvSpPr txBox="1"/>
          <p:nvPr/>
        </p:nvSpPr>
        <p:spPr>
          <a:xfrm>
            <a:off x="486498" y="1431851"/>
            <a:ext cx="4618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CIFAR-10/-100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Tiny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Imagenet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数据集上做了实验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96B481DA-B7D5-C350-4A1F-AB25C59DB3B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38618" y="-73892"/>
            <a:ext cx="43873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4D30D0-E34A-4089-899F-480F9E210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110" y="1537410"/>
            <a:ext cx="6235198" cy="33156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E88BBA-F756-46F6-BC6B-FC85CB935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92" y="2992713"/>
            <a:ext cx="5416539" cy="18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1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PPT模板20210719" id="{EC805D92-2554-45E3-AF2E-06C64CB33C60}" vid="{AC40B192-658C-437B-B301-B869C47B8DE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实验室PPT模板20210719</Template>
  <TotalTime>262</TotalTime>
  <Words>745</Words>
  <Application>Microsoft Office PowerPoint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许凤婷 Carmen</dc:creator>
  <cp:lastModifiedBy>lee junxian</cp:lastModifiedBy>
  <cp:revision>95</cp:revision>
  <dcterms:created xsi:type="dcterms:W3CDTF">2021-07-19T07:50:22Z</dcterms:created>
  <dcterms:modified xsi:type="dcterms:W3CDTF">2024-04-08T08:57:33Z</dcterms:modified>
</cp:coreProperties>
</file>