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899" r:id="rId2"/>
    <p:sldId id="1039" r:id="rId3"/>
    <p:sldId id="975" r:id="rId4"/>
    <p:sldId id="974" r:id="rId5"/>
    <p:sldId id="97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999" r:id="rId21"/>
    <p:sldId id="1063" r:id="rId22"/>
    <p:sldId id="1064" r:id="rId23"/>
    <p:sldId id="1065" r:id="rId24"/>
    <p:sldId id="1066" r:id="rId25"/>
    <p:sldId id="1067" r:id="rId26"/>
    <p:sldId id="1068" r:id="rId27"/>
    <p:sldId id="1069" r:id="rId28"/>
    <p:sldId id="1070" r:id="rId29"/>
    <p:sldId id="1071" r:id="rId3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2" autoAdjust="0"/>
    <p:restoredTop sz="81714" autoAdjust="0"/>
  </p:normalViewPr>
  <p:slideViewPr>
    <p:cSldViewPr snapToGrid="0" showGuides="1">
      <p:cViewPr varScale="1">
        <p:scale>
          <a:sx n="57" d="100"/>
          <a:sy n="57" d="100"/>
        </p:scale>
        <p:origin x="-942" y="-60"/>
      </p:cViewPr>
      <p:guideLst>
        <p:guide orient="horz" pos="2168"/>
        <p:guide orient="horz" pos="852"/>
        <p:guide pos="7294"/>
        <p:guide pos="384"/>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1"/>
    </p:cViewPr>
  </p:sorterViewPr>
  <p:notesViewPr>
    <p:cSldViewPr snapToGrid="0">
      <p:cViewPr varScale="1">
        <p:scale>
          <a:sx n="47" d="100"/>
          <a:sy n="47" d="100"/>
        </p:scale>
        <p:origin x="-2304" y="-82"/>
      </p:cViewPr>
      <p:guideLst>
        <p:guide orient="horz" pos="3035"/>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ln>
          <a:effectLst/>
        </p:spPr>
        <p:txBody>
          <a:bodyPr vert="horz" wrap="square" lIns="96697" tIns="48349" rIns="96697" bIns="48349" numCol="1" anchor="t" anchorCtr="0" compatLnSpc="1"/>
          <a:lstStyle>
            <a:lvl1pPr algn="l" defTabSz="967105">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ln>
          <a:effectLst/>
        </p:spPr>
        <p:txBody>
          <a:bodyPr vert="horz" wrap="square" lIns="96697" tIns="48349" rIns="96697" bIns="48349" numCol="1" anchor="t" anchorCtr="0" compatLnSpc="1"/>
          <a:lstStyle>
            <a:lvl1pPr algn="r" defTabSz="967105">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ln>
          <a:effectLst/>
        </p:spPr>
        <p:txBody>
          <a:bodyPr vert="horz" wrap="square" lIns="96697" tIns="48349" rIns="96697" bIns="48349"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ln>
          <a:effectLst/>
        </p:spPr>
        <p:txBody>
          <a:bodyPr vert="horz" wrap="square" lIns="96697" tIns="48349" rIns="96697" bIns="48349" numCol="1" anchor="b" anchorCtr="0" compatLnSpc="1"/>
          <a:lstStyle>
            <a:lvl1pPr algn="l" defTabSz="967105">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Arial" charset="0"/>
                <a:ea typeface="+mn-ea"/>
                <a:cs typeface="+mn-cs"/>
              </a:rPr>
              <a:t>其他仿真。</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Typical designers are involved in complex, high-density designs. They do not mind using a more interactive and iterative approach, as opposed to a pushbutton flow (as long as it produces improved timing results).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users also include those who want to be more involved (in control) of what the implementation tools are doing.</a:t>
            </a:r>
          </a:p>
          <a:p>
            <a:r>
              <a:rPr lang="en-US" sz="1200" kern="1200" dirty="0" smtClean="0">
                <a:solidFill>
                  <a:schemeClr val="tx1"/>
                </a:solidFill>
                <a:effectLst/>
                <a:latin typeface="Arial" charset="0"/>
                <a:ea typeface="+mn-ea"/>
                <a:cs typeface="+mn-cs"/>
              </a:rPr>
              <a:t>The productivity gains enabled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will help reduce the overall implementation iterations required by these types of designs.</a:t>
            </a:r>
          </a:p>
          <a:p>
            <a:r>
              <a:rPr lang="en-US" sz="1200" kern="1200" dirty="0" smtClean="0">
                <a:solidFill>
                  <a:schemeClr val="tx1"/>
                </a:solidFill>
                <a:effectLst/>
                <a:latin typeface="Arial" charset="0"/>
                <a:ea typeface="+mn-ea"/>
                <a:cs typeface="+mn-cs"/>
              </a:rPr>
              <a:t>Typical designers need extra performance and have experienced implementation issues previously. </a:t>
            </a:r>
          </a:p>
          <a:p>
            <a:r>
              <a:rPr lang="en-US" sz="1200" kern="1200" dirty="0" smtClean="0">
                <a:solidFill>
                  <a:schemeClr val="tx1"/>
                </a:solidFill>
                <a:effectLst/>
                <a:latin typeface="Arial" charset="0"/>
                <a:ea typeface="+mn-ea"/>
                <a:cs typeface="+mn-cs"/>
              </a:rPr>
              <a:t>Often, complex designs require many iterations to finalize the performance. This is because designers run the risk of not meeting their timing with each iteration when running implementation on the entire design. The use of area constraints can improve the consistency of your timing results, although it does not guarantee meeting your timing objectives.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RTL Project:</a:t>
            </a:r>
          </a:p>
          <a:p>
            <a:pPr lvl="0"/>
            <a:r>
              <a:rPr lang="en-US" sz="1200" kern="1200" dirty="0" smtClean="0">
                <a:solidFill>
                  <a:schemeClr val="tx1"/>
                </a:solidFill>
                <a:effectLst/>
                <a:latin typeface="Arial" charset="0"/>
                <a:ea typeface="+mn-ea"/>
                <a:cs typeface="+mn-cs"/>
              </a:rPr>
              <a:t>The RTL Project environment enables analysis of the compiled RTL design including logic exploration, resource and power estimation, DRCs, and I/O pin planning. </a:t>
            </a:r>
          </a:p>
          <a:p>
            <a:r>
              <a:rPr lang="en-US" sz="1200" kern="1200" dirty="0" smtClean="0">
                <a:solidFill>
                  <a:schemeClr val="tx1"/>
                </a:solidFill>
                <a:effectLst/>
                <a:latin typeface="Arial" charset="0"/>
                <a:ea typeface="+mn-ea"/>
                <a:cs typeface="+mn-cs"/>
              </a:rPr>
              <a:t>Post-synthesis Project:</a:t>
            </a:r>
          </a:p>
          <a:p>
            <a:pPr lvl="0"/>
            <a:r>
              <a:rPr lang="en-US" sz="1200" kern="1200" dirty="0" smtClean="0">
                <a:solidFill>
                  <a:schemeClr val="tx1"/>
                </a:solidFill>
                <a:effectLst/>
                <a:latin typeface="Arial" charset="0"/>
                <a:ea typeface="+mn-ea"/>
                <a:cs typeface="+mn-cs"/>
              </a:rPr>
              <a:t>This is where pre-implementation design analysis, debug core insertion, and constraint definition is performed. You can explore various constraints sets, devices, and implementation options. </a:t>
            </a:r>
          </a:p>
          <a:p>
            <a:r>
              <a:rPr lang="en-US" sz="1200" kern="1200" dirty="0" smtClean="0">
                <a:solidFill>
                  <a:schemeClr val="tx1"/>
                </a:solidFill>
                <a:effectLst/>
                <a:latin typeface="Arial" charset="0"/>
                <a:ea typeface="+mn-ea"/>
                <a:cs typeface="+mn-cs"/>
              </a:rPr>
              <a:t>Import ISE tool results: </a:t>
            </a:r>
          </a:p>
          <a:p>
            <a:pPr lvl="0"/>
            <a:r>
              <a:rPr lang="en-US" sz="1200" kern="1200" dirty="0" smtClean="0">
                <a:solidFill>
                  <a:schemeClr val="tx1"/>
                </a:solidFill>
                <a:effectLst/>
                <a:latin typeface="Arial" charset="0"/>
                <a:ea typeface="+mn-ea"/>
                <a:cs typeface="+mn-cs"/>
              </a:rPr>
              <a:t>The Implemented Design environment loads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implementation results directly from the run directory to ensure that the viewed data represents the launched run. </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Arial" charset="0"/>
                <a:ea typeface="+mn-ea"/>
                <a:cs typeface="+mn-cs"/>
              </a:rPr>
              <a:t>其他仿真。是指提取有关的器件延迟、连线延时等时序参数，并在此基础上进行的仿真，它是非常接近真实器件运行情况的仿真。</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Arial" charset="0"/>
                <a:ea typeface="+mn-ea"/>
                <a:cs typeface="+mn-cs"/>
              </a:rPr>
              <a:t>其他仿真。是指提取有关的器件延迟、连线延时等时序参数，并在此基础上进行的仿真，它是非常接近真实器件运行情况的仿真。</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Ports are the primary inputs and outputs of the current design (normally the top level module).</a:t>
            </a:r>
          </a:p>
          <a:p>
            <a:pPr lvl="0"/>
            <a:r>
              <a:rPr lang="en-US" sz="1200" kern="1200" smtClean="0">
                <a:solidFill>
                  <a:schemeClr val="tx1"/>
                </a:solidFill>
                <a:effectLst/>
                <a:latin typeface="Arial" charset="0"/>
                <a:ea typeface="+mn-ea"/>
                <a:cs typeface="+mn-cs"/>
              </a:rPr>
              <a:t>Pins are the connections to instances – both instantiations of hierarchical objects and primitive cells.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hasCustomPrompt="1"/>
          </p:nvPr>
        </p:nvSpPr>
        <p:spPr>
          <a:xfrm>
            <a:off x="181987" y="5535557"/>
            <a:ext cx="6627674" cy="676275"/>
          </a:xfrm>
          <a:noFill/>
          <a:ln w="9525">
            <a:noFill/>
            <a:miter lim="800000"/>
          </a:ln>
        </p:spPr>
        <p:txBody>
          <a:bodyPr vert="horz" wrap="square" lIns="91440" tIns="45720" rIns="91440" bIns="45720" numCol="1" anchor="ctr" anchorCtr="0" compatLnSpc="1"/>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hasCustomPrompt="1"/>
          </p:nvPr>
        </p:nvSpPr>
        <p:spPr>
          <a:xfrm>
            <a:off x="167217" y="3660720"/>
            <a:ext cx="7099835" cy="1114425"/>
          </a:xfr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rcRect/>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hasCustomPrompt="1"/>
          </p:nvPr>
        </p:nvSpPr>
        <p:spPr>
          <a:xfrm>
            <a:off x="609441" y="209550"/>
            <a:ext cx="10969943" cy="1143000"/>
          </a:xfrm>
          <a:noFill/>
          <a:ln w="9525">
            <a:noFill/>
            <a:miter lim="800000"/>
          </a:ln>
        </p:spPr>
        <p:txBody>
          <a:bodyPr vert="horz" wrap="square" lIns="0" tIns="45720" rIns="91440" bIns="45720" numCol="1" anchor="t" anchorCtr="0" compatLnSpc="1"/>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hasCustomPrompt="1"/>
          </p:nvPr>
        </p:nvSpPr>
        <p:spPr>
          <a:xfrm>
            <a:off x="609441" y="209550"/>
            <a:ext cx="10969943" cy="1143000"/>
          </a:xfrm>
          <a:noFill/>
          <a:ln w="9525">
            <a:noFill/>
            <a:miter lim="800000"/>
          </a:ln>
        </p:spPr>
        <p:txBody>
          <a:bodyPr vert="horz" wrap="square" lIns="0" tIns="45720" rIns="91440" bIns="45720" numCol="1" anchor="t" anchorCtr="0" compatLnSpc="1"/>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09441" y="1600206"/>
            <a:ext cx="5078677"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hasCustomPrompt="1"/>
          </p:nvPr>
        </p:nvSpPr>
        <p:spPr>
          <a:xfrm>
            <a:off x="6462953" y="1600206"/>
            <a:ext cx="5135478" cy="4525963"/>
          </a:xfrm>
          <a:noFill/>
          <a:ln w="9525">
            <a:noFill/>
            <a:miter lim="800000"/>
          </a:ln>
        </p:spPr>
        <p:txBody>
          <a:bodyPr vert="horz" wrap="square" lIns="0" tIns="45720" rIns="91440" bIns="45720" numCol="1" anchor="t" anchorCtr="0" compatLnSpc="1"/>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ln>
        </p:spPr>
        <p:txBody>
          <a:bodyPr vert="horz" wrap="square" lIns="0" tIns="45720" rIns="91440" bIns="45720" numCol="1" anchor="t" anchorCtr="0" compatLnSpc="1"/>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ln>
        </p:spPr>
        <p:txBody>
          <a:bodyPr vert="horz" wrap="square" lIns="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ln>
          <a:effectLst/>
        </p:spPr>
        <p:txBody>
          <a:bodyPr vert="horz" wrap="square" lIns="91440" tIns="45720" rIns="91440" bIns="45720" numCol="1" anchor="t" anchorCtr="0" compatLnSpc="1"/>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dirty="0" smtClean="0"/>
              <a:pPr>
                <a:defRPr/>
              </a:pPr>
              <a:t>‹#›</a:t>
            </a:fld>
            <a:endParaRPr lang="en-US" dirty="0"/>
          </a:p>
        </p:txBody>
      </p:sp>
      <p:pic>
        <p:nvPicPr>
          <p:cNvPr id="16" name="Picture 15" descr="All_Programmable_Text_FINAL.jpg"/>
          <p:cNvPicPr>
            <a:picLocks noChangeAspect="1"/>
          </p:cNvPicPr>
          <p:nvPr/>
        </p:nvPicPr>
        <p:blipFill>
          <a:blip r:embed="rId8"/>
          <a:srcRect/>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980" indent="-170180"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2015.2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err="1" smtClean="0"/>
              <a:t>Vivado</a:t>
            </a:r>
            <a:r>
              <a:rPr lang="en-US" dirty="0" smtClean="0"/>
              <a:t> Design Flow</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Journal file (</a:t>
            </a:r>
            <a:r>
              <a:rPr lang="en-US" dirty="0" err="1" smtClean="0"/>
              <a:t>vivado.jou</a:t>
            </a:r>
            <a:r>
              <a:rPr lang="en-US" dirty="0" smtClean="0"/>
              <a:t>)</a:t>
            </a:r>
          </a:p>
          <a:p>
            <a:pPr lvl="1"/>
            <a:r>
              <a:rPr lang="en-US" dirty="0" smtClean="0"/>
              <a:t>Contains just the </a:t>
            </a:r>
            <a:r>
              <a:rPr lang="en-US" dirty="0" err="1" smtClean="0"/>
              <a:t>Tcl</a:t>
            </a:r>
            <a:r>
              <a:rPr lang="en-US" dirty="0" smtClean="0"/>
              <a:t> commands executed by the </a:t>
            </a:r>
            <a:r>
              <a:rPr lang="en-US" dirty="0" err="1" smtClean="0"/>
              <a:t>Vivado</a:t>
            </a:r>
            <a:r>
              <a:rPr lang="en-US" dirty="0" smtClean="0"/>
              <a:t> IDE</a:t>
            </a:r>
          </a:p>
          <a:p>
            <a:pPr lvl="0"/>
            <a:r>
              <a:rPr lang="en-US" dirty="0" smtClean="0"/>
              <a:t>Log file (vivado.log)</a:t>
            </a:r>
          </a:p>
          <a:p>
            <a:pPr lvl="1"/>
            <a:r>
              <a:rPr lang="en-US" dirty="0" smtClean="0"/>
              <a:t>Contains all messages produced by the </a:t>
            </a:r>
            <a:r>
              <a:rPr lang="en-US" dirty="0" err="1" smtClean="0"/>
              <a:t>Vivado</a:t>
            </a:r>
            <a:r>
              <a:rPr lang="en-US" dirty="0" smtClean="0"/>
              <a:t> IDE, including </a:t>
            </a:r>
            <a:r>
              <a:rPr lang="en-US" dirty="0" err="1" smtClean="0"/>
              <a:t>Tcl</a:t>
            </a:r>
            <a:r>
              <a:rPr lang="en-US" dirty="0" smtClean="0"/>
              <a:t> commands and results, info/warning/error messages, etc.</a:t>
            </a:r>
          </a:p>
          <a:p>
            <a:pPr lvl="0"/>
            <a:r>
              <a:rPr lang="en-US" dirty="0" smtClean="0"/>
              <a:t>Location</a:t>
            </a:r>
          </a:p>
          <a:p>
            <a:pPr lvl="1"/>
            <a:r>
              <a:rPr lang="en-US" dirty="0" smtClean="0"/>
              <a:t>Linux: directory where the </a:t>
            </a:r>
            <a:r>
              <a:rPr lang="en-US" dirty="0" err="1" smtClean="0"/>
              <a:t>Vivado</a:t>
            </a:r>
            <a:r>
              <a:rPr lang="en-US" dirty="0" smtClean="0"/>
              <a:t> IDE is invoked</a:t>
            </a:r>
          </a:p>
          <a:p>
            <a:pPr lvl="1"/>
            <a:r>
              <a:rPr lang="en-US" dirty="0" smtClean="0"/>
              <a:t>Windows via icon: %APPDATA%\Xilinx\</a:t>
            </a:r>
            <a:r>
              <a:rPr lang="en-US" dirty="0" err="1" smtClean="0"/>
              <a:t>Vivado</a:t>
            </a:r>
            <a:r>
              <a:rPr lang="en-US" dirty="0" smtClean="0"/>
              <a:t> or C:\Users\&lt;user_name&gt;\AppData\Roaming\Xilinx\Vivado</a:t>
            </a:r>
          </a:p>
          <a:p>
            <a:pPr lvl="1"/>
            <a:r>
              <a:rPr lang="en-US" dirty="0" smtClean="0"/>
              <a:t>Windows via command line: directory where the </a:t>
            </a:r>
            <a:r>
              <a:rPr lang="en-US" dirty="0" err="1" smtClean="0"/>
              <a:t>Vivado</a:t>
            </a:r>
            <a:r>
              <a:rPr lang="en-US" dirty="0" smtClean="0"/>
              <a:t> IDE is invoked</a:t>
            </a:r>
          </a:p>
          <a:p>
            <a:pPr lvl="1"/>
            <a:r>
              <a:rPr lang="en-US" dirty="0" smtClean="0"/>
              <a:t>From the GUI</a:t>
            </a:r>
          </a:p>
          <a:p>
            <a:pPr lvl="2"/>
            <a:r>
              <a:rPr lang="en-US" dirty="0" smtClean="0"/>
              <a:t>Select File &gt; Open Log File</a:t>
            </a:r>
          </a:p>
          <a:p>
            <a:pPr lvl="2"/>
            <a:r>
              <a:rPr lang="en-US" dirty="0" smtClean="0"/>
              <a:t>Select File &gt; Open Journal File</a:t>
            </a:r>
          </a:p>
          <a:p>
            <a:endParaRPr lang="en-US" dirty="0"/>
          </a:p>
        </p:txBody>
      </p:sp>
      <p:sp>
        <p:nvSpPr>
          <p:cNvPr id="3" name="Title 2"/>
          <p:cNvSpPr>
            <a:spLocks noGrp="1"/>
          </p:cNvSpPr>
          <p:nvPr>
            <p:ph type="title"/>
          </p:nvPr>
        </p:nvSpPr>
        <p:spPr/>
        <p:txBody>
          <a:bodyPr/>
          <a:lstStyle/>
          <a:p>
            <a:r>
              <a:rPr lang="en-US" smtClean="0"/>
              <a:t>Journal and Log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67511" cy="4268337"/>
          </a:xfrm>
        </p:spPr>
        <p:txBody>
          <a:bodyPr/>
          <a:lstStyle/>
          <a:p>
            <a:pPr lvl="0"/>
            <a:r>
              <a:rPr lang="en-US" dirty="0"/>
              <a:t>Constraint sets are a collection of XDC files</a:t>
            </a:r>
          </a:p>
          <a:p>
            <a:pPr lvl="1"/>
            <a:r>
              <a:rPr lang="en-US" dirty="0"/>
              <a:t>A project can contain multiple constraint sets </a:t>
            </a:r>
            <a:endParaRPr lang="en-US" dirty="0" smtClean="0"/>
          </a:p>
          <a:p>
            <a:pPr lvl="1"/>
            <a:r>
              <a:rPr lang="en-US" dirty="0" smtClean="0"/>
              <a:t>For </a:t>
            </a:r>
            <a:r>
              <a:rPr lang="en-US" dirty="0"/>
              <a:t>a constraints set to be applied, it must be set to "active"</a:t>
            </a:r>
          </a:p>
          <a:p>
            <a:pPr lvl="2"/>
            <a:r>
              <a:rPr lang="en-US" dirty="0"/>
              <a:t>Any constraint set can be made active by right-clicking and selecting Make Active</a:t>
            </a:r>
          </a:p>
          <a:p>
            <a:r>
              <a:rPr lang="en-US" dirty="0"/>
              <a:t>Target XDC</a:t>
            </a:r>
          </a:p>
          <a:p>
            <a:pPr lvl="1"/>
            <a:r>
              <a:rPr lang="en-US" dirty="0"/>
              <a:t>The XDC file in a constraint set to which </a:t>
            </a:r>
            <a:r>
              <a:rPr lang="en-US" dirty="0" smtClean="0"/>
              <a:t>new </a:t>
            </a:r>
            <a:r>
              <a:rPr lang="en-US" dirty="0"/>
              <a:t>constraints are </a:t>
            </a:r>
            <a:r>
              <a:rPr lang="en-US" dirty="0" smtClean="0"/>
              <a:t>written</a:t>
            </a:r>
          </a:p>
          <a:p>
            <a:pPr lvl="2"/>
            <a:r>
              <a:rPr lang="en-US" dirty="0" smtClean="0"/>
              <a:t>From the Constraints Wizard for example</a:t>
            </a:r>
          </a:p>
          <a:p>
            <a:pPr lvl="1"/>
            <a:r>
              <a:rPr lang="en-US" dirty="0" smtClean="0"/>
              <a:t>Target XDC can be specified by right-clicking and selecting Set As Target Constraint File</a:t>
            </a:r>
            <a:endParaRPr lang="en-US" dirty="0"/>
          </a:p>
        </p:txBody>
      </p:sp>
      <p:sp>
        <p:nvSpPr>
          <p:cNvPr id="3" name="Title 2"/>
          <p:cNvSpPr>
            <a:spLocks noGrp="1"/>
          </p:cNvSpPr>
          <p:nvPr>
            <p:ph type="title"/>
          </p:nvPr>
        </p:nvSpPr>
        <p:spPr/>
        <p:txBody>
          <a:bodyPr/>
          <a:lstStyle/>
          <a:p>
            <a:r>
              <a:rPr lang="en-US" dirty="0" smtClean="0"/>
              <a:t>Constraints File Management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11</a:t>
            </a:fld>
            <a:endParaRPr lang="en-US" dirty="0"/>
          </a:p>
        </p:txBody>
      </p:sp>
      <p:pic>
        <p:nvPicPr>
          <p:cNvPr id="9218" name="Picture 2"/>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15125" y="1704974"/>
            <a:ext cx="5016316" cy="410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704225" cy="4268337"/>
          </a:xfrm>
        </p:spPr>
        <p:txBody>
          <a:bodyPr/>
          <a:lstStyle/>
          <a:p>
            <a:pPr lvl="0"/>
            <a:r>
              <a:rPr lang="en-US" dirty="0" smtClean="0"/>
              <a:t>Used to manage sources, customize IP, and view project details in the Project Summary</a:t>
            </a:r>
          </a:p>
          <a:p>
            <a:pPr lvl="0"/>
            <a:r>
              <a:rPr lang="en-US" dirty="0" smtClean="0"/>
              <a:t>Flow Navigator</a:t>
            </a:r>
          </a:p>
          <a:p>
            <a:pPr lvl="0"/>
            <a:r>
              <a:rPr lang="en-US" dirty="0" smtClean="0"/>
              <a:t>Sources view</a:t>
            </a:r>
          </a:p>
          <a:p>
            <a:pPr lvl="1"/>
            <a:r>
              <a:rPr lang="en-US" dirty="0" smtClean="0"/>
              <a:t>Hierarchical display of sources, including constraints files</a:t>
            </a:r>
          </a:p>
          <a:p>
            <a:pPr lvl="1"/>
            <a:r>
              <a:rPr lang="en-US" dirty="0" smtClean="0"/>
              <a:t>IP Sources and Libraries view</a:t>
            </a:r>
          </a:p>
          <a:p>
            <a:pPr lvl="2"/>
            <a:r>
              <a:rPr lang="en-US" dirty="0" smtClean="0"/>
              <a:t>HDL and </a:t>
            </a:r>
            <a:r>
              <a:rPr lang="en-US" dirty="0" err="1" smtClean="0"/>
              <a:t>netlists</a:t>
            </a:r>
            <a:r>
              <a:rPr lang="en-US" dirty="0" smtClean="0"/>
              <a:t> including references to library and location</a:t>
            </a:r>
          </a:p>
          <a:p>
            <a:pPr lvl="0"/>
            <a:r>
              <a:rPr lang="en-US" dirty="0" smtClean="0"/>
              <a:t>Project Summary</a:t>
            </a:r>
          </a:p>
          <a:p>
            <a:pPr lvl="1"/>
            <a:r>
              <a:rPr lang="en-US" dirty="0" smtClean="0"/>
              <a:t>Gives access to device utilization (resources), timing summary, and strategy information</a:t>
            </a:r>
          </a:p>
          <a:p>
            <a:r>
              <a:rPr lang="en-US" dirty="0" err="1" smtClean="0"/>
              <a:t>Tcl</a:t>
            </a:r>
            <a:r>
              <a:rPr lang="en-US" dirty="0" smtClean="0"/>
              <a:t> Console, Messages, Compilation, Reports, and Design Runs</a:t>
            </a:r>
            <a:endParaRPr lang="en-US" dirty="0"/>
          </a:p>
        </p:txBody>
      </p:sp>
      <p:sp>
        <p:nvSpPr>
          <p:cNvPr id="3" name="Title 2"/>
          <p:cNvSpPr>
            <a:spLocks noGrp="1"/>
          </p:cNvSpPr>
          <p:nvPr>
            <p:ph type="title"/>
          </p:nvPr>
        </p:nvSpPr>
        <p:spPr/>
        <p:txBody>
          <a:bodyPr/>
          <a:lstStyle/>
          <a:p>
            <a:r>
              <a:rPr lang="en-US" dirty="0" smtClean="0"/>
              <a:t>Project Navigator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12</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178"/>
          <a:stretch>
            <a:fillRect/>
          </a:stretch>
        </p:blipFill>
        <p:spPr bwMode="auto">
          <a:xfrm>
            <a:off x="6491633" y="1784412"/>
            <a:ext cx="5451130" cy="4324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62736" cy="4268337"/>
          </a:xfrm>
        </p:spPr>
        <p:txBody>
          <a:bodyPr/>
          <a:lstStyle/>
          <a:p>
            <a:pPr lvl="0"/>
            <a:r>
              <a:rPr lang="en-US" dirty="0" smtClean="0"/>
              <a:t>General settings</a:t>
            </a:r>
          </a:p>
          <a:p>
            <a:pPr lvl="1"/>
            <a:r>
              <a:rPr lang="en-US" dirty="0" smtClean="0"/>
              <a:t>Select </a:t>
            </a:r>
            <a:r>
              <a:rPr lang="en-US" dirty="0"/>
              <a:t>device</a:t>
            </a:r>
          </a:p>
          <a:p>
            <a:pPr lvl="1"/>
            <a:r>
              <a:rPr lang="en-US" dirty="0"/>
              <a:t>Target HDL language</a:t>
            </a:r>
          </a:p>
          <a:p>
            <a:pPr lvl="1"/>
            <a:r>
              <a:rPr lang="en-US" dirty="0"/>
              <a:t>Simulation tool (Vivado simulator included)</a:t>
            </a:r>
          </a:p>
          <a:p>
            <a:pPr lvl="1"/>
            <a:r>
              <a:rPr lang="en-US" dirty="0"/>
              <a:t>Top module name</a:t>
            </a:r>
          </a:p>
          <a:p>
            <a:pPr lvl="1"/>
            <a:r>
              <a:rPr lang="en-US" dirty="0" smtClean="0"/>
              <a:t>Language options</a:t>
            </a:r>
          </a:p>
          <a:p>
            <a:pPr lvl="1"/>
            <a:endParaRPr lang="en-US" dirty="0"/>
          </a:p>
          <a:p>
            <a:r>
              <a:rPr lang="en-US" dirty="0" smtClean="0"/>
              <a:t>Other settings are covered in their respective modules</a:t>
            </a:r>
            <a:endParaRPr lang="en-US" dirty="0"/>
          </a:p>
        </p:txBody>
      </p:sp>
      <p:sp>
        <p:nvSpPr>
          <p:cNvPr id="3" name="Title 2"/>
          <p:cNvSpPr>
            <a:spLocks noGrp="1"/>
          </p:cNvSpPr>
          <p:nvPr>
            <p:ph type="title"/>
          </p:nvPr>
        </p:nvSpPr>
        <p:spPr/>
        <p:txBody>
          <a:bodyPr/>
          <a:lstStyle/>
          <a:p>
            <a:r>
              <a:rPr lang="en-US" dirty="0" smtClean="0"/>
              <a:t>Project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13</a:t>
            </a:fld>
            <a:endParaRPr lang="en-US" dirty="0"/>
          </a:p>
        </p:txBody>
      </p:sp>
      <p:pic>
        <p:nvPicPr>
          <p:cNvPr id="6" name="Picture 2" descr="c:\temp\SNAGHTML3b406a.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79832" y="1600201"/>
            <a:ext cx="6224959" cy="455484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Configure project sources</a:t>
            </a:r>
          </a:p>
          <a:p>
            <a:pPr lvl="1"/>
            <a:r>
              <a:rPr lang="en-US" dirty="0" smtClean="0"/>
              <a:t>Add HDL source files, constraints files, simulation files, block designs</a:t>
            </a:r>
          </a:p>
          <a:p>
            <a:pPr lvl="0"/>
            <a:r>
              <a:rPr lang="en-US" dirty="0" smtClean="0"/>
              <a:t>IP Integrator</a:t>
            </a:r>
          </a:p>
          <a:p>
            <a:pPr lvl="1"/>
            <a:r>
              <a:rPr lang="en-US" dirty="0" smtClean="0"/>
              <a:t>Create, open, generate a block design</a:t>
            </a:r>
          </a:p>
          <a:p>
            <a:pPr lvl="0"/>
            <a:r>
              <a:rPr lang="en-US" dirty="0" smtClean="0"/>
              <a:t>Run Simulation</a:t>
            </a:r>
          </a:p>
          <a:p>
            <a:pPr lvl="1"/>
            <a:r>
              <a:rPr lang="en-US" dirty="0" smtClean="0"/>
              <a:t>XSIM simulator included</a:t>
            </a:r>
          </a:p>
          <a:p>
            <a:pPr lvl="1"/>
            <a:r>
              <a:rPr lang="en-US" dirty="0" smtClean="0"/>
              <a:t>Behavioral, post-synthesis, post-implementation</a:t>
            </a:r>
          </a:p>
          <a:p>
            <a:pPr lvl="0"/>
            <a:r>
              <a:rPr lang="en-US" dirty="0" smtClean="0"/>
              <a:t>RTL Analysis</a:t>
            </a:r>
          </a:p>
          <a:p>
            <a:pPr lvl="1"/>
            <a:r>
              <a:rPr lang="en-US" dirty="0" smtClean="0"/>
              <a:t>Open Elaborated Design button: Loads the elaborated RTL design</a:t>
            </a:r>
          </a:p>
          <a:p>
            <a:endParaRPr lang="en-US" dirty="0"/>
          </a:p>
        </p:txBody>
      </p:sp>
      <p:sp>
        <p:nvSpPr>
          <p:cNvPr id="3" name="Title 2"/>
          <p:cNvSpPr>
            <a:spLocks noGrp="1"/>
          </p:cNvSpPr>
          <p:nvPr>
            <p:ph type="title"/>
          </p:nvPr>
        </p:nvSpPr>
        <p:spPr/>
        <p:txBody>
          <a:bodyPr/>
          <a:lstStyle/>
          <a:p>
            <a:r>
              <a:rPr lang="en-US" smtClean="0"/>
              <a:t>Flow Navigator – RTL Project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14</a:t>
            </a:fld>
            <a:endParaRPr lang="en-US" dirty="0"/>
          </a:p>
        </p:txBody>
      </p:sp>
      <p:pic>
        <p:nvPicPr>
          <p:cNvPr id="6" name="Picture 5"/>
          <p:cNvPicPr>
            <a:picLocks noChangeAspect="1"/>
          </p:cNvPicPr>
          <p:nvPr/>
        </p:nvPicPr>
        <p:blipFill>
          <a:blip r:embed="rId2"/>
          <a:srcRect/>
          <a:stretch>
            <a:fillRect/>
          </a:stretch>
        </p:blipFill>
        <p:spPr>
          <a:xfrm>
            <a:off x="9186782" y="1600201"/>
            <a:ext cx="2392602" cy="466502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Run Synthesis</a:t>
            </a:r>
          </a:p>
          <a:p>
            <a:pPr lvl="1"/>
            <a:r>
              <a:rPr lang="en-US" dirty="0"/>
              <a:t>Timing driven</a:t>
            </a:r>
          </a:p>
          <a:p>
            <a:pPr lvl="1"/>
            <a:r>
              <a:rPr lang="en-US" dirty="0"/>
              <a:t>Open Synthesized Design button: Loads synthesized </a:t>
            </a:r>
            <a:r>
              <a:rPr lang="en-US" dirty="0" err="1"/>
              <a:t>netlist</a:t>
            </a:r>
            <a:endParaRPr lang="en-US" dirty="0"/>
          </a:p>
          <a:p>
            <a:pPr lvl="0"/>
            <a:r>
              <a:rPr lang="en-US" dirty="0" smtClean="0"/>
              <a:t>Run Implement button: Runs implementation tools</a:t>
            </a:r>
          </a:p>
          <a:p>
            <a:pPr lvl="1"/>
            <a:r>
              <a:rPr lang="en-US" dirty="0" smtClean="0"/>
              <a:t>link, opt, </a:t>
            </a:r>
            <a:r>
              <a:rPr lang="en-US" dirty="0" err="1" smtClean="0"/>
              <a:t>power_opt</a:t>
            </a:r>
            <a:r>
              <a:rPr lang="en-US" dirty="0" smtClean="0"/>
              <a:t>, place, </a:t>
            </a:r>
            <a:r>
              <a:rPr lang="en-US" dirty="0" err="1" smtClean="0"/>
              <a:t>phys_opt</a:t>
            </a:r>
            <a:r>
              <a:rPr lang="en-US" dirty="0" smtClean="0"/>
              <a:t>, and route</a:t>
            </a:r>
          </a:p>
          <a:p>
            <a:pPr lvl="1"/>
            <a:r>
              <a:rPr lang="en-US" dirty="0" smtClean="0"/>
              <a:t>Open Implemented Design button: Loads implemented design</a:t>
            </a:r>
          </a:p>
          <a:p>
            <a:r>
              <a:rPr lang="en-US" dirty="0" smtClean="0"/>
              <a:t>Program and Debug: Launches programming and debugging tools</a:t>
            </a:r>
          </a:p>
          <a:p>
            <a:pPr lvl="1"/>
            <a:r>
              <a:rPr lang="en-US" dirty="0" smtClean="0"/>
              <a:t>Open Hardware Manager to program the FPGA</a:t>
            </a:r>
          </a:p>
          <a:p>
            <a:pPr lvl="1"/>
            <a:r>
              <a:rPr lang="en-US" dirty="0" smtClean="0"/>
              <a:t>Hardware Manager also contains debug capabilities</a:t>
            </a:r>
          </a:p>
        </p:txBody>
      </p:sp>
      <p:sp>
        <p:nvSpPr>
          <p:cNvPr id="3" name="Title 2"/>
          <p:cNvSpPr>
            <a:spLocks noGrp="1"/>
          </p:cNvSpPr>
          <p:nvPr>
            <p:ph type="title"/>
          </p:nvPr>
        </p:nvSpPr>
        <p:spPr/>
        <p:txBody>
          <a:bodyPr/>
          <a:lstStyle/>
          <a:p>
            <a:r>
              <a:rPr lang="en-US" smtClean="0"/>
              <a:t>Flow Navigator – RTL Project, cont’d…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15</a:t>
            </a:fld>
            <a:endParaRPr lang="en-US" dirty="0"/>
          </a:p>
        </p:txBody>
      </p:sp>
      <p:pic>
        <p:nvPicPr>
          <p:cNvPr id="6" name="Picture 5"/>
          <p:cNvPicPr>
            <a:picLocks noChangeAspect="1"/>
          </p:cNvPicPr>
          <p:nvPr/>
        </p:nvPicPr>
        <p:blipFill>
          <a:blip r:embed="rId2"/>
          <a:srcRect/>
          <a:stretch>
            <a:fillRect/>
          </a:stretch>
        </p:blipFill>
        <p:spPr>
          <a:xfrm>
            <a:off x="9513999" y="1600201"/>
            <a:ext cx="2065385" cy="457811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718" y="1589315"/>
            <a:ext cx="5573596" cy="4268337"/>
          </a:xfrm>
        </p:spPr>
        <p:txBody>
          <a:bodyPr/>
          <a:lstStyle/>
          <a:p>
            <a:r>
              <a:rPr lang="en-US" dirty="0" smtClean="0"/>
              <a:t>The </a:t>
            </a:r>
            <a:r>
              <a:rPr lang="en-US" dirty="0" err="1" smtClean="0"/>
              <a:t>Vivado</a:t>
            </a:r>
            <a:r>
              <a:rPr lang="en-US" dirty="0" smtClean="0"/>
              <a:t> simulator, XSIM, supports RTL, </a:t>
            </a:r>
            <a:r>
              <a:rPr lang="en-US" dirty="0" err="1" smtClean="0"/>
              <a:t>netlist</a:t>
            </a:r>
            <a:r>
              <a:rPr lang="en-US" dirty="0" smtClean="0"/>
              <a:t>, and timing simulation</a:t>
            </a:r>
          </a:p>
          <a:p>
            <a:r>
              <a:rPr lang="en-US" dirty="0" smtClean="0"/>
              <a:t>Part of the </a:t>
            </a:r>
            <a:r>
              <a:rPr lang="en-US" dirty="0" err="1" smtClean="0"/>
              <a:t>Vivado</a:t>
            </a:r>
            <a:r>
              <a:rPr lang="en-US" dirty="0" smtClean="0"/>
              <a:t> installation</a:t>
            </a:r>
          </a:p>
          <a:p>
            <a:endParaRPr lang="en-US" dirty="0"/>
          </a:p>
        </p:txBody>
      </p:sp>
      <p:sp>
        <p:nvSpPr>
          <p:cNvPr id="3" name="Title 2"/>
          <p:cNvSpPr>
            <a:spLocks noGrp="1"/>
          </p:cNvSpPr>
          <p:nvPr>
            <p:ph type="title"/>
          </p:nvPr>
        </p:nvSpPr>
        <p:spPr/>
        <p:txBody>
          <a:bodyPr/>
          <a:lstStyle/>
          <a:p>
            <a:r>
              <a:rPr lang="en-US" smtClean="0"/>
              <a:t>Simulation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16</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349" y="3079089"/>
            <a:ext cx="3771900" cy="1800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descr="c:\temp\SNAGHTML1c92d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58879" y="2074063"/>
            <a:ext cx="7334197" cy="407903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46812" cy="4268337"/>
          </a:xfrm>
        </p:spPr>
        <p:txBody>
          <a:bodyPr/>
          <a:lstStyle/>
          <a:p>
            <a:pPr lvl="0"/>
            <a:r>
              <a:rPr lang="en-US" dirty="0" err="1" smtClean="0"/>
              <a:t>Testbench</a:t>
            </a:r>
            <a:r>
              <a:rPr lang="en-US" dirty="0" smtClean="0"/>
              <a:t> sources (*.V or *.VHD) must be added separately from design sources</a:t>
            </a:r>
          </a:p>
          <a:p>
            <a:pPr lvl="1"/>
            <a:r>
              <a:rPr lang="en-US" dirty="0" smtClean="0"/>
              <a:t>In the Flow Navigator, click Add Sources</a:t>
            </a:r>
          </a:p>
          <a:p>
            <a:pPr lvl="1"/>
            <a:r>
              <a:rPr lang="en-US" dirty="0" smtClean="0"/>
              <a:t>Select Add or Create Simulation Sources option and click Next</a:t>
            </a:r>
          </a:p>
          <a:p>
            <a:pPr lvl="1"/>
            <a:r>
              <a:rPr lang="en-US" dirty="0" smtClean="0"/>
              <a:t>Click on the Green + button, add files…, add directories… if the </a:t>
            </a:r>
            <a:r>
              <a:rPr lang="en-US" dirty="0" err="1" smtClean="0"/>
              <a:t>testbench</a:t>
            </a:r>
            <a:r>
              <a:rPr lang="en-US" dirty="0" smtClean="0"/>
              <a:t> file is already available or click on Create File… button to create a new </a:t>
            </a:r>
            <a:r>
              <a:rPr lang="en-US" dirty="0" err="1" smtClean="0"/>
              <a:t>testbench</a:t>
            </a:r>
            <a:r>
              <a:rPr lang="en-US" dirty="0" smtClean="0"/>
              <a:t> file</a:t>
            </a:r>
          </a:p>
          <a:p>
            <a:pPr lvl="1"/>
            <a:r>
              <a:rPr lang="en-US" dirty="0" smtClean="0"/>
              <a:t>Select a file type- Verilog, Verilog Header, </a:t>
            </a:r>
            <a:r>
              <a:rPr lang="en-US" dirty="0" err="1" smtClean="0"/>
              <a:t>SystemVerilog</a:t>
            </a:r>
            <a:r>
              <a:rPr lang="en-US" dirty="0" smtClean="0"/>
              <a:t>, or VHDL </a:t>
            </a:r>
          </a:p>
          <a:p>
            <a:pPr lvl="1"/>
            <a:r>
              <a:rPr lang="en-US" dirty="0" smtClean="0"/>
              <a:t>Browse to an existing </a:t>
            </a:r>
            <a:r>
              <a:rPr lang="en-US" dirty="0" err="1" smtClean="0"/>
              <a:t>testbench</a:t>
            </a:r>
            <a:r>
              <a:rPr lang="en-US" dirty="0" smtClean="0"/>
              <a:t> or enter a filename to create</a:t>
            </a:r>
            <a:endParaRPr lang="en-US" dirty="0"/>
          </a:p>
        </p:txBody>
      </p:sp>
      <p:sp>
        <p:nvSpPr>
          <p:cNvPr id="3" name="Title 2"/>
          <p:cNvSpPr>
            <a:spLocks noGrp="1"/>
          </p:cNvSpPr>
          <p:nvPr>
            <p:ph type="title"/>
          </p:nvPr>
        </p:nvSpPr>
        <p:spPr/>
        <p:txBody>
          <a:bodyPr/>
          <a:lstStyle/>
          <a:p>
            <a:r>
              <a:rPr lang="en-US" smtClean="0"/>
              <a:t>Adding Testbench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17</a:t>
            </a:fld>
            <a:endParaRPr lang="en-US" dirty="0"/>
          </a:p>
        </p:txBody>
      </p:sp>
      <p:pic>
        <p:nvPicPr>
          <p:cNvPr id="9" name="Picture 2" descr="c:\temp\SNAGHTML1dfd0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16295" y="1600201"/>
            <a:ext cx="4763897" cy="295198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4" descr="c:\temp\SNAGHTML1e953d.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52487" y="3642535"/>
            <a:ext cx="4318921" cy="281775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67510" cy="4268337"/>
          </a:xfrm>
        </p:spPr>
        <p:txBody>
          <a:bodyPr/>
          <a:lstStyle/>
          <a:p>
            <a:r>
              <a:rPr lang="en-US" dirty="0"/>
              <a:t>Allows selection of compilation and simulation </a:t>
            </a:r>
            <a:r>
              <a:rPr lang="en-US" dirty="0" smtClean="0"/>
              <a:t>properties</a:t>
            </a:r>
          </a:p>
          <a:p>
            <a:pPr lvl="1"/>
            <a:r>
              <a:rPr lang="en-US" dirty="0" smtClean="0"/>
              <a:t>From the Flow Navigator, click Simulation Settings</a:t>
            </a:r>
          </a:p>
          <a:p>
            <a:pPr lvl="1"/>
            <a:r>
              <a:rPr lang="en-US" dirty="0" smtClean="0"/>
              <a:t>The simulation top module is the </a:t>
            </a:r>
            <a:r>
              <a:rPr lang="en-US" dirty="0" err="1" smtClean="0"/>
              <a:t>testbench</a:t>
            </a:r>
            <a:r>
              <a:rPr lang="en-US" dirty="0" smtClean="0"/>
              <a:t> you have written and specify</a:t>
            </a:r>
          </a:p>
          <a:p>
            <a:pPr lvl="1"/>
            <a:r>
              <a:rPr lang="en-US" dirty="0" smtClean="0"/>
              <a:t>Additional options can be entered</a:t>
            </a:r>
          </a:p>
          <a:p>
            <a:pPr lvl="2"/>
            <a:r>
              <a:rPr lang="en-US" dirty="0" smtClean="0"/>
              <a:t>More Compilation Options field under Compilation tab</a:t>
            </a:r>
          </a:p>
          <a:p>
            <a:pPr lvl="2"/>
            <a:r>
              <a:rPr lang="en-US" dirty="0" smtClean="0"/>
              <a:t>More Simulation Options field under Simulation tab</a:t>
            </a:r>
            <a:endParaRPr lang="en-US" dirty="0"/>
          </a:p>
          <a:p>
            <a:r>
              <a:rPr lang="en-US" dirty="0" smtClean="0"/>
              <a:t>Refer to the </a:t>
            </a:r>
            <a:r>
              <a:rPr lang="en-US" dirty="0" err="1" smtClean="0"/>
              <a:t>Vivado</a:t>
            </a:r>
            <a:r>
              <a:rPr lang="en-US" dirty="0" smtClean="0"/>
              <a:t> Design Suite Simulation Guide (UG900) for more information</a:t>
            </a:r>
            <a:endParaRPr lang="en-US" dirty="0"/>
          </a:p>
        </p:txBody>
      </p:sp>
      <p:sp>
        <p:nvSpPr>
          <p:cNvPr id="3" name="Title 2"/>
          <p:cNvSpPr>
            <a:spLocks noGrp="1"/>
          </p:cNvSpPr>
          <p:nvPr>
            <p:ph type="title"/>
          </p:nvPr>
        </p:nvSpPr>
        <p:spPr/>
        <p:txBody>
          <a:bodyPr/>
          <a:lstStyle/>
          <a:p>
            <a:r>
              <a:rPr lang="en-US" smtClean="0"/>
              <a:t>Simulation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18</a:t>
            </a:fld>
            <a:endParaRPr lang="en-US" dirty="0"/>
          </a:p>
        </p:txBody>
      </p:sp>
      <p:pic>
        <p:nvPicPr>
          <p:cNvPr id="7" name="Picture 2" descr="c:\temp\SNAGHTML1f7f2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77000" y="1600202"/>
            <a:ext cx="5406755" cy="466743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Graphical waveform display</a:t>
            </a:r>
          </a:p>
          <a:p>
            <a:pPr lvl="0"/>
            <a:r>
              <a:rPr lang="en-US" dirty="0"/>
              <a:t>Toolbar buttons for adding markers, measuring delays, and zooming</a:t>
            </a:r>
          </a:p>
          <a:p>
            <a:pPr lvl="0"/>
            <a:r>
              <a:rPr lang="en-US" dirty="0"/>
              <a:t>Buses can be expanded to view individual signals</a:t>
            </a:r>
          </a:p>
          <a:p>
            <a:pPr lvl="0"/>
            <a:r>
              <a:rPr lang="en-US" dirty="0"/>
              <a:t>Dividers can be inserted to visually isolate groups of related </a:t>
            </a:r>
            <a:r>
              <a:rPr lang="en-US" dirty="0" smtClean="0"/>
              <a:t>signals</a:t>
            </a:r>
          </a:p>
          <a:p>
            <a:pPr lvl="0"/>
            <a:r>
              <a:rPr lang="en-US" dirty="0" smtClean="0"/>
              <a:t>Console displays any messages output from </a:t>
            </a:r>
            <a:r>
              <a:rPr lang="en-US" dirty="0" err="1" smtClean="0"/>
              <a:t>testbench</a:t>
            </a:r>
            <a:endParaRPr lang="en-US" dirty="0"/>
          </a:p>
          <a:p>
            <a:pPr lvl="0"/>
            <a:r>
              <a:rPr lang="en-US" dirty="0"/>
              <a:t>By default, the top-level signals are displayed</a:t>
            </a:r>
          </a:p>
          <a:p>
            <a:endParaRPr lang="en-US" dirty="0"/>
          </a:p>
        </p:txBody>
      </p:sp>
      <p:sp>
        <p:nvSpPr>
          <p:cNvPr id="3" name="Title 2"/>
          <p:cNvSpPr>
            <a:spLocks noGrp="1"/>
          </p:cNvSpPr>
          <p:nvPr>
            <p:ph type="title"/>
          </p:nvPr>
        </p:nvSpPr>
        <p:spPr/>
        <p:txBody>
          <a:bodyPr/>
          <a:lstStyle/>
          <a:p>
            <a:r>
              <a:rPr lang="en-US" dirty="0" smtClean="0"/>
              <a:t>Simulation Results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i="1" dirty="0" err="1" smtClean="0">
                <a:solidFill>
                  <a:srgbClr val="FF0000"/>
                </a:solidFill>
                <a:cs typeface="Arial" pitchFamily="34" charset="0"/>
              </a:rPr>
              <a:t>Vivado</a:t>
            </a:r>
            <a:r>
              <a:rPr lang="en-US" altLang="zh-CN" i="1" dirty="0" smtClean="0">
                <a:solidFill>
                  <a:srgbClr val="FF0000"/>
                </a:solidFill>
                <a:cs typeface="Arial" pitchFamily="34" charset="0"/>
              </a:rPr>
              <a:t> IDE Features and Benefits</a:t>
            </a:r>
          </a:p>
          <a:p>
            <a:pPr defTabSz="-635">
              <a:lnSpc>
                <a:spcPts val="2200"/>
              </a:lnSpc>
              <a:tabLst>
                <a:tab pos="228600" algn="l"/>
              </a:tabLst>
            </a:pPr>
            <a:r>
              <a:rPr lang="en-US" altLang="zh-CN" dirty="0" err="1" smtClean="0">
                <a:solidFill>
                  <a:schemeClr val="tx1"/>
                </a:solidFill>
                <a:cs typeface="Arial" pitchFamily="34" charset="0"/>
              </a:rPr>
              <a:t>Vivado</a:t>
            </a:r>
            <a:r>
              <a:rPr lang="en-US" altLang="zh-CN" dirty="0" smtClean="0">
                <a:solidFill>
                  <a:schemeClr val="tx1"/>
                </a:solidFill>
                <a:cs typeface="Arial" pitchFamily="34" charset="0"/>
              </a:rPr>
              <a:t> Design Suite Introduction</a:t>
            </a:r>
          </a:p>
          <a:p>
            <a:pPr defTabSz="-635">
              <a:lnSpc>
                <a:spcPts val="2200"/>
              </a:lnSpc>
              <a:tabLst>
                <a:tab pos="228600" algn="l"/>
              </a:tabLst>
            </a:pPr>
            <a:r>
              <a:rPr lang="en-US" altLang="zh-CN" dirty="0" err="1" smtClean="0">
                <a:solidFill>
                  <a:schemeClr val="tx1"/>
                </a:solidFill>
                <a:cs typeface="Arial" pitchFamily="34" charset="0"/>
              </a:rPr>
              <a:t>Vivado</a:t>
            </a:r>
            <a:r>
              <a:rPr lang="en-US" altLang="zh-CN" dirty="0" smtClean="0">
                <a:solidFill>
                  <a:schemeClr val="tx1"/>
                </a:solidFill>
                <a:cs typeface="Arial" pitchFamily="34" charset="0"/>
              </a:rPr>
              <a:t> Design Flow</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chemeClr val="tx1"/>
                </a:solidFill>
                <a:cs typeface="Arial" pitchFamily="34" charset="0"/>
              </a:rPr>
              <a:t>Vivado</a:t>
            </a:r>
            <a:r>
              <a:rPr lang="en-US" altLang="zh-CN" dirty="0" smtClean="0">
                <a:solidFill>
                  <a:schemeClr val="tx1"/>
                </a:solidFill>
                <a:cs typeface="Arial" pitchFamily="34" charset="0"/>
              </a:rPr>
              <a:t> IDE Features and Benefits</a:t>
            </a:r>
          </a:p>
          <a:p>
            <a:pPr defTabSz="-635">
              <a:lnSpc>
                <a:spcPts val="2200"/>
              </a:lnSpc>
              <a:tabLst>
                <a:tab pos="228600" algn="l"/>
              </a:tabLst>
            </a:pPr>
            <a:r>
              <a:rPr lang="en-US" altLang="zh-CN" dirty="0" err="1" smtClean="0">
                <a:solidFill>
                  <a:schemeClr val="tx1"/>
                </a:solidFill>
                <a:cs typeface="Arial" pitchFamily="34" charset="0"/>
              </a:rPr>
              <a:t>Vivado</a:t>
            </a:r>
            <a:r>
              <a:rPr lang="en-US" altLang="zh-CN" dirty="0" smtClean="0">
                <a:solidFill>
                  <a:schemeClr val="tx1"/>
                </a:solidFill>
                <a:cs typeface="Arial" pitchFamily="34" charset="0"/>
              </a:rPr>
              <a:t> Design Suite Introduction</a:t>
            </a:r>
          </a:p>
          <a:p>
            <a:pPr defTabSz="-635">
              <a:lnSpc>
                <a:spcPts val="2200"/>
              </a:lnSpc>
              <a:tabLst>
                <a:tab pos="228600" algn="l"/>
              </a:tabLst>
            </a:pPr>
            <a:r>
              <a:rPr lang="en-US" altLang="zh-CN" i="1" dirty="0" err="1" smtClean="0">
                <a:solidFill>
                  <a:schemeClr val="bg2"/>
                </a:solidFill>
                <a:cs typeface="Arial" pitchFamily="34" charset="0"/>
              </a:rPr>
              <a:t>Vivado</a:t>
            </a:r>
            <a:r>
              <a:rPr lang="en-US" altLang="zh-CN" i="1" dirty="0" smtClean="0">
                <a:solidFill>
                  <a:schemeClr val="bg2"/>
                </a:solidFill>
                <a:cs typeface="Arial" pitchFamily="34" charset="0"/>
              </a:rPr>
              <a:t> Design Flow</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21</a:t>
            </a:fld>
            <a:endParaRPr lang="en-US" dirty="0"/>
          </a:p>
        </p:txBody>
      </p:sp>
      <p:sp>
        <p:nvSpPr>
          <p:cNvPr id="4099" name="Rectangle 2"/>
          <p:cNvSpPr/>
          <p:nvPr/>
        </p:nvSpPr>
        <p:spPr>
          <a:xfrm>
            <a:off x="2522855" y="1568450"/>
            <a:ext cx="7175500" cy="3886200"/>
          </a:xfrm>
          <a:prstGeom prst="rect">
            <a:avLst/>
          </a:prstGeom>
          <a:gradFill rotWithShape="1">
            <a:gsLst>
              <a:gs pos="0">
                <a:srgbClr val="FFCF89">
                  <a:alpha val="100000"/>
                </a:srgbClr>
              </a:gs>
              <a:gs pos="100000">
                <a:srgbClr val="FFFFFF">
                  <a:alpha val="100000"/>
                </a:srgbClr>
              </a:gs>
            </a:gsLst>
            <a:path path="shape">
              <a:fillToRect l="50000" t="50000" r="50000" b="50000"/>
            </a:path>
            <a:tileRect/>
          </a:gradFill>
          <a:ln w="9525">
            <a:noFill/>
            <a:miter/>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0" name="AutoShape 3"/>
          <p:cNvSpPr/>
          <p:nvPr/>
        </p:nvSpPr>
        <p:spPr>
          <a:xfrm rot="16200000">
            <a:off x="3457893" y="482600"/>
            <a:ext cx="558800" cy="2362200"/>
          </a:xfrm>
          <a:prstGeom prst="downArrowCallout">
            <a:avLst>
              <a:gd name="adj1" fmla="val 25000"/>
              <a:gd name="adj2" fmla="val 25000"/>
              <a:gd name="adj3" fmla="val 70454"/>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1" name="AutoShape 4"/>
          <p:cNvSpPr/>
          <p:nvPr/>
        </p:nvSpPr>
        <p:spPr>
          <a:xfrm rot="16200000">
            <a:off x="5931218" y="431800"/>
            <a:ext cx="685800" cy="2590800"/>
          </a:xfrm>
          <a:prstGeom prst="downArrowCallout">
            <a:avLst>
              <a:gd name="adj1" fmla="val 25000"/>
              <a:gd name="adj2" fmla="val 25000"/>
              <a:gd name="adj3" fmla="val 62962"/>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2" name="AutoShape 5"/>
          <p:cNvSpPr/>
          <p:nvPr/>
        </p:nvSpPr>
        <p:spPr>
          <a:xfrm>
            <a:off x="6847205" y="2374900"/>
            <a:ext cx="2438400" cy="685800"/>
          </a:xfrm>
          <a:prstGeom prst="leftArrowCallout">
            <a:avLst>
              <a:gd name="adj1" fmla="val 25000"/>
              <a:gd name="adj2" fmla="val 25000"/>
              <a:gd name="adj3" fmla="val 59242"/>
              <a:gd name="adj4" fmla="val 66667"/>
            </a:avLst>
          </a:prstGeom>
          <a:solidFill>
            <a:schemeClr val="bg1"/>
          </a:solidFill>
          <a:ln w="9525"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3" name="Rectangle 6"/>
          <p:cNvSpPr/>
          <p:nvPr/>
        </p:nvSpPr>
        <p:spPr>
          <a:xfrm>
            <a:off x="7691755" y="5605463"/>
            <a:ext cx="16002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4" name="Rectangle 7"/>
          <p:cNvSpPr/>
          <p:nvPr/>
        </p:nvSpPr>
        <p:spPr>
          <a:xfrm>
            <a:off x="2564130" y="2070100"/>
            <a:ext cx="2057400" cy="2286000"/>
          </a:xfrm>
          <a:prstGeom prst="rect">
            <a:avLst/>
          </a:prstGeom>
          <a:solidFill>
            <a:srgbClr val="B5E7B5"/>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5" name="AutoShape 8"/>
          <p:cNvSpPr/>
          <p:nvPr/>
        </p:nvSpPr>
        <p:spPr>
          <a:xfrm rot="16200000">
            <a:off x="3645218" y="3556000"/>
            <a:ext cx="685800" cy="2590800"/>
          </a:xfrm>
          <a:prstGeom prst="downArrowCallout">
            <a:avLst>
              <a:gd name="adj1" fmla="val 25000"/>
              <a:gd name="adj2" fmla="val 25000"/>
              <a:gd name="adj3" fmla="val 62962"/>
              <a:gd name="adj4" fmla="val 66667"/>
            </a:avLst>
          </a:prstGeom>
          <a:solidFill>
            <a:srgbClr val="FFFFCC"/>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6" name="AutoShape 9"/>
          <p:cNvSpPr/>
          <p:nvPr/>
        </p:nvSpPr>
        <p:spPr>
          <a:xfrm>
            <a:off x="2754630" y="2527300"/>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7" name="Text Box 10"/>
          <p:cNvSpPr/>
          <p:nvPr/>
        </p:nvSpPr>
        <p:spPr>
          <a:xfrm>
            <a:off x="3083243" y="2547938"/>
            <a:ext cx="1019175" cy="366712"/>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Translate</a:t>
            </a:r>
            <a:endParaRPr lang="zh-CN" altLang="en-US" dirty="0">
              <a:latin typeface="Arial Narrow" pitchFamily="2" charset="0"/>
              <a:ea typeface="宋体" charset="-122"/>
            </a:endParaRPr>
          </a:p>
        </p:txBody>
      </p:sp>
      <p:sp>
        <p:nvSpPr>
          <p:cNvPr id="4108" name="AutoShape 11"/>
          <p:cNvSpPr/>
          <p:nvPr/>
        </p:nvSpPr>
        <p:spPr>
          <a:xfrm>
            <a:off x="2754630" y="3136900"/>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09" name="Text Box 12"/>
          <p:cNvSpPr/>
          <p:nvPr/>
        </p:nvSpPr>
        <p:spPr>
          <a:xfrm>
            <a:off x="3313430" y="3157538"/>
            <a:ext cx="558800" cy="366712"/>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Map</a:t>
            </a:r>
            <a:endParaRPr lang="zh-CN" altLang="en-US" dirty="0">
              <a:latin typeface="Arial Narrow" pitchFamily="2" charset="0"/>
              <a:ea typeface="宋体" charset="-122"/>
            </a:endParaRPr>
          </a:p>
        </p:txBody>
      </p:sp>
      <p:sp>
        <p:nvSpPr>
          <p:cNvPr id="4110" name="AutoShape 13"/>
          <p:cNvSpPr/>
          <p:nvPr/>
        </p:nvSpPr>
        <p:spPr>
          <a:xfrm>
            <a:off x="2754630" y="3746500"/>
            <a:ext cx="1676400" cy="762000"/>
          </a:xfrm>
          <a:prstGeom prst="downArrowCallout">
            <a:avLst>
              <a:gd name="adj1" fmla="val 55000"/>
              <a:gd name="adj2" fmla="val 5500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11" name="Text Box 14"/>
          <p:cNvSpPr/>
          <p:nvPr/>
        </p:nvSpPr>
        <p:spPr>
          <a:xfrm>
            <a:off x="2868930" y="3767138"/>
            <a:ext cx="1446213" cy="366712"/>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Place &amp; Route</a:t>
            </a:r>
            <a:endParaRPr lang="zh-CN" altLang="en-US" dirty="0">
              <a:latin typeface="Arial Narrow" pitchFamily="2" charset="0"/>
              <a:ea typeface="宋体" charset="-122"/>
            </a:endParaRPr>
          </a:p>
        </p:txBody>
      </p:sp>
      <p:sp>
        <p:nvSpPr>
          <p:cNvPr id="4112" name="AutoShape 15"/>
          <p:cNvSpPr/>
          <p:nvPr/>
        </p:nvSpPr>
        <p:spPr>
          <a:xfrm>
            <a:off x="4369118" y="2374900"/>
            <a:ext cx="2438400" cy="685800"/>
          </a:xfrm>
          <a:prstGeom prst="leftArrowCallout">
            <a:avLst>
              <a:gd name="adj1" fmla="val 25000"/>
              <a:gd name="adj2" fmla="val 25000"/>
              <a:gd name="adj3" fmla="val 59242"/>
              <a:gd name="adj4" fmla="val 66667"/>
            </a:avLst>
          </a:prstGeom>
          <a:solidFill>
            <a:srgbClr val="D9E2F5"/>
          </a:solidFill>
          <a:ln w="9525"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13" name="Rectangle 16"/>
          <p:cNvSpPr>
            <a:spLocks noGrp="1"/>
          </p:cNvSpPr>
          <p:nvPr>
            <p:ph type="title"/>
          </p:nvPr>
        </p:nvSpPr>
        <p:spPr>
          <a:xfrm>
            <a:off x="2005330" y="196850"/>
            <a:ext cx="7924800" cy="987425"/>
          </a:xfrm>
          <a:ln w="9525">
            <a:noFill/>
            <a:miter/>
          </a:ln>
        </p:spPr>
        <p:txBody>
          <a:bodyPr vert="horz" wrap="square" anchor="ctr"/>
          <a:lstStyle/>
          <a:p>
            <a:pPr algn="ctr"/>
            <a:r>
              <a:rPr lang="en-US" altLang="zh-CN" sz="4400"/>
              <a:t>Xilinx Design Flow</a:t>
            </a:r>
          </a:p>
        </p:txBody>
      </p:sp>
      <p:sp>
        <p:nvSpPr>
          <p:cNvPr id="4114" name="Text Box 17"/>
          <p:cNvSpPr/>
          <p:nvPr/>
        </p:nvSpPr>
        <p:spPr>
          <a:xfrm>
            <a:off x="2459990" y="1476375"/>
            <a:ext cx="1782445" cy="365760"/>
          </a:xfrm>
          <a:prstGeom prst="rect">
            <a:avLst/>
          </a:prstGeom>
          <a:noFill/>
          <a:ln w="9525">
            <a:noFill/>
            <a:miter/>
          </a:ln>
        </p:spPr>
        <p:txBody>
          <a:bodyPr wrap="square">
            <a:spAutoFit/>
          </a:bodyPr>
          <a:lstStyle/>
          <a:p>
            <a:pPr lvl="0" algn="l"/>
            <a:r>
              <a:rPr lang="en-US" altLang="x-none" sz="1800" b="1" dirty="0">
                <a:solidFill>
                  <a:srgbClr val="000000"/>
                </a:solidFill>
                <a:latin typeface="Arial Narrow" pitchFamily="2" charset="0"/>
                <a:ea typeface="Arial Narrow" pitchFamily="2" charset="0"/>
                <a:sym typeface="Arial Narrow" pitchFamily="2" charset="0"/>
              </a:rPr>
              <a:t>Plan &amp; Budget</a:t>
            </a:r>
            <a:endParaRPr lang="zh-CN" altLang="en-US" sz="1800" dirty="0">
              <a:latin typeface="Arial Narrow" pitchFamily="2" charset="0"/>
              <a:ea typeface="宋体" charset="-122"/>
            </a:endParaRPr>
          </a:p>
        </p:txBody>
      </p:sp>
      <p:sp>
        <p:nvSpPr>
          <p:cNvPr id="4115" name="AutoShape 18"/>
          <p:cNvSpPr/>
          <p:nvPr/>
        </p:nvSpPr>
        <p:spPr>
          <a:xfrm>
            <a:off x="7609205" y="1384300"/>
            <a:ext cx="1676400" cy="990600"/>
          </a:xfrm>
          <a:prstGeom prst="downArrowCallout">
            <a:avLst>
              <a:gd name="adj1" fmla="val 42307"/>
              <a:gd name="adj2" fmla="val 42307"/>
              <a:gd name="adj3" fmla="val 16666"/>
              <a:gd name="adj4" fmla="val 66667"/>
            </a:avLst>
          </a:prstGeom>
          <a:solidFill>
            <a:srgbClr val="D9E2F5"/>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16" name="Text Box 19"/>
          <p:cNvSpPr/>
          <p:nvPr/>
        </p:nvSpPr>
        <p:spPr>
          <a:xfrm>
            <a:off x="7874318" y="1404938"/>
            <a:ext cx="1143000"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HDL RTL</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4117" name="Text Box 20"/>
          <p:cNvSpPr/>
          <p:nvPr/>
        </p:nvSpPr>
        <p:spPr>
          <a:xfrm>
            <a:off x="7688580" y="2395538"/>
            <a:ext cx="1571625"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Synthesize</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to create netlist</a:t>
            </a:r>
            <a:endParaRPr lang="zh-CN" altLang="en-US" dirty="0">
              <a:latin typeface="Arial Narrow" pitchFamily="2" charset="0"/>
              <a:ea typeface="宋体" charset="-122"/>
            </a:endParaRPr>
          </a:p>
        </p:txBody>
      </p:sp>
      <p:sp>
        <p:nvSpPr>
          <p:cNvPr id="4118" name="Text Box 21"/>
          <p:cNvSpPr/>
          <p:nvPr/>
        </p:nvSpPr>
        <p:spPr>
          <a:xfrm>
            <a:off x="5435918" y="2395538"/>
            <a:ext cx="1143000"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Functional</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4119" name="Text Box 23"/>
          <p:cNvSpPr/>
          <p:nvPr/>
        </p:nvSpPr>
        <p:spPr>
          <a:xfrm>
            <a:off x="2846705" y="4533900"/>
            <a:ext cx="1433513"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Attain Timing </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Closure</a:t>
            </a:r>
            <a:endParaRPr lang="zh-CN" altLang="en-US" dirty="0">
              <a:latin typeface="Arial Narrow" pitchFamily="2" charset="0"/>
              <a:ea typeface="宋体" charset="-122"/>
            </a:endParaRPr>
          </a:p>
        </p:txBody>
      </p:sp>
      <p:sp>
        <p:nvSpPr>
          <p:cNvPr id="4120" name="AutoShape 24"/>
          <p:cNvSpPr/>
          <p:nvPr/>
        </p:nvSpPr>
        <p:spPr>
          <a:xfrm rot="10800000">
            <a:off x="5283518" y="4508500"/>
            <a:ext cx="2438400" cy="685800"/>
          </a:xfrm>
          <a:prstGeom prst="leftArrowCallout">
            <a:avLst>
              <a:gd name="adj1" fmla="val 25000"/>
              <a:gd name="adj2" fmla="val 25000"/>
              <a:gd name="adj3" fmla="val 59242"/>
              <a:gd name="adj4" fmla="val 66667"/>
            </a:avLst>
          </a:prstGeom>
          <a:solidFill>
            <a:srgbClr val="D9E2F5"/>
          </a:solidFill>
          <a:ln w="9525"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21" name="Text Box 25"/>
          <p:cNvSpPr/>
          <p:nvPr/>
        </p:nvSpPr>
        <p:spPr>
          <a:xfrm>
            <a:off x="5516880" y="4529138"/>
            <a:ext cx="1143000"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Timing</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Simulation</a:t>
            </a:r>
            <a:endParaRPr lang="zh-CN" altLang="en-US" dirty="0">
              <a:latin typeface="Arial Narrow" pitchFamily="2" charset="0"/>
              <a:ea typeface="宋体" charset="-122"/>
            </a:endParaRPr>
          </a:p>
        </p:txBody>
      </p:sp>
      <p:sp>
        <p:nvSpPr>
          <p:cNvPr id="4122" name="AutoShape 28"/>
          <p:cNvSpPr/>
          <p:nvPr/>
        </p:nvSpPr>
        <p:spPr>
          <a:xfrm>
            <a:off x="7677468" y="4529138"/>
            <a:ext cx="1614487" cy="1065212"/>
          </a:xfrm>
          <a:prstGeom prst="downArrowCallout">
            <a:avLst>
              <a:gd name="adj1" fmla="val 37891"/>
              <a:gd name="adj2" fmla="val 37891"/>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4123" name="Text Box 26"/>
          <p:cNvSpPr/>
          <p:nvPr/>
        </p:nvSpPr>
        <p:spPr>
          <a:xfrm>
            <a:off x="3000693" y="2036763"/>
            <a:ext cx="1225550" cy="396875"/>
          </a:xfrm>
          <a:prstGeom prst="rect">
            <a:avLst/>
          </a:prstGeom>
          <a:noFill/>
          <a:ln w="9525">
            <a:noFill/>
            <a:miter/>
          </a:ln>
        </p:spPr>
        <p:txBody>
          <a:bodyPr wrap="none">
            <a:spAutoFit/>
          </a:bodyPr>
          <a:lstStyle/>
          <a:p>
            <a:pPr lvl="0"/>
            <a:r>
              <a:rPr lang="en-US" altLang="x-none" b="1" dirty="0">
                <a:solidFill>
                  <a:srgbClr val="000000"/>
                </a:solidFill>
                <a:latin typeface="Arial Narrow" pitchFamily="2" charset="0"/>
                <a:ea typeface="Arial Narrow" pitchFamily="2" charset="0"/>
                <a:sym typeface="Arial Narrow" pitchFamily="2" charset="0"/>
              </a:rPr>
              <a:t>Implement</a:t>
            </a:r>
            <a:endParaRPr lang="zh-CN" altLang="en-US" dirty="0">
              <a:latin typeface="Arial Narrow" pitchFamily="2" charset="0"/>
              <a:ea typeface="宋体" charset="-122"/>
            </a:endParaRPr>
          </a:p>
        </p:txBody>
      </p:sp>
      <p:sp>
        <p:nvSpPr>
          <p:cNvPr id="4124" name="Text Box 27"/>
          <p:cNvSpPr/>
          <p:nvPr/>
        </p:nvSpPr>
        <p:spPr>
          <a:xfrm>
            <a:off x="5169218" y="1404938"/>
            <a:ext cx="1341437"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Create Code/</a:t>
            </a:r>
            <a:endParaRPr lang="zh-CN" altLang="en-US" sz="1800" b="1" dirty="0">
              <a:solidFill>
                <a:srgbClr val="000000"/>
              </a:solidFill>
              <a:latin typeface="Arial Narrow" pitchFamily="2" charset="0"/>
              <a:ea typeface="Arial Narrow" pitchFamily="2" charset="0"/>
              <a:sym typeface="Arial Narrow" pitchFamily="2" charset="0"/>
            </a:endParaRPr>
          </a:p>
          <a:p>
            <a:pPr lvl="0" algn="ctr"/>
            <a:r>
              <a:rPr lang="en-US" altLang="x-none" sz="1800" b="1" dirty="0">
                <a:solidFill>
                  <a:srgbClr val="000000"/>
                </a:solidFill>
                <a:latin typeface="Arial Narrow" pitchFamily="2" charset="0"/>
                <a:ea typeface="Arial Narrow" pitchFamily="2" charset="0"/>
                <a:sym typeface="Arial Narrow" pitchFamily="2" charset="0"/>
              </a:rPr>
              <a:t>Schematic</a:t>
            </a:r>
            <a:endParaRPr lang="zh-CN" altLang="en-US" dirty="0">
              <a:latin typeface="Arial Narrow" pitchFamily="2" charset="0"/>
              <a:ea typeface="宋体" charset="-122"/>
            </a:endParaRPr>
          </a:p>
        </p:txBody>
      </p:sp>
      <p:sp>
        <p:nvSpPr>
          <p:cNvPr id="4125" name="Text Box 22"/>
          <p:cNvSpPr/>
          <p:nvPr/>
        </p:nvSpPr>
        <p:spPr>
          <a:xfrm>
            <a:off x="8021955" y="4529138"/>
            <a:ext cx="998538"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Generate</a:t>
            </a:r>
            <a:r>
              <a:rPr lang="zh-CN" altLang="en-US" sz="1800" b="1" dirty="0">
                <a:solidFill>
                  <a:srgbClr val="000000"/>
                </a:solidFill>
                <a:latin typeface="Arial Narrow" pitchFamily="2" charset="0"/>
                <a:ea typeface="Arial Narrow" pitchFamily="2" charset="0"/>
                <a:sym typeface="Arial Narrow" pitchFamily="2" charset="0"/>
              </a:rPr>
              <a:t/>
            </a:r>
            <a:br>
              <a:rPr lang="zh-CN" altLang="en-US" sz="1800" b="1" dirty="0">
                <a:solidFill>
                  <a:srgbClr val="000000"/>
                </a:solidFill>
                <a:latin typeface="Arial Narrow" pitchFamily="2" charset="0"/>
                <a:ea typeface="Arial Narrow" pitchFamily="2" charset="0"/>
                <a:sym typeface="Arial Narrow" pitchFamily="2" charset="0"/>
              </a:rPr>
            </a:br>
            <a:r>
              <a:rPr lang="en-US" altLang="x-none" sz="1800" b="1" dirty="0">
                <a:solidFill>
                  <a:srgbClr val="000000"/>
                </a:solidFill>
                <a:latin typeface="Arial Narrow" pitchFamily="2" charset="0"/>
                <a:ea typeface="Arial Narrow" pitchFamily="2" charset="0"/>
                <a:sym typeface="Arial Narrow" pitchFamily="2" charset="0"/>
              </a:rPr>
              <a:t>BIT File</a:t>
            </a:r>
            <a:endParaRPr lang="zh-CN" altLang="en-US" dirty="0">
              <a:latin typeface="Arial Narrow" pitchFamily="2" charset="0"/>
              <a:ea typeface="宋体" charset="-122"/>
            </a:endParaRPr>
          </a:p>
        </p:txBody>
      </p:sp>
      <p:sp>
        <p:nvSpPr>
          <p:cNvPr id="4126" name="Text Box 29"/>
          <p:cNvSpPr/>
          <p:nvPr/>
        </p:nvSpPr>
        <p:spPr>
          <a:xfrm>
            <a:off x="7958455" y="5626100"/>
            <a:ext cx="1068388" cy="641350"/>
          </a:xfrm>
          <a:prstGeom prst="rect">
            <a:avLst/>
          </a:prstGeom>
          <a:noFill/>
          <a:ln w="9525">
            <a:noFill/>
            <a:miter/>
          </a:ln>
        </p:spPr>
        <p:txBody>
          <a:bodyPr wrap="none">
            <a:spAutoFit/>
          </a:bodyPr>
          <a:lstStyle/>
          <a:p>
            <a:pPr lvl="0" algn="ctr"/>
            <a:r>
              <a:rPr lang="en-US" altLang="x-none" sz="1800" b="1" dirty="0">
                <a:solidFill>
                  <a:srgbClr val="000000"/>
                </a:solidFill>
                <a:latin typeface="Arial Narrow" pitchFamily="2" charset="0"/>
                <a:ea typeface="Arial Narrow" pitchFamily="2" charset="0"/>
                <a:sym typeface="Arial Narrow" pitchFamily="2" charset="0"/>
              </a:rPr>
              <a:t>Configure</a:t>
            </a:r>
            <a:r>
              <a:rPr lang="zh-CN" altLang="en-US" sz="1800" b="1" dirty="0">
                <a:solidFill>
                  <a:srgbClr val="000000"/>
                </a:solidFill>
                <a:latin typeface="Arial Narrow" pitchFamily="2" charset="0"/>
                <a:ea typeface="Arial Narrow" pitchFamily="2" charset="0"/>
                <a:sym typeface="Arial Narrow" pitchFamily="2" charset="0"/>
              </a:rPr>
              <a:t/>
            </a:r>
            <a:br>
              <a:rPr lang="zh-CN" altLang="en-US" sz="1800" b="1" dirty="0">
                <a:solidFill>
                  <a:srgbClr val="000000"/>
                </a:solidFill>
                <a:latin typeface="Arial Narrow" pitchFamily="2" charset="0"/>
                <a:ea typeface="Arial Narrow" pitchFamily="2" charset="0"/>
                <a:sym typeface="Arial Narrow" pitchFamily="2" charset="0"/>
              </a:rPr>
            </a:br>
            <a:r>
              <a:rPr lang="en-US" altLang="x-none" sz="1800" b="1" dirty="0">
                <a:solidFill>
                  <a:srgbClr val="000000"/>
                </a:solidFill>
                <a:latin typeface="Arial Narrow" pitchFamily="2" charset="0"/>
                <a:ea typeface="Arial Narrow" pitchFamily="2" charset="0"/>
                <a:sym typeface="Arial Narrow" pitchFamily="2" charset="0"/>
              </a:rPr>
              <a:t>FPGA</a:t>
            </a:r>
            <a:endParaRPr lang="zh-CN" altLang="en-US" dirty="0">
              <a:latin typeface="Arial Narrow" pitchFamily="2" charset="0"/>
              <a:ea typeface="宋体" charset="-122"/>
            </a:endParaRPr>
          </a:p>
        </p:txBody>
      </p:sp>
      <p:sp>
        <p:nvSpPr>
          <p:cNvPr id="33" name="矩形 32"/>
          <p:cNvSpPr/>
          <p:nvPr/>
        </p:nvSpPr>
        <p:spPr bwMode="auto">
          <a:xfrm>
            <a:off x="4829175" y="1209675"/>
            <a:ext cx="2085975" cy="1000125"/>
          </a:xfrm>
          <a:prstGeom prst="rect">
            <a:avLst/>
          </a:prstGeom>
          <a:noFill/>
          <a:ln w="38100"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noAutofit/>
          </a:bodyPr>
          <a:lstStyle/>
          <a:p>
            <a:pPr algn="ctr"/>
            <a:endParaRPr lang="zh-CN" altLang="en-US" dirty="0" smtClean="0">
              <a:solidFill>
                <a:srgbClr val="000000"/>
              </a:solidFill>
            </a:endParaRPr>
          </a:p>
        </p:txBody>
      </p:sp>
      <p:sp>
        <p:nvSpPr>
          <p:cNvPr id="34" name="矩形 33"/>
          <p:cNvSpPr/>
          <p:nvPr/>
        </p:nvSpPr>
        <p:spPr bwMode="auto">
          <a:xfrm>
            <a:off x="7381875" y="2238375"/>
            <a:ext cx="2085975" cy="1000125"/>
          </a:xfrm>
          <a:prstGeom prst="rect">
            <a:avLst/>
          </a:prstGeom>
          <a:noFill/>
          <a:ln w="38100"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noAutofit/>
          </a:bodyPr>
          <a:lstStyle/>
          <a:p>
            <a:pPr algn="ctr"/>
            <a:endParaRPr lang="zh-CN" altLang="en-US" dirty="0" smtClean="0">
              <a:solidFill>
                <a:srgbClr val="000000"/>
              </a:solidFill>
            </a:endParaRPr>
          </a:p>
        </p:txBody>
      </p:sp>
      <p:sp>
        <p:nvSpPr>
          <p:cNvPr id="35" name="矩形 34"/>
          <p:cNvSpPr/>
          <p:nvPr/>
        </p:nvSpPr>
        <p:spPr bwMode="auto">
          <a:xfrm>
            <a:off x="4933950" y="2295525"/>
            <a:ext cx="2085975" cy="1000125"/>
          </a:xfrm>
          <a:prstGeom prst="rect">
            <a:avLst/>
          </a:prstGeom>
          <a:noFill/>
          <a:ln w="38100"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noAutofit/>
          </a:bodyPr>
          <a:lstStyle/>
          <a:p>
            <a:pPr algn="ctr"/>
            <a:endParaRPr lang="zh-CN" altLang="en-US" dirty="0" smtClean="0">
              <a:solidFill>
                <a:srgbClr val="000000"/>
              </a:solidFill>
            </a:endParaRPr>
          </a:p>
        </p:txBody>
      </p:sp>
      <p:sp>
        <p:nvSpPr>
          <p:cNvPr id="36" name="矩形 35"/>
          <p:cNvSpPr/>
          <p:nvPr/>
        </p:nvSpPr>
        <p:spPr bwMode="auto">
          <a:xfrm>
            <a:off x="2438400" y="1971675"/>
            <a:ext cx="2266950" cy="2371725"/>
          </a:xfrm>
          <a:prstGeom prst="rect">
            <a:avLst/>
          </a:prstGeom>
          <a:noFill/>
          <a:ln w="38100"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noAutofit/>
          </a:bodyPr>
          <a:lstStyle/>
          <a:p>
            <a:pPr algn="ctr"/>
            <a:endParaRPr lang="zh-CN" altLang="en-US" dirty="0" smtClean="0">
              <a:solidFill>
                <a:srgbClr val="000000"/>
              </a:solidFill>
            </a:endParaRPr>
          </a:p>
        </p:txBody>
      </p:sp>
      <p:sp>
        <p:nvSpPr>
          <p:cNvPr id="37" name="矩形 36"/>
          <p:cNvSpPr/>
          <p:nvPr/>
        </p:nvSpPr>
        <p:spPr bwMode="auto">
          <a:xfrm>
            <a:off x="7353300" y="4105275"/>
            <a:ext cx="2266950" cy="2371725"/>
          </a:xfrm>
          <a:prstGeom prst="rect">
            <a:avLst/>
          </a:prstGeom>
          <a:noFill/>
          <a:ln w="38100"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noAutofit/>
          </a:bodyPr>
          <a:lstStyle/>
          <a:p>
            <a:pPr algn="ctr"/>
            <a:endParaRPr lang="zh-CN" altLang="en-US" dirty="0" smtClean="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22</a:t>
            </a:fld>
            <a:endParaRPr lang="en-US" dirty="0"/>
          </a:p>
        </p:txBody>
      </p:sp>
      <p:sp>
        <p:nvSpPr>
          <p:cNvPr id="5126" name="Rectangle 5"/>
          <p:cNvSpPr>
            <a:spLocks noGrp="1"/>
          </p:cNvSpPr>
          <p:nvPr>
            <p:ph type="title"/>
          </p:nvPr>
        </p:nvSpPr>
        <p:spPr>
          <a:xfrm>
            <a:off x="2307590" y="111125"/>
            <a:ext cx="7924800" cy="987425"/>
          </a:xfrm>
          <a:ln w="9525">
            <a:noFill/>
            <a:miter/>
          </a:ln>
        </p:spPr>
        <p:txBody>
          <a:bodyPr vert="horz" wrap="square" anchor="ctr"/>
          <a:lstStyle/>
          <a:p>
            <a:pPr algn="ctr"/>
            <a:r>
              <a:rPr lang="en-US" altLang="zh-CN" sz="3600"/>
              <a:t>Design Entry</a:t>
            </a:r>
            <a:endParaRPr lang="en-US" altLang="zh-CN" sz="4400"/>
          </a:p>
        </p:txBody>
      </p:sp>
      <p:sp>
        <p:nvSpPr>
          <p:cNvPr id="5127" name="Rectangle 6"/>
          <p:cNvSpPr>
            <a:spLocks noGrp="1"/>
          </p:cNvSpPr>
          <p:nvPr>
            <p:ph type="body" idx="1"/>
          </p:nvPr>
        </p:nvSpPr>
        <p:spPr>
          <a:xfrm>
            <a:off x="1888490" y="1389380"/>
            <a:ext cx="8926830" cy="2947670"/>
          </a:xfrm>
          <a:ln w="9525">
            <a:noFill/>
            <a:miter lim="800000"/>
          </a:ln>
        </p:spPr>
        <p:txBody>
          <a:bodyPr vert="horz" wrap="square" anchor="t"/>
          <a:lstStyle/>
          <a:p>
            <a:r>
              <a:rPr lang="en-US" altLang="zh-CN" dirty="0"/>
              <a:t>Plan and </a:t>
            </a:r>
            <a:r>
              <a:rPr lang="en-US" altLang="zh-CN" dirty="0" smtClean="0"/>
              <a:t>budget</a:t>
            </a:r>
            <a:r>
              <a:rPr lang="zh-CN" altLang="en-US" dirty="0" smtClean="0"/>
              <a:t>：原理图</a:t>
            </a:r>
            <a:endParaRPr lang="en-US" altLang="zh-CN" dirty="0" smtClean="0"/>
          </a:p>
          <a:p>
            <a:r>
              <a:rPr lang="en-US" altLang="zh-CN" dirty="0" smtClean="0"/>
              <a:t>Create code: </a:t>
            </a:r>
            <a:r>
              <a:rPr lang="zh-CN" altLang="en-US" dirty="0" smtClean="0"/>
              <a:t>生成</a:t>
            </a:r>
            <a:r>
              <a:rPr lang="en-US" altLang="zh-CN" dirty="0" smtClean="0"/>
              <a:t>.v</a:t>
            </a:r>
            <a:r>
              <a:rPr lang="zh-CN" altLang="en-US" dirty="0" smtClean="0"/>
              <a:t>文件</a:t>
            </a:r>
            <a:endParaRPr lang="en-US" altLang="zh-CN" dirty="0" smtClean="0"/>
          </a:p>
        </p:txBody>
      </p:sp>
      <p:sp>
        <p:nvSpPr>
          <p:cNvPr id="5136" name="Text Box 15"/>
          <p:cNvSpPr/>
          <p:nvPr/>
        </p:nvSpPr>
        <p:spPr>
          <a:xfrm>
            <a:off x="4574540" y="939800"/>
            <a:ext cx="3552825" cy="396875"/>
          </a:xfrm>
          <a:prstGeom prst="rect">
            <a:avLst/>
          </a:prstGeom>
          <a:noFill/>
          <a:ln w="9525">
            <a:noFill/>
            <a:miter/>
          </a:ln>
        </p:spPr>
        <p:txBody>
          <a:bodyPr wrap="none">
            <a:spAutoFit/>
          </a:bodyPr>
          <a:lstStyle/>
          <a:p>
            <a:pPr lvl="0"/>
            <a:r>
              <a:rPr lang="en-US" altLang="x-none" dirty="0">
                <a:solidFill>
                  <a:srgbClr val="000000"/>
                </a:solidFill>
                <a:latin typeface="Arial Narrow" pitchFamily="2" charset="0"/>
                <a:ea typeface="Arial Narrow" pitchFamily="2" charset="0"/>
                <a:sym typeface="Arial Narrow" pitchFamily="2" charset="0"/>
              </a:rPr>
              <a:t>Create designs in HDL or Schematic</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23</a:t>
            </a:fld>
            <a:endParaRPr lang="en-US" dirty="0"/>
          </a:p>
        </p:txBody>
      </p:sp>
      <p:sp>
        <p:nvSpPr>
          <p:cNvPr id="6147" name="Rectangle 2"/>
          <p:cNvSpPr>
            <a:spLocks noGrp="1"/>
          </p:cNvSpPr>
          <p:nvPr>
            <p:ph type="title"/>
          </p:nvPr>
        </p:nvSpPr>
        <p:spPr>
          <a:xfrm>
            <a:off x="2227580" y="196850"/>
            <a:ext cx="7924800" cy="987425"/>
          </a:xfrm>
          <a:ln w="9525">
            <a:noFill/>
            <a:miter lim="800000"/>
          </a:ln>
        </p:spPr>
        <p:txBody>
          <a:bodyPr vert="horz" wrap="square" anchor="ctr"/>
          <a:lstStyle/>
          <a:p>
            <a:pPr algn="ctr"/>
            <a:r>
              <a:rPr lang="en-US" altLang="zh-CN" sz="4400" dirty="0" smtClean="0"/>
              <a:t>RTL </a:t>
            </a:r>
            <a:r>
              <a:rPr lang="zh-CN" altLang="en-US" sz="4400" dirty="0" smtClean="0"/>
              <a:t>分析</a:t>
            </a:r>
            <a:endParaRPr lang="en-US" altLang="zh-CN" sz="4400" dirty="0"/>
          </a:p>
        </p:txBody>
      </p:sp>
      <p:sp>
        <p:nvSpPr>
          <p:cNvPr id="6148" name="Rectangle 3"/>
          <p:cNvSpPr>
            <a:spLocks noGrp="1"/>
          </p:cNvSpPr>
          <p:nvPr>
            <p:ph type="body" idx="1"/>
          </p:nvPr>
        </p:nvSpPr>
        <p:spPr>
          <a:xfrm>
            <a:off x="323850" y="1531620"/>
            <a:ext cx="11496675" cy="4495800"/>
          </a:xfrm>
          <a:ln w="9525">
            <a:noFill/>
            <a:miter lim="800000"/>
          </a:ln>
        </p:spPr>
        <p:txBody>
          <a:bodyPr vert="horz" wrap="square" anchor="t"/>
          <a:lstStyle/>
          <a:p>
            <a:r>
              <a:rPr lang="zh-CN" altLang="en-US" sz="2400" dirty="0"/>
              <a:t>寄存器传输级（</a:t>
            </a:r>
            <a:r>
              <a:rPr lang="en-US" altLang="zh-CN" sz="2400" dirty="0"/>
              <a:t>RTL</a:t>
            </a:r>
            <a:r>
              <a:rPr lang="zh-CN" altLang="en-US" sz="2400" dirty="0"/>
              <a:t>，</a:t>
            </a:r>
            <a:r>
              <a:rPr lang="en-US" altLang="zh-CN" sz="2400" dirty="0"/>
              <a:t>Register Transfer Level</a:t>
            </a:r>
            <a:r>
              <a:rPr lang="zh-CN" altLang="en-US" sz="2400" dirty="0" smtClean="0"/>
              <a:t>）：指</a:t>
            </a:r>
            <a:r>
              <a:rPr lang="zh-CN" altLang="en-US" sz="2400" dirty="0"/>
              <a:t>不关注寄存器和组合逻辑的细节，通过描述寄存器到寄存器之间的逻辑功能描述电路的</a:t>
            </a:r>
            <a:r>
              <a:rPr lang="en-US" altLang="zh-CN" sz="2400" dirty="0"/>
              <a:t>HDL</a:t>
            </a:r>
            <a:r>
              <a:rPr lang="zh-CN" altLang="en-US" sz="2400" dirty="0"/>
              <a:t>层次。</a:t>
            </a:r>
            <a:endParaRPr lang="en-US" altLang="zh-CN" sz="2400" dirty="0" smtClean="0"/>
          </a:p>
          <a:p>
            <a:pPr lvl="1"/>
            <a:endParaRPr lang="en-US" altLang="zh-CN" sz="2400" dirty="0"/>
          </a:p>
          <a:p>
            <a:pPr>
              <a:buFont typeface="Arial" charset="36"/>
              <a:buNone/>
            </a:pPr>
            <a:endParaRPr lang="en-US" altLang="zh-CN" sz="3200" dirty="0"/>
          </a:p>
        </p:txBody>
      </p:sp>
      <p:pic>
        <p:nvPicPr>
          <p:cNvPr id="1026" name="Picture 2"/>
          <p:cNvPicPr>
            <a:picLocks noChangeAspect="1" noChangeArrowheads="1"/>
          </p:cNvPicPr>
          <p:nvPr/>
        </p:nvPicPr>
        <p:blipFill>
          <a:blip r:embed="rId3"/>
          <a:srcRect/>
          <a:stretch>
            <a:fillRect/>
          </a:stretch>
        </p:blipFill>
        <p:spPr bwMode="auto">
          <a:xfrm>
            <a:off x="2404014" y="2640668"/>
            <a:ext cx="6691312" cy="3605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24</a:t>
            </a:fld>
            <a:endParaRPr lang="en-US" dirty="0"/>
          </a:p>
        </p:txBody>
      </p:sp>
      <p:sp>
        <p:nvSpPr>
          <p:cNvPr id="6147" name="Rectangle 2"/>
          <p:cNvSpPr>
            <a:spLocks noGrp="1"/>
          </p:cNvSpPr>
          <p:nvPr>
            <p:ph type="title"/>
          </p:nvPr>
        </p:nvSpPr>
        <p:spPr>
          <a:xfrm>
            <a:off x="2227580" y="196850"/>
            <a:ext cx="7924800" cy="987425"/>
          </a:xfrm>
          <a:ln w="9525">
            <a:noFill/>
            <a:miter lim="800000"/>
          </a:ln>
        </p:spPr>
        <p:txBody>
          <a:bodyPr vert="horz" wrap="square" anchor="ctr"/>
          <a:lstStyle/>
          <a:p>
            <a:pPr algn="ctr"/>
            <a:r>
              <a:rPr lang="en-US" altLang="zh-CN" sz="4400"/>
              <a:t>Synthesis</a:t>
            </a:r>
          </a:p>
        </p:txBody>
      </p:sp>
      <p:sp>
        <p:nvSpPr>
          <p:cNvPr id="6148" name="Rectangle 3"/>
          <p:cNvSpPr>
            <a:spLocks noGrp="1"/>
          </p:cNvSpPr>
          <p:nvPr>
            <p:ph type="body" idx="1"/>
          </p:nvPr>
        </p:nvSpPr>
        <p:spPr>
          <a:xfrm>
            <a:off x="323851" y="1531620"/>
            <a:ext cx="5447776" cy="4495800"/>
          </a:xfrm>
          <a:ln w="9525">
            <a:noFill/>
            <a:miter lim="800000"/>
          </a:ln>
        </p:spPr>
        <p:txBody>
          <a:bodyPr vert="horz" wrap="square" anchor="t"/>
          <a:lstStyle/>
          <a:p>
            <a:r>
              <a:rPr lang="en-US" altLang="zh-CN" sz="2400" dirty="0"/>
              <a:t>After coding up your HDL code, you will need a tool to generate a </a:t>
            </a:r>
            <a:r>
              <a:rPr lang="en-US" altLang="zh-CN" sz="2400" dirty="0" err="1"/>
              <a:t>netlist</a:t>
            </a:r>
            <a:r>
              <a:rPr lang="en-US" altLang="zh-CN" sz="2400" dirty="0"/>
              <a:t> (NGC or EDIF) </a:t>
            </a:r>
          </a:p>
          <a:p>
            <a:pPr lvl="1"/>
            <a:r>
              <a:rPr lang="zh-CN" altLang="en-US" sz="2400" dirty="0"/>
              <a:t>所谓综合</a:t>
            </a:r>
            <a:r>
              <a:rPr lang="en-US" altLang="zh-CN" sz="2400" dirty="0"/>
              <a:t>(Synthesize) </a:t>
            </a:r>
            <a:r>
              <a:rPr lang="zh-CN" altLang="en-US" sz="2400" dirty="0"/>
              <a:t>是指</a:t>
            </a:r>
            <a:r>
              <a:rPr lang="zh-CN" altLang="en-US" sz="2400" dirty="0" smtClean="0"/>
              <a:t>将</a:t>
            </a:r>
            <a:r>
              <a:rPr lang="en-US" altLang="zh-CN" sz="2400" dirty="0" err="1"/>
              <a:t>xxx.v</a:t>
            </a:r>
            <a:r>
              <a:rPr lang="zh-CN" altLang="en-US" sz="2400" dirty="0"/>
              <a:t>文件</a:t>
            </a:r>
            <a:r>
              <a:rPr lang="zh-CN" altLang="en-US" sz="2400" dirty="0" smtClean="0"/>
              <a:t>输入</a:t>
            </a:r>
            <a:r>
              <a:rPr lang="zh-CN" altLang="en-US" sz="2400" dirty="0"/>
              <a:t>翻译成由与、或、非门等基本逻辑单元组成的门级连接，并根据设计目标和要求优化所生成的逻辑连接</a:t>
            </a:r>
            <a:r>
              <a:rPr lang="zh-CN" altLang="en-US" sz="2400" dirty="0" smtClean="0"/>
              <a:t>，编译生成门</a:t>
            </a:r>
            <a:r>
              <a:rPr lang="zh-CN" altLang="en-US" sz="2400" dirty="0"/>
              <a:t>级网表</a:t>
            </a:r>
            <a:r>
              <a:rPr lang="zh-CN" altLang="en-US" sz="2400" dirty="0" smtClean="0"/>
              <a:t>文件</a:t>
            </a:r>
            <a:r>
              <a:rPr lang="en-US" altLang="zh-CN" sz="2400" dirty="0" err="1" smtClean="0"/>
              <a:t>Netlist</a:t>
            </a:r>
            <a:r>
              <a:rPr lang="zh-CN" altLang="en-US" sz="2400" dirty="0" smtClean="0"/>
              <a:t>文件，表示</a:t>
            </a:r>
            <a:r>
              <a:rPr lang="zh-CN" altLang="en-US" sz="2400" dirty="0"/>
              <a:t>自动生成的门级逻辑结构网</a:t>
            </a:r>
            <a:r>
              <a:rPr lang="zh-CN" altLang="en-US" sz="2400" dirty="0" smtClean="0"/>
              <a:t>表。</a:t>
            </a:r>
            <a:endParaRPr lang="en-US" altLang="zh-CN" sz="2400" dirty="0" smtClean="0"/>
          </a:p>
          <a:p>
            <a:pPr lvl="1"/>
            <a:endParaRPr lang="en-US" altLang="zh-CN" sz="2400" dirty="0"/>
          </a:p>
          <a:p>
            <a:pPr>
              <a:buFont typeface="Arial" charset="36"/>
              <a:buNone/>
            </a:pPr>
            <a:endParaRPr lang="en-US" altLang="zh-CN" sz="3200" dirty="0"/>
          </a:p>
        </p:txBody>
      </p:sp>
      <p:sp>
        <p:nvSpPr>
          <p:cNvPr id="6149" name="Text Box 4"/>
          <p:cNvSpPr/>
          <p:nvPr/>
        </p:nvSpPr>
        <p:spPr>
          <a:xfrm>
            <a:off x="5135880" y="1012825"/>
            <a:ext cx="2147888" cy="396875"/>
          </a:xfrm>
          <a:prstGeom prst="rect">
            <a:avLst/>
          </a:prstGeom>
          <a:noFill/>
          <a:ln w="9525">
            <a:noFill/>
            <a:miter/>
          </a:ln>
        </p:spPr>
        <p:txBody>
          <a:bodyPr wrap="none">
            <a:spAutoFit/>
          </a:bodyPr>
          <a:lstStyle/>
          <a:p>
            <a:pPr lvl="0"/>
            <a:r>
              <a:rPr lang="en-US" altLang="x-none" dirty="0">
                <a:solidFill>
                  <a:srgbClr val="000000"/>
                </a:solidFill>
                <a:latin typeface="Arial Narrow" pitchFamily="2" charset="0"/>
                <a:ea typeface="Arial Narrow" pitchFamily="2" charset="0"/>
                <a:sym typeface="Arial Narrow" pitchFamily="2" charset="0"/>
              </a:rPr>
              <a:t>Generate a netlist file</a:t>
            </a:r>
            <a:endParaRPr lang="zh-CN" altLang="en-US" dirty="0">
              <a:latin typeface="Arial Narrow" pitchFamily="2" charset="0"/>
              <a:ea typeface="宋体" charset="-122"/>
            </a:endParaRPr>
          </a:p>
        </p:txBody>
      </p:sp>
      <p:pic>
        <p:nvPicPr>
          <p:cNvPr id="2050" name="Picture 2"/>
          <p:cNvPicPr>
            <a:picLocks noChangeAspect="1" noChangeArrowheads="1"/>
          </p:cNvPicPr>
          <p:nvPr/>
        </p:nvPicPr>
        <p:blipFill>
          <a:blip r:embed="rId3"/>
          <a:srcRect/>
          <a:stretch>
            <a:fillRect/>
          </a:stretch>
        </p:blipFill>
        <p:spPr bwMode="auto">
          <a:xfrm>
            <a:off x="5940615" y="1705980"/>
            <a:ext cx="6096000"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 </a:t>
            </a:r>
            <a:r>
              <a:rPr lang="en-US" dirty="0" err="1"/>
              <a:t>N</a:t>
            </a:r>
            <a:r>
              <a:rPr lang="en-US" dirty="0" err="1" smtClean="0"/>
              <a:t>etlist</a:t>
            </a:r>
            <a:r>
              <a:rPr lang="en-US" dirty="0" smtClean="0"/>
              <a:t> is a description of your design</a:t>
            </a:r>
          </a:p>
          <a:p>
            <a:pPr lvl="1"/>
            <a:r>
              <a:rPr lang="en-US" dirty="0" smtClean="0"/>
              <a:t>Consists of cells, pins, port and nets</a:t>
            </a:r>
          </a:p>
          <a:p>
            <a:pPr lvl="1"/>
            <a:r>
              <a:rPr lang="en-US" dirty="0" smtClean="0"/>
              <a:t>Cells are design objects</a:t>
            </a:r>
          </a:p>
          <a:p>
            <a:pPr lvl="2"/>
            <a:r>
              <a:rPr lang="en-US" dirty="0" smtClean="0"/>
              <a:t>Instances of user modules/entities</a:t>
            </a:r>
          </a:p>
          <a:p>
            <a:pPr lvl="2"/>
            <a:r>
              <a:rPr lang="en-US" dirty="0" smtClean="0"/>
              <a:t>Instances of library Basic Elements (BELs)</a:t>
            </a:r>
          </a:p>
          <a:p>
            <a:pPr lvl="3"/>
            <a:r>
              <a:rPr lang="en-US" dirty="0" smtClean="0"/>
              <a:t>LUTs, FF, RAMs, DSP cells, etc…</a:t>
            </a:r>
          </a:p>
          <a:p>
            <a:pPr lvl="2"/>
            <a:r>
              <a:rPr lang="en-US" dirty="0" smtClean="0"/>
              <a:t>Generic technology representations of hardware functions</a:t>
            </a:r>
          </a:p>
          <a:p>
            <a:pPr lvl="2"/>
            <a:r>
              <a:rPr lang="en-US" dirty="0" smtClean="0"/>
              <a:t>Black boxes</a:t>
            </a:r>
          </a:p>
          <a:p>
            <a:pPr lvl="1"/>
            <a:r>
              <a:rPr lang="en-US" dirty="0" smtClean="0"/>
              <a:t>Pins are connection points on cells</a:t>
            </a:r>
          </a:p>
          <a:p>
            <a:pPr lvl="1"/>
            <a:r>
              <a:rPr lang="en-US" dirty="0" smtClean="0"/>
              <a:t>Ports are the top level ports of your design</a:t>
            </a:r>
          </a:p>
          <a:p>
            <a:pPr lvl="1"/>
            <a:r>
              <a:rPr lang="en-US" dirty="0" smtClean="0"/>
              <a:t>Nets make connections between pins and from pins to ports</a:t>
            </a:r>
          </a:p>
          <a:p>
            <a:endParaRPr lang="en-US" dirty="0"/>
          </a:p>
        </p:txBody>
      </p:sp>
      <p:sp>
        <p:nvSpPr>
          <p:cNvPr id="3" name="Title 2"/>
          <p:cNvSpPr>
            <a:spLocks noGrp="1"/>
          </p:cNvSpPr>
          <p:nvPr>
            <p:ph type="title"/>
          </p:nvPr>
        </p:nvSpPr>
        <p:spPr/>
        <p:txBody>
          <a:bodyPr/>
          <a:lstStyle/>
          <a:p>
            <a:r>
              <a:rPr lang="en-US" smtClean="0"/>
              <a:t>What is a Netlist?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35409" y="1604554"/>
            <a:ext cx="4397811" cy="36777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Netlist Objects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26</a:t>
            </a:fld>
            <a:endParaRPr lang="en-US" dirty="0"/>
          </a:p>
        </p:txBody>
      </p:sp>
      <p:pic>
        <p:nvPicPr>
          <p:cNvPr id="1026" name="Picture 2"/>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85848" y="1126944"/>
            <a:ext cx="9954735" cy="447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27</a:t>
            </a:fld>
            <a:endParaRPr lang="en-US" dirty="0"/>
          </a:p>
        </p:txBody>
      </p:sp>
      <p:sp>
        <p:nvSpPr>
          <p:cNvPr id="6147" name="Rectangle 2"/>
          <p:cNvSpPr>
            <a:spLocks noGrp="1"/>
          </p:cNvSpPr>
          <p:nvPr>
            <p:ph type="title"/>
          </p:nvPr>
        </p:nvSpPr>
        <p:spPr>
          <a:xfrm>
            <a:off x="2227580" y="196850"/>
            <a:ext cx="7924800" cy="987425"/>
          </a:xfrm>
          <a:ln w="9525">
            <a:noFill/>
            <a:miter lim="800000"/>
          </a:ln>
        </p:spPr>
        <p:txBody>
          <a:bodyPr vert="horz" wrap="square" anchor="ctr"/>
          <a:lstStyle/>
          <a:p>
            <a:pPr algn="ctr"/>
            <a:r>
              <a:rPr lang="en-US" altLang="zh-CN" sz="4400" dirty="0" smtClean="0"/>
              <a:t>Functional Simulation</a:t>
            </a:r>
            <a:endParaRPr lang="en-US" altLang="zh-CN" sz="4400" dirty="0"/>
          </a:p>
        </p:txBody>
      </p:sp>
      <p:sp>
        <p:nvSpPr>
          <p:cNvPr id="6148" name="Rectangle 3"/>
          <p:cNvSpPr>
            <a:spLocks noGrp="1"/>
          </p:cNvSpPr>
          <p:nvPr>
            <p:ph type="body" idx="1"/>
          </p:nvPr>
        </p:nvSpPr>
        <p:spPr>
          <a:xfrm>
            <a:off x="323850" y="1531620"/>
            <a:ext cx="11496675" cy="4495800"/>
          </a:xfrm>
          <a:ln w="9525">
            <a:noFill/>
            <a:miter lim="800000"/>
          </a:ln>
        </p:spPr>
        <p:txBody>
          <a:bodyPr vert="horz" wrap="square" anchor="t"/>
          <a:lstStyle/>
          <a:p>
            <a:r>
              <a:rPr lang="zh-CN" altLang="en-US" sz="2600" dirty="0" smtClean="0"/>
              <a:t>行为级仿真（</a:t>
            </a:r>
            <a:r>
              <a:rPr lang="en-US" altLang="zh-CN" sz="2600" dirty="0" smtClean="0"/>
              <a:t>behavioral simulation</a:t>
            </a:r>
            <a:r>
              <a:rPr lang="zh-CN" altLang="en-US" sz="2600" dirty="0" smtClean="0"/>
              <a:t>）：</a:t>
            </a:r>
            <a:r>
              <a:rPr lang="zh-CN" altLang="en-US" sz="2600" b="0" dirty="0" smtClean="0"/>
              <a:t>是</a:t>
            </a:r>
            <a:r>
              <a:rPr lang="zh-CN" altLang="en-US" sz="2600" b="0" dirty="0"/>
              <a:t>指仅对逻辑功能进行测试模拟，以了解其实现的功能是否满足原设计的要求</a:t>
            </a:r>
            <a:r>
              <a:rPr lang="zh-CN" altLang="en-US" sz="2600" b="0" dirty="0" smtClean="0"/>
              <a:t>，行为仿真过程</a:t>
            </a:r>
            <a:r>
              <a:rPr lang="zh-CN" altLang="en-US" sz="2600" b="0" dirty="0"/>
              <a:t>没有加入时序信息，不涉及具体器件的硬件特性，如延时</a:t>
            </a:r>
            <a:r>
              <a:rPr lang="zh-CN" altLang="en-US" sz="2600" b="0" dirty="0" smtClean="0"/>
              <a:t>特性。</a:t>
            </a:r>
            <a:endParaRPr lang="en-US" altLang="zh-CN" sz="2600" b="0" dirty="0" smtClean="0"/>
          </a:p>
          <a:p>
            <a:r>
              <a:rPr lang="zh-CN" altLang="en-US" sz="2600" dirty="0" smtClean="0"/>
              <a:t>其他仿真：</a:t>
            </a:r>
            <a:r>
              <a:rPr lang="zh-CN" altLang="en-US" sz="2400" b="0" kern="1200" dirty="0">
                <a:solidFill>
                  <a:schemeClr val="tx1"/>
                </a:solidFill>
                <a:latin typeface="Arial" charset="0"/>
              </a:rPr>
              <a:t>是指提取有关的器件延迟、连线延时等时序参数，并在此基础上进行的仿真，它是非常接近真实器件运行情况的仿真。</a:t>
            </a:r>
            <a:endParaRPr lang="en-US" altLang="zh-CN" sz="2400" dirty="0"/>
          </a:p>
          <a:p>
            <a:endParaRPr lang="en-US" altLang="zh-CN" sz="2400" dirty="0"/>
          </a:p>
          <a:p>
            <a:pPr>
              <a:buFont typeface="Arial" charset="36"/>
              <a:buNone/>
            </a:pPr>
            <a:endParaRPr lang="en-US" altLang="zh-CN"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28</a:t>
            </a:fld>
            <a:endParaRPr lang="en-US" dirty="0"/>
          </a:p>
        </p:txBody>
      </p:sp>
      <p:sp>
        <p:nvSpPr>
          <p:cNvPr id="7171" name="Rectangle 2"/>
          <p:cNvSpPr>
            <a:spLocks noGrp="1"/>
          </p:cNvSpPr>
          <p:nvPr>
            <p:ph type="title"/>
          </p:nvPr>
        </p:nvSpPr>
        <p:spPr>
          <a:xfrm>
            <a:off x="2609850" y="196850"/>
            <a:ext cx="7924800" cy="987425"/>
          </a:xfrm>
          <a:ln w="9525">
            <a:noFill/>
            <a:miter/>
          </a:ln>
        </p:spPr>
        <p:txBody>
          <a:bodyPr vert="horz" wrap="square" anchor="ctr"/>
          <a:lstStyle/>
          <a:p>
            <a:pPr algn="ctr"/>
            <a:r>
              <a:rPr lang="en-US" altLang="zh-CN" sz="4400"/>
              <a:t>Implementation</a:t>
            </a:r>
          </a:p>
        </p:txBody>
      </p:sp>
      <p:sp>
        <p:nvSpPr>
          <p:cNvPr id="7172" name="Rectangle 3"/>
          <p:cNvSpPr>
            <a:spLocks noGrp="1"/>
          </p:cNvSpPr>
          <p:nvPr>
            <p:ph type="body" idx="1"/>
          </p:nvPr>
        </p:nvSpPr>
        <p:spPr>
          <a:xfrm>
            <a:off x="1852930" y="1389380"/>
            <a:ext cx="6042660" cy="4495800"/>
          </a:xfrm>
          <a:ln w="9525">
            <a:noFill/>
            <a:miter lim="800000"/>
          </a:ln>
        </p:spPr>
        <p:txBody>
          <a:bodyPr vert="horz" wrap="square" anchor="t"/>
          <a:lstStyle/>
          <a:p>
            <a:r>
              <a:rPr lang="en-US" altLang="zh-CN" dirty="0"/>
              <a:t>Consists of three phases</a:t>
            </a:r>
          </a:p>
          <a:p>
            <a:pPr lvl="1"/>
            <a:r>
              <a:rPr lang="en-US" altLang="zh-CN" sz="2000" b="1" dirty="0"/>
              <a:t>Translate:</a:t>
            </a:r>
            <a:r>
              <a:rPr lang="en-US" altLang="zh-CN" sz="2000" dirty="0"/>
              <a:t> Merge multiple design files into a single </a:t>
            </a:r>
            <a:r>
              <a:rPr lang="en-US" altLang="zh-CN" sz="2000" dirty="0" err="1"/>
              <a:t>netlist</a:t>
            </a:r>
            <a:endParaRPr lang="en-US" altLang="zh-CN" sz="2000" dirty="0"/>
          </a:p>
          <a:p>
            <a:pPr lvl="1"/>
            <a:r>
              <a:rPr lang="en-US" altLang="zh-CN" sz="2000" b="1" dirty="0"/>
              <a:t>Map:</a:t>
            </a:r>
            <a:r>
              <a:rPr lang="en-US" altLang="zh-CN" sz="2000" dirty="0"/>
              <a:t> Group logical symbols from the </a:t>
            </a:r>
            <a:r>
              <a:rPr lang="en-US" altLang="zh-CN" sz="2000" dirty="0" err="1"/>
              <a:t>netlist</a:t>
            </a:r>
            <a:r>
              <a:rPr lang="en-US" altLang="zh-CN" sz="2000" dirty="0"/>
              <a:t> (gates) into physical components (slices and IOBs)</a:t>
            </a:r>
          </a:p>
          <a:p>
            <a:pPr lvl="1"/>
            <a:r>
              <a:rPr lang="en-US" altLang="zh-CN" sz="2000" b="1" dirty="0"/>
              <a:t>Place &amp; Route:</a:t>
            </a:r>
            <a:r>
              <a:rPr lang="en-US" altLang="zh-CN" sz="2000" dirty="0"/>
              <a:t> Place components onto the chip, connect the components, and extract timing data into </a:t>
            </a:r>
            <a:r>
              <a:rPr lang="en-US" altLang="zh-CN" sz="2000" dirty="0" smtClean="0"/>
              <a:t>reports</a:t>
            </a:r>
          </a:p>
          <a:p>
            <a:pPr lvl="1"/>
            <a:r>
              <a:rPr lang="zh-CN" altLang="en-US" sz="2000" dirty="0" smtClean="0"/>
              <a:t>注：实现主要根据</a:t>
            </a:r>
            <a:r>
              <a:rPr lang="zh-CN" altLang="en-US" sz="2000" dirty="0"/>
              <a:t>不同的</a:t>
            </a:r>
            <a:r>
              <a:rPr lang="en-US" altLang="zh-CN" sz="2000" dirty="0"/>
              <a:t>FPGA</a:t>
            </a:r>
            <a:r>
              <a:rPr lang="zh-CN" altLang="en-US" sz="2000" dirty="0"/>
              <a:t>来具体的</a:t>
            </a:r>
            <a:r>
              <a:rPr lang="zh-CN" altLang="en-US" sz="2000" dirty="0" smtClean="0"/>
              <a:t>细化之前综合得到的网</a:t>
            </a:r>
            <a:r>
              <a:rPr lang="zh-CN" altLang="en-US" sz="2000" dirty="0"/>
              <a:t>表。比如说工具可以具体的算出某个信号的延迟是多少。其中包括多少的走线延迟和多少的组合逻辑延迟。然后最后根据</a:t>
            </a:r>
            <a:r>
              <a:rPr lang="en-US" altLang="zh-CN" sz="2000" dirty="0"/>
              <a:t>FPGA</a:t>
            </a:r>
            <a:r>
              <a:rPr lang="zh-CN" altLang="en-US" sz="2000" dirty="0"/>
              <a:t>的内部结构决定把这个门放到哪里</a:t>
            </a:r>
            <a:r>
              <a:rPr lang="zh-CN" altLang="en-US" sz="2000" dirty="0" smtClean="0"/>
              <a:t>。</a:t>
            </a:r>
            <a:endParaRPr lang="en-US" altLang="zh-CN" sz="2000" dirty="0"/>
          </a:p>
        </p:txBody>
      </p:sp>
      <p:sp>
        <p:nvSpPr>
          <p:cNvPr id="7173" name="Rectangle 4"/>
          <p:cNvSpPr/>
          <p:nvPr/>
        </p:nvSpPr>
        <p:spPr>
          <a:xfrm>
            <a:off x="8422005" y="2919413"/>
            <a:ext cx="2057400" cy="2327275"/>
          </a:xfrm>
          <a:prstGeom prst="rect">
            <a:avLst/>
          </a:prstGeom>
          <a:solidFill>
            <a:srgbClr val="B5E7B5"/>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7174" name="AutoShape 5"/>
          <p:cNvSpPr/>
          <p:nvPr/>
        </p:nvSpPr>
        <p:spPr>
          <a:xfrm>
            <a:off x="8574405" y="3443288"/>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7175" name="Text Box 6"/>
          <p:cNvSpPr/>
          <p:nvPr/>
        </p:nvSpPr>
        <p:spPr>
          <a:xfrm>
            <a:off x="8885555" y="3468688"/>
            <a:ext cx="1052513" cy="396875"/>
          </a:xfrm>
          <a:prstGeom prst="rect">
            <a:avLst/>
          </a:prstGeom>
          <a:noFill/>
          <a:ln w="9525">
            <a:noFill/>
            <a:miter/>
          </a:ln>
        </p:spPr>
        <p:txBody>
          <a:bodyPr wrap="none">
            <a:spAutoFit/>
          </a:bodyPr>
          <a:lstStyle/>
          <a:p>
            <a:pPr lvl="0" algn="ctr"/>
            <a:r>
              <a:rPr lang="en-US" altLang="x-none" dirty="0">
                <a:solidFill>
                  <a:srgbClr val="000000"/>
                </a:solidFill>
                <a:latin typeface="Arial Narrow" pitchFamily="2" charset="0"/>
                <a:ea typeface="Arial Narrow" pitchFamily="2" charset="0"/>
                <a:sym typeface="Arial Narrow" pitchFamily="2" charset="0"/>
              </a:rPr>
              <a:t>Translate</a:t>
            </a:r>
            <a:endParaRPr lang="en-US" altLang="x-none" sz="2400" dirty="0">
              <a:solidFill>
                <a:srgbClr val="000000"/>
              </a:solidFill>
              <a:latin typeface="Arial Narrow" pitchFamily="2" charset="0"/>
              <a:ea typeface="Arial Narrow" pitchFamily="2" charset="0"/>
              <a:sym typeface="Arial Narrow" pitchFamily="2" charset="0"/>
            </a:endParaRPr>
          </a:p>
        </p:txBody>
      </p:sp>
      <p:sp>
        <p:nvSpPr>
          <p:cNvPr id="7176" name="AutoShape 7"/>
          <p:cNvSpPr/>
          <p:nvPr/>
        </p:nvSpPr>
        <p:spPr>
          <a:xfrm>
            <a:off x="8574405" y="4052888"/>
            <a:ext cx="1676400" cy="609600"/>
          </a:xfrm>
          <a:prstGeom prst="downArrowCallout">
            <a:avLst>
              <a:gd name="adj1" fmla="val 68750"/>
              <a:gd name="adj2" fmla="val 6875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7177" name="Text Box 8"/>
          <p:cNvSpPr/>
          <p:nvPr/>
        </p:nvSpPr>
        <p:spPr>
          <a:xfrm>
            <a:off x="9112568" y="4078288"/>
            <a:ext cx="588962" cy="396875"/>
          </a:xfrm>
          <a:prstGeom prst="rect">
            <a:avLst/>
          </a:prstGeom>
          <a:noFill/>
          <a:ln w="9525">
            <a:noFill/>
            <a:miter/>
          </a:ln>
        </p:spPr>
        <p:txBody>
          <a:bodyPr wrap="none">
            <a:spAutoFit/>
          </a:bodyPr>
          <a:lstStyle/>
          <a:p>
            <a:pPr lvl="0" algn="ctr"/>
            <a:r>
              <a:rPr lang="en-US" altLang="x-none" dirty="0">
                <a:solidFill>
                  <a:srgbClr val="000000"/>
                </a:solidFill>
                <a:latin typeface="Arial Narrow" pitchFamily="2" charset="0"/>
                <a:ea typeface="Arial Narrow" pitchFamily="2" charset="0"/>
                <a:sym typeface="Arial Narrow" pitchFamily="2" charset="0"/>
              </a:rPr>
              <a:t>Map</a:t>
            </a:r>
            <a:endParaRPr lang="en-US" altLang="x-none" sz="2400" dirty="0">
              <a:solidFill>
                <a:srgbClr val="000000"/>
              </a:solidFill>
              <a:latin typeface="Arial Narrow" pitchFamily="2" charset="0"/>
              <a:ea typeface="Arial Narrow" pitchFamily="2" charset="0"/>
              <a:sym typeface="Arial Narrow" pitchFamily="2" charset="0"/>
            </a:endParaRPr>
          </a:p>
        </p:txBody>
      </p:sp>
      <p:sp>
        <p:nvSpPr>
          <p:cNvPr id="7178" name="AutoShape 9"/>
          <p:cNvSpPr/>
          <p:nvPr/>
        </p:nvSpPr>
        <p:spPr>
          <a:xfrm>
            <a:off x="8574405" y="4662488"/>
            <a:ext cx="1676400" cy="762000"/>
          </a:xfrm>
          <a:prstGeom prst="downArrowCallout">
            <a:avLst>
              <a:gd name="adj1" fmla="val 55000"/>
              <a:gd name="adj2" fmla="val 55000"/>
              <a:gd name="adj3" fmla="val 16666"/>
              <a:gd name="adj4" fmla="val 66667"/>
            </a:avLst>
          </a:prstGeom>
          <a:solidFill>
            <a:schemeClr val="bg1"/>
          </a:solidFill>
          <a:ln w="19050" cap="flat" cmpd="sng">
            <a:solidFill>
              <a:schemeClr val="tx1"/>
            </a:solidFill>
            <a:prstDash val="solid"/>
            <a:miter/>
            <a:headEnd type="none" w="med" len="med"/>
            <a:tailEnd type="none" w="med" len="med"/>
          </a:ln>
        </p:spPr>
        <p:txBody>
          <a:bodyPr wrap="none" anchor="ctr"/>
          <a:lstStyle/>
          <a:p>
            <a:pPr lvl="0"/>
            <a:endParaRPr>
              <a:solidFill>
                <a:srgbClr val="000000"/>
              </a:solidFill>
              <a:latin typeface="Arial Narrow" pitchFamily="2" charset="0"/>
              <a:ea typeface="Arial Narrow" pitchFamily="2" charset="0"/>
              <a:sym typeface="Arial Narrow" pitchFamily="2" charset="0"/>
            </a:endParaRPr>
          </a:p>
        </p:txBody>
      </p:sp>
      <p:sp>
        <p:nvSpPr>
          <p:cNvPr id="7179" name="Text Box 10"/>
          <p:cNvSpPr/>
          <p:nvPr/>
        </p:nvSpPr>
        <p:spPr>
          <a:xfrm>
            <a:off x="8653780" y="4759325"/>
            <a:ext cx="1516063" cy="396875"/>
          </a:xfrm>
          <a:prstGeom prst="rect">
            <a:avLst/>
          </a:prstGeom>
          <a:noFill/>
          <a:ln w="9525">
            <a:noFill/>
            <a:miter/>
          </a:ln>
        </p:spPr>
        <p:txBody>
          <a:bodyPr wrap="none">
            <a:spAutoFit/>
          </a:bodyPr>
          <a:lstStyle/>
          <a:p>
            <a:pPr lvl="0" algn="ctr"/>
            <a:r>
              <a:rPr lang="en-US" altLang="x-none" dirty="0">
                <a:solidFill>
                  <a:srgbClr val="000000"/>
                </a:solidFill>
                <a:latin typeface="Arial Narrow" pitchFamily="2" charset="0"/>
                <a:ea typeface="Arial Narrow" pitchFamily="2" charset="0"/>
                <a:sym typeface="Arial Narrow" pitchFamily="2" charset="0"/>
              </a:rPr>
              <a:t>Place &amp; Route</a:t>
            </a:r>
            <a:endParaRPr lang="en-US" altLang="x-none" sz="2400" dirty="0">
              <a:solidFill>
                <a:srgbClr val="000000"/>
              </a:solidFill>
              <a:latin typeface="Arial Narrow" pitchFamily="2" charset="0"/>
              <a:ea typeface="Arial Narrow" pitchFamily="2" charset="0"/>
              <a:sym typeface="Arial Narrow" pitchFamily="2" charset="0"/>
            </a:endParaRPr>
          </a:p>
        </p:txBody>
      </p:sp>
      <p:sp>
        <p:nvSpPr>
          <p:cNvPr id="7180" name="Text Box 11"/>
          <p:cNvSpPr/>
          <p:nvPr/>
        </p:nvSpPr>
        <p:spPr>
          <a:xfrm>
            <a:off x="8799830" y="2952750"/>
            <a:ext cx="1225550" cy="396875"/>
          </a:xfrm>
          <a:prstGeom prst="rect">
            <a:avLst/>
          </a:prstGeom>
          <a:noFill/>
          <a:ln w="9525">
            <a:noFill/>
            <a:miter/>
          </a:ln>
        </p:spPr>
        <p:txBody>
          <a:bodyPr wrap="none">
            <a:spAutoFit/>
          </a:bodyPr>
          <a:lstStyle/>
          <a:p>
            <a:pPr lvl="0"/>
            <a:r>
              <a:rPr lang="en-US" altLang="x-none" b="1" dirty="0">
                <a:solidFill>
                  <a:srgbClr val="000000"/>
                </a:solidFill>
                <a:latin typeface="Arial Narrow" pitchFamily="2" charset="0"/>
                <a:ea typeface="Arial Narrow" pitchFamily="2" charset="0"/>
                <a:sym typeface="Arial Narrow" pitchFamily="2" charset="0"/>
              </a:rPr>
              <a:t>Implement</a:t>
            </a:r>
            <a:endParaRPr lang="zh-CN" altLang="en-US" dirty="0">
              <a:latin typeface="Arial Narrow" pitchFamily="2" charset="0"/>
              <a:ea typeface="宋体" charset="-122"/>
            </a:endParaRPr>
          </a:p>
        </p:txBody>
      </p:sp>
      <p:sp>
        <p:nvSpPr>
          <p:cNvPr id="7181" name="Text Box 12"/>
          <p:cNvSpPr/>
          <p:nvPr/>
        </p:nvSpPr>
        <p:spPr>
          <a:xfrm>
            <a:off x="10463530" y="3408363"/>
            <a:ext cx="184150" cy="457200"/>
          </a:xfrm>
          <a:prstGeom prst="rect">
            <a:avLst/>
          </a:prstGeom>
          <a:noFill/>
          <a:ln w="9525">
            <a:noFill/>
            <a:miter/>
          </a:ln>
        </p:spPr>
        <p:txBody>
          <a:bodyPr wrap="none">
            <a:spAutoFit/>
          </a:bodyPr>
          <a:lstStyle/>
          <a:p>
            <a:pPr lvl="0"/>
            <a:endParaRPr sz="2400">
              <a:solidFill>
                <a:srgbClr val="000000"/>
              </a:solidFill>
              <a:latin typeface="Arial" charset="36"/>
              <a:ea typeface="宋体" charset="-122"/>
              <a:sym typeface="Arial" charset="36"/>
            </a:endParaRPr>
          </a:p>
        </p:txBody>
      </p:sp>
      <p:sp>
        <p:nvSpPr>
          <p:cNvPr id="7182" name="Text Box 13"/>
          <p:cNvSpPr/>
          <p:nvPr/>
        </p:nvSpPr>
        <p:spPr>
          <a:xfrm>
            <a:off x="10327005" y="3381375"/>
            <a:ext cx="533400" cy="396875"/>
          </a:xfrm>
          <a:prstGeom prst="rect">
            <a:avLst/>
          </a:prstGeom>
          <a:noFill/>
          <a:ln w="9525">
            <a:noFill/>
            <a:miter/>
          </a:ln>
        </p:spPr>
        <p:txBody>
          <a:bodyPr wrap="none">
            <a:spAutoFit/>
          </a:bodyPr>
          <a:lstStyle/>
          <a:p>
            <a:pPr lvl="0"/>
            <a:r>
              <a:rPr lang="en-US" altLang="x-none" b="1" dirty="0">
                <a:solidFill>
                  <a:srgbClr val="000000"/>
                </a:solidFill>
                <a:latin typeface="Arial" charset="36"/>
                <a:ea typeface="宋体" charset="-122"/>
                <a:sym typeface="Arial" charset="36"/>
              </a:rPr>
              <a:t>. . .</a:t>
            </a:r>
            <a:endParaRPr lang="en-US" altLang="x-none" dirty="0">
              <a:solidFill>
                <a:srgbClr val="000000"/>
              </a:solidFill>
              <a:latin typeface="Arial" charset="36"/>
              <a:ea typeface="宋体" charset="-122"/>
              <a:sym typeface="Arial" charset="36"/>
            </a:endParaRPr>
          </a:p>
        </p:txBody>
      </p:sp>
      <p:sp>
        <p:nvSpPr>
          <p:cNvPr id="7183" name="Text Box 14"/>
          <p:cNvSpPr/>
          <p:nvPr/>
        </p:nvSpPr>
        <p:spPr>
          <a:xfrm>
            <a:off x="9260205" y="5422900"/>
            <a:ext cx="466725" cy="549275"/>
          </a:xfrm>
          <a:prstGeom prst="rect">
            <a:avLst/>
          </a:prstGeom>
          <a:noFill/>
          <a:ln w="9525">
            <a:noFill/>
            <a:miter/>
          </a:ln>
        </p:spPr>
        <p:txBody>
          <a:bodyPr>
            <a:spAutoFit/>
          </a:bodyPr>
          <a:lstStyle/>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a:t>
            </a:r>
            <a:endParaRPr lang="en-US" altLang="x-none" dirty="0">
              <a:solidFill>
                <a:srgbClr val="000000"/>
              </a:solidFill>
              <a:latin typeface="Arial" charset="36"/>
              <a:ea typeface="宋体" charset="-122"/>
              <a:sym typeface="Arial" charset="36"/>
            </a:endParaRPr>
          </a:p>
        </p:txBody>
      </p:sp>
      <p:sp>
        <p:nvSpPr>
          <p:cNvPr id="7184" name="Text Box 15"/>
          <p:cNvSpPr/>
          <p:nvPr/>
        </p:nvSpPr>
        <p:spPr>
          <a:xfrm>
            <a:off x="8490268" y="1746250"/>
            <a:ext cx="1803400" cy="701675"/>
          </a:xfrm>
          <a:prstGeom prst="rect">
            <a:avLst/>
          </a:prstGeom>
          <a:noFill/>
          <a:ln w="9525">
            <a:noFill/>
            <a:miter/>
          </a:ln>
        </p:spPr>
        <p:txBody>
          <a:bodyPr wrap="none">
            <a:spAutoFit/>
          </a:bodyPr>
          <a:lstStyle/>
          <a:p>
            <a:pPr lvl="0"/>
            <a:r>
              <a:rPr lang="en-US" altLang="x-none" dirty="0">
                <a:solidFill>
                  <a:srgbClr val="000000"/>
                </a:solidFill>
                <a:latin typeface="Arial Narrow" pitchFamily="2" charset="0"/>
                <a:ea typeface="Arial Narrow" pitchFamily="2" charset="0"/>
                <a:sym typeface="Arial Narrow" pitchFamily="2" charset="0"/>
              </a:rPr>
              <a:t>Netlist Generated</a:t>
            </a:r>
            <a:r>
              <a:rPr lang="zh-CN" altLang="en-US" dirty="0">
                <a:solidFill>
                  <a:srgbClr val="000000"/>
                </a:solidFill>
                <a:latin typeface="Arial Narrow" pitchFamily="2" charset="0"/>
                <a:ea typeface="Arial Narrow" pitchFamily="2" charset="0"/>
                <a:sym typeface="Arial Narrow" pitchFamily="2" charset="0"/>
              </a:rPr>
              <a:t/>
            </a:r>
            <a:br>
              <a:rPr lang="zh-CN" altLang="en-US" dirty="0">
                <a:solidFill>
                  <a:srgbClr val="000000"/>
                </a:solidFill>
                <a:latin typeface="Arial Narrow" pitchFamily="2" charset="0"/>
                <a:ea typeface="Arial Narrow" pitchFamily="2" charset="0"/>
                <a:sym typeface="Arial Narrow" pitchFamily="2" charset="0"/>
              </a:rPr>
            </a:br>
            <a:r>
              <a:rPr lang="en-US" altLang="x-none" dirty="0">
                <a:solidFill>
                  <a:srgbClr val="000000"/>
                </a:solidFill>
                <a:latin typeface="Arial Narrow" pitchFamily="2" charset="0"/>
                <a:ea typeface="Arial Narrow" pitchFamily="2" charset="0"/>
                <a:sym typeface="Arial Narrow" pitchFamily="2" charset="0"/>
              </a:rPr>
              <a:t>From Synthesis</a:t>
            </a:r>
            <a:endParaRPr lang="zh-CN" altLang="en-US" dirty="0">
              <a:latin typeface="Arial Narrow" pitchFamily="2" charset="0"/>
              <a:ea typeface="宋体" charset="-122"/>
            </a:endParaRPr>
          </a:p>
        </p:txBody>
      </p:sp>
      <p:sp>
        <p:nvSpPr>
          <p:cNvPr id="7185" name="Text Box 16"/>
          <p:cNvSpPr/>
          <p:nvPr/>
        </p:nvSpPr>
        <p:spPr>
          <a:xfrm>
            <a:off x="9225280" y="2373313"/>
            <a:ext cx="323850" cy="549275"/>
          </a:xfrm>
          <a:prstGeom prst="rect">
            <a:avLst/>
          </a:prstGeom>
          <a:noFill/>
          <a:ln w="9525">
            <a:noFill/>
            <a:miter/>
          </a:ln>
        </p:spPr>
        <p:txBody>
          <a:bodyPr wrap="none">
            <a:spAutoFit/>
          </a:bodyPr>
          <a:lstStyle/>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 </a:t>
            </a:r>
            <a:endParaRPr lang="zh-CN" altLang="en-US" b="1" dirty="0">
              <a:solidFill>
                <a:srgbClr val="000000"/>
              </a:solidFill>
              <a:latin typeface="Arial" charset="36"/>
              <a:ea typeface="宋体" charset="-122"/>
              <a:sym typeface="Arial" charset="36"/>
            </a:endParaRPr>
          </a:p>
          <a:p>
            <a:pPr lvl="0">
              <a:lnSpc>
                <a:spcPct val="50000"/>
              </a:lnSpc>
            </a:pPr>
            <a:r>
              <a:rPr lang="en-US" altLang="x-none" b="1" dirty="0">
                <a:solidFill>
                  <a:srgbClr val="000000"/>
                </a:solidFill>
                <a:latin typeface="Arial" charset="36"/>
                <a:ea typeface="宋体" charset="-122"/>
                <a:sym typeface="Arial" charset="36"/>
              </a:rPr>
              <a:t>.</a:t>
            </a:r>
            <a:endParaRPr lang="en-US" altLang="x-none" dirty="0">
              <a:solidFill>
                <a:srgbClr val="000000"/>
              </a:solidFill>
              <a:latin typeface="Arial" charset="36"/>
              <a:ea typeface="宋体" charset="-122"/>
              <a:sym typeface="Arial" charset="36"/>
            </a:endParaRPr>
          </a:p>
        </p:txBody>
      </p:sp>
      <p:sp>
        <p:nvSpPr>
          <p:cNvPr id="7186" name="Text Box 17"/>
          <p:cNvSpPr/>
          <p:nvPr/>
        </p:nvSpPr>
        <p:spPr>
          <a:xfrm>
            <a:off x="5575300" y="998538"/>
            <a:ext cx="2035175" cy="396875"/>
          </a:xfrm>
          <a:prstGeom prst="rect">
            <a:avLst/>
          </a:prstGeom>
          <a:noFill/>
          <a:ln w="9525">
            <a:noFill/>
            <a:miter/>
          </a:ln>
        </p:spPr>
        <p:txBody>
          <a:bodyPr wrap="none">
            <a:spAutoFit/>
          </a:bodyPr>
          <a:lstStyle/>
          <a:p>
            <a:pPr lvl="0"/>
            <a:r>
              <a:rPr lang="en-US" altLang="x-none" dirty="0">
                <a:solidFill>
                  <a:srgbClr val="000000"/>
                </a:solidFill>
                <a:latin typeface="Arial Narrow" pitchFamily="2" charset="0"/>
                <a:ea typeface="Arial Narrow" pitchFamily="2" charset="0"/>
                <a:sym typeface="Arial Narrow" pitchFamily="2" charset="0"/>
              </a:rPr>
              <a:t>Process a netlist file</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29</a:t>
            </a:fld>
            <a:endParaRPr lang="en-US" dirty="0"/>
          </a:p>
        </p:txBody>
      </p:sp>
      <p:sp>
        <p:nvSpPr>
          <p:cNvPr id="8195" name="Rectangle 2"/>
          <p:cNvSpPr>
            <a:spLocks noGrp="1"/>
          </p:cNvSpPr>
          <p:nvPr>
            <p:ph type="title"/>
          </p:nvPr>
        </p:nvSpPr>
        <p:spPr>
          <a:xfrm>
            <a:off x="2218690" y="196850"/>
            <a:ext cx="7924800" cy="987425"/>
          </a:xfrm>
          <a:ln w="9525">
            <a:noFill/>
            <a:miter/>
          </a:ln>
        </p:spPr>
        <p:txBody>
          <a:bodyPr vert="horz" wrap="square" anchor="ctr"/>
          <a:lstStyle/>
          <a:p>
            <a:pPr algn="ctr"/>
            <a:r>
              <a:rPr lang="en-US" altLang="zh-CN" sz="4400"/>
              <a:t>Configuration </a:t>
            </a:r>
          </a:p>
        </p:txBody>
      </p:sp>
      <p:sp>
        <p:nvSpPr>
          <p:cNvPr id="8196" name="Rectangle 3"/>
          <p:cNvSpPr>
            <a:spLocks noGrp="1"/>
          </p:cNvSpPr>
          <p:nvPr>
            <p:ph type="body" idx="1"/>
          </p:nvPr>
        </p:nvSpPr>
        <p:spPr>
          <a:xfrm>
            <a:off x="2219325" y="1389380"/>
            <a:ext cx="8480425" cy="4495800"/>
          </a:xfrm>
          <a:ln w="9525">
            <a:noFill/>
            <a:miter lim="800000"/>
          </a:ln>
        </p:spPr>
        <p:txBody>
          <a:bodyPr vert="horz" wrap="square" anchor="t"/>
          <a:lstStyle/>
          <a:p>
            <a:r>
              <a:rPr lang="en-US" altLang="zh-CN" sz="2400"/>
              <a:t>Once a design is implemented, you must create a file that the FPGA can understand</a:t>
            </a:r>
          </a:p>
          <a:p>
            <a:pPr lvl="1"/>
            <a:r>
              <a:rPr lang="en-US" altLang="zh-CN" sz="2000"/>
              <a:t>This file is called a bitstream: a BIT file (.bit extension)</a:t>
            </a:r>
          </a:p>
          <a:p>
            <a:r>
              <a:rPr lang="en-US" altLang="zh-CN" sz="2400"/>
              <a:t>The BIT file can be downloaded </a:t>
            </a:r>
          </a:p>
          <a:p>
            <a:pPr lvl="1"/>
            <a:r>
              <a:rPr lang="en-US" altLang="zh-CN" sz="2000"/>
              <a:t>Directly into the FPGA</a:t>
            </a:r>
          </a:p>
          <a:p>
            <a:pPr lvl="2"/>
            <a:r>
              <a:rPr lang="en-US" altLang="zh-CN" sz="1800"/>
              <a:t>Use a download cable such as Platform USB</a:t>
            </a:r>
          </a:p>
          <a:p>
            <a:pPr lvl="1"/>
            <a:r>
              <a:rPr lang="en-US" altLang="zh-CN" sz="2000"/>
              <a:t>To external memory device such as a Xilinx Platform Flash PROM</a:t>
            </a:r>
          </a:p>
          <a:p>
            <a:pPr lvl="2"/>
            <a:r>
              <a:rPr lang="en-US" altLang="zh-CN" sz="1800"/>
              <a:t>Must first be converted into a PROM file</a:t>
            </a:r>
            <a:endParaRPr lang="en-US" altLang="zh-CN" sz="2400"/>
          </a:p>
        </p:txBody>
      </p:sp>
      <p:pic>
        <p:nvPicPr>
          <p:cNvPr id="8197" name="Object 4"/>
          <p:cNvPicPr>
            <a:picLocks noChangeAspect="1"/>
          </p:cNvPicPr>
          <p:nvPr/>
        </p:nvPicPr>
        <p:blipFill>
          <a:blip r:embed="rId3"/>
          <a:srcRect/>
          <a:stretch>
            <a:fillRect/>
          </a:stretch>
        </p:blipFill>
        <p:spPr>
          <a:xfrm>
            <a:off x="7705090" y="4419600"/>
            <a:ext cx="1981200" cy="1238250"/>
          </a:xfrm>
          <a:prstGeom prst="rect">
            <a:avLst/>
          </a:prstGeom>
          <a:solidFill>
            <a:srgbClr val="446B94"/>
          </a:solidFill>
          <a:ln w="9525" cap="flat" cmpd="sng">
            <a:solidFill>
              <a:srgbClr val="000000"/>
            </a:solidFill>
            <a:prstDash val="solid"/>
            <a:miter/>
            <a:headEnd type="none" w="med" len="med"/>
            <a:tailEnd type="none" w="med" len="med"/>
          </a:ln>
        </p:spPr>
      </p:pic>
      <p:sp>
        <p:nvSpPr>
          <p:cNvPr id="8198" name="Text Box 17"/>
          <p:cNvSpPr/>
          <p:nvPr/>
        </p:nvSpPr>
        <p:spPr>
          <a:xfrm>
            <a:off x="5184140" y="998538"/>
            <a:ext cx="2346325" cy="400050"/>
          </a:xfrm>
          <a:prstGeom prst="rect">
            <a:avLst/>
          </a:prstGeom>
          <a:noFill/>
          <a:ln w="9525">
            <a:noFill/>
            <a:miter/>
          </a:ln>
        </p:spPr>
        <p:txBody>
          <a:bodyPr wrap="none">
            <a:spAutoFit/>
          </a:bodyPr>
          <a:lstStyle/>
          <a:p>
            <a:pPr lvl="0"/>
            <a:r>
              <a:rPr lang="en-US" altLang="x-none" dirty="0">
                <a:solidFill>
                  <a:srgbClr val="000000"/>
                </a:solidFill>
                <a:latin typeface="Arial Narrow" pitchFamily="2" charset="0"/>
                <a:ea typeface="Arial Narrow" pitchFamily="2" charset="0"/>
                <a:sym typeface="Arial Narrow" pitchFamily="2" charset="0"/>
              </a:rPr>
              <a:t>Testing and Verification</a:t>
            </a:r>
            <a:endParaRPr lang="zh-CN" altLang="en-US" dirty="0">
              <a:latin typeface="Arial Narrow" pitchFamily="2" charset="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Designers needing an interactive design approach</a:t>
            </a:r>
          </a:p>
          <a:p>
            <a:pPr lvl="1"/>
            <a:r>
              <a:rPr lang="en-US" dirty="0" smtClean="0"/>
              <a:t>Analysis and area constraints to drive place &amp; route</a:t>
            </a:r>
          </a:p>
          <a:p>
            <a:pPr lvl="0"/>
            <a:r>
              <a:rPr lang="en-US" dirty="0" smtClean="0"/>
              <a:t>Challenging designs</a:t>
            </a:r>
          </a:p>
          <a:p>
            <a:pPr lvl="1"/>
            <a:r>
              <a:rPr lang="en-US" dirty="0" smtClean="0"/>
              <a:t>Large devices, complex constraints, and high device utilization</a:t>
            </a:r>
          </a:p>
          <a:p>
            <a:pPr lvl="1"/>
            <a:r>
              <a:rPr lang="en-US" dirty="0" smtClean="0"/>
              <a:t>Advantages are also seen with small devices</a:t>
            </a:r>
          </a:p>
          <a:p>
            <a:pPr lvl="0"/>
            <a:r>
              <a:rPr lang="en-US" dirty="0" smtClean="0"/>
              <a:t>Designs experiencing implementation issues</a:t>
            </a:r>
          </a:p>
          <a:p>
            <a:pPr lvl="1"/>
            <a:r>
              <a:rPr lang="en-US" dirty="0" smtClean="0"/>
              <a:t>Performance, capacity, run time, and repeatability</a:t>
            </a:r>
          </a:p>
          <a:p>
            <a:pPr lvl="0"/>
            <a:r>
              <a:rPr lang="en-US" dirty="0" smtClean="0"/>
              <a:t>Designs requiring implementation control</a:t>
            </a:r>
          </a:p>
          <a:p>
            <a:pPr lvl="1"/>
            <a:r>
              <a:rPr lang="en-US" dirty="0" smtClean="0"/>
              <a:t>Users looking for options other than just a pushbutton flow</a:t>
            </a:r>
          </a:p>
          <a:p>
            <a:pPr lvl="1"/>
            <a:r>
              <a:rPr lang="en-US" dirty="0" smtClean="0"/>
              <a:t>Visualize design issues from many aspects</a:t>
            </a:r>
          </a:p>
          <a:p>
            <a:pPr lvl="1"/>
            <a:r>
              <a:rPr lang="en-US" dirty="0" smtClean="0"/>
              <a:t>Block-based design constraints</a:t>
            </a:r>
          </a:p>
        </p:txBody>
      </p:sp>
      <p:sp>
        <p:nvSpPr>
          <p:cNvPr id="3" name="Title 2"/>
          <p:cNvSpPr>
            <a:spLocks noGrp="1"/>
          </p:cNvSpPr>
          <p:nvPr>
            <p:ph type="title"/>
          </p:nvPr>
        </p:nvSpPr>
        <p:spPr/>
        <p:txBody>
          <a:bodyPr/>
          <a:lstStyle/>
          <a:p>
            <a:r>
              <a:rPr lang="en-US" smtClean="0"/>
              <a:t>Who Should Use Vivado?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Visualize and debug your design at any flow stage</a:t>
            </a:r>
          </a:p>
          <a:p>
            <a:pPr lvl="1"/>
            <a:r>
              <a:rPr lang="en-US" dirty="0" smtClean="0"/>
              <a:t>Cross-probing between </a:t>
            </a:r>
            <a:r>
              <a:rPr lang="en-US" dirty="0" err="1" smtClean="0"/>
              <a:t>netlist</a:t>
            </a:r>
            <a:r>
              <a:rPr lang="en-US" dirty="0" smtClean="0"/>
              <a:t>/schematic/RTL</a:t>
            </a:r>
          </a:p>
          <a:p>
            <a:endParaRPr lang="en-US" dirty="0"/>
          </a:p>
        </p:txBody>
      </p:sp>
      <p:sp>
        <p:nvSpPr>
          <p:cNvPr id="3" name="Title 2"/>
          <p:cNvSpPr>
            <a:spLocks noGrp="1"/>
          </p:cNvSpPr>
          <p:nvPr>
            <p:ph type="title"/>
          </p:nvPr>
        </p:nvSpPr>
        <p:spPr/>
        <p:txBody>
          <a:bodyPr/>
          <a:lstStyle/>
          <a:p>
            <a:r>
              <a:rPr lang="en-US" smtClean="0"/>
              <a:t>Vivado’s Visualization Feature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4</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90725" y="2381250"/>
            <a:ext cx="8309576" cy="393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defTabSz="-635">
              <a:lnSpc>
                <a:spcPts val="2200"/>
              </a:lnSpc>
              <a:tabLst>
                <a:tab pos="228600" algn="l"/>
              </a:tabLst>
            </a:pPr>
            <a:r>
              <a:rPr lang="en-US" altLang="zh-CN" dirty="0" err="1" smtClean="0">
                <a:solidFill>
                  <a:schemeClr val="tx1"/>
                </a:solidFill>
                <a:cs typeface="Arial" pitchFamily="34" charset="0"/>
              </a:rPr>
              <a:t>Vivado</a:t>
            </a:r>
            <a:r>
              <a:rPr lang="en-US" altLang="zh-CN" dirty="0" smtClean="0">
                <a:solidFill>
                  <a:schemeClr val="tx1"/>
                </a:solidFill>
                <a:cs typeface="Arial" pitchFamily="34" charset="0"/>
              </a:rPr>
              <a:t> IDE Features and Benefits</a:t>
            </a:r>
          </a:p>
          <a:p>
            <a:pPr defTabSz="-635">
              <a:lnSpc>
                <a:spcPts val="2200"/>
              </a:lnSpc>
              <a:tabLst>
                <a:tab pos="228600" algn="l"/>
              </a:tabLst>
            </a:pPr>
            <a:r>
              <a:rPr lang="en-US" altLang="zh-CN" i="1" dirty="0" err="1" smtClean="0">
                <a:solidFill>
                  <a:schemeClr val="bg2"/>
                </a:solidFill>
                <a:cs typeface="Arial" pitchFamily="34" charset="0"/>
              </a:rPr>
              <a:t>Vivado</a:t>
            </a:r>
            <a:r>
              <a:rPr lang="en-US" altLang="zh-CN" i="1" dirty="0" smtClean="0">
                <a:solidFill>
                  <a:schemeClr val="bg2"/>
                </a:solidFill>
                <a:cs typeface="Arial" pitchFamily="34" charset="0"/>
              </a:rPr>
              <a:t> Design Suite Introduction</a:t>
            </a:r>
          </a:p>
          <a:p>
            <a:pPr defTabSz="-635">
              <a:lnSpc>
                <a:spcPts val="2200"/>
              </a:lnSpc>
              <a:tabLst>
                <a:tab pos="228600" algn="l"/>
              </a:tabLst>
            </a:pPr>
            <a:r>
              <a:rPr lang="en-US" altLang="zh-CN" dirty="0" err="1" smtClean="0">
                <a:solidFill>
                  <a:schemeClr val="tx1"/>
                </a:solidFill>
                <a:cs typeface="Arial" pitchFamily="34" charset="0"/>
              </a:rPr>
              <a:t>Vivado</a:t>
            </a:r>
            <a:r>
              <a:rPr lang="en-US" altLang="zh-CN" dirty="0" smtClean="0">
                <a:solidFill>
                  <a:schemeClr val="tx1"/>
                </a:solidFill>
                <a:cs typeface="Arial" pitchFamily="34" charset="0"/>
              </a:rPr>
              <a:t> Design Flow</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dirty="0"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203481" cy="4268337"/>
          </a:xfrm>
        </p:spPr>
        <p:txBody>
          <a:bodyPr/>
          <a:lstStyle/>
          <a:p>
            <a:pPr lvl="0"/>
            <a:r>
              <a:rPr lang="en-US" dirty="0" smtClean="0"/>
              <a:t>All buttons grouped by functionality</a:t>
            </a:r>
          </a:p>
          <a:p>
            <a:pPr lvl="0"/>
            <a:r>
              <a:rPr lang="en-US" dirty="0" smtClean="0"/>
              <a:t>Quick Start</a:t>
            </a:r>
          </a:p>
          <a:p>
            <a:pPr lvl="1"/>
            <a:r>
              <a:rPr lang="en-US" dirty="0" smtClean="0"/>
              <a:t>Previous projects can quickly opened</a:t>
            </a:r>
            <a:endParaRPr lang="en-US" dirty="0"/>
          </a:p>
          <a:p>
            <a:pPr lvl="1"/>
            <a:r>
              <a:rPr lang="en-US" dirty="0" smtClean="0"/>
              <a:t>Links to create new or example projects</a:t>
            </a:r>
          </a:p>
          <a:p>
            <a:r>
              <a:rPr lang="en-US" dirty="0" smtClean="0"/>
              <a:t>Tasks</a:t>
            </a:r>
          </a:p>
          <a:p>
            <a:pPr lvl="1"/>
            <a:r>
              <a:rPr lang="en-US" dirty="0" smtClean="0"/>
              <a:t>IP management, </a:t>
            </a:r>
            <a:r>
              <a:rPr lang="en-US" dirty="0"/>
              <a:t>h</a:t>
            </a:r>
            <a:r>
              <a:rPr lang="en-US" dirty="0" smtClean="0"/>
              <a:t>ardware manager, </a:t>
            </a:r>
            <a:r>
              <a:rPr lang="en-US" dirty="0" err="1" smtClean="0"/>
              <a:t>Tcl</a:t>
            </a:r>
            <a:r>
              <a:rPr lang="en-US" dirty="0" smtClean="0"/>
              <a:t> Store</a:t>
            </a:r>
          </a:p>
          <a:p>
            <a:pPr lvl="0"/>
            <a:r>
              <a:rPr lang="en-US" dirty="0" smtClean="0"/>
              <a:t>Helpful links</a:t>
            </a:r>
          </a:p>
          <a:p>
            <a:pPr lvl="1"/>
            <a:r>
              <a:rPr lang="en-US" dirty="0" smtClean="0"/>
              <a:t>Documentation and Tutorials </a:t>
            </a:r>
          </a:p>
          <a:p>
            <a:pPr lvl="2"/>
            <a:r>
              <a:rPr lang="en-US" dirty="0" smtClean="0"/>
              <a:t>Invokes PDF viewer for documentation</a:t>
            </a:r>
          </a:p>
          <a:p>
            <a:pPr lvl="1"/>
            <a:r>
              <a:rPr lang="en-US" dirty="0" smtClean="0"/>
              <a:t>Quick Take Videos</a:t>
            </a:r>
          </a:p>
          <a:p>
            <a:pPr lvl="1"/>
            <a:r>
              <a:rPr lang="en-US" dirty="0" smtClean="0"/>
              <a:t>Release Notes Guide</a:t>
            </a:r>
          </a:p>
          <a:p>
            <a:r>
              <a:rPr lang="en-US" dirty="0" err="1" smtClean="0"/>
              <a:t>Tcl</a:t>
            </a:r>
            <a:r>
              <a:rPr lang="en-US" dirty="0" smtClean="0"/>
              <a:t> Console for command line access</a:t>
            </a:r>
            <a:endParaRPr lang="en-US" dirty="0"/>
          </a:p>
        </p:txBody>
      </p:sp>
      <p:sp>
        <p:nvSpPr>
          <p:cNvPr id="3" name="Title 2"/>
          <p:cNvSpPr>
            <a:spLocks noGrp="1"/>
          </p:cNvSpPr>
          <p:nvPr>
            <p:ph type="title"/>
          </p:nvPr>
        </p:nvSpPr>
        <p:spPr/>
        <p:txBody>
          <a:bodyPr/>
          <a:lstStyle/>
          <a:p>
            <a:r>
              <a:rPr lang="en-US" smtClean="0"/>
              <a:t>Getting Started Jump Page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6</a:t>
            </a:fld>
            <a:endParaRPr lang="en-US" dirty="0"/>
          </a:p>
        </p:txBody>
      </p:sp>
      <p:pic>
        <p:nvPicPr>
          <p:cNvPr id="1026" name="Picture 2" descr="c:\temp\SNAGHTML31b490.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28443" y="1352550"/>
            <a:ext cx="6338656" cy="510541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58" y="1617956"/>
            <a:ext cx="5770674" cy="4268337"/>
          </a:xfrm>
        </p:spPr>
        <p:txBody>
          <a:bodyPr/>
          <a:lstStyle/>
          <a:p>
            <a:pPr lvl="0"/>
            <a:r>
              <a:rPr lang="en-US" dirty="0" smtClean="0"/>
              <a:t>Very first step is project creation with five choices</a:t>
            </a:r>
          </a:p>
          <a:p>
            <a:pPr lvl="0"/>
            <a:r>
              <a:rPr lang="en-US" dirty="0" smtClean="0"/>
              <a:t>Five different types of projects:</a:t>
            </a:r>
          </a:p>
          <a:p>
            <a:pPr lvl="1"/>
            <a:r>
              <a:rPr lang="en-US" dirty="0" smtClean="0"/>
              <a:t>RTL</a:t>
            </a:r>
          </a:p>
          <a:p>
            <a:pPr lvl="2"/>
            <a:r>
              <a:rPr lang="en-US" dirty="0" smtClean="0"/>
              <a:t>Front-to-back (even for Block Designs)</a:t>
            </a:r>
          </a:p>
          <a:p>
            <a:pPr lvl="1"/>
            <a:r>
              <a:rPr lang="en-US" dirty="0" smtClean="0"/>
              <a:t>Post-synthesis</a:t>
            </a:r>
          </a:p>
          <a:p>
            <a:pPr lvl="2"/>
            <a:r>
              <a:rPr lang="en-US" dirty="0" smtClean="0"/>
              <a:t>EDIF or NGC</a:t>
            </a:r>
          </a:p>
          <a:p>
            <a:pPr lvl="1"/>
            <a:r>
              <a:rPr lang="en-US" dirty="0" smtClean="0"/>
              <a:t>I/O planning</a:t>
            </a:r>
          </a:p>
          <a:p>
            <a:pPr lvl="2"/>
            <a:r>
              <a:rPr lang="en-US" dirty="0" smtClean="0"/>
              <a:t>For early pin testing</a:t>
            </a:r>
          </a:p>
          <a:p>
            <a:pPr lvl="2"/>
            <a:r>
              <a:rPr lang="en-US" dirty="0" smtClean="0"/>
              <a:t>No design sources</a:t>
            </a:r>
          </a:p>
          <a:p>
            <a:pPr lvl="1"/>
            <a:r>
              <a:rPr lang="en-US" dirty="0" smtClean="0"/>
              <a:t>Import Project </a:t>
            </a:r>
          </a:p>
          <a:p>
            <a:pPr lvl="2"/>
            <a:r>
              <a:rPr lang="en-US" dirty="0"/>
              <a:t>I</a:t>
            </a:r>
            <a:r>
              <a:rPr lang="en-US" dirty="0" smtClean="0"/>
              <a:t>mports existing project from </a:t>
            </a:r>
            <a:r>
              <a:rPr lang="en-US" dirty="0" err="1" smtClean="0"/>
              <a:t>Synplify</a:t>
            </a:r>
            <a:r>
              <a:rPr lang="en-US" dirty="0" smtClean="0"/>
              <a:t>, XST, or ISE </a:t>
            </a:r>
          </a:p>
          <a:p>
            <a:pPr lvl="1"/>
            <a:r>
              <a:rPr lang="en-US" dirty="0" smtClean="0"/>
              <a:t>Example Project</a:t>
            </a:r>
            <a:endParaRPr lang="en-US" dirty="0"/>
          </a:p>
        </p:txBody>
      </p:sp>
      <p:sp>
        <p:nvSpPr>
          <p:cNvPr id="3" name="Title 2"/>
          <p:cNvSpPr>
            <a:spLocks noGrp="1"/>
          </p:cNvSpPr>
          <p:nvPr>
            <p:ph type="title"/>
          </p:nvPr>
        </p:nvSpPr>
        <p:spPr/>
        <p:txBody>
          <a:bodyPr/>
          <a:lstStyle/>
          <a:p>
            <a:r>
              <a:rPr lang="en-US" smtClean="0"/>
              <a:t>New Project Creation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7</a:t>
            </a:fld>
            <a:endParaRPr lang="en-US" dirty="0"/>
          </a:p>
        </p:txBody>
      </p:sp>
      <p:pic>
        <p:nvPicPr>
          <p:cNvPr id="1026" name="Picture 2" descr="c:\temp\SNAGHTML94874.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4412" y="1617956"/>
            <a:ext cx="5695950" cy="44291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c:\temp\SNAGHTMLbf565.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48418" y="3818374"/>
            <a:ext cx="3057376" cy="237739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c:\temp\SNAGHTML94874.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48418" y="1397102"/>
            <a:ext cx="3086576" cy="240009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ontent Placeholder 1"/>
          <p:cNvSpPr>
            <a:spLocks noGrp="1"/>
          </p:cNvSpPr>
          <p:nvPr>
            <p:ph idx="1"/>
          </p:nvPr>
        </p:nvSpPr>
        <p:spPr>
          <a:xfrm>
            <a:off x="609490" y="1600201"/>
            <a:ext cx="5495946" cy="4268337"/>
          </a:xfrm>
        </p:spPr>
        <p:txBody>
          <a:bodyPr/>
          <a:lstStyle/>
          <a:p>
            <a:pPr lvl="0"/>
            <a:r>
              <a:rPr lang="en-US" sz="1800" dirty="0" smtClean="0"/>
              <a:t>Defines the project name and location</a:t>
            </a:r>
          </a:p>
          <a:p>
            <a:pPr lvl="0"/>
            <a:r>
              <a:rPr lang="en-US" sz="1800" dirty="0" smtClean="0"/>
              <a:t>Select source files in RTL project creation </a:t>
            </a:r>
          </a:p>
          <a:p>
            <a:pPr lvl="1"/>
            <a:r>
              <a:rPr lang="en-US" sz="1600" dirty="0" smtClean="0"/>
              <a:t>All recognized source files, Verilog, VHDL, in the directory and subdirectories, can be added</a:t>
            </a:r>
          </a:p>
          <a:p>
            <a:pPr lvl="0"/>
            <a:r>
              <a:rPr lang="en-US" sz="1800" dirty="0" smtClean="0"/>
              <a:t>Select post-synthesized </a:t>
            </a:r>
            <a:r>
              <a:rPr lang="en-US" sz="1800" dirty="0" err="1" smtClean="0"/>
              <a:t>netlist</a:t>
            </a:r>
            <a:r>
              <a:rPr lang="en-US" sz="1800" dirty="0" smtClean="0"/>
              <a:t> in Post-synthesized project creation</a:t>
            </a:r>
          </a:p>
          <a:p>
            <a:pPr lvl="1"/>
            <a:r>
              <a:rPr lang="en-US" sz="1600" dirty="0" smtClean="0"/>
              <a:t>All synthesized files in the directory and subdirectories, are added</a:t>
            </a:r>
          </a:p>
          <a:p>
            <a:pPr lvl="0"/>
            <a:r>
              <a:rPr lang="en-US" sz="1800" dirty="0" smtClean="0"/>
              <a:t>Select constraint files</a:t>
            </a:r>
          </a:p>
          <a:p>
            <a:pPr lvl="1"/>
            <a:r>
              <a:rPr lang="en-US" sz="1600" dirty="0" smtClean="0"/>
              <a:t>One or more constraints files including IP specific and top-level can be added</a:t>
            </a:r>
          </a:p>
          <a:p>
            <a:pPr lvl="0"/>
            <a:r>
              <a:rPr lang="en-US" sz="1800" dirty="0" smtClean="0"/>
              <a:t>Select target device or pre-defined board</a:t>
            </a:r>
          </a:p>
          <a:p>
            <a:r>
              <a:rPr lang="en-US" sz="1800" dirty="0" smtClean="0"/>
              <a:t>Reference original existing files or import and copy them into the project</a:t>
            </a:r>
            <a:endParaRPr lang="en-US" sz="1800" dirty="0"/>
          </a:p>
        </p:txBody>
      </p:sp>
      <p:sp>
        <p:nvSpPr>
          <p:cNvPr id="3" name="Title 2"/>
          <p:cNvSpPr>
            <a:spLocks noGrp="1"/>
          </p:cNvSpPr>
          <p:nvPr>
            <p:ph type="title"/>
          </p:nvPr>
        </p:nvSpPr>
        <p:spPr/>
        <p:txBody>
          <a:bodyPr/>
          <a:lstStyle/>
          <a:p>
            <a:r>
              <a:rPr lang="en-US" dirty="0" smtClean="0"/>
              <a:t>Project creation flow (RTL/Synthesized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dirty="0" err="1" smtClean="0"/>
              <a:t>Vivado</a:t>
            </a:r>
            <a:r>
              <a:rPr lang="en-US" dirty="0" smtClean="0"/>
              <a:t> Design Flow 12-</a:t>
            </a:r>
            <a:fld id="{060BD193-E118-4B16-863C-C8C12C675E3E}" type="slidenum">
              <a:rPr lang="en-US" dirty="0" smtClean="0"/>
              <a:pPr/>
              <a:t>8</a:t>
            </a:fld>
            <a:endParaRPr lang="en-US" dirty="0"/>
          </a:p>
        </p:txBody>
      </p:sp>
      <p:cxnSp>
        <p:nvCxnSpPr>
          <p:cNvPr id="7" name="Straight Arrow Connector 6"/>
          <p:cNvCxnSpPr/>
          <p:nvPr/>
        </p:nvCxnSpPr>
        <p:spPr bwMode="auto">
          <a:xfrm>
            <a:off x="7782127" y="3734369"/>
            <a:ext cx="3336" cy="362960"/>
          </a:xfrm>
          <a:prstGeom prst="straightConnector1">
            <a:avLst/>
          </a:prstGeom>
          <a:solidFill>
            <a:schemeClr val="tx2"/>
          </a:solidFill>
          <a:ln w="22225" cap="flat" cmpd="sng" algn="ctr">
            <a:solidFill>
              <a:schemeClr val="tx1"/>
            </a:solidFill>
            <a:prstDash val="solid"/>
            <a:round/>
            <a:headEnd type="none" w="med" len="med"/>
            <a:tailEnd type="arrow"/>
          </a:ln>
          <a:effectLst/>
        </p:spPr>
      </p:cxnSp>
      <p:pic>
        <p:nvPicPr>
          <p:cNvPr id="10" name="Picture 6" descr="c:\temp\SNAGHTMLd16f9.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947814" y="4118505"/>
            <a:ext cx="2987180" cy="2322808"/>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c:\temp\SNAGHTMLdb116.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147013" y="4433082"/>
            <a:ext cx="2759908" cy="2146083"/>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c:\temp\SNAGHTMLf3033.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104993" y="1397102"/>
            <a:ext cx="2799962" cy="2381577"/>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descr="c:\temp\SNAGHTMLffb6e.PN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9100370" y="4055804"/>
            <a:ext cx="2804586" cy="238550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9" name="Straight Arrow Connector 18"/>
          <p:cNvCxnSpPr/>
          <p:nvPr/>
        </p:nvCxnSpPr>
        <p:spPr bwMode="auto">
          <a:xfrm>
            <a:off x="11321143" y="3725963"/>
            <a:ext cx="6499" cy="707119"/>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8412480" y="3571486"/>
            <a:ext cx="1228636" cy="1635867"/>
          </a:xfrm>
          <a:prstGeom prst="straightConnector1">
            <a:avLst/>
          </a:prstGeom>
          <a:solidFill>
            <a:schemeClr val="tx2"/>
          </a:solidFill>
          <a:ln w="222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All project data is stored in a </a:t>
            </a:r>
            <a:r>
              <a:rPr lang="en-US" i="1" dirty="0" err="1" smtClean="0"/>
              <a:t>project_name</a:t>
            </a:r>
            <a:r>
              <a:rPr lang="en-US" dirty="0" smtClean="0"/>
              <a:t> directory containing the following basic set of directories:</a:t>
            </a:r>
          </a:p>
          <a:p>
            <a:pPr lvl="1"/>
            <a:r>
              <a:rPr lang="en-US" i="1" dirty="0" err="1" smtClean="0"/>
              <a:t>project_name.xpr</a:t>
            </a:r>
            <a:r>
              <a:rPr lang="en-US" dirty="0" smtClean="0"/>
              <a:t>  file: </a:t>
            </a:r>
            <a:r>
              <a:rPr lang="en-US" dirty="0" err="1" smtClean="0"/>
              <a:t>Vivado</a:t>
            </a:r>
            <a:r>
              <a:rPr lang="en-US" dirty="0" smtClean="0"/>
              <a:t> project file, contains project settings</a:t>
            </a:r>
          </a:p>
          <a:p>
            <a:pPr lvl="1"/>
            <a:r>
              <a:rPr lang="en-US" i="1" dirty="0" err="1" smtClean="0"/>
              <a:t>project_name.runs</a:t>
            </a:r>
            <a:r>
              <a:rPr lang="en-US" dirty="0" smtClean="0"/>
              <a:t> directory: Contains all run data</a:t>
            </a:r>
          </a:p>
          <a:p>
            <a:pPr lvl="1"/>
            <a:r>
              <a:rPr lang="en-US" i="1" dirty="0" err="1" smtClean="0"/>
              <a:t>project_name.srcs</a:t>
            </a:r>
            <a:r>
              <a:rPr lang="en-US" dirty="0" smtClean="0"/>
              <a:t> directory: Contains all imported local HDL source files, </a:t>
            </a:r>
            <a:r>
              <a:rPr lang="en-US" dirty="0" err="1" smtClean="0"/>
              <a:t>netlists</a:t>
            </a:r>
            <a:r>
              <a:rPr lang="en-US" dirty="0" smtClean="0"/>
              <a:t>, and XDC files</a:t>
            </a:r>
          </a:p>
          <a:p>
            <a:pPr lvl="1"/>
            <a:r>
              <a:rPr lang="en-US" i="1" dirty="0" err="1" smtClean="0"/>
              <a:t>project_name.data</a:t>
            </a:r>
            <a:r>
              <a:rPr lang="en-US" dirty="0" smtClean="0"/>
              <a:t> directory: Stores </a:t>
            </a:r>
            <a:r>
              <a:rPr lang="en-US" dirty="0" err="1" smtClean="0"/>
              <a:t>floorplan</a:t>
            </a:r>
            <a:r>
              <a:rPr lang="en-US" dirty="0" smtClean="0"/>
              <a:t> and </a:t>
            </a:r>
            <a:r>
              <a:rPr lang="en-US" dirty="0" err="1" smtClean="0"/>
              <a:t>netlist</a:t>
            </a:r>
            <a:r>
              <a:rPr lang="en-US" dirty="0" smtClean="0"/>
              <a:t> data</a:t>
            </a:r>
            <a:endParaRPr lang="en-US" dirty="0"/>
          </a:p>
        </p:txBody>
      </p:sp>
      <p:sp>
        <p:nvSpPr>
          <p:cNvPr id="3" name="Title 2"/>
          <p:cNvSpPr>
            <a:spLocks noGrp="1"/>
          </p:cNvSpPr>
          <p:nvPr>
            <p:ph type="title"/>
          </p:nvPr>
        </p:nvSpPr>
        <p:spPr/>
        <p:txBody>
          <a:bodyPr/>
          <a:lstStyle/>
          <a:p>
            <a:r>
              <a:rPr lang="en-US" smtClean="0"/>
              <a:t>Project Data</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2060</Words>
  <Application>Microsoft Office PowerPoint</Application>
  <PresentationFormat>自定义</PresentationFormat>
  <Paragraphs>303</Paragraphs>
  <Slides>29</Slides>
  <Notes>12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Xilinx_All_Programmable_Template</vt:lpstr>
      <vt:lpstr>Vivado Design Flow</vt:lpstr>
      <vt:lpstr>Outline</vt:lpstr>
      <vt:lpstr>Who Should Use Vivado?</vt:lpstr>
      <vt:lpstr>Vivado’s Visualization Feature</vt:lpstr>
      <vt:lpstr>Outline</vt:lpstr>
      <vt:lpstr>Getting Started Jump Page</vt:lpstr>
      <vt:lpstr>New Project Creation Wizard</vt:lpstr>
      <vt:lpstr>Project creation flow (RTL/Synthesized Design)</vt:lpstr>
      <vt:lpstr>Project Data</vt:lpstr>
      <vt:lpstr>Journal and Log Files</vt:lpstr>
      <vt:lpstr>Constraints File Management</vt:lpstr>
      <vt:lpstr>Project Navigator</vt:lpstr>
      <vt:lpstr>Project Settings</vt:lpstr>
      <vt:lpstr>Flow Navigator – RTL Project</vt:lpstr>
      <vt:lpstr>Flow Navigator – RTL Project, cont’d…</vt:lpstr>
      <vt:lpstr>Simulation</vt:lpstr>
      <vt:lpstr>Adding Testbench Files</vt:lpstr>
      <vt:lpstr>Simulation Settings</vt:lpstr>
      <vt:lpstr>Simulation Results</vt:lpstr>
      <vt:lpstr>Outline</vt:lpstr>
      <vt:lpstr>Xilinx Design Flow</vt:lpstr>
      <vt:lpstr>Design Entry</vt:lpstr>
      <vt:lpstr>RTL 分析</vt:lpstr>
      <vt:lpstr>Synthesis</vt:lpstr>
      <vt:lpstr>What is a Netlist?</vt:lpstr>
      <vt:lpstr>Netlist Objects</vt:lpstr>
      <vt:lpstr>Functional Simulation</vt:lpstr>
      <vt:lpstr>Implementation</vt:lpstr>
      <vt:lpstr>Configuration </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wxia</cp:lastModifiedBy>
  <cp:revision>221</cp:revision>
  <cp:lastPrinted>2015-07-28T14:49:00Z</cp:lastPrinted>
  <dcterms:created xsi:type="dcterms:W3CDTF">2012-06-30T11:52:00Z</dcterms:created>
  <dcterms:modified xsi:type="dcterms:W3CDTF">2019-04-23T10:18:31Z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b5b1aa7a-58e3-4b10-9cd2-123d8030a30d</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y fmtid="{D5CDD505-2E9C-101B-9397-08002B2CF9AE}" pid="10" name="KSOProductBuildVer">
    <vt:lpwstr>2052-10.1.0.5399</vt:lpwstr>
  </property>
</Properties>
</file>