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2"/>
    <p:sldId id="262" r:id="rId3"/>
    <p:sldId id="308" r:id="rId4"/>
    <p:sldId id="310" r:id="rId5"/>
    <p:sldId id="323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9" r:id="rId14"/>
    <p:sldId id="340" r:id="rId15"/>
    <p:sldId id="341" r:id="rId16"/>
    <p:sldId id="342" r:id="rId17"/>
    <p:sldId id="360" r:id="rId18"/>
    <p:sldId id="343" r:id="rId19"/>
    <p:sldId id="344" r:id="rId20"/>
    <p:sldId id="345" r:id="rId21"/>
    <p:sldId id="358" r:id="rId22"/>
    <p:sldId id="346" r:id="rId23"/>
    <p:sldId id="347" r:id="rId24"/>
    <p:sldId id="348" r:id="rId25"/>
    <p:sldId id="350" r:id="rId26"/>
    <p:sldId id="351" r:id="rId27"/>
    <p:sldId id="352" r:id="rId28"/>
    <p:sldId id="353" r:id="rId29"/>
    <p:sldId id="354" r:id="rId30"/>
    <p:sldId id="355" r:id="rId31"/>
    <p:sldId id="359" r:id="rId32"/>
    <p:sldId id="317" r:id="rId3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9208" autoAdjust="0"/>
  </p:normalViewPr>
  <p:slideViewPr>
    <p:cSldViewPr snapToGrid="0" snapToObjects="1">
      <p:cViewPr>
        <p:scale>
          <a:sx n="34" d="100"/>
          <a:sy n="34" d="100"/>
        </p:scale>
        <p:origin x="-1312" y="-11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第一页是课程的标题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标题是课程名称</a:t>
            </a:r>
            <a:endParaRPr lang="en-US" altLang="zh-CN" dirty="0" smtClean="0"/>
          </a:p>
          <a:p>
            <a:r>
              <a:rPr lang="zh-CN" altLang="en-US" dirty="0" smtClean="0"/>
              <a:t>列表内容时课时标题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3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2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Spring</a:t>
            </a:r>
            <a:r>
              <a:rPr lang="zh-CN" altLang="en-US" sz="12800" dirty="0" smtClean="0">
                <a:solidFill>
                  <a:srgbClr val="FFFFFF"/>
                </a:solidFill>
              </a:rPr>
              <a:t> </a:t>
            </a:r>
            <a:r>
              <a:rPr lang="en-US" altLang="zh-CN" sz="12800" dirty="0" smtClean="0">
                <a:solidFill>
                  <a:srgbClr val="FFFFFF"/>
                </a:solidFill>
              </a:rPr>
              <a:t>IoC</a:t>
            </a:r>
            <a:r>
              <a:rPr lang="zh-CN" altLang="en-US" sz="12800" dirty="0" smtClean="0">
                <a:solidFill>
                  <a:srgbClr val="FFFFFF"/>
                </a:solidFill>
              </a:rPr>
              <a:t>容器深入理解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的注入类型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 rtl="0" latinLnBrk="1" hangingPunct="0"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接口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注入：将调用类所有依赖注入的方法抽取到一个接口中，调用类通过实现该接口提供相应的注入方法。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2180" y="7811673"/>
            <a:ext cx="9951568" cy="5631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Public class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implements ActorArrangable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private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1.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实现接口方法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void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injectLjm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)   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{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this.ljm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; }   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void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tianTai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ljm.declare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(“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我想做一个好人！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”)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}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}</a:t>
            </a:r>
            <a:endParaRPr lang="zh-CN" altLang="en-US" sz="36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36020" y="5269678"/>
            <a:ext cx="10031899" cy="4663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Public class Director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void direct()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new LiuDeHua();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= new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wjd.injectLjm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wjd.tianTai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}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}</a:t>
            </a:r>
            <a:endParaRPr lang="zh-CN" altLang="en-US" sz="36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2179" y="5269678"/>
            <a:ext cx="9446241" cy="175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Public interface ActorArrangable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void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injectLjm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}</a:t>
            </a:r>
            <a:endParaRPr lang="zh-CN" altLang="en-US" sz="36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36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的注入方式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作为一个容器，通过配置文件或者注解描述类和类之间的依赖关系，自动完成类的初始化和依赖注入的工作，下面是对以上实例进行配置的配置文件片段：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4727" y="5029200"/>
            <a:ext cx="19284915" cy="8598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1.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实现类实例化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algn="l" rtl="0" latinLnBrk="1" hangingPunct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&lt;bean id=“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" class=“LiuDeHua" /&gt;</a:t>
            </a:r>
          </a:p>
          <a:p>
            <a:pPr algn="l" rtl="0" latinLnBrk="1" hangingPunct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2.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通过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ljm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-ref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建立依赖关系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algn="l" rtl="0" latinLnBrk="1" hangingPunct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&lt;bean id=“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"   class=“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"  p:ljm-ref=“ljm”/&gt;</a:t>
            </a:r>
          </a:p>
          <a:p>
            <a:pPr algn="l" rtl="0" latinLnBrk="1" hangingPunct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331378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IoC</a:t>
            </a:r>
            <a:r>
              <a:rPr lang="zh-CN" altLang="en-US" sz="5400" dirty="0" smtClean="0">
                <a:solidFill>
                  <a:srgbClr val="666666"/>
                </a:solidFill>
              </a:rPr>
              <a:t>容器深入理解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反射机制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63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反射机制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语言允许通过程序化的方式间接对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的对象实例操作，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文件由类装载器装载后，在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JVM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中将形成一份描述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结构的元信息对象，通过该元信息对象可以获知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的结构信息，如构造函数、属性和方法等：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示例讲解：通过实例探访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反射机制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ClassLoader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：介绍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ClassLoader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的工作机制以及重要方法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反射机制：深入讲解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的反射机制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与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的关系：通过实例介绍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反射机制与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之间的关系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833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反射机制</a:t>
            </a:r>
            <a:r>
              <a:rPr lang="en-US" altLang="zh-CN" sz="5400" dirty="0" smtClean="0">
                <a:solidFill>
                  <a:srgbClr val="666666"/>
                </a:solidFill>
              </a:rPr>
              <a:t> – </a:t>
            </a:r>
            <a:r>
              <a:rPr lang="zh-CN" altLang="en-US" sz="5400" dirty="0" smtClean="0">
                <a:solidFill>
                  <a:srgbClr val="2EAA46"/>
                </a:solidFill>
              </a:rPr>
              <a:t>示例讲解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34533" y="3225621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编写一个简单示例开始探访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反射机制的征程，通过比较传统方法以及反射机制创建类实例的不同，来介绍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反射机制的原理：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Car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类：拥有两个构造函数，一个方法以及三个属性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传统调用方法，使用构造函数设置属性或者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set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方法设置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属性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1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 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构造函数方法：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Car 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car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= new Car(“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红旗轿车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”, “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黑色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”, “180”);</a:t>
            </a:r>
          </a:p>
          <a:p>
            <a:pPr marL="190500" algn="l" rtl="0" latinLnBrk="1" hangingPunc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  </a:t>
            </a:r>
            <a:r>
              <a:rPr lang="en-US" altLang="zh-CN" sz="36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 2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. Set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方法：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Car 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car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 = new Car(); 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car.setBrand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(“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红旗轿车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  <a:sym typeface="Noto Sans CJK SC Regular"/>
              </a:rPr>
              <a:t>”);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反射机制，以一种更加通用的方式间接地操作目标类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/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51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反射机制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ClassLoader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34533" y="3225620"/>
            <a:ext cx="22200565" cy="1181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类装载器就是寻找类的字节码文件并构造出类在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JVM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内部表示的对象组件，主要工作由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ClassLoader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及其子类负责，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ClassLoader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是一个重要的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运行时系统组件，它负责在运行时查找和装入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字节码文件：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535452" y="6030136"/>
            <a:ext cx="14181057" cy="64112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重要方法：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 </a:t>
            </a:r>
            <a:r>
              <a:rPr lang="en-US" altLang="zh-CN" sz="39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loadClass</a:t>
            </a:r>
            <a:r>
              <a:rPr lang="zh-CN" altLang="en-US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String name</a:t>
            </a:r>
            <a:r>
              <a:rPr lang="zh-CN" altLang="en-US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</a:t>
            </a:r>
            <a:endParaRPr lang="en-US" altLang="zh-CN" sz="39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 </a:t>
            </a:r>
            <a:r>
              <a:rPr lang="en-US" altLang="zh-CN" sz="39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defineClass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(String name, byte[]b, </a:t>
            </a:r>
            <a:r>
              <a:rPr lang="en-US" altLang="zh-CN" sz="39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int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39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off,int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39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len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 </a:t>
            </a:r>
            <a:r>
              <a:rPr lang="en-US" altLang="zh-CN" sz="39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findSystemClass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(String name)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 </a:t>
            </a:r>
            <a:r>
              <a:rPr lang="en-US" altLang="zh-CN" sz="39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findLoadedClass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(String name)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9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ClassLoader</a:t>
            </a:r>
            <a:r>
              <a:rPr lang="en-US" altLang="zh-CN" sz="39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39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getParent</a:t>
            </a:r>
            <a:r>
              <a:rPr lang="en-US" altLang="zh-CN" sz="39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864506" y="6029767"/>
            <a:ext cx="10017439" cy="620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工作机制：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装载：查找和导入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文件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链接：执行校验，准备和解析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步骤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初始化：对类的静态变量、静态代码块执行初始化工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作</a:t>
            </a: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198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反射机制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Java</a:t>
            </a:r>
            <a:r>
              <a:rPr lang="zh-CN" altLang="en-US" sz="5400" dirty="0" smtClean="0">
                <a:solidFill>
                  <a:srgbClr val="2EAA46"/>
                </a:solidFill>
              </a:rPr>
              <a:t>反射机制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34533" y="3225620"/>
            <a:ext cx="22200565" cy="1015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反射对象描述类语义结构，可以从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对象中获取构造函数，成员变量，方法等类元素的反射对象，并以编程的方式通过这些反射对象对目标类对象进行操作。这些反射对象类在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java.reflect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包中定义，下面是最主要的三个反射类：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Constructor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Method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 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getReturnType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Class[] 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getParameterTypes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Class[] 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getExceptionTypes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Annotation[][] 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getParameterAnnotations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3723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</a:rPr>
              <a:t>反射机制 </a:t>
            </a:r>
            <a:r>
              <a:rPr lang="en-US" altLang="zh-CN" sz="5400" smtClean="0">
                <a:solidFill>
                  <a:srgbClr val="666666"/>
                </a:solidFill>
              </a:rPr>
              <a:t>– </a:t>
            </a:r>
            <a:r>
              <a:rPr lang="zh-CN" altLang="en-US" sz="5400" smtClean="0">
                <a:solidFill>
                  <a:srgbClr val="2EAA46"/>
                </a:solidFill>
              </a:rPr>
              <a:t>与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的关系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034533" y="3225620"/>
            <a:ext cx="22200565" cy="1015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    </a:t>
            </a:r>
            <a:r>
              <a:rPr lang="zh-CN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en-US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中，通过</a:t>
            </a:r>
            <a:r>
              <a:rPr lang="en-US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可以将实现类、参数信息等配置在其对应的配置文件中，那么当需要更改实现类或参数信息时，只需要修改配置文件即</a:t>
            </a:r>
            <a:r>
              <a:rPr lang="zh-CN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</a:t>
            </a:r>
            <a:r>
              <a:rPr lang="zh-CN" altLang="en-US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en-US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   </a:t>
            </a:r>
            <a:r>
              <a:rPr lang="zh-CN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我们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还可以对某对象所需要的其它对象进行注入，这种注入都是在配置文件中做</a:t>
            </a:r>
            <a:r>
              <a:rPr lang="zh-CN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en-US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</a:t>
            </a:r>
            <a:endParaRPr lang="en-US" altLang="zh-CN" sz="52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algn="l"/>
            <a:r>
              <a:rPr lang="en-US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   Spring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的实现原理利用的就是</a:t>
            </a:r>
            <a:r>
              <a:rPr lang="en-US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的反射机制</a:t>
            </a:r>
            <a:r>
              <a:rPr lang="zh-CN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en-US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的工厂类会帮我们完成配置文件的读取、利用反射机制注入对象等工作，我们可以通过</a:t>
            </a:r>
            <a:r>
              <a:rPr lang="en-US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zh-CN" sz="52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的名称获取对应的对象</a:t>
            </a:r>
            <a:r>
              <a:rPr lang="zh-CN" altLang="zh-CN" sz="5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</a:t>
            </a:r>
            <a:endParaRPr lang="en-US" altLang="zh-CN" sz="5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70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IoC</a:t>
            </a:r>
            <a:r>
              <a:rPr lang="zh-CN" altLang="en-US" sz="5400" dirty="0" smtClean="0">
                <a:solidFill>
                  <a:srgbClr val="666666"/>
                </a:solidFill>
              </a:rPr>
              <a:t>容器深入理解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资源访问工具类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86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8"/>
          <p:cNvSpPr txBox="1">
            <a:spLocks/>
          </p:cNvSpPr>
          <p:nvPr/>
        </p:nvSpPr>
        <p:spPr>
          <a:xfrm>
            <a:off x="1244118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JDK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所提供的访问资源的类并不能很好的满足各种底层资源的访问需求，因此，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设计了一个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Resource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接口，它为应用提供了更强大的访问底层资源的能力：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资源访问工具类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2344400" y="5426407"/>
            <a:ext cx="7980093" cy="51631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具体实现类：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ByteArrayResource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ClassPathResource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FileSystemResource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InputStreamResource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ServletContextResource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UrlResource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244119" y="3483531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610464" y="5354217"/>
            <a:ext cx="9001389" cy="516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主要方法：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boolean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exists()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boolean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isOpen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URL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getURL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File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getFile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InputStream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getInputStream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16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Spring IoC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容器深入理解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  <a:endParaRPr lang="zh-CN" altLang="en-US"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581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概述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反射机制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资源访问工具类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BeanFactory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和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ApplicationContext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的介绍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的生命周期</a:t>
            </a:r>
            <a:endParaRPr lang="zh-CN" altLang="en-US"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8"/>
          <p:cNvSpPr txBox="1">
            <a:spLocks/>
          </p:cNvSpPr>
          <p:nvPr/>
        </p:nvSpPr>
        <p:spPr>
          <a:xfrm>
            <a:off x="1034533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为了访问不同类型的资源，必须使用相应的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Resource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实现类，这是比较麻烦的，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提供了一个强大的加载资源的机制，能够自动识别不同的资源类型：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资源访问工具类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2536020" y="5119950"/>
            <a:ext cx="10443411" cy="85080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Ant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风格的匹配符：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？：匹配文件名中的一个字符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*：匹配文件名中的任意字符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**：匹配多层路径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Ant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风格的资源路径示例：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Classpath:com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/t*st.xml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File:D:/conf/*.xml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Classpath:com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/**/test.xml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Classpath:org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springframework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/**/*.xml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244117" y="5577594"/>
            <a:ext cx="10691209" cy="5818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资源类型地址前缀：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classpath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classpath:com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jike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/bean.xml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File file:/com/jike/bean.xml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http:// http://www.jike.com/bean.xml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ftp ftp://www.jike.com/bean.xml</a:t>
            </a: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无前缀 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com/</a:t>
            </a: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jike</a:t>
            </a: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/bean.xml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66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8"/>
          <p:cNvSpPr txBox="1">
            <a:spLocks/>
          </p:cNvSpPr>
          <p:nvPr/>
        </p:nvSpPr>
        <p:spPr>
          <a:xfrm>
            <a:off x="1034533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定义了一套资源加载的接口，并提供了实现类，如下：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资源访问工具类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2342065" y="8228457"/>
            <a:ext cx="9603928" cy="81742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3" inden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ResourcePatternResolver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2342066" y="9054621"/>
            <a:ext cx="9603928" cy="81742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3" inden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+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getResource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(String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locationPattern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 :Resource</a:t>
            </a:r>
            <a:endParaRPr lang="en-US" altLang="zh-CN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2342065" y="4799933"/>
            <a:ext cx="9603928" cy="81742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3" inden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ResourceLoader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2342066" y="5602034"/>
            <a:ext cx="9603928" cy="81742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3" inden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+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getResource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(String location) :Resource</a:t>
            </a:r>
            <a:endParaRPr lang="en-US" altLang="zh-CN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2358116" y="11312421"/>
            <a:ext cx="9603928" cy="108886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3" inden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PathMatchingResourcePatternResolver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4403091" y="4818953"/>
            <a:ext cx="5449014" cy="81742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3" inden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6" name="Shape 128"/>
          <p:cNvSpPr txBox="1">
            <a:spLocks/>
          </p:cNvSpPr>
          <p:nvPr/>
        </p:nvSpPr>
        <p:spPr>
          <a:xfrm>
            <a:off x="14411112" y="5621054"/>
            <a:ext cx="5440993" cy="817426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3" indent="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+ 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getFile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   :File</a:t>
            </a:r>
            <a:endParaRPr lang="en-US" altLang="zh-CN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2327320" y="5414211"/>
            <a:ext cx="1773690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>
            <a:stCxn id="6" idx="0"/>
            <a:endCxn id="13" idx="2"/>
          </p:cNvCxnSpPr>
          <p:nvPr/>
        </p:nvCxnSpPr>
        <p:spPr>
          <a:xfrm flipV="1">
            <a:off x="7144029" y="6419460"/>
            <a:ext cx="1" cy="180899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>
            <a:stCxn id="14" idx="0"/>
            <a:endCxn id="11" idx="2"/>
          </p:cNvCxnSpPr>
          <p:nvPr/>
        </p:nvCxnSpPr>
        <p:spPr>
          <a:xfrm flipH="1" flipV="1">
            <a:off x="7144030" y="9872047"/>
            <a:ext cx="16050" cy="144037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28"/>
          <p:cNvSpPr txBox="1">
            <a:spLocks/>
          </p:cNvSpPr>
          <p:nvPr/>
        </p:nvSpPr>
        <p:spPr>
          <a:xfrm>
            <a:off x="12977026" y="7035202"/>
            <a:ext cx="10532680" cy="5366085"/>
          </a:xfrm>
          <a:prstGeom prst="rect">
            <a:avLst/>
          </a:prstGeom>
          <a:ln w="12700">
            <a:solidFill>
              <a:srgbClr val="66666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54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ResourcePatternResolver 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resolver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=</a:t>
            </a:r>
          </a:p>
          <a:p>
            <a:pPr marL="54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    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new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PathMatchingResourcePatternResolver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();</a:t>
            </a:r>
          </a:p>
          <a:p>
            <a:pPr marL="54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//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加载所有类包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com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（及子孙包）下的以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xml</a:t>
            </a:r>
            <a:r>
              <a:rPr lang="zh-CN" altLang="en-US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为后缀的资源</a:t>
            </a:r>
            <a:endParaRPr lang="en-US" altLang="zh-CN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54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 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resources[]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= </a:t>
            </a:r>
          </a:p>
          <a:p>
            <a:pPr marL="54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    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resolver.getResources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("classpath*: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com/**/*.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xml");</a:t>
            </a:r>
          </a:p>
          <a:p>
            <a:pPr marL="54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for(Resource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resource:resources</a:t>
            </a:r>
            <a:r>
              <a:rPr lang="en-US" altLang="zh-CN" sz="2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){</a:t>
            </a:r>
          </a:p>
          <a:p>
            <a:pPr marL="54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    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System.out.println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resource.getDescription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());</a:t>
            </a:r>
          </a:p>
          <a:p>
            <a:pPr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  }</a:t>
            </a:r>
            <a:endParaRPr lang="en-US" altLang="zh-CN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7957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IoC</a:t>
            </a:r>
            <a:r>
              <a:rPr lang="zh-CN" altLang="en-US" sz="5400" dirty="0" smtClean="0">
                <a:solidFill>
                  <a:srgbClr val="666666"/>
                </a:solidFill>
              </a:rPr>
              <a:t>容器深入理解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160072"/>
            <a:ext cx="23959047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BeanFactory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和</a:t>
            </a:r>
            <a:endParaRPr lang="en-US" altLang="zh-CN" sz="9600" b="0" dirty="0" smtClean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ApplicationContext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的介绍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17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BeanFactory</a:t>
            </a:r>
            <a:r>
              <a:rPr lang="zh-CN" altLang="en-US" sz="5400" dirty="0" smtClean="0">
                <a:solidFill>
                  <a:srgbClr val="666666"/>
                </a:solidFill>
              </a:rPr>
              <a:t>和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ApplicationContext</a:t>
            </a:r>
            <a:r>
              <a:rPr lang="zh-CN" altLang="en-US" sz="5400" dirty="0" smtClean="0">
                <a:solidFill>
                  <a:srgbClr val="666666"/>
                </a:solidFill>
              </a:rPr>
              <a:t>的介绍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框架最核心的接口，它提供了高级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的配置机制。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建立在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基础之上，提供了更多面向应用的功能，它提供了国际化支持和框架事件体系，更易于创建实际应用一般成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为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容器，而称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为应用上下文：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9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是一个类工厂，可以创建并管理各种类的对象，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称这些创建和管理的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对象的范围更加宽泛。接下来我们对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的类体系结构以及装载初始化顺序进行说明：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997242" y="6136930"/>
            <a:ext cx="9001389" cy="684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类体系结构：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XmlBeanFactory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ListableBeanFactory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HierarhicalBeanFactory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ConfigurableBeanFactory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AutowireCapableBeanFactory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SingletonBeanFactory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BeanDefinitionRegistry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2536019" y="6136930"/>
            <a:ext cx="9001389" cy="621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初始化顺序：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创建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配置文件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装载配置文件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启动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获取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实例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0" lvl="3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0" name="Shape 89"/>
          <p:cNvSpPr/>
          <p:nvPr/>
        </p:nvSpPr>
        <p:spPr>
          <a:xfrm>
            <a:off x="1034533" y="427976"/>
            <a:ext cx="2216146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BeanFactory</a:t>
            </a:r>
            <a:r>
              <a:rPr lang="zh-CN" altLang="en-US" sz="5400" dirty="0" smtClean="0">
                <a:solidFill>
                  <a:srgbClr val="666666"/>
                </a:solidFill>
              </a:rPr>
              <a:t>和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ApplicationContext</a:t>
            </a:r>
            <a:r>
              <a:rPr lang="zh-CN" altLang="en-US" sz="5400" dirty="0" smtClean="0">
                <a:solidFill>
                  <a:srgbClr val="666666"/>
                </a:solidFill>
              </a:rPr>
              <a:t>的介绍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BeanFactory</a:t>
            </a:r>
            <a:r>
              <a:rPr lang="zh-CN" altLang="en-US" sz="5400" dirty="0" smtClean="0">
                <a:solidFill>
                  <a:srgbClr val="2EAA46"/>
                </a:solidFill>
              </a:rPr>
              <a:t>的介绍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由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派生而来，提供了更多面向实际应用的功能。在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中，很多功能需要以编程的方式方式实现，而在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中则可以通过配置的方式实现。接下来介绍一下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的实现类以及类体系结构：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algn="l"/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Shape 128"/>
          <p:cNvSpPr>
            <a:spLocks noGrp="1"/>
          </p:cNvSpPr>
          <p:nvPr>
            <p:ph type="body" idx="1"/>
          </p:nvPr>
        </p:nvSpPr>
        <p:spPr>
          <a:xfrm>
            <a:off x="2005235" y="6973719"/>
            <a:ext cx="9350086" cy="5163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具体实现类：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ClassPathXmlApplicationContext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FileSystemXmlApplicationContext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ConfigurableApplicationContext</a:t>
            </a:r>
            <a:endParaRPr lang="en-US" altLang="zh-CN" sz="36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3124627" y="6720191"/>
            <a:ext cx="9350086" cy="516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扩展接口：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ApplicationEventPublisher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MessageSource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ReaourcePatternResolver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LifeCycle</a:t>
            </a: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440000" lvl="3" indent="-360000" algn="l">
              <a:lnSpc>
                <a:spcPct val="140000"/>
              </a:lnSpc>
              <a:buClr>
                <a:srgbClr val="35B558"/>
              </a:buClr>
              <a:buSzPct val="104999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altLang="zh-CN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9" name="Shape 89"/>
          <p:cNvSpPr/>
          <p:nvPr/>
        </p:nvSpPr>
        <p:spPr>
          <a:xfrm>
            <a:off x="1035416" y="402583"/>
            <a:ext cx="2216146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BeanFactory</a:t>
            </a:r>
            <a:r>
              <a:rPr lang="zh-CN" altLang="en-US" sz="5400" dirty="0" smtClean="0">
                <a:solidFill>
                  <a:srgbClr val="666666"/>
                </a:solidFill>
              </a:rPr>
              <a:t>和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ApplicationContext</a:t>
            </a:r>
            <a:r>
              <a:rPr lang="zh-CN" altLang="en-US" sz="5400" dirty="0" smtClean="0">
                <a:solidFill>
                  <a:srgbClr val="666666"/>
                </a:solidFill>
              </a:rPr>
              <a:t>的介绍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ApplicationContext</a:t>
            </a:r>
            <a:r>
              <a:rPr lang="zh-CN" altLang="en-US" sz="5400" dirty="0" smtClean="0">
                <a:solidFill>
                  <a:srgbClr val="2EAA46"/>
                </a:solidFill>
              </a:rPr>
              <a:t>的介绍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初始化相似，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的初始化也很简单，根据配置文件路径不同可以选择不同的实现类加载：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ClassPathXmlApplicationContext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FileSystemXmlApplicationContext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的实例化问题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Shape 89"/>
          <p:cNvSpPr/>
          <p:nvPr/>
        </p:nvSpPr>
        <p:spPr>
          <a:xfrm>
            <a:off x="1059481" y="436675"/>
            <a:ext cx="2216146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BeanFactory</a:t>
            </a:r>
            <a:r>
              <a:rPr lang="zh-CN" altLang="en-US" sz="5400" dirty="0" smtClean="0">
                <a:solidFill>
                  <a:srgbClr val="666666"/>
                </a:solidFill>
              </a:rPr>
              <a:t>和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ApplicationContext</a:t>
            </a:r>
            <a:r>
              <a:rPr lang="zh-CN" altLang="en-US" sz="5400" dirty="0" smtClean="0">
                <a:solidFill>
                  <a:srgbClr val="666666"/>
                </a:solidFill>
              </a:rPr>
              <a:t>的介绍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ApplicationContext</a:t>
            </a:r>
            <a:r>
              <a:rPr lang="zh-CN" altLang="en-US" sz="5400" dirty="0" smtClean="0">
                <a:solidFill>
                  <a:srgbClr val="2EAA46"/>
                </a:solidFill>
              </a:rPr>
              <a:t>的介绍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IoC</a:t>
            </a:r>
            <a:r>
              <a:rPr lang="zh-CN" altLang="en-US" sz="5400" dirty="0" smtClean="0">
                <a:solidFill>
                  <a:srgbClr val="666666"/>
                </a:solidFill>
              </a:rPr>
              <a:t>容器深入理解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Bean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的生命周期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9551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的生命周期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容器中的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拥有明确的生命周期，由多个特定的生命阶段组成，每个生命阶段都允许外界对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施加控制。在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中，我们从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的作用范围和实例化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时所经历的一系列阶段来描述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的生命周期：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的生命周期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ApplicationContext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的生命周期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65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991438" y="195411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如下通过一个图形化的方式进行描述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的生命周期：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97233" y="2938502"/>
            <a:ext cx="6785811" cy="1168680"/>
          </a:xfrm>
          <a:prstGeom prst="roundRect">
            <a:avLst/>
          </a:prstGeom>
          <a:noFill/>
          <a:ln w="381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InstantiationAwareBeanPostProssor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postProcessBeforeInstantiation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（）方法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21297" y="10008269"/>
            <a:ext cx="6785812" cy="988599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BeanNameAware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setBeanName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233" y="7254170"/>
            <a:ext cx="6785812" cy="951897"/>
          </a:xfrm>
          <a:prstGeom prst="roundRect">
            <a:avLst/>
          </a:prstGeom>
          <a:noFill/>
          <a:ln w="381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InstantiationAwareBeanPostProssor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postProcessPropertyValues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97233" y="5566066"/>
            <a:ext cx="6785811" cy="959382"/>
          </a:xfrm>
          <a:prstGeom prst="roundRect">
            <a:avLst/>
          </a:prstGeom>
          <a:noFill/>
          <a:ln w="381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InstantiationAwareBeanPostProssor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postProcessAfterInstantiation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（）方法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28204" y="4572650"/>
            <a:ext cx="4523874" cy="592959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实例化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28201" y="8782132"/>
            <a:ext cx="4523874" cy="722821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设置属性值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97234" y="11679263"/>
            <a:ext cx="6785810" cy="977964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BeanFactoryAware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setBeanFactory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78372" y="4356732"/>
            <a:ext cx="7018419" cy="913104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InitializingBean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afterPropertiesSet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578372" y="3027134"/>
            <a:ext cx="7018419" cy="991416"/>
          </a:xfrm>
          <a:prstGeom prst="roundRect">
            <a:avLst/>
          </a:prstGeom>
          <a:noFill/>
          <a:ln w="381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BeanPostProcessor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postProcessBeforeInitialization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578374" y="6846971"/>
            <a:ext cx="7018418" cy="1027525"/>
          </a:xfrm>
          <a:prstGeom prst="roundRect">
            <a:avLst/>
          </a:prstGeom>
          <a:noFill/>
          <a:ln w="381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BeanPostProcessor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postProcessAfterInitialization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578373" y="5643732"/>
            <a:ext cx="7018418" cy="809527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-method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属性配置的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初始化方法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181574" y="8769092"/>
            <a:ext cx="3237379" cy="118296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将准备就绪的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交给使用者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606444" y="8709943"/>
            <a:ext cx="3481137" cy="118296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缓存池中准备就绪的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091721" y="10723735"/>
            <a:ext cx="7018418" cy="102752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DisposableBean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afterPropertiesSet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098703" y="12119386"/>
            <a:ext cx="7018418" cy="102752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destroy-method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属性配置的销毁方法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21897" y="8089576"/>
            <a:ext cx="21656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【singleton】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634580" y="8085832"/>
            <a:ext cx="21656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【prototype】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345976" y="10189745"/>
            <a:ext cx="21656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【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容器销毁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】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cxnSp>
        <p:nvCxnSpPr>
          <p:cNvPr id="24" name="直接箭头连接符 23"/>
          <p:cNvCxnSpPr>
            <a:stCxn id="2" idx="2"/>
            <a:endCxn id="13" idx="0"/>
          </p:cNvCxnSpPr>
          <p:nvPr/>
        </p:nvCxnSpPr>
        <p:spPr>
          <a:xfrm>
            <a:off x="5390139" y="4107182"/>
            <a:ext cx="2" cy="46546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>
            <a:stCxn id="13" idx="2"/>
            <a:endCxn id="12" idx="0"/>
          </p:cNvCxnSpPr>
          <p:nvPr/>
        </p:nvCxnSpPr>
        <p:spPr>
          <a:xfrm flipH="1">
            <a:off x="5390139" y="5165609"/>
            <a:ext cx="2" cy="40045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>
            <a:stCxn id="12" idx="2"/>
            <a:endCxn id="11" idx="0"/>
          </p:cNvCxnSpPr>
          <p:nvPr/>
        </p:nvCxnSpPr>
        <p:spPr>
          <a:xfrm>
            <a:off x="5390139" y="6525448"/>
            <a:ext cx="0" cy="72872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>
            <a:stCxn id="11" idx="2"/>
            <a:endCxn id="14" idx="0"/>
          </p:cNvCxnSpPr>
          <p:nvPr/>
        </p:nvCxnSpPr>
        <p:spPr>
          <a:xfrm flipH="1">
            <a:off x="5390138" y="8206067"/>
            <a:ext cx="1" cy="57606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/>
          <p:cNvCxnSpPr>
            <a:stCxn id="14" idx="2"/>
            <a:endCxn id="10" idx="0"/>
          </p:cNvCxnSpPr>
          <p:nvPr/>
        </p:nvCxnSpPr>
        <p:spPr>
          <a:xfrm>
            <a:off x="5390138" y="9504953"/>
            <a:ext cx="24065" cy="50331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10" idx="2"/>
            <a:endCxn id="15" idx="0"/>
          </p:cNvCxnSpPr>
          <p:nvPr/>
        </p:nvCxnSpPr>
        <p:spPr>
          <a:xfrm flipH="1">
            <a:off x="5390139" y="10996868"/>
            <a:ext cx="24064" cy="68239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肘形连接符 43"/>
          <p:cNvCxnSpPr>
            <a:stCxn id="15" idx="3"/>
            <a:endCxn id="17" idx="1"/>
          </p:cNvCxnSpPr>
          <p:nvPr/>
        </p:nvCxnSpPr>
        <p:spPr>
          <a:xfrm flipV="1">
            <a:off x="8783044" y="3522842"/>
            <a:ext cx="2795328" cy="8645403"/>
          </a:xfrm>
          <a:prstGeom prst="bentConnector3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>
            <a:stCxn id="17" idx="2"/>
            <a:endCxn id="16" idx="0"/>
          </p:cNvCxnSpPr>
          <p:nvPr/>
        </p:nvCxnSpPr>
        <p:spPr>
          <a:xfrm>
            <a:off x="15087582" y="4018550"/>
            <a:ext cx="0" cy="33818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箭头连接符 49"/>
          <p:cNvCxnSpPr>
            <a:stCxn id="16" idx="2"/>
            <a:endCxn id="19" idx="0"/>
          </p:cNvCxnSpPr>
          <p:nvPr/>
        </p:nvCxnSpPr>
        <p:spPr>
          <a:xfrm>
            <a:off x="15087582" y="5269836"/>
            <a:ext cx="0" cy="37389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/>
          <p:cNvCxnSpPr>
            <a:stCxn id="19" idx="2"/>
            <a:endCxn id="18" idx="0"/>
          </p:cNvCxnSpPr>
          <p:nvPr/>
        </p:nvCxnSpPr>
        <p:spPr>
          <a:xfrm>
            <a:off x="15087582" y="6453259"/>
            <a:ext cx="1" cy="39371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箭头连接符 55"/>
          <p:cNvCxnSpPr>
            <a:stCxn id="18" idx="2"/>
            <a:endCxn id="21" idx="0"/>
          </p:cNvCxnSpPr>
          <p:nvPr/>
        </p:nvCxnSpPr>
        <p:spPr>
          <a:xfrm flipH="1">
            <a:off x="13347013" y="7874496"/>
            <a:ext cx="1740570" cy="83544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箭头连接符 59"/>
          <p:cNvCxnSpPr>
            <a:endCxn id="22" idx="0"/>
          </p:cNvCxnSpPr>
          <p:nvPr/>
        </p:nvCxnSpPr>
        <p:spPr>
          <a:xfrm>
            <a:off x="13523495" y="9941034"/>
            <a:ext cx="2077435" cy="78270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接箭头连接符 62"/>
          <p:cNvCxnSpPr>
            <a:stCxn id="22" idx="2"/>
            <a:endCxn id="23" idx="0"/>
          </p:cNvCxnSpPr>
          <p:nvPr/>
        </p:nvCxnSpPr>
        <p:spPr>
          <a:xfrm>
            <a:off x="15600930" y="11751260"/>
            <a:ext cx="6982" cy="36812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直接箭头连接符 65"/>
          <p:cNvCxnSpPr>
            <a:stCxn id="18" idx="2"/>
            <a:endCxn id="5" idx="0"/>
          </p:cNvCxnSpPr>
          <p:nvPr/>
        </p:nvCxnSpPr>
        <p:spPr>
          <a:xfrm>
            <a:off x="15087583" y="7874496"/>
            <a:ext cx="2712681" cy="89459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89"/>
          <p:cNvSpPr/>
          <p:nvPr/>
        </p:nvSpPr>
        <p:spPr>
          <a:xfrm>
            <a:off x="1008869" y="436667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的生命周期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BeanFactory</a:t>
            </a:r>
            <a:r>
              <a:rPr lang="zh-CN" altLang="en-US" sz="5400" dirty="0" smtClean="0">
                <a:solidFill>
                  <a:srgbClr val="2EAA46"/>
                </a:solidFill>
              </a:rPr>
              <a:t>中的</a:t>
            </a:r>
            <a:r>
              <a:rPr lang="en-US" altLang="zh-CN" sz="5400" dirty="0" smtClean="0">
                <a:solidFill>
                  <a:srgbClr val="2EAA46"/>
                </a:solidFill>
              </a:rPr>
              <a:t>Bean</a:t>
            </a:r>
            <a:r>
              <a:rPr lang="zh-CN" altLang="en-US" sz="5400" dirty="0" smtClean="0">
                <a:solidFill>
                  <a:srgbClr val="2EAA46"/>
                </a:solidFill>
              </a:rPr>
              <a:t>的生命周期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7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 animBg="1"/>
      <p:bldP spid="21" grpId="0" animBg="1"/>
      <p:bldP spid="22" grpId="0" animBg="1"/>
      <p:bldP spid="23" grpId="0" animBg="1"/>
      <p:bldP spid="7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IoC</a:t>
            </a:r>
            <a:r>
              <a:rPr lang="zh-CN" altLang="en-US" sz="5400" dirty="0" smtClean="0">
                <a:solidFill>
                  <a:srgbClr val="666666"/>
                </a:solidFill>
              </a:rPr>
              <a:t>容器深入理解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IoC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概述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62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991438" y="1954116"/>
            <a:ext cx="22200565" cy="117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如下通过一个图形化的方式进行描述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的生命周期：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97233" y="4550723"/>
            <a:ext cx="6785811" cy="1168680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InstantiationAwareBeanPostProssor</a:t>
            </a:r>
            <a:endParaRPr lang="en-US" altLang="zh-CN" sz="2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postProcessBeforeInstantiation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234" y="11620490"/>
            <a:ext cx="6785812" cy="988599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BeanNameAware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setBeanName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233" y="8866391"/>
            <a:ext cx="6785812" cy="951897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InstantiationAwareBeanPostProssor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postProcessPropertyValues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97233" y="7178287"/>
            <a:ext cx="6785811" cy="959382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InstantiationAwareBeanPostProssor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postProcessAfterInstantiation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（）方法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28204" y="6184871"/>
            <a:ext cx="4523874" cy="592959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实例化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28201" y="10394353"/>
            <a:ext cx="4523874" cy="722821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设置属性值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698687" y="2906821"/>
            <a:ext cx="6785810" cy="977964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BeanFactoryAware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setBeanFactory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78372" y="7629300"/>
            <a:ext cx="7018419" cy="913104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InitializingBean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afterPropertiesSet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578372" y="6155324"/>
            <a:ext cx="7018419" cy="991416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BeanPostProcessor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postProcessBeforeInitialization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578374" y="10119539"/>
            <a:ext cx="7018418" cy="102752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BeanPostProcessor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postProcessAfterInitialization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578373" y="8916300"/>
            <a:ext cx="7018418" cy="809527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-method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属性配置的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初始化方法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472902" y="12041660"/>
            <a:ext cx="3237379" cy="118296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将准备就绪的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交给使用者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123907" y="4273819"/>
            <a:ext cx="3481137" cy="1182965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缓存池中准备就绪的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821556" y="6464111"/>
            <a:ext cx="4114819" cy="102752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DisposableBean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afterPropertiesSet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9836047" y="8185416"/>
            <a:ext cx="4114819" cy="1027525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destroy-method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属性配置的销毁方法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83274" y="5330104"/>
            <a:ext cx="21656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【singleton】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004741" y="11358400"/>
            <a:ext cx="21656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【prototype】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151060" y="5788994"/>
            <a:ext cx="21656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indent="0" rtl="0" latinLnBrk="1" hangingPunct="0"/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【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容器销毁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】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cxnSp>
        <p:nvCxnSpPr>
          <p:cNvPr id="24" name="直接箭头连接符 23"/>
          <p:cNvCxnSpPr>
            <a:stCxn id="2" idx="2"/>
            <a:endCxn id="13" idx="0"/>
          </p:cNvCxnSpPr>
          <p:nvPr/>
        </p:nvCxnSpPr>
        <p:spPr>
          <a:xfrm>
            <a:off x="5390139" y="5719403"/>
            <a:ext cx="2" cy="46546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>
            <a:stCxn id="13" idx="2"/>
            <a:endCxn id="12" idx="0"/>
          </p:cNvCxnSpPr>
          <p:nvPr/>
        </p:nvCxnSpPr>
        <p:spPr>
          <a:xfrm flipH="1">
            <a:off x="5390139" y="6777830"/>
            <a:ext cx="2" cy="40045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>
            <a:stCxn id="12" idx="2"/>
            <a:endCxn id="11" idx="0"/>
          </p:cNvCxnSpPr>
          <p:nvPr/>
        </p:nvCxnSpPr>
        <p:spPr>
          <a:xfrm>
            <a:off x="5390139" y="8137669"/>
            <a:ext cx="0" cy="72872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>
            <a:stCxn id="11" idx="2"/>
            <a:endCxn id="14" idx="0"/>
          </p:cNvCxnSpPr>
          <p:nvPr/>
        </p:nvCxnSpPr>
        <p:spPr>
          <a:xfrm flipH="1">
            <a:off x="5390138" y="9818288"/>
            <a:ext cx="1" cy="57606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/>
          <p:cNvCxnSpPr>
            <a:stCxn id="14" idx="2"/>
            <a:endCxn id="10" idx="0"/>
          </p:cNvCxnSpPr>
          <p:nvPr/>
        </p:nvCxnSpPr>
        <p:spPr>
          <a:xfrm>
            <a:off x="5390138" y="11117174"/>
            <a:ext cx="2" cy="50331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肘形连接符 43"/>
          <p:cNvCxnSpPr>
            <a:stCxn id="10" idx="3"/>
            <a:endCxn id="15" idx="1"/>
          </p:cNvCxnSpPr>
          <p:nvPr/>
        </p:nvCxnSpPr>
        <p:spPr>
          <a:xfrm flipV="1">
            <a:off x="8783046" y="3395803"/>
            <a:ext cx="2915641" cy="871898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>
            <a:stCxn id="17" idx="2"/>
            <a:endCxn id="16" idx="0"/>
          </p:cNvCxnSpPr>
          <p:nvPr/>
        </p:nvCxnSpPr>
        <p:spPr>
          <a:xfrm>
            <a:off x="15087582" y="7146740"/>
            <a:ext cx="0" cy="48256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箭头连接符 49"/>
          <p:cNvCxnSpPr>
            <a:stCxn id="16" idx="2"/>
            <a:endCxn id="19" idx="0"/>
          </p:cNvCxnSpPr>
          <p:nvPr/>
        </p:nvCxnSpPr>
        <p:spPr>
          <a:xfrm>
            <a:off x="15087582" y="8542404"/>
            <a:ext cx="0" cy="37389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/>
          <p:cNvCxnSpPr>
            <a:stCxn id="19" idx="2"/>
            <a:endCxn id="18" idx="0"/>
          </p:cNvCxnSpPr>
          <p:nvPr/>
        </p:nvCxnSpPr>
        <p:spPr>
          <a:xfrm>
            <a:off x="15087582" y="9725827"/>
            <a:ext cx="1" cy="39371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箭头连接符 59"/>
          <p:cNvCxnSpPr>
            <a:stCxn id="22" idx="2"/>
            <a:endCxn id="23" idx="0"/>
          </p:cNvCxnSpPr>
          <p:nvPr/>
        </p:nvCxnSpPr>
        <p:spPr>
          <a:xfrm>
            <a:off x="21878966" y="7491636"/>
            <a:ext cx="14491" cy="69378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接箭头连接符 62"/>
          <p:cNvCxnSpPr>
            <a:stCxn id="21" idx="4"/>
            <a:endCxn id="22" idx="0"/>
          </p:cNvCxnSpPr>
          <p:nvPr/>
        </p:nvCxnSpPr>
        <p:spPr>
          <a:xfrm>
            <a:off x="21864476" y="5456784"/>
            <a:ext cx="14490" cy="100732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直接箭头连接符 65"/>
          <p:cNvCxnSpPr>
            <a:stCxn id="18" idx="2"/>
            <a:endCxn id="5" idx="0"/>
          </p:cNvCxnSpPr>
          <p:nvPr/>
        </p:nvCxnSpPr>
        <p:spPr>
          <a:xfrm>
            <a:off x="15087583" y="11147064"/>
            <a:ext cx="4009" cy="89459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肘形连接符 56"/>
          <p:cNvCxnSpPr>
            <a:stCxn id="18" idx="3"/>
            <a:endCxn id="21" idx="0"/>
          </p:cNvCxnSpPr>
          <p:nvPr/>
        </p:nvCxnSpPr>
        <p:spPr>
          <a:xfrm flipV="1">
            <a:off x="18596792" y="4273819"/>
            <a:ext cx="3267684" cy="6359483"/>
          </a:xfrm>
          <a:prstGeom prst="bentConnector4">
            <a:avLst>
              <a:gd name="adj1" fmla="val 23367"/>
              <a:gd name="adj2" fmla="val 103595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圆角矩形 67"/>
          <p:cNvSpPr/>
          <p:nvPr/>
        </p:nvSpPr>
        <p:spPr>
          <a:xfrm>
            <a:off x="11698689" y="4499315"/>
            <a:ext cx="6785810" cy="977964"/>
          </a:xfrm>
          <a:prstGeom prst="roundRect">
            <a:avLst/>
          </a:prstGeom>
          <a:noFill/>
          <a:ln w="381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ApplicationContextAware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setApplicationContext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981192" y="2906821"/>
            <a:ext cx="6785811" cy="1168680"/>
          </a:xfrm>
          <a:prstGeom prst="roundRect">
            <a:avLst/>
          </a:prstGeom>
          <a:noFill/>
          <a:ln w="381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108000" lvl="3" indent="0">
              <a:buClr>
                <a:srgbClr val="35B558"/>
              </a:buClr>
              <a:buSzPct val="104999"/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调用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BeanFactoryProcessor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08000" lvl="3" indent="0">
              <a:buClr>
                <a:srgbClr val="35B558"/>
              </a:buClr>
              <a:buSzPct val="104999"/>
            </a:pP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postProcessBeanFactory</a:t>
            </a:r>
            <a:r>
              <a:rPr lang="en-US" altLang="zh-CN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</a:t>
            </a:r>
            <a:r>
              <a:rPr lang="zh-CN" altLang="en-US" sz="2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</a:t>
            </a:r>
            <a:endParaRPr lang="en-US" altLang="zh-CN" sz="2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cxnSp>
        <p:nvCxnSpPr>
          <p:cNvPr id="39" name="直接箭头连接符 38"/>
          <p:cNvCxnSpPr>
            <a:stCxn id="68" idx="2"/>
            <a:endCxn id="17" idx="0"/>
          </p:cNvCxnSpPr>
          <p:nvPr/>
        </p:nvCxnSpPr>
        <p:spPr>
          <a:xfrm flipH="1">
            <a:off x="15087582" y="5477279"/>
            <a:ext cx="4012" cy="67804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15" idx="2"/>
            <a:endCxn id="68" idx="0"/>
          </p:cNvCxnSpPr>
          <p:nvPr/>
        </p:nvCxnSpPr>
        <p:spPr>
          <a:xfrm>
            <a:off x="15091592" y="3884785"/>
            <a:ext cx="2" cy="61453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/>
          <p:cNvCxnSpPr>
            <a:stCxn id="73" idx="2"/>
            <a:endCxn id="2" idx="0"/>
          </p:cNvCxnSpPr>
          <p:nvPr/>
        </p:nvCxnSpPr>
        <p:spPr>
          <a:xfrm>
            <a:off x="5374098" y="4075501"/>
            <a:ext cx="16041" cy="47522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89"/>
          <p:cNvSpPr/>
          <p:nvPr/>
        </p:nvSpPr>
        <p:spPr>
          <a:xfrm>
            <a:off x="1008869" y="436667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Bean</a:t>
            </a:r>
            <a:r>
              <a:rPr lang="zh-CN" altLang="en-US" sz="5400" dirty="0" smtClean="0">
                <a:solidFill>
                  <a:srgbClr val="666666"/>
                </a:solidFill>
              </a:rPr>
              <a:t>的生命周期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ApplicationContext</a:t>
            </a:r>
            <a:r>
              <a:rPr lang="zh-CN" altLang="en-US" sz="5400" dirty="0" smtClean="0">
                <a:solidFill>
                  <a:srgbClr val="2EAA46"/>
                </a:solidFill>
              </a:rPr>
              <a:t>中的</a:t>
            </a:r>
            <a:r>
              <a:rPr lang="en-US" altLang="zh-CN" sz="5400" dirty="0" smtClean="0">
                <a:solidFill>
                  <a:srgbClr val="2EAA46"/>
                </a:solidFill>
              </a:rPr>
              <a:t>Bean</a:t>
            </a:r>
            <a:r>
              <a:rPr lang="zh-CN" altLang="en-US" sz="5400" dirty="0" smtClean="0">
                <a:solidFill>
                  <a:srgbClr val="2EAA46"/>
                </a:solidFill>
              </a:rPr>
              <a:t>的生命周期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 animBg="1"/>
      <p:bldP spid="21" grpId="0" animBg="1"/>
      <p:bldP spid="22" grpId="0" animBg="1"/>
      <p:bldP spid="23" grpId="0" animBg="1"/>
      <p:bldP spid="7" grpId="0"/>
      <p:bldP spid="25" grpId="0"/>
      <p:bldP spid="26" grpId="0"/>
      <p:bldP spid="68" grpId="0" animBg="1"/>
      <p:bldP spid="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 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容器的深入理解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容器的知识，我们通过简单明了的实例逐步讲解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概念，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详细分析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的生命周期，并探讨了生命周期接口的实际意义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概念所包含的设计思想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语言反射技术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3.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BeanFactory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ApplicationContextt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基础接口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4.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的生命周期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通过本课程的学习，你可以掌握依赖注入的设计思想，实现原理以及几个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容器级接口的知识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如果想继续提高，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的相关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9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容器的内核，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、声明式事务等功能都依赖于此功能，它涉及代码解耦，设计模式、代码优化等问题的考量，我们将通过以下三方面来深入了解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的初步理解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的注入类型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的注入方式</a:t>
            </a: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41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的初步理解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的概念重要但比较晦涩难懂，如下将通过一个小例子来说明这个概念：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示例场景：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电影</a:t>
            </a:r>
            <a:r>
              <a:rPr lang="zh-CN" altLang="en-US" sz="48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：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无间道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-》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角色</a:t>
            </a:r>
            <a:r>
              <a:rPr lang="zh-CN" altLang="en-US" sz="4800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：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刘建明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-》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演员：刘德华</a:t>
            </a:r>
            <a:endParaRPr lang="en-US" altLang="zh-CN" sz="48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1291" y="7115240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WuJianDao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1291" y="8065750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tianTai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9463" y="7131130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LiuDeHua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99463" y="8081640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+declare():void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597879" y="8022484"/>
            <a:ext cx="1197884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矩形 15"/>
          <p:cNvSpPr/>
          <p:nvPr/>
        </p:nvSpPr>
        <p:spPr>
          <a:xfrm>
            <a:off x="3759142" y="5631339"/>
            <a:ext cx="5100891" cy="950510"/>
          </a:xfrm>
          <a:prstGeom prst="rect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剧本和演员直接耦合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341241" y="7081701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WuJianDao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341241" y="8032211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tianTai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316925" y="7097591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LiuJianming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316925" y="8048101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+declare():void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349010" y="10450370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LiuDeHua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349010" y="11400880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+declare():void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cxnSp>
        <p:nvCxnSpPr>
          <p:cNvPr id="23" name="直接箭头连接符 22"/>
          <p:cNvCxnSpPr>
            <a:stCxn id="18" idx="2"/>
          </p:cNvCxnSpPr>
          <p:nvPr/>
        </p:nvCxnSpPr>
        <p:spPr>
          <a:xfrm>
            <a:off x="14439535" y="8982721"/>
            <a:ext cx="3877390" cy="241815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/>
          <p:nvPr/>
        </p:nvCxnSpPr>
        <p:spPr>
          <a:xfrm>
            <a:off x="16530630" y="8048101"/>
            <a:ext cx="1786295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 24"/>
          <p:cNvSpPr/>
          <p:nvPr/>
        </p:nvSpPr>
        <p:spPr>
          <a:xfrm>
            <a:off x="13696799" y="9499860"/>
            <a:ext cx="4196588" cy="950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&lt;&lt;create&gt;&gt;</a:t>
            </a:r>
            <a:endParaRPr lang="zh-CN" altLang="en-US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112890" y="5631339"/>
            <a:ext cx="5059327" cy="950510"/>
          </a:xfrm>
          <a:prstGeom prst="rect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引入角色接口后的关系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687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示例场景：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电影：无间道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-》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角色：刘建明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-》</a:t>
            </a:r>
            <a:r>
              <a:rPr lang="zh-CN" altLang="en-US" sz="48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演员：刘德华</a:t>
            </a:r>
            <a:endParaRPr lang="en-US" altLang="zh-CN" sz="48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的初步理解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" name="矩形 10"/>
          <p:cNvSpPr/>
          <p:nvPr/>
        </p:nvSpPr>
        <p:spPr>
          <a:xfrm>
            <a:off x="945410" y="7324415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WuJianDao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5410" y="8274925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tianTai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67068" y="4984417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Director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7068" y="5934927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</a:t>
            </a: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directMovie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56506" y="7414327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LiuJianming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506" y="8364837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+declare():void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cxnSp>
        <p:nvCxnSpPr>
          <p:cNvPr id="4" name="直接箭头连接符 3"/>
          <p:cNvCxnSpPr>
            <a:endCxn id="11" idx="0"/>
          </p:cNvCxnSpPr>
          <p:nvPr/>
        </p:nvCxnSpPr>
        <p:spPr>
          <a:xfrm flipH="1">
            <a:off x="3043704" y="5934927"/>
            <a:ext cx="4023364" cy="138948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矩形 17"/>
          <p:cNvSpPr/>
          <p:nvPr/>
        </p:nvSpPr>
        <p:spPr>
          <a:xfrm>
            <a:off x="11285179" y="8045373"/>
            <a:ext cx="3382354" cy="950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&lt;&lt;create&gt;&gt;</a:t>
            </a:r>
            <a:endParaRPr lang="zh-CN" altLang="en-US" sz="2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8591" y="9852727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LiuDeHua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88591" y="10803237"/>
            <a:ext cx="4196588" cy="9505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+declare():void</a:t>
            </a: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cxnSp>
        <p:nvCxnSpPr>
          <p:cNvPr id="21" name="直接箭头连接符 20"/>
          <p:cNvCxnSpPr>
            <a:stCxn id="14" idx="2"/>
            <a:endCxn id="15" idx="0"/>
          </p:cNvCxnSpPr>
          <p:nvPr/>
        </p:nvCxnSpPr>
        <p:spPr>
          <a:xfrm flipH="1">
            <a:off x="9154800" y="6885437"/>
            <a:ext cx="10562" cy="5288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>
            <a:stCxn id="19" idx="0"/>
          </p:cNvCxnSpPr>
          <p:nvPr/>
        </p:nvCxnSpPr>
        <p:spPr>
          <a:xfrm flipV="1">
            <a:off x="9186885" y="9315347"/>
            <a:ext cx="0" cy="53738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肘形连接符 25"/>
          <p:cNvCxnSpPr>
            <a:endCxn id="20" idx="3"/>
          </p:cNvCxnSpPr>
          <p:nvPr/>
        </p:nvCxnSpPr>
        <p:spPr>
          <a:xfrm rot="16200000" flipH="1">
            <a:off x="8511274" y="8504586"/>
            <a:ext cx="5515725" cy="32085"/>
          </a:xfrm>
          <a:prstGeom prst="bentConnector4">
            <a:avLst>
              <a:gd name="adj1" fmla="val -552"/>
              <a:gd name="adj2" fmla="val 4637388"/>
            </a:avLst>
          </a:prstGeom>
          <a:noFill/>
          <a:ln w="25400" cap="flat">
            <a:solidFill>
              <a:srgbClr val="FF0000"/>
            </a:solidFill>
            <a:prstDash val="solid"/>
            <a:bevel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/>
          <p:nvPr/>
        </p:nvCxnSpPr>
        <p:spPr>
          <a:xfrm>
            <a:off x="4660738" y="8274925"/>
            <a:ext cx="2395768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Shape 128"/>
          <p:cNvSpPr txBox="1">
            <a:spLocks/>
          </p:cNvSpPr>
          <p:nvPr/>
        </p:nvSpPr>
        <p:spPr>
          <a:xfrm>
            <a:off x="15560842" y="5436563"/>
            <a:ext cx="6281216" cy="32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的字面理解：</a:t>
            </a:r>
            <a:endParaRPr lang="zh-CN" altLang="zh-CN" sz="4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其一</a:t>
            </a: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：</a:t>
            </a:r>
            <a:r>
              <a:rPr lang="zh-CN" altLang="en-US" sz="36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控制</a:t>
            </a:r>
            <a:endParaRPr lang="en-US" altLang="zh-CN" sz="3600" dirty="0" smtClean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其二：</a:t>
            </a:r>
            <a:r>
              <a:rPr lang="zh-CN" altLang="en-US" sz="3600" dirty="0" smtClean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反转</a:t>
            </a:r>
            <a:endParaRPr lang="en-US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6" name="Shape 128"/>
          <p:cNvSpPr txBox="1">
            <a:spLocks/>
          </p:cNvSpPr>
          <p:nvPr/>
        </p:nvSpPr>
        <p:spPr>
          <a:xfrm>
            <a:off x="15560842" y="8581434"/>
            <a:ext cx="6281216" cy="3867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DI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概念的引入：</a:t>
            </a:r>
            <a:endParaRPr lang="zh-CN" altLang="zh-CN" sz="4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让调用类对某一接口实现类的依赖关系由第三方注入，以移除调用类对某一接口实现类的依赖</a:t>
            </a:r>
            <a:endParaRPr lang="en-US" sz="36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30146" y="12012456"/>
            <a:ext cx="8746210" cy="950510"/>
          </a:xfrm>
          <a:prstGeom prst="rect">
            <a:avLst/>
          </a:prstGeom>
          <a:noFill/>
          <a:ln w="12700" cap="flat">
            <a:solidFill>
              <a:srgbClr val="666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引入导演，剧本和饰演者完全解耦</a:t>
            </a:r>
          </a:p>
        </p:txBody>
      </p:sp>
    </p:spTree>
    <p:extLst>
      <p:ext uri="{BB962C8B-B14F-4D97-AF65-F5344CB8AC3E}">
        <p14:creationId xmlns:p14="http://schemas.microsoft.com/office/powerpoint/2010/main" val="26981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 animBg="1"/>
      <p:bldP spid="55" grpId="0" animBg="1"/>
      <p:bldP spid="5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的注入类型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从注入方法上看，主要划分为三种类型：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构造函数注入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属性注入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接口注入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320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的注入类型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构造函数注入：通过调用类的构造函数，将接口实现类通过构造函数变量传入：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8046" y="4764435"/>
            <a:ext cx="8393176" cy="6184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Public class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{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private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;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1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：注入刘建明的具体扮演者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) {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this.ljm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;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}   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public void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tianTai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 {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   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ljm.declare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(“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我想做一个好人！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”)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}</a:t>
            </a:r>
          </a:p>
          <a:p>
            <a:pPr marL="0" marR="0" indent="0" algn="l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}</a:t>
            </a: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32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0079" y="4764434"/>
            <a:ext cx="10863664" cy="6184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Public class Director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void direct()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2.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指定角色的扮演者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new LiuDeHua();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3.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注入具体扮演者到剧本中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new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wjd.tianTai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}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}</a:t>
            </a:r>
            <a:endParaRPr lang="zh-CN" altLang="en-US" sz="36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6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err="1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的注入类型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24391" y="3160754"/>
            <a:ext cx="22200565" cy="10281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latinLnBrk="1" hangingPunct="0"/>
            <a:endParaRPr lang="en-US" sz="3600" dirty="0">
              <a:solidFill>
                <a:srgbClr val="666666"/>
              </a:solidFill>
              <a:sym typeface="Noto Sans CJK SC Regular"/>
            </a:endParaRPr>
          </a:p>
          <a:p>
            <a:pPr algn="l" rtl="0" latinLnBrk="1" hangingPunct="0"/>
            <a:endParaRPr lang="en-US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注入：通过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Setter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方法完成调用类所需依赖的注入，更加灵活方便：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1794" y="4812487"/>
            <a:ext cx="9368584" cy="6184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Public class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private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1.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属性注入方法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void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setLjm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)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this.ljm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}   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void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tianTai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ljm.declare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(“</a:t>
            </a:r>
            <a:r>
              <a:rPr lang="zh-CN" altLang="en-US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我想做一个好人！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”)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}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}</a:t>
            </a:r>
            <a:endParaRPr lang="zh-CN" altLang="en-US" sz="36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38547" y="4812487"/>
            <a:ext cx="10116118" cy="50534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Public class Director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public void direct() {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LiuJianming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new LiuDeHua();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= new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WuJianDao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//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2.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调用属性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Setter</a:t>
            </a:r>
            <a:r>
              <a:rPr lang="zh-CN" altLang="en-US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方法注入</a:t>
            </a:r>
            <a:endParaRPr lang="en-US" altLang="zh-CN" sz="3600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wjd.setLjm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ljm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wjd.tianTai</a:t>
            </a:r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();</a:t>
            </a:r>
          </a:p>
          <a:p>
            <a:pPr algn="l" rtl="0" latinLnBrk="1" hangingPunct="0"/>
            <a:r>
              <a:rPr lang="en-US" altLang="zh-CN" sz="36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</a:rPr>
              <a:t>}</a:t>
            </a:r>
            <a:endParaRPr lang="zh-CN" altLang="en-US" sz="36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8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3418</Words>
  <Application>Microsoft Macintosh PowerPoint</Application>
  <PresentationFormat>自定义</PresentationFormat>
  <Paragraphs>413</Paragraphs>
  <Slides>32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Administrator</dc:creator>
  <cp:lastModifiedBy>Linda Guo</cp:lastModifiedBy>
  <cp:revision>576</cp:revision>
  <dcterms:modified xsi:type="dcterms:W3CDTF">2015-04-13T03:35:40Z</dcterms:modified>
</cp:coreProperties>
</file>