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7" r:id="rId3"/>
    <p:sldId id="260" r:id="rId4"/>
    <p:sldId id="261" r:id="rId5"/>
    <p:sldId id="304" r:id="rId6"/>
    <p:sldId id="286" r:id="rId7"/>
    <p:sldId id="287" r:id="rId8"/>
    <p:sldId id="288" r:id="rId9"/>
    <p:sldId id="266" r:id="rId10"/>
    <p:sldId id="271" r:id="rId11"/>
    <p:sldId id="272" r:id="rId12"/>
    <p:sldId id="273" r:id="rId13"/>
    <p:sldId id="270" r:id="rId14"/>
    <p:sldId id="275" r:id="rId15"/>
    <p:sldId id="305" r:id="rId16"/>
    <p:sldId id="278" r:id="rId17"/>
    <p:sldId id="279" r:id="rId18"/>
    <p:sldId id="281" r:id="rId19"/>
    <p:sldId id="280" r:id="rId20"/>
    <p:sldId id="282" r:id="rId21"/>
    <p:sldId id="283" r:id="rId22"/>
    <p:sldId id="284" r:id="rId23"/>
    <p:sldId id="285" r:id="rId24"/>
    <p:sldId id="30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6BB558-0AF0-4728-8BFD-8B73457055AE}">
          <p14:sldIdLst>
            <p14:sldId id="257"/>
          </p14:sldIdLst>
        </p14:section>
        <p14:section name="一、需求分析" id="{7C085514-F064-4804-8F05-80CBC462B480}">
          <p14:sldIdLst>
            <p14:sldId id="260"/>
            <p14:sldId id="261"/>
            <p14:sldId id="304"/>
            <p14:sldId id="286"/>
            <p14:sldId id="287"/>
            <p14:sldId id="288"/>
            <p14:sldId id="266"/>
            <p14:sldId id="271"/>
            <p14:sldId id="272"/>
            <p14:sldId id="273"/>
          </p14:sldIdLst>
        </p14:section>
        <p14:section name="需求分析" id="{7A894D36-2703-46B3-BE10-E9F74FBFB7D5}">
          <p14:sldIdLst>
            <p14:sldId id="270"/>
          </p14:sldIdLst>
        </p14:section>
        <p14:section name="UI" id="{6BA2FFF3-D9F1-44A8-AA4A-90C980E3C9D4}">
          <p14:sldIdLst>
            <p14:sldId id="275"/>
            <p14:sldId id="305"/>
            <p14:sldId id="278"/>
            <p14:sldId id="279"/>
            <p14:sldId id="281"/>
            <p14:sldId id="280"/>
            <p14:sldId id="282"/>
            <p14:sldId id="283"/>
            <p14:sldId id="284"/>
          </p14:sldIdLst>
        </p14:section>
        <p14:section name="参数设计" id="{F01CDDDE-D298-4ADF-9A4A-74E82BBB049A}">
          <p14:sldIdLst>
            <p14:sldId id="28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927B-17CC-4CA0-8AF1-506DA2851143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9E1B6-EDF9-4A53-89C5-F7FAE6B20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3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7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7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5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7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3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4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7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AED7-69FB-2743-8E30-14072D7ADDE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2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346AC-9DB0-49AC-9551-1544FB18E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FDB2EF-05AD-461A-92BD-D8B46F04D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D89D5-3EFE-40AD-A978-B7C76E83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706B6-0ED7-4F0F-B0F9-F38927A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F47D-F1CA-4B4A-BE1E-6CAD2B9D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3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11D0-567A-4556-82BB-2E8B9DAE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B6E27-AD9F-4D43-BE16-DFD59155A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F9F52-DBEE-402F-89F4-2FAAEF27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1E969-C85C-46B4-97AF-D3BEF045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68D20-31D9-446E-803A-4AE05F53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1732C-9C61-4BFF-A757-CAE21931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DDE920-4EED-4AC1-9FD4-EBC434A6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53FC1-D788-44F8-BFEC-3087AC25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1C79-7930-44D4-816F-B08EE653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CC28F-1B47-49F3-930D-1548A304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209835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/>
                <a:ea typeface="微软雅黑"/>
                <a:cs typeface="Microsoft YaHei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388836" y="3479639"/>
            <a:ext cx="5414328" cy="555964"/>
          </a:xfrm>
          <a:prstGeom prst="rect">
            <a:avLst/>
          </a:prstGeom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zh-CN" altLang="en-US" sz="3092" b="0" i="0">
                <a:solidFill>
                  <a:srgbClr val="2E86CF"/>
                </a:solidFill>
                <a:latin typeface="微软雅黑"/>
                <a:ea typeface="微软雅黑"/>
                <a:cs typeface="Microsoft YaHei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54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209835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微软雅黑"/>
                <a:ea typeface="微软雅黑"/>
                <a:cs typeface="Microsoft YaHei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3388836" y="3479639"/>
            <a:ext cx="5414328" cy="555964"/>
          </a:xfrm>
          <a:prstGeom prst="rect">
            <a:avLst/>
          </a:prstGeom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zh-CN" altLang="en-US" sz="3092" b="0" i="0">
                <a:solidFill>
                  <a:srgbClr val="2E86CF"/>
                </a:solidFill>
                <a:latin typeface="微软雅黑"/>
                <a:ea typeface="微软雅黑"/>
                <a:cs typeface="Microsoft YaHei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042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72237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-880532" y="1419225"/>
            <a:ext cx="184731" cy="28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endParaRPr lang="zh-CN" altLang="en-US" sz="126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08055"/>
            <a:ext cx="11972544" cy="522990"/>
          </a:xfrm>
        </p:spPr>
        <p:txBody>
          <a:bodyPr>
            <a:noAutofit/>
          </a:bodyPr>
          <a:lstStyle>
            <a:lvl1pPr algn="l">
              <a:defRPr sz="2249" b="0" i="0">
                <a:latin typeface="微软雅黑"/>
                <a:ea typeface="微软雅黑"/>
                <a:cs typeface="Microsoft YaHei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3632" y="186990"/>
            <a:ext cx="658368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>
              <a:defRPr/>
            </a:pPr>
            <a:fld id="{3078B9AA-0F27-0442-80D6-F05794DC29E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96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31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72237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-880532" y="1419225"/>
            <a:ext cx="184731" cy="28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endParaRPr lang="zh-CN" altLang="en-US" sz="126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08055"/>
            <a:ext cx="11972544" cy="522990"/>
          </a:xfrm>
        </p:spPr>
        <p:txBody>
          <a:bodyPr>
            <a:noAutofit/>
          </a:bodyPr>
          <a:lstStyle>
            <a:lvl1pPr algn="l">
              <a:defRPr sz="2249" b="0" i="0">
                <a:latin typeface="微软雅黑"/>
                <a:ea typeface="微软雅黑"/>
                <a:cs typeface="Microsoft YaHei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47695"/>
            <a:ext cx="10972800" cy="517980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Microsoft YaHei"/>
              </a:defRPr>
            </a:lvl1pPr>
            <a:lvl2pPr>
              <a:defRPr>
                <a:latin typeface="微软雅黑"/>
                <a:ea typeface="微软雅黑"/>
                <a:cs typeface="Microsoft YaHei"/>
              </a:defRPr>
            </a:lvl2pPr>
            <a:lvl3pPr>
              <a:defRPr>
                <a:latin typeface="微软雅黑"/>
                <a:ea typeface="微软雅黑"/>
                <a:cs typeface="Microsoft YaHei"/>
              </a:defRPr>
            </a:lvl3pPr>
            <a:lvl4pPr>
              <a:defRPr>
                <a:latin typeface="微软雅黑"/>
                <a:ea typeface="微软雅黑"/>
                <a:cs typeface="Microsoft YaHei"/>
              </a:defRPr>
            </a:lvl4pPr>
            <a:lvl5pPr>
              <a:defRPr>
                <a:latin typeface="微软雅黑"/>
                <a:ea typeface="微软雅黑"/>
                <a:cs typeface="Microsoft YaHei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pPr>
              <a:defRPr/>
            </a:pPr>
            <a:fld id="{D647A0CD-866B-3343-8A31-13C7FD8A1AFC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3632" y="186990"/>
            <a:ext cx="658368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>
              <a:defRPr/>
            </a:pPr>
            <a:fld id="{3078B9AA-0F27-0442-80D6-F05794DC29E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6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mgr-notool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192000" cy="463294"/>
          </a:xfrm>
          <a:prstGeom prst="rect">
            <a:avLst/>
          </a:prstGeom>
          <a:solidFill>
            <a:srgbClr val="0788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 dirty="0"/>
          </a:p>
        </p:txBody>
      </p:sp>
      <p:sp>
        <p:nvSpPr>
          <p:cNvPr id="35" name="矩形 34"/>
          <p:cNvSpPr/>
          <p:nvPr userDrawn="1"/>
        </p:nvSpPr>
        <p:spPr>
          <a:xfrm>
            <a:off x="4570995" y="0"/>
            <a:ext cx="991324" cy="463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39" name="文本框 38"/>
          <p:cNvSpPr txBox="1"/>
          <p:nvPr userDrawn="1"/>
        </p:nvSpPr>
        <p:spPr>
          <a:xfrm>
            <a:off x="11510546" y="120624"/>
            <a:ext cx="490840" cy="22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843" b="0" i="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admin</a:t>
            </a:r>
            <a:endParaRPr kumimoji="1" lang="zh-CN" altLang="en-US" sz="843" b="0" i="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1950427" y="88147"/>
            <a:ext cx="115186" cy="28700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r>
              <a:rPr lang="zh-CN" altLang="en-US" sz="1265" b="0" i="0" spc="-211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</a:t>
            </a:r>
            <a:endParaRPr lang="zh-CN" altLang="en-US" sz="1265" b="0" i="0" spc="-211">
              <a:solidFill>
                <a:schemeClr val="bg1"/>
              </a:solidFill>
              <a:ea typeface="Microsoft YaHei Light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1046105" y="98983"/>
            <a:ext cx="364729" cy="265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</a:t>
            </a:r>
            <a:endParaRPr lang="zh-CN" altLang="en-US" sz="1124" b="0" i="0">
              <a:solidFill>
                <a:schemeClr val="bg1"/>
              </a:solidFill>
              <a:ea typeface="Microsoft YaHei Light" charset="-122"/>
            </a:endParaRPr>
          </a:p>
        </p:txBody>
      </p:sp>
      <p:sp>
        <p:nvSpPr>
          <p:cNvPr id="42" name="文本框 41"/>
          <p:cNvSpPr txBox="1"/>
          <p:nvPr userDrawn="1"/>
        </p:nvSpPr>
        <p:spPr>
          <a:xfrm>
            <a:off x="626470" y="98983"/>
            <a:ext cx="671594" cy="265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defTabSz="4570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</a:t>
            </a:r>
            <a:r>
              <a:rPr kumimoji="1" lang="zh-CN" altLang="en-US" sz="1124" b="0" i="0" spc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项目</a:t>
            </a:r>
            <a:endParaRPr kumimoji="1" lang="zh-CN" altLang="en-US" sz="1124" b="0" i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3828926" y="98983"/>
            <a:ext cx="671594" cy="26532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0" marR="0" indent="0" algn="l" defTabSz="4570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</a:t>
            </a:r>
            <a:r>
              <a:rPr kumimoji="1" lang="zh-CN" altLang="en-US" sz="1124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权限</a:t>
            </a:r>
            <a:endParaRPr kumimoji="1" lang="zh-CN" altLang="en-US" sz="1124" b="0" i="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4629541" y="98983"/>
            <a:ext cx="938077" cy="26532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r>
              <a:rPr lang="zh-CN" altLang="en-US" sz="1124" b="0" i="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szfont" charset="0"/>
                <a:ea typeface="szfont" charset="0"/>
                <a:cs typeface="szfont" charset="0"/>
              </a:rPr>
              <a:t> </a:t>
            </a:r>
            <a:r>
              <a:rPr kumimoji="1" lang="zh-CN" altLang="en-US" sz="1124" b="0" i="0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charset="-122"/>
                <a:ea typeface="Microsoft YaHei Light" charset="-122"/>
                <a:cs typeface="szfont" charset="0"/>
              </a:rPr>
              <a:t>系统管理</a:t>
            </a:r>
            <a:endParaRPr kumimoji="1" lang="zh-CN" altLang="en-US" sz="1124" b="0" i="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5" name="文本框 44"/>
          <p:cNvSpPr txBox="1"/>
          <p:nvPr userDrawn="1"/>
        </p:nvSpPr>
        <p:spPr>
          <a:xfrm>
            <a:off x="5720809" y="98983"/>
            <a:ext cx="328936" cy="26532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r>
              <a:rPr lang="zh-CN" altLang="en-US" sz="1124" b="0" i="0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</a:t>
            </a:r>
            <a:endParaRPr kumimoji="1" lang="zh-CN" altLang="en-US" sz="1124" b="0" i="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1" y="108298"/>
            <a:ext cx="337507" cy="246700"/>
          </a:xfrm>
          <a:prstGeom prst="rect">
            <a:avLst/>
          </a:prstGeom>
        </p:spPr>
      </p:pic>
      <p:sp>
        <p:nvSpPr>
          <p:cNvPr id="47" name="文本框 46"/>
          <p:cNvSpPr txBox="1"/>
          <p:nvPr userDrawn="1"/>
        </p:nvSpPr>
        <p:spPr>
          <a:xfrm>
            <a:off x="1427084" y="98983"/>
            <a:ext cx="671594" cy="26532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</a:t>
            </a:r>
            <a:r>
              <a:rPr kumimoji="1" lang="zh-CN" altLang="en-US" sz="1124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计划</a:t>
            </a:r>
            <a:endParaRPr kumimoji="1" lang="zh-CN" altLang="en-US" sz="1124" b="0" i="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8" name="文本框 47"/>
          <p:cNvSpPr txBox="1"/>
          <p:nvPr userDrawn="1"/>
        </p:nvSpPr>
        <p:spPr>
          <a:xfrm>
            <a:off x="2227698" y="98983"/>
            <a:ext cx="671594" cy="26532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r>
              <a:rPr lang="zh-CN" altLang="en-US" sz="1124" b="0" i="0" spc="422" dirty="0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</a:t>
            </a:r>
            <a:r>
              <a:rPr kumimoji="1" lang="zh-CN" altLang="en-US" sz="1124" b="0" i="0" spc="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任务</a:t>
            </a:r>
            <a:endParaRPr kumimoji="1" lang="zh-CN" altLang="en-US" sz="1124" b="0" i="0" dirty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028312" y="98983"/>
            <a:ext cx="671594" cy="265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124" b="0" i="0" spc="422" dirty="0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</a:t>
            </a:r>
            <a:r>
              <a:rPr lang="zh-CN" altLang="en-US" sz="1124" b="0" i="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监控</a:t>
            </a:r>
          </a:p>
        </p:txBody>
      </p:sp>
    </p:spTree>
    <p:extLst>
      <p:ext uri="{BB962C8B-B14F-4D97-AF65-F5344CB8AC3E}">
        <p14:creationId xmlns:p14="http://schemas.microsoft.com/office/powerpoint/2010/main" val="13754181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 userDrawn="1"/>
        </p:nvSpPr>
        <p:spPr>
          <a:xfrm>
            <a:off x="0" y="0"/>
            <a:ext cx="12192000" cy="463294"/>
          </a:xfrm>
          <a:prstGeom prst="rect">
            <a:avLst/>
          </a:prstGeom>
          <a:solidFill>
            <a:srgbClr val="0788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 dirty="0"/>
          </a:p>
        </p:txBody>
      </p:sp>
      <p:sp>
        <p:nvSpPr>
          <p:cNvPr id="66" name="文本框 65"/>
          <p:cNvSpPr txBox="1"/>
          <p:nvPr userDrawn="1"/>
        </p:nvSpPr>
        <p:spPr>
          <a:xfrm>
            <a:off x="11510546" y="123019"/>
            <a:ext cx="510076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43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sz="843" b="0" i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11950427" y="87610"/>
            <a:ext cx="115186" cy="28700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sz="1265" b="0" i="0" spc="-211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</a:t>
            </a:r>
            <a:endParaRPr lang="zh-CN" altLang="en-US" sz="1265" spc="-211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1046105" y="122906"/>
            <a:ext cx="364729" cy="26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</a:t>
            </a:r>
            <a:endParaRPr lang="zh-CN" altLang="en-US" sz="1124">
              <a:solidFill>
                <a:schemeClr val="bg1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35" y="38851"/>
            <a:ext cx="339163" cy="357246"/>
          </a:xfrm>
          <a:prstGeom prst="rect">
            <a:avLst/>
          </a:prstGeom>
        </p:spPr>
      </p:pic>
      <p:sp>
        <p:nvSpPr>
          <p:cNvPr id="71" name="文本框 70"/>
          <p:cNvSpPr txBox="1"/>
          <p:nvPr userDrawn="1"/>
        </p:nvSpPr>
        <p:spPr>
          <a:xfrm>
            <a:off x="4509084" y="107743"/>
            <a:ext cx="671594" cy="265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</a:t>
            </a:r>
            <a:r>
              <a:rPr kumimoji="1" lang="zh-CN" altLang="en-US" sz="1124" b="0" i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调度</a:t>
            </a:r>
            <a:endParaRPr kumimoji="1" lang="zh-CN" altLang="en-US" sz="1124" b="0" i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文本框 71"/>
          <p:cNvSpPr txBox="1"/>
          <p:nvPr userDrawn="1"/>
        </p:nvSpPr>
        <p:spPr>
          <a:xfrm>
            <a:off x="5562026" y="107743"/>
            <a:ext cx="671594" cy="265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</a:t>
            </a:r>
            <a:r>
              <a:rPr kumimoji="1" lang="zh-CN" altLang="en-US" sz="1124" b="0" i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权限</a:t>
            </a:r>
            <a:endParaRPr kumimoji="1" lang="zh-CN" altLang="en-US" sz="1124" b="0" i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文本框 72"/>
          <p:cNvSpPr txBox="1"/>
          <p:nvPr userDrawn="1"/>
        </p:nvSpPr>
        <p:spPr>
          <a:xfrm>
            <a:off x="3565704" y="107743"/>
            <a:ext cx="671594" cy="265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</a:t>
            </a:r>
            <a:r>
              <a:rPr kumimoji="1" lang="zh-CN" altLang="en-US" sz="1124" b="0" i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</a:t>
            </a:r>
          </a:p>
        </p:txBody>
      </p:sp>
      <p:sp>
        <p:nvSpPr>
          <p:cNvPr id="74" name="文本框 73"/>
          <p:cNvSpPr txBox="1"/>
          <p:nvPr userDrawn="1"/>
        </p:nvSpPr>
        <p:spPr>
          <a:xfrm>
            <a:off x="1743891" y="107743"/>
            <a:ext cx="671594" cy="265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124" b="0" i="0" spc="422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</a:t>
            </a:r>
            <a:r>
              <a:rPr kumimoji="1" lang="zh-CN" altLang="en-US" sz="1124" b="0" i="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</p:txBody>
      </p:sp>
      <p:sp>
        <p:nvSpPr>
          <p:cNvPr id="75" name="矩形 74"/>
          <p:cNvSpPr/>
          <p:nvPr userDrawn="1"/>
        </p:nvSpPr>
        <p:spPr>
          <a:xfrm>
            <a:off x="455456" y="86098"/>
            <a:ext cx="1072730" cy="287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65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百威啤酒 </a:t>
            </a:r>
            <a:r>
              <a:rPr lang="zh-CN" altLang="en-US" sz="1124" b="0" i="0" dirty="0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</a:t>
            </a:r>
            <a:r>
              <a:rPr lang="zh-CN" altLang="en-US" sz="1265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en-US" altLang="zh-CN" sz="1265" b="0" i="0" dirty="0">
              <a:solidFill>
                <a:schemeClr val="bg1"/>
              </a:solidFill>
              <a:latin typeface="szfont" charset="0"/>
              <a:ea typeface="szfont" charset="0"/>
              <a:cs typeface="szfont" charset="0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>
            <a:off x="6602059" y="107743"/>
            <a:ext cx="328936" cy="265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124" b="0" i="0">
                <a:solidFill>
                  <a:schemeClr val="bg1"/>
                </a:solidFill>
                <a:latin typeface="szfont" charset="0"/>
                <a:ea typeface="szfont" charset="0"/>
                <a:cs typeface="szfont" charset="0"/>
              </a:rPr>
              <a:t></a:t>
            </a:r>
            <a:endParaRPr kumimoji="1" lang="zh-CN" altLang="en-US" sz="1124" b="0" i="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553586" y="1476"/>
            <a:ext cx="860301" cy="468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675509" y="109218"/>
            <a:ext cx="671594" cy="265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124" b="0" i="0" spc="422" dirty="0">
                <a:solidFill>
                  <a:schemeClr val="tx1">
                    <a:lumMod val="75000"/>
                    <a:lumOff val="25000"/>
                  </a:schemeClr>
                </a:solidFill>
                <a:latin typeface="szfont" charset="0"/>
                <a:ea typeface="szfont" charset="0"/>
                <a:cs typeface="szfont" charset="0"/>
              </a:rPr>
              <a:t></a:t>
            </a:r>
            <a:r>
              <a:rPr lang="zh-CN" altLang="en-US" sz="1124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采集</a:t>
            </a:r>
          </a:p>
        </p:txBody>
      </p:sp>
      <p:cxnSp>
        <p:nvCxnSpPr>
          <p:cNvPr id="22" name="直线连接符 21"/>
          <p:cNvCxnSpPr/>
          <p:nvPr userDrawn="1"/>
        </p:nvCxnSpPr>
        <p:spPr>
          <a:xfrm>
            <a:off x="-11575" y="721524"/>
            <a:ext cx="12203575" cy="0"/>
          </a:xfrm>
          <a:prstGeom prst="line">
            <a:avLst/>
          </a:prstGeom>
          <a:ln w="12700">
            <a:solidFill>
              <a:srgbClr val="CDCD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 userDrawn="1"/>
        </p:nvCxnSpPr>
        <p:spPr>
          <a:xfrm>
            <a:off x="-11575" y="1150251"/>
            <a:ext cx="12203575" cy="0"/>
          </a:xfrm>
          <a:prstGeom prst="line">
            <a:avLst/>
          </a:prstGeom>
          <a:ln w="12700">
            <a:solidFill>
              <a:srgbClr val="CDCD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02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任务选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72237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65"/>
          </a:p>
        </p:txBody>
      </p:sp>
      <p:sp>
        <p:nvSpPr>
          <p:cNvPr id="4" name="文本框 3"/>
          <p:cNvSpPr txBox="1">
            <a:spLocks noChangeArrowheads="1"/>
          </p:cNvSpPr>
          <p:nvPr userDrawn="1"/>
        </p:nvSpPr>
        <p:spPr bwMode="auto">
          <a:xfrm>
            <a:off x="-880532" y="1419225"/>
            <a:ext cx="184731" cy="28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endParaRPr lang="zh-CN" altLang="en-US" sz="126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08055"/>
            <a:ext cx="11972544" cy="522990"/>
          </a:xfrm>
        </p:spPr>
        <p:txBody>
          <a:bodyPr>
            <a:noAutofit/>
          </a:bodyPr>
          <a:lstStyle>
            <a:lvl1pPr algn="l">
              <a:defRPr sz="2249" b="0" i="0">
                <a:latin typeface="微软雅黑"/>
                <a:ea typeface="微软雅黑"/>
                <a:cs typeface="Microsoft YaHei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3632" y="186990"/>
            <a:ext cx="658368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>
              <a:defRPr/>
            </a:pPr>
            <a:fld id="{3078B9AA-0F27-0442-80D6-F05794DC29E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>
            <p:extLst/>
          </p:nvPr>
        </p:nvGraphicFramePr>
        <p:xfrm>
          <a:off x="782379" y="947695"/>
          <a:ext cx="1069116" cy="5232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7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填报频度       </a:t>
                      </a:r>
                    </a:p>
                  </a:txBody>
                  <a:tcPr marL="101201" marR="0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催报</a:t>
                      </a:r>
                    </a:p>
                  </a:txBody>
                  <a:tcPr marL="303602" marR="63250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数据层级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填报明细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审核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计算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填写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上报</a:t>
                      </a:r>
                    </a:p>
                  </a:txBody>
                  <a:tcPr marL="303602" marR="101201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取数</a:t>
                      </a:r>
                    </a:p>
                  </a:txBody>
                  <a:tcPr marL="303602" marR="101201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导入</a:t>
                      </a:r>
                    </a:p>
                  </a:txBody>
                  <a:tcPr marL="303602" marR="101201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导出</a:t>
                      </a:r>
                    </a:p>
                  </a:txBody>
                  <a:tcPr marL="303602" marR="101201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汇总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上报管理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搜索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界面外观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数据存储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移动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06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备份</a:t>
                      </a:r>
                    </a:p>
                  </a:txBody>
                  <a:tcPr marL="101201" marR="64262" marT="32152" marB="32152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9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07A00-5C8D-4A13-87CA-B09A3663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CAEAF-4F99-4DA5-BDB1-F2DB50A8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0A2DB-0959-40D3-B155-5F816C5C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7D65D-DFCA-4202-AA22-AF2305FE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0140C-7155-40A5-B203-C41EA369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6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C6B6D-8A31-49D3-9FB4-ED62B53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61E11-74E8-4BBB-A89B-35C34369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87A12-B925-4C69-A57B-9B87EAB4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041C6-B7F0-4EFF-8A03-7751A7DB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3330F-3398-47EF-9DD4-782F6A73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7E76D-09C6-445D-ABF4-01B87C3D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01AAD-7F80-438D-962A-D606158D8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F4221-035A-4AD6-8217-9E180B574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48D11-3BAB-437F-94A3-27D0D268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C8A37-595C-45EB-AD7B-8C00993B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CC386-2321-4880-827B-40EA1858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5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6671-4AC4-4EF8-A59A-C18E41E6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9DE8D-1359-4E1F-B14D-C00E4D5AA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28511-599E-4C77-8A51-AF5B47AE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51D5FE-5F20-4248-BB16-88CA91535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D0BCB0-2D66-41FE-8D20-2DBA131E5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AB86B-9B32-4E7F-9C7E-C87445A8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F3731-6A38-44D5-82CE-685F4F00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C77E5C-049F-4F5D-B99B-4ABCCF11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5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CEC3F-5D9F-4A9E-B6AC-98A39393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C4B26-7BC6-4945-B9D3-2674E7A3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1A229-5E30-4529-9B4B-D3AC5E34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160E36-C9DB-4DDA-9E85-08AB9B3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3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85249-0C5F-4020-9211-5B303281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6B367A-3375-4AF6-852B-0126BCB0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AB526-AC97-48A7-9493-AD2D836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361A-523D-4A6E-B66E-16AAD902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5879B-F495-4102-85CB-A606DC2F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F73F3-3596-4CF6-B162-65611AB7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8AE46-B909-446A-93DB-13679C76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67CDC-8375-4843-85FA-D89F7290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BFC3D-E990-46BF-A023-A3256E96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6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01FAB-3D42-4081-851C-D16EAB2B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DCCA4-F7C3-4DC9-85C4-941642FF5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EE79A-18BA-4372-89DF-5E6C762F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40034-C291-496B-AE54-C4AF97FA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AA1C1-4AF8-4711-8214-D2874E8D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0C0D5-F09D-482D-AD4D-460C6DB1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C3792C-3D46-4F80-9EAC-1EDFB366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3AC66-C290-49B1-8B11-A2008948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C3D4B-CD58-4256-909F-6FAB7E61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32C5D-4D44-4B32-90C2-AE1D74A176FF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58BFC-C97A-4284-9EF9-5B37CACBA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ABA4A-B226-4F9A-9D05-8E78D36CA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507B-56D3-4096-B08F-F56D22802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4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419E00-B0D2-8348-9137-DB1A345FA6D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4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43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75A464-A72A-504D-8EA3-1F7B60BDB7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ctr" defTabSz="321320" rtl="0" eaLnBrk="1" fontAlgn="base" hangingPunct="1">
        <a:spcBef>
          <a:spcPct val="0"/>
        </a:spcBef>
        <a:spcAft>
          <a:spcPct val="0"/>
        </a:spcAft>
        <a:defRPr kumimoji="1" sz="3092" kern="1200">
          <a:solidFill>
            <a:srgbClr val="FFFFFF"/>
          </a:solidFill>
          <a:latin typeface="Microsoft YaHei"/>
          <a:ea typeface="Microsoft YaHei" charset="0"/>
          <a:cs typeface="Microsoft YaHei"/>
        </a:defRPr>
      </a:lvl1pPr>
      <a:lvl2pPr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2pPr>
      <a:lvl3pPr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3pPr>
      <a:lvl4pPr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4pPr>
      <a:lvl5pPr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5pPr>
      <a:lvl6pPr marL="321320"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6pPr>
      <a:lvl7pPr marL="642640"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7pPr>
      <a:lvl8pPr marL="963960"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8pPr>
      <a:lvl9pPr marL="1285281" algn="ctr" defTabSz="321320" rtl="0" eaLnBrk="1" fontAlgn="base" hangingPunct="1">
        <a:spcBef>
          <a:spcPct val="0"/>
        </a:spcBef>
        <a:spcAft>
          <a:spcPct val="0"/>
        </a:spcAft>
        <a:defRPr kumimoji="1" sz="3092">
          <a:solidFill>
            <a:srgbClr val="FFFFFF"/>
          </a:solidFill>
          <a:latin typeface="Microsoft YaHei" charset="0"/>
          <a:ea typeface="Microsoft YaHei" charset="0"/>
          <a:cs typeface="Microsoft YaHei" charset="0"/>
        </a:defRPr>
      </a:lvl9pPr>
    </p:titleStyle>
    <p:bodyStyle>
      <a:lvl1pPr marL="240990" indent="-240990" algn="l" defTabSz="32132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249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522145" indent="-200825" algn="l" defTabSz="32132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968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803300" indent="-160660" algn="l" defTabSz="32132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87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124621" indent="-160660" algn="l" defTabSz="32132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6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1445941" indent="-160660" algn="l" defTabSz="32132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406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1767261" indent="-160660" algn="l" defTabSz="321320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8581" indent="-160660" algn="l" defTabSz="321320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09901" indent="-160660" algn="l" defTabSz="321320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1221" indent="-160660" algn="l" defTabSz="321320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1pPr>
      <a:lvl2pPr marL="321320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2pPr>
      <a:lvl3pPr marL="642640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963960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4pPr>
      <a:lvl5pPr marL="1285281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5pPr>
      <a:lvl6pPr marL="1606601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6pPr>
      <a:lvl7pPr marL="1927921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7pPr>
      <a:lvl8pPr marL="2249241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8pPr>
      <a:lvl9pPr marL="2570561" algn="l" defTabSz="321320" rtl="0" eaLnBrk="1" latinLnBrk="0" hangingPunct="1">
        <a:defRPr sz="1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succez.com/browse/BI-21019" TargetMode="Externa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采集需支持明细列表参数过滤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66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类似功能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D4ECC-D8FB-468C-8145-34AAF34D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869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B80E03-3B59-4159-AA4A-E9F3E0B6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03" y="1088039"/>
            <a:ext cx="10380397" cy="5541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B67E10-7563-41C3-A7E8-E759E750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11" y="1944026"/>
            <a:ext cx="9856177" cy="356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类似功能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E92E4F-C89F-41EF-B7E9-1397D604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2" y="1644162"/>
            <a:ext cx="8456878" cy="28660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CCABAC-C072-47FE-B544-C6B09B41CDE0}"/>
              </a:ext>
            </a:extLst>
          </p:cNvPr>
          <p:cNvSpPr txBox="1"/>
          <p:nvPr/>
        </p:nvSpPr>
        <p:spPr>
          <a:xfrm>
            <a:off x="949569" y="11693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查询结果</a:t>
            </a:r>
          </a:p>
        </p:txBody>
      </p:sp>
    </p:spTree>
    <p:extLst>
      <p:ext uri="{BB962C8B-B14F-4D97-AF65-F5344CB8AC3E}">
        <p14:creationId xmlns:p14="http://schemas.microsoft.com/office/powerpoint/2010/main" val="360228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C58A0-4096-4DF5-8F30-85011B32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需求归纳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5CE7-1D64-4345-900F-CF19E682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1320" lvl="1" indent="0">
              <a:buNone/>
            </a:pPr>
            <a:r>
              <a:rPr lang="zh-CN" altLang="en-US" sz="2400" dirty="0"/>
              <a:t>数据过滤模块：</a:t>
            </a:r>
            <a:endParaRPr lang="en-US" altLang="zh-CN" sz="2400" dirty="0"/>
          </a:p>
          <a:p>
            <a:pPr marL="321320" lvl="1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支持多条件过滤。</a:t>
            </a:r>
            <a:endParaRPr lang="en-US" altLang="zh-CN" sz="2400" dirty="0"/>
          </a:p>
          <a:p>
            <a:pPr marL="321320" lvl="1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支持自定义条件字段过滤，也有默认条件查询。</a:t>
            </a:r>
            <a:endParaRPr lang="en-US" altLang="zh-CN" sz="2400" dirty="0"/>
          </a:p>
          <a:p>
            <a:pPr marL="321320" lvl="1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支持持续过滤。</a:t>
            </a:r>
            <a:endParaRPr lang="en-US" altLang="zh-CN" sz="2400" dirty="0"/>
          </a:p>
          <a:p>
            <a:pPr marL="321320" lvl="1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支持延时过滤。</a:t>
            </a:r>
            <a:endParaRPr lang="en-US" altLang="zh-CN" sz="2400" dirty="0"/>
          </a:p>
          <a:p>
            <a:pPr marL="321320" lvl="1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支持分页返回数据。</a:t>
            </a:r>
            <a:endParaRPr lang="en-US" altLang="zh-CN" sz="2400" dirty="0"/>
          </a:p>
          <a:p>
            <a:pPr marL="321320" lvl="1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支持模块拓展。</a:t>
            </a:r>
            <a:endParaRPr lang="en-US" altLang="zh-CN" sz="2400" dirty="0"/>
          </a:p>
          <a:p>
            <a:pPr marL="321320" lvl="1" indent="0">
              <a:buNone/>
            </a:pPr>
            <a:endParaRPr lang="en-US" altLang="zh-CN" sz="1200" dirty="0"/>
          </a:p>
          <a:p>
            <a:pPr marL="321320" lvl="1" indent="0">
              <a:buNone/>
            </a:pPr>
            <a:endParaRPr lang="en-US" altLang="zh-CN" sz="1200" dirty="0"/>
          </a:p>
          <a:p>
            <a:pPr marL="321320" lvl="1" indent="0">
              <a:buNone/>
            </a:pPr>
            <a:endParaRPr lang="en-US" altLang="zh-CN" sz="1200" dirty="0"/>
          </a:p>
          <a:p>
            <a:pPr marL="321320" lvl="1" indent="0">
              <a:buNone/>
            </a:pPr>
            <a:endParaRPr lang="en-US" altLang="zh-CN" sz="1200" dirty="0"/>
          </a:p>
          <a:p>
            <a:pPr marL="321320" lvl="1" indent="0">
              <a:buNone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7675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78896" y="7404676"/>
            <a:ext cx="216726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43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11883974" y="834306"/>
            <a:ext cx="234130" cy="2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984" dirty="0">
                <a:latin typeface="szfont" charset="0"/>
                <a:ea typeface="szfont" charset="0"/>
                <a:cs typeface="szfont" charset="0"/>
              </a:rPr>
              <a:t></a:t>
            </a:r>
            <a:endParaRPr lang="zh-CN" altLang="en-US" sz="984" spc="422" dirty="0">
              <a:latin typeface="szfont" charset="0"/>
              <a:ea typeface="szfont" charset="0"/>
              <a:cs typeface="szfont" charset="0"/>
            </a:endParaRPr>
          </a:p>
        </p:txBody>
      </p:sp>
      <p:cxnSp>
        <p:nvCxnSpPr>
          <p:cNvPr id="100" name="直线连接符 99"/>
          <p:cNvCxnSpPr/>
          <p:nvPr/>
        </p:nvCxnSpPr>
        <p:spPr>
          <a:xfrm>
            <a:off x="11854417" y="798932"/>
            <a:ext cx="0" cy="304614"/>
          </a:xfrm>
          <a:prstGeom prst="line">
            <a:avLst/>
          </a:prstGeom>
          <a:ln w="12700">
            <a:solidFill>
              <a:srgbClr val="E2E2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10802350" y="812536"/>
            <a:ext cx="935759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搜索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62151"/>
              </p:ext>
            </p:extLst>
          </p:nvPr>
        </p:nvGraphicFramePr>
        <p:xfrm>
          <a:off x="0" y="1497393"/>
          <a:ext cx="12192000" cy="2953620"/>
        </p:xfrm>
        <a:graphic>
          <a:graphicData uri="http://schemas.openxmlformats.org/drawingml/2006/table">
            <a:tbl>
              <a:tblPr/>
              <a:tblGrid>
                <a:gridCol w="29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33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41759">
                  <a:extLst>
                    <a:ext uri="{9D8B030D-6E8A-4147-A177-3AD203B41FA5}">
                      <a16:colId xmlns:a16="http://schemas.microsoft.com/office/drawing/2014/main" val="3756430744"/>
                    </a:ext>
                  </a:extLst>
                </a:gridCol>
              </a:tblGrid>
              <a:tr h="246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序号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审核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锁定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户主</a:t>
                      </a:r>
                      <a:r>
                        <a:rPr lang="en-US" altLang="zh-CN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户主姓名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联系电话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kern="120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上报时间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i="0" dirty="0">
                        <a:solidFill>
                          <a:srgbClr val="333333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420116199412285678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1756386584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" charset="0"/>
                        </a:rPr>
                        <a:t>4</a:t>
                      </a:r>
                      <a:endParaRPr lang="zh-CN" altLang="en-US" sz="800" b="0" i="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42011619931185678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1756346584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王五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1755386584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420116199305265678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赵六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1612386584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张三四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1664586584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" charset="0"/>
                        </a:rPr>
                        <a:t>4</a:t>
                      </a:r>
                      <a:endParaRPr lang="zh-CN" altLang="en-US" sz="800" b="0" i="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420116199411285678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李四四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1126386584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42011619931285678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王五五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1245386584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赵六五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1786386584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420116199305265678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张五三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1126386584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李五四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1455386584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420116199412285678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王五五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1526386584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2016-05-09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109596" y="496803"/>
            <a:ext cx="6998522" cy="22204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sz="843" dirty="0">
                <a:solidFill>
                  <a:srgbClr val="595959"/>
                </a:solidFill>
                <a:latin typeface="szfont" charset="0"/>
                <a:ea typeface="szfont" charset="0"/>
                <a:cs typeface="szfont" charset="0"/>
              </a:rPr>
              <a:t></a:t>
            </a:r>
            <a:r>
              <a:rPr lang="zh-CN" altLang="en-US" sz="773" dirty="0">
                <a:solidFill>
                  <a:srgbClr val="595959"/>
                </a:solidFill>
                <a:latin typeface="szfont" charset="0"/>
                <a:ea typeface="szfont" charset="0"/>
                <a:cs typeface="szfont" charset="0"/>
              </a:rPr>
              <a:t>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采集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卫统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1-1 &gt;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年第二季度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 &gt; 510000003642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简阳市人民医院（填报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773" spc="211" dirty="0">
                <a:solidFill>
                  <a:srgbClr val="316BD3"/>
                </a:solidFill>
                <a:latin typeface="szfont" charset="0"/>
                <a:ea typeface="szfont" charset="0"/>
                <a:cs typeface="szfont" charset="0"/>
              </a:rPr>
              <a:t>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审核</a:t>
            </a:r>
            <a:r>
              <a:rPr lang="zh-CN" altLang="en-US" sz="773" spc="211" dirty="0">
                <a:solidFill>
                  <a:srgbClr val="FE8278"/>
                </a:solidFill>
                <a:latin typeface="szfont" charset="0"/>
                <a:ea typeface="szfont" charset="0"/>
                <a:cs typeface="szfont" charset="0"/>
              </a:rPr>
              <a:t>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锁定</a:t>
            </a:r>
            <a:r>
              <a:rPr lang="fi-FI" altLang="zh-CN" sz="773" spc="211" dirty="0">
                <a:solidFill>
                  <a:srgbClr val="D0D0D0"/>
                </a:solidFill>
                <a:latin typeface="szfont" charset="0"/>
                <a:ea typeface="szfont" charset="0"/>
                <a:cs typeface="szfont" charset="0"/>
              </a:rPr>
              <a:t> </a:t>
            </a:r>
            <a:r>
              <a:rPr lang="zh-CN" altLang="en-US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待</a:t>
            </a:r>
            <a:r>
              <a:rPr lang="en-US" altLang="zh-CN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XXXX</a:t>
            </a:r>
            <a:r>
              <a:rPr lang="zh-CN" altLang="en-US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审批 </a:t>
            </a:r>
            <a:r>
              <a:rPr lang="en-US" altLang="zh-CN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773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详细信息</a:t>
            </a:r>
            <a:r>
              <a:rPr lang="en-US" altLang="zh-CN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432674" y="821058"/>
            <a:ext cx="500532" cy="215051"/>
            <a:chOff x="6682686" y="1176475"/>
            <a:chExt cx="712216" cy="306000"/>
          </a:xfrm>
        </p:grpSpPr>
        <p:sp>
          <p:nvSpPr>
            <p:cNvPr id="57" name="圆角矩形 56"/>
            <p:cNvSpPr/>
            <p:nvPr/>
          </p:nvSpPr>
          <p:spPr>
            <a:xfrm>
              <a:off x="6898825" y="1176475"/>
              <a:ext cx="416375" cy="306000"/>
            </a:xfrm>
            <a:prstGeom prst="roundRect">
              <a:avLst>
                <a:gd name="adj" fmla="val 1117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bIns="32890" rtlCol="0" anchor="ctr"/>
            <a:lstStyle/>
            <a:p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工具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682686" y="1221590"/>
              <a:ext cx="177570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422" dirty="0">
                  <a:solidFill>
                    <a:srgbClr val="E0843F"/>
                  </a:solidFill>
                  <a:latin typeface="szfont" charset="0"/>
                  <a:ea typeface="szfont" charset="0"/>
                  <a:cs typeface="szfont" charset="0"/>
                </a:rPr>
                <a:t></a:t>
              </a:r>
              <a:endParaRPr lang="zh-CN" altLang="en-US" sz="984" spc="-211" dirty="0">
                <a:solidFill>
                  <a:srgbClr val="E0843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38594" y="1227145"/>
              <a:ext cx="156308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-211" dirty="0">
                  <a:solidFill>
                    <a:srgbClr val="858585"/>
                  </a:solidFill>
                  <a:latin typeface="szfont" charset="0"/>
                  <a:ea typeface="szfont" charset="0"/>
                  <a:cs typeface="szfont" charset="0"/>
                </a:rPr>
                <a:t></a:t>
              </a:r>
              <a:endParaRPr kumimoji="1" lang="zh-CN" altLang="en-US" sz="984" dirty="0">
                <a:solidFill>
                  <a:srgbClr val="858585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454271" y="863898"/>
            <a:ext cx="166838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kumimoji="1" lang="zh-CN" altLang="en-US" sz="984" spc="-21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709269" y="829037"/>
            <a:ext cx="500532" cy="215051"/>
            <a:chOff x="1925512" y="1176475"/>
            <a:chExt cx="712216" cy="306000"/>
          </a:xfrm>
        </p:grpSpPr>
        <p:sp>
          <p:nvSpPr>
            <p:cNvPr id="70" name="圆角矩形 69"/>
            <p:cNvSpPr/>
            <p:nvPr/>
          </p:nvSpPr>
          <p:spPr>
            <a:xfrm>
              <a:off x="2141651" y="1176475"/>
              <a:ext cx="358261" cy="30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bIns="32890" rtlCol="0" anchor="ctr"/>
            <a:lstStyle/>
            <a:p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审核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925512" y="1221590"/>
              <a:ext cx="177570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422" dirty="0">
                  <a:solidFill>
                    <a:srgbClr val="4D82B8"/>
                  </a:solidFill>
                  <a:latin typeface="szfont" charset="0"/>
                  <a:ea typeface="szfont" charset="0"/>
                  <a:cs typeface="szfont" charset="0"/>
                </a:rPr>
                <a:t></a:t>
              </a:r>
              <a:endParaRPr lang="zh-CN" altLang="en-US" sz="984" spc="-211" dirty="0">
                <a:solidFill>
                  <a:srgbClr val="4EACF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481420" y="1227145"/>
              <a:ext cx="156308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-211" dirty="0">
                  <a:solidFill>
                    <a:srgbClr val="858585"/>
                  </a:solidFill>
                  <a:latin typeface="szfont" charset="0"/>
                  <a:ea typeface="szfont" charset="0"/>
                  <a:cs typeface="szfont" charset="0"/>
                </a:rPr>
                <a:t></a:t>
              </a:r>
              <a:endParaRPr kumimoji="1" lang="zh-CN" altLang="en-US" sz="984" dirty="0">
                <a:solidFill>
                  <a:srgbClr val="858585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95" name="组 97"/>
          <p:cNvGrpSpPr/>
          <p:nvPr/>
        </p:nvGrpSpPr>
        <p:grpSpPr>
          <a:xfrm>
            <a:off x="520450" y="836195"/>
            <a:ext cx="503505" cy="212521"/>
            <a:chOff x="8288634" y="802819"/>
            <a:chExt cx="910863" cy="302399"/>
          </a:xfrm>
        </p:grpSpPr>
        <p:sp>
          <p:nvSpPr>
            <p:cNvPr id="196" name="圆角矩形 195"/>
            <p:cNvSpPr/>
            <p:nvPr/>
          </p:nvSpPr>
          <p:spPr>
            <a:xfrm>
              <a:off x="8288634" y="802819"/>
              <a:ext cx="910863" cy="302399"/>
            </a:xfrm>
            <a:prstGeom prst="roundRect">
              <a:avLst>
                <a:gd name="adj" fmla="val 1117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53001" bIns="32890" rtlCol="0" anchor="ctr">
              <a:noAutofit/>
            </a:bodyPr>
            <a:lstStyle/>
            <a:p>
              <a:pPr algn="ctr"/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新增</a:t>
              </a: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459394" y="823102"/>
              <a:ext cx="29860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zh-CN" altLang="en-US" sz="984" spc="422" dirty="0">
                  <a:solidFill>
                    <a:srgbClr val="44C81E"/>
                  </a:solidFill>
                  <a:latin typeface="szfont" charset="0"/>
                  <a:ea typeface="szfont" charset="0"/>
                  <a:cs typeface="szfont" charset="0"/>
                </a:rPr>
                <a:t></a:t>
              </a:r>
              <a:endParaRPr lang="zh-CN" altLang="en-US" sz="984" spc="-211" dirty="0">
                <a:solidFill>
                  <a:srgbClr val="44C81E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98" name="组 97"/>
          <p:cNvGrpSpPr/>
          <p:nvPr/>
        </p:nvGrpSpPr>
        <p:grpSpPr>
          <a:xfrm>
            <a:off x="2806616" y="825096"/>
            <a:ext cx="503505" cy="212521"/>
            <a:chOff x="8304733" y="802819"/>
            <a:chExt cx="910863" cy="302399"/>
          </a:xfrm>
        </p:grpSpPr>
        <p:sp>
          <p:nvSpPr>
            <p:cNvPr id="199" name="圆角矩形 198"/>
            <p:cNvSpPr/>
            <p:nvPr/>
          </p:nvSpPr>
          <p:spPr>
            <a:xfrm>
              <a:off x="8304733" y="802819"/>
              <a:ext cx="910863" cy="302399"/>
            </a:xfrm>
            <a:prstGeom prst="roundRect">
              <a:avLst>
                <a:gd name="adj" fmla="val 1117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53001" bIns="32890" rtlCol="0" anchor="ctr">
              <a:noAutofit/>
            </a:bodyPr>
            <a:lstStyle/>
            <a:p>
              <a:pPr algn="ctr"/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删除</a:t>
              </a: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59394" y="847933"/>
              <a:ext cx="2986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zh-CN" altLang="en-US" sz="984" spc="422" dirty="0">
                  <a:solidFill>
                    <a:srgbClr val="C00000"/>
                  </a:solidFill>
                  <a:latin typeface="szfont" charset="0"/>
                  <a:ea typeface="szfont" charset="0"/>
                  <a:cs typeface="szfont" charset="0"/>
                </a:rPr>
                <a:t></a:t>
              </a:r>
              <a:endParaRPr lang="zh-CN" altLang="en-US" sz="984" spc="-21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1287485" y="832192"/>
            <a:ext cx="361209" cy="2150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bIns="32890" rtlCol="0" anchor="ctr"/>
          <a:lstStyle/>
          <a:p>
            <a:r>
              <a:rPr lang="zh-CN" altLang="en-US" sz="843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上报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36621" y="863898"/>
            <a:ext cx="127311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84" spc="-211" dirty="0">
                <a:solidFill>
                  <a:srgbClr val="5BAEFE"/>
                </a:solidFill>
                <a:latin typeface="szfont" charset="0"/>
                <a:ea typeface="szfont" charset="0"/>
                <a:cs typeface="szfont" charset="0"/>
              </a:rPr>
              <a:t></a:t>
            </a:r>
            <a:endParaRPr lang="zh-CN" altLang="en-US" sz="984" spc="-21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3" name="组 12"/>
          <p:cNvGrpSpPr/>
          <p:nvPr/>
        </p:nvGrpSpPr>
        <p:grpSpPr>
          <a:xfrm>
            <a:off x="2351162" y="829157"/>
            <a:ext cx="520999" cy="216182"/>
            <a:chOff x="5849131" y="1176645"/>
            <a:chExt cx="741338" cy="307609"/>
          </a:xfrm>
        </p:grpSpPr>
        <p:sp>
          <p:nvSpPr>
            <p:cNvPr id="34" name="圆角矩形 33"/>
            <p:cNvSpPr/>
            <p:nvPr/>
          </p:nvSpPr>
          <p:spPr>
            <a:xfrm>
              <a:off x="6076498" y="1176645"/>
              <a:ext cx="513971" cy="30760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bIns="32890" rtlCol="0" anchor="ctr"/>
            <a:lstStyle/>
            <a:p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审批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49131" y="1244548"/>
              <a:ext cx="181153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422" dirty="0">
                  <a:solidFill>
                    <a:srgbClr val="ED9203"/>
                  </a:solidFill>
                  <a:latin typeface="szfont" charset="0"/>
                  <a:ea typeface="szfont" charset="0"/>
                  <a:cs typeface="szfont" charset="0"/>
                </a:rPr>
                <a:t></a:t>
              </a:r>
              <a:endParaRPr lang="zh-CN" altLang="en-US" sz="984" spc="-211" dirty="0">
                <a:solidFill>
                  <a:srgbClr val="ED9203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-48944" y="768354"/>
            <a:ext cx="584267" cy="304614"/>
            <a:chOff x="-69644" y="1090128"/>
            <a:chExt cx="831363" cy="433441"/>
          </a:xfrm>
        </p:grpSpPr>
        <p:cxnSp>
          <p:nvCxnSpPr>
            <p:cNvPr id="37" name="直线连接符 99"/>
            <p:cNvCxnSpPr/>
            <p:nvPr/>
          </p:nvCxnSpPr>
          <p:spPr>
            <a:xfrm>
              <a:off x="761719" y="1090128"/>
              <a:ext cx="0" cy="433441"/>
            </a:xfrm>
            <a:prstGeom prst="line">
              <a:avLst/>
            </a:prstGeom>
            <a:ln w="12700">
              <a:solidFill>
                <a:srgbClr val="E2E2E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 97"/>
            <p:cNvGrpSpPr/>
            <p:nvPr/>
          </p:nvGrpSpPr>
          <p:grpSpPr>
            <a:xfrm>
              <a:off x="-69644" y="1133637"/>
              <a:ext cx="745336" cy="389746"/>
              <a:chOff x="8306425" y="780545"/>
              <a:chExt cx="910863" cy="302399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8306425" y="780545"/>
                <a:ext cx="910863" cy="302399"/>
              </a:xfrm>
              <a:prstGeom prst="roundRect">
                <a:avLst>
                  <a:gd name="adj" fmla="val 11177"/>
                </a:avLst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53001" bIns="32890" rtlCol="0" anchor="ctr">
                <a:noAutofit/>
              </a:bodyPr>
              <a:lstStyle/>
              <a:p>
                <a:pPr algn="ctr"/>
                <a:r>
                  <a:rPr lang="zh-CN" altLang="en-US" sz="843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返回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473853" y="836194"/>
                <a:ext cx="298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zh-CN" altLang="en-US" sz="984" spc="422" dirty="0">
                    <a:solidFill>
                      <a:srgbClr val="FF0000"/>
                    </a:solidFill>
                    <a:latin typeface="szfont" charset="0"/>
                    <a:ea typeface="szfont" charset="0"/>
                    <a:cs typeface="szfont" charset="0"/>
                  </a:rPr>
                  <a:t></a:t>
                </a:r>
                <a:endParaRPr lang="zh-CN" altLang="en-US" sz="984" spc="-21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sp>
        <p:nvSpPr>
          <p:cNvPr id="42" name="圆角矩形 97">
            <a:extLst>
              <a:ext uri="{FF2B5EF4-FFF2-40B4-BE49-F238E27FC236}">
                <a16:creationId xmlns:a16="http://schemas.microsoft.com/office/drawing/2014/main" id="{E1B0F0F7-B618-4D2F-9B13-634D7A13CBAC}"/>
              </a:ext>
            </a:extLst>
          </p:cNvPr>
          <p:cNvSpPr/>
          <p:nvPr/>
        </p:nvSpPr>
        <p:spPr>
          <a:xfrm>
            <a:off x="4520006" y="1215317"/>
            <a:ext cx="520172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</a:t>
            </a:r>
          </a:p>
        </p:txBody>
      </p:sp>
      <p:sp>
        <p:nvSpPr>
          <p:cNvPr id="45" name="圆角矩形 97">
            <a:extLst>
              <a:ext uri="{FF2B5EF4-FFF2-40B4-BE49-F238E27FC236}">
                <a16:creationId xmlns:a16="http://schemas.microsoft.com/office/drawing/2014/main" id="{C53B0F1F-CA5B-4469-B711-98BD203756F7}"/>
              </a:ext>
            </a:extLst>
          </p:cNvPr>
          <p:cNvSpPr/>
          <p:nvPr/>
        </p:nvSpPr>
        <p:spPr>
          <a:xfrm>
            <a:off x="3090309" y="1197261"/>
            <a:ext cx="988525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时间（全部）</a:t>
            </a:r>
          </a:p>
        </p:txBody>
      </p:sp>
      <p:grpSp>
        <p:nvGrpSpPr>
          <p:cNvPr id="47" name="组 96">
            <a:extLst>
              <a:ext uri="{FF2B5EF4-FFF2-40B4-BE49-F238E27FC236}">
                <a16:creationId xmlns:a16="http://schemas.microsoft.com/office/drawing/2014/main" id="{0295FB22-3E5B-4FF9-B630-0B2A16419244}"/>
              </a:ext>
            </a:extLst>
          </p:cNvPr>
          <p:cNvGrpSpPr/>
          <p:nvPr/>
        </p:nvGrpSpPr>
        <p:grpSpPr>
          <a:xfrm>
            <a:off x="1660613" y="1194610"/>
            <a:ext cx="988525" cy="215051"/>
            <a:chOff x="180005" y="1307682"/>
            <a:chExt cx="1406589" cy="306000"/>
          </a:xfrm>
        </p:grpSpPr>
        <p:sp>
          <p:nvSpPr>
            <p:cNvPr id="48" name="圆角矩形 97">
              <a:extLst>
                <a:ext uri="{FF2B5EF4-FFF2-40B4-BE49-F238E27FC236}">
                  <a16:creationId xmlns:a16="http://schemas.microsoft.com/office/drawing/2014/main" id="{9892BFC4-74B8-46B9-B7BB-43F7C48A2CB7}"/>
                </a:ext>
              </a:extLst>
            </p:cNvPr>
            <p:cNvSpPr/>
            <p:nvPr/>
          </p:nvSpPr>
          <p:spPr>
            <a:xfrm>
              <a:off x="180005" y="1307682"/>
              <a:ext cx="1406589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人数（全部）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5F19DF2-6396-428B-9EEB-F19C6174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0859" y="1426647"/>
              <a:ext cx="127000" cy="63500"/>
            </a:xfrm>
            <a:prstGeom prst="rect">
              <a:avLst/>
            </a:prstGeom>
          </p:spPr>
        </p:pic>
      </p:grpSp>
      <p:sp>
        <p:nvSpPr>
          <p:cNvPr id="51" name="圆角矩形 97">
            <a:extLst>
              <a:ext uri="{FF2B5EF4-FFF2-40B4-BE49-F238E27FC236}">
                <a16:creationId xmlns:a16="http://schemas.microsoft.com/office/drawing/2014/main" id="{F7E0CC83-6D0E-48AA-883D-52971CBB1934}"/>
              </a:ext>
            </a:extLst>
          </p:cNvPr>
          <p:cNvSpPr/>
          <p:nvPr/>
        </p:nvSpPr>
        <p:spPr>
          <a:xfrm>
            <a:off x="229311" y="1200145"/>
            <a:ext cx="988525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（全部）</a:t>
            </a:r>
          </a:p>
        </p:txBody>
      </p:sp>
      <p:sp>
        <p:nvSpPr>
          <p:cNvPr id="60" name="圆角矩形 97">
            <a:extLst>
              <a:ext uri="{FF2B5EF4-FFF2-40B4-BE49-F238E27FC236}">
                <a16:creationId xmlns:a16="http://schemas.microsoft.com/office/drawing/2014/main" id="{7F519996-C067-49BB-8A87-016A5C4488ED}"/>
              </a:ext>
            </a:extLst>
          </p:cNvPr>
          <p:cNvSpPr/>
          <p:nvPr/>
        </p:nvSpPr>
        <p:spPr>
          <a:xfrm>
            <a:off x="5337226" y="1213710"/>
            <a:ext cx="468352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</a:t>
            </a:r>
          </a:p>
        </p:txBody>
      </p:sp>
      <p:sp>
        <p:nvSpPr>
          <p:cNvPr id="66" name="圆角矩形 111">
            <a:extLst>
              <a:ext uri="{FF2B5EF4-FFF2-40B4-BE49-F238E27FC236}">
                <a16:creationId xmlns:a16="http://schemas.microsoft.com/office/drawing/2014/main" id="{F0D994FE-7A79-40C8-83EF-C5974EDA53B0}"/>
              </a:ext>
            </a:extLst>
          </p:cNvPr>
          <p:cNvSpPr/>
          <p:nvPr/>
        </p:nvSpPr>
        <p:spPr>
          <a:xfrm>
            <a:off x="6445245" y="1193003"/>
            <a:ext cx="935759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搜索</a:t>
            </a:r>
          </a:p>
        </p:txBody>
      </p:sp>
      <p:sp>
        <p:nvSpPr>
          <p:cNvPr id="67" name="矩形标注 165">
            <a:extLst>
              <a:ext uri="{FF2B5EF4-FFF2-40B4-BE49-F238E27FC236}">
                <a16:creationId xmlns:a16="http://schemas.microsoft.com/office/drawing/2014/main" id="{C5BEB57C-E4D7-4CB3-8E56-4693BE7788B3}"/>
              </a:ext>
            </a:extLst>
          </p:cNvPr>
          <p:cNvSpPr/>
          <p:nvPr/>
        </p:nvSpPr>
        <p:spPr>
          <a:xfrm>
            <a:off x="8240880" y="2275884"/>
            <a:ext cx="3117881" cy="1145709"/>
          </a:xfrm>
          <a:prstGeom prst="wedgeRectCallout">
            <a:avLst>
              <a:gd name="adj1" fmla="val -91568"/>
              <a:gd name="adj2" fmla="val -133028"/>
            </a:avLst>
          </a:prstGeom>
          <a:solidFill>
            <a:srgbClr val="00B050"/>
          </a:solidFill>
          <a:ln>
            <a:solidFill>
              <a:srgbClr val="84C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norm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进入页面就显示这一栏，默认显示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个，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6" name="圆角矩形 97">
            <a:extLst>
              <a:ext uri="{FF2B5EF4-FFF2-40B4-BE49-F238E27FC236}">
                <a16:creationId xmlns:a16="http://schemas.microsoft.com/office/drawing/2014/main" id="{5301E5AE-E19B-413B-B291-948FAF1AF84F}"/>
              </a:ext>
            </a:extLst>
          </p:cNvPr>
          <p:cNvSpPr/>
          <p:nvPr/>
        </p:nvSpPr>
        <p:spPr>
          <a:xfrm>
            <a:off x="5893431" y="1200144"/>
            <a:ext cx="405139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endParaRPr lang="zh-CN" altLang="en-US" sz="843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78896" y="7404676"/>
            <a:ext cx="216726" cy="22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43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11883974" y="834306"/>
            <a:ext cx="234130" cy="2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984" dirty="0">
                <a:latin typeface="szfont" charset="0"/>
                <a:ea typeface="szfont" charset="0"/>
                <a:cs typeface="szfont" charset="0"/>
              </a:rPr>
              <a:t></a:t>
            </a:r>
            <a:endParaRPr lang="zh-CN" altLang="en-US" sz="984" spc="422" dirty="0">
              <a:latin typeface="szfont" charset="0"/>
              <a:ea typeface="szfont" charset="0"/>
              <a:cs typeface="szfont" charset="0"/>
            </a:endParaRPr>
          </a:p>
        </p:txBody>
      </p:sp>
      <p:cxnSp>
        <p:nvCxnSpPr>
          <p:cNvPr id="100" name="直线连接符 99"/>
          <p:cNvCxnSpPr/>
          <p:nvPr/>
        </p:nvCxnSpPr>
        <p:spPr>
          <a:xfrm>
            <a:off x="11854417" y="798932"/>
            <a:ext cx="0" cy="304614"/>
          </a:xfrm>
          <a:prstGeom prst="line">
            <a:avLst/>
          </a:prstGeom>
          <a:ln w="12700">
            <a:solidFill>
              <a:srgbClr val="E2E2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10802350" y="812536"/>
            <a:ext cx="935759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搜索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/>
          </p:nvPr>
        </p:nvGraphicFramePr>
        <p:xfrm>
          <a:off x="0" y="1497393"/>
          <a:ext cx="12192000" cy="2953620"/>
        </p:xfrm>
        <a:graphic>
          <a:graphicData uri="http://schemas.openxmlformats.org/drawingml/2006/table">
            <a:tbl>
              <a:tblPr/>
              <a:tblGrid>
                <a:gridCol w="299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33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41759">
                  <a:extLst>
                    <a:ext uri="{9D8B030D-6E8A-4147-A177-3AD203B41FA5}">
                      <a16:colId xmlns:a16="http://schemas.microsoft.com/office/drawing/2014/main" val="3756430744"/>
                    </a:ext>
                  </a:extLst>
                </a:gridCol>
              </a:tblGrid>
              <a:tr h="24613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序号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审核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锁定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户主</a:t>
                      </a:r>
                      <a:r>
                        <a:rPr lang="en-US" altLang="zh-CN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户主姓名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联系电话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kern="120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人数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i="0" dirty="0">
                          <a:solidFill>
                            <a:srgbClr val="333333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上报时间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1" i="0" dirty="0">
                        <a:solidFill>
                          <a:srgbClr val="333333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420116199412285678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1756386584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" charset="0"/>
                        </a:rPr>
                        <a:t>4</a:t>
                      </a:r>
                      <a:endParaRPr lang="zh-CN" altLang="en-US" sz="800" b="0" i="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42011619931185678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1756346584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王五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1755386584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420116199305265678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赵六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1612386584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张三四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1664586584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crosoft YaHei" charset="0"/>
                        </a:rPr>
                        <a:t>4</a:t>
                      </a:r>
                      <a:endParaRPr lang="zh-CN" altLang="en-US" sz="800" b="0" i="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420116199411285678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李四四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1126386584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42011619931285678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王五五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1245386584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赵六五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1786386584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420116199305265678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张五三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1126386584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  <a:endParaRPr lang="en-US" altLang="zh-CN" sz="1100" b="0" i="0" dirty="0">
                        <a:solidFill>
                          <a:srgbClr val="4FCE26"/>
                        </a:solidFill>
                        <a:latin typeface="szfont" charset="0"/>
                        <a:ea typeface="szfont" charset="0"/>
                        <a:cs typeface="szfont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420116199504285678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李五四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1455386584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2016-01-08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i="0" dirty="0">
                          <a:latin typeface="szfont" charset="0"/>
                          <a:ea typeface="szfont" charset="0"/>
                          <a:cs typeface="szfont" charset="0"/>
                        </a:rPr>
                        <a:t></a:t>
                      </a:r>
                      <a:endParaRPr lang="zh-CN" altLang="en-U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kern="1200" dirty="0">
                          <a:solidFill>
                            <a:srgbClr val="4FCE26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altLang="zh-CN" sz="1100" b="0" i="0" dirty="0">
                          <a:solidFill>
                            <a:srgbClr val="D0D0D0"/>
                          </a:solidFill>
                          <a:latin typeface="szfont" charset="0"/>
                          <a:ea typeface="szfont" charset="0"/>
                          <a:cs typeface="szfont" charset="0"/>
                        </a:rPr>
                        <a:t></a:t>
                      </a:r>
                      <a:endParaRPr lang="en-US" altLang="zh-CN" sz="1100" b="0" i="0" dirty="0">
                        <a:solidFill>
                          <a:srgbClr val="D0D0D0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420116199412285678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王五五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1526386584</a:t>
                      </a:r>
                      <a:endParaRPr kumimoji="0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800" b="0" i="0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2016-05-09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s-IS" sz="800" b="0" i="0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109596" y="496803"/>
            <a:ext cx="6998522" cy="22204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zh-CN" altLang="en-US" sz="843" dirty="0">
                <a:solidFill>
                  <a:srgbClr val="595959"/>
                </a:solidFill>
                <a:latin typeface="szfont" charset="0"/>
                <a:ea typeface="szfont" charset="0"/>
                <a:cs typeface="szfont" charset="0"/>
              </a:rPr>
              <a:t></a:t>
            </a:r>
            <a:r>
              <a:rPr lang="zh-CN" altLang="en-US" sz="773" dirty="0">
                <a:solidFill>
                  <a:srgbClr val="595959"/>
                </a:solidFill>
                <a:latin typeface="szfont" charset="0"/>
                <a:ea typeface="szfont" charset="0"/>
                <a:cs typeface="szfont" charset="0"/>
              </a:rPr>
              <a:t>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采集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0"/>
                <a:ea typeface="Microsoft YaHei" charset="0"/>
                <a:cs typeface="Microsoft YaHei" charset="0"/>
              </a:rPr>
              <a:t>&gt;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卫统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1-1 &gt;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2015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年第二季度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 &gt; 510000003642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简阳市人民医院（填报</a:t>
            </a:r>
            <a:r>
              <a:rPr lang="en-US" altLang="zh-CN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773" spc="211" dirty="0">
                <a:solidFill>
                  <a:srgbClr val="316BD3"/>
                </a:solidFill>
                <a:latin typeface="szfont" charset="0"/>
                <a:ea typeface="szfont" charset="0"/>
                <a:cs typeface="szfont" charset="0"/>
              </a:rPr>
              <a:t>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审核</a:t>
            </a:r>
            <a:r>
              <a:rPr lang="zh-CN" altLang="en-US" sz="773" spc="211" dirty="0">
                <a:solidFill>
                  <a:srgbClr val="FE8278"/>
                </a:solidFill>
                <a:latin typeface="szfont" charset="0"/>
                <a:ea typeface="szfont" charset="0"/>
                <a:cs typeface="szfont" charset="0"/>
              </a:rPr>
              <a:t> 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锁定</a:t>
            </a:r>
            <a:r>
              <a:rPr lang="fi-FI" altLang="zh-CN" sz="773" spc="211" dirty="0">
                <a:solidFill>
                  <a:srgbClr val="D0D0D0"/>
                </a:solidFill>
                <a:latin typeface="szfont" charset="0"/>
                <a:ea typeface="szfont" charset="0"/>
                <a:cs typeface="szfont" charset="0"/>
              </a:rPr>
              <a:t> </a:t>
            </a:r>
            <a:r>
              <a:rPr lang="zh-CN" altLang="en-US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待</a:t>
            </a:r>
            <a:r>
              <a:rPr lang="en-US" altLang="zh-CN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XXXX</a:t>
            </a:r>
            <a:r>
              <a:rPr lang="zh-CN" altLang="en-US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审批 </a:t>
            </a:r>
            <a:r>
              <a:rPr lang="en-US" altLang="zh-CN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[</a:t>
            </a:r>
            <a:r>
              <a:rPr lang="zh-CN" altLang="en-US" sz="773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详细信息</a:t>
            </a:r>
            <a:r>
              <a:rPr lang="en-US" altLang="zh-CN" sz="773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]</a:t>
            </a:r>
            <a:r>
              <a:rPr lang="zh-CN" altLang="en-US" sz="773" dirty="0">
                <a:solidFill>
                  <a:srgbClr val="595959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432674" y="821058"/>
            <a:ext cx="500532" cy="215051"/>
            <a:chOff x="6682686" y="1176475"/>
            <a:chExt cx="712216" cy="306000"/>
          </a:xfrm>
        </p:grpSpPr>
        <p:sp>
          <p:nvSpPr>
            <p:cNvPr id="57" name="圆角矩形 56"/>
            <p:cNvSpPr/>
            <p:nvPr/>
          </p:nvSpPr>
          <p:spPr>
            <a:xfrm>
              <a:off x="6898825" y="1176475"/>
              <a:ext cx="416375" cy="306000"/>
            </a:xfrm>
            <a:prstGeom prst="roundRect">
              <a:avLst>
                <a:gd name="adj" fmla="val 1117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bIns="32890" rtlCol="0" anchor="ctr"/>
            <a:lstStyle/>
            <a:p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工具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682686" y="1221590"/>
              <a:ext cx="177570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422" dirty="0">
                  <a:solidFill>
                    <a:srgbClr val="E0843F"/>
                  </a:solidFill>
                  <a:latin typeface="szfont" charset="0"/>
                  <a:ea typeface="szfont" charset="0"/>
                  <a:cs typeface="szfont" charset="0"/>
                </a:rPr>
                <a:t></a:t>
              </a:r>
              <a:endParaRPr lang="zh-CN" altLang="en-US" sz="984" spc="-211" dirty="0">
                <a:solidFill>
                  <a:srgbClr val="E0843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238594" y="1227145"/>
              <a:ext cx="156308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-211" dirty="0">
                  <a:solidFill>
                    <a:srgbClr val="858585"/>
                  </a:solidFill>
                  <a:latin typeface="szfont" charset="0"/>
                  <a:ea typeface="szfont" charset="0"/>
                  <a:cs typeface="szfont" charset="0"/>
                </a:rPr>
                <a:t></a:t>
              </a:r>
              <a:endParaRPr kumimoji="1" lang="zh-CN" altLang="en-US" sz="984" dirty="0">
                <a:solidFill>
                  <a:srgbClr val="858585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454271" y="863898"/>
            <a:ext cx="166838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kumimoji="1" lang="zh-CN" altLang="en-US" sz="984" spc="-21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709269" y="829037"/>
            <a:ext cx="500532" cy="215051"/>
            <a:chOff x="1925512" y="1176475"/>
            <a:chExt cx="712216" cy="306000"/>
          </a:xfrm>
        </p:grpSpPr>
        <p:sp>
          <p:nvSpPr>
            <p:cNvPr id="70" name="圆角矩形 69"/>
            <p:cNvSpPr/>
            <p:nvPr/>
          </p:nvSpPr>
          <p:spPr>
            <a:xfrm>
              <a:off x="2141651" y="1176475"/>
              <a:ext cx="358261" cy="30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bIns="32890" rtlCol="0" anchor="ctr"/>
            <a:lstStyle/>
            <a:p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审核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925512" y="1221590"/>
              <a:ext cx="177570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422" dirty="0">
                  <a:solidFill>
                    <a:srgbClr val="4D82B8"/>
                  </a:solidFill>
                  <a:latin typeface="szfont" charset="0"/>
                  <a:ea typeface="szfont" charset="0"/>
                  <a:cs typeface="szfont" charset="0"/>
                </a:rPr>
                <a:t></a:t>
              </a:r>
              <a:endParaRPr lang="zh-CN" altLang="en-US" sz="984" spc="-211" dirty="0">
                <a:solidFill>
                  <a:srgbClr val="4EACFF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481420" y="1227145"/>
              <a:ext cx="156308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-211" dirty="0">
                  <a:solidFill>
                    <a:srgbClr val="858585"/>
                  </a:solidFill>
                  <a:latin typeface="szfont" charset="0"/>
                  <a:ea typeface="szfont" charset="0"/>
                  <a:cs typeface="szfont" charset="0"/>
                </a:rPr>
                <a:t></a:t>
              </a:r>
              <a:endParaRPr kumimoji="1" lang="zh-CN" altLang="en-US" sz="984" dirty="0">
                <a:solidFill>
                  <a:srgbClr val="858585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95" name="组 97"/>
          <p:cNvGrpSpPr/>
          <p:nvPr/>
        </p:nvGrpSpPr>
        <p:grpSpPr>
          <a:xfrm>
            <a:off x="520450" y="836195"/>
            <a:ext cx="503505" cy="212521"/>
            <a:chOff x="8288634" y="802819"/>
            <a:chExt cx="910863" cy="302399"/>
          </a:xfrm>
        </p:grpSpPr>
        <p:sp>
          <p:nvSpPr>
            <p:cNvPr id="196" name="圆角矩形 195"/>
            <p:cNvSpPr/>
            <p:nvPr/>
          </p:nvSpPr>
          <p:spPr>
            <a:xfrm>
              <a:off x="8288634" y="802819"/>
              <a:ext cx="910863" cy="302399"/>
            </a:xfrm>
            <a:prstGeom prst="roundRect">
              <a:avLst>
                <a:gd name="adj" fmla="val 1117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53001" bIns="32890" rtlCol="0" anchor="ctr">
              <a:noAutofit/>
            </a:bodyPr>
            <a:lstStyle/>
            <a:p>
              <a:pPr algn="ctr"/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新增</a:t>
              </a: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8459394" y="823102"/>
              <a:ext cx="29860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zh-CN" altLang="en-US" sz="984" spc="422" dirty="0">
                  <a:solidFill>
                    <a:srgbClr val="44C81E"/>
                  </a:solidFill>
                  <a:latin typeface="szfont" charset="0"/>
                  <a:ea typeface="szfont" charset="0"/>
                  <a:cs typeface="szfont" charset="0"/>
                </a:rPr>
                <a:t></a:t>
              </a:r>
              <a:endParaRPr lang="zh-CN" altLang="en-US" sz="984" spc="-211" dirty="0">
                <a:solidFill>
                  <a:srgbClr val="44C81E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98" name="组 97"/>
          <p:cNvGrpSpPr/>
          <p:nvPr/>
        </p:nvGrpSpPr>
        <p:grpSpPr>
          <a:xfrm>
            <a:off x="2806616" y="825096"/>
            <a:ext cx="503505" cy="212521"/>
            <a:chOff x="8304733" y="802819"/>
            <a:chExt cx="910863" cy="302399"/>
          </a:xfrm>
        </p:grpSpPr>
        <p:sp>
          <p:nvSpPr>
            <p:cNvPr id="199" name="圆角矩形 198"/>
            <p:cNvSpPr/>
            <p:nvPr/>
          </p:nvSpPr>
          <p:spPr>
            <a:xfrm>
              <a:off x="8304733" y="802819"/>
              <a:ext cx="910863" cy="302399"/>
            </a:xfrm>
            <a:prstGeom prst="roundRect">
              <a:avLst>
                <a:gd name="adj" fmla="val 1117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253001" bIns="32890" rtlCol="0" anchor="ctr">
              <a:noAutofit/>
            </a:bodyPr>
            <a:lstStyle/>
            <a:p>
              <a:pPr algn="ctr"/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删除</a:t>
              </a:r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8459394" y="847933"/>
              <a:ext cx="2986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zh-CN" altLang="en-US" sz="984" spc="422" dirty="0">
                  <a:solidFill>
                    <a:srgbClr val="C00000"/>
                  </a:solidFill>
                  <a:latin typeface="szfont" charset="0"/>
                  <a:ea typeface="szfont" charset="0"/>
                  <a:cs typeface="szfont" charset="0"/>
                </a:rPr>
                <a:t></a:t>
              </a:r>
              <a:endParaRPr lang="zh-CN" altLang="en-US" sz="984" spc="-21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1287485" y="832192"/>
            <a:ext cx="361209" cy="2150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bIns="32890" rtlCol="0" anchor="ctr"/>
          <a:lstStyle/>
          <a:p>
            <a:r>
              <a:rPr lang="zh-CN" altLang="en-US" sz="843" dirty="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上报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36621" y="863898"/>
            <a:ext cx="127311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84" spc="-211" dirty="0">
                <a:solidFill>
                  <a:srgbClr val="5BAEFE"/>
                </a:solidFill>
                <a:latin typeface="szfont" charset="0"/>
                <a:ea typeface="szfont" charset="0"/>
                <a:cs typeface="szfont" charset="0"/>
              </a:rPr>
              <a:t></a:t>
            </a:r>
            <a:endParaRPr lang="zh-CN" altLang="en-US" sz="984" spc="-21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3" name="组 12"/>
          <p:cNvGrpSpPr/>
          <p:nvPr/>
        </p:nvGrpSpPr>
        <p:grpSpPr>
          <a:xfrm>
            <a:off x="2351162" y="829157"/>
            <a:ext cx="520999" cy="216182"/>
            <a:chOff x="5849131" y="1176645"/>
            <a:chExt cx="741338" cy="307609"/>
          </a:xfrm>
        </p:grpSpPr>
        <p:sp>
          <p:nvSpPr>
            <p:cNvPr id="34" name="圆角矩形 33"/>
            <p:cNvSpPr/>
            <p:nvPr/>
          </p:nvSpPr>
          <p:spPr>
            <a:xfrm>
              <a:off x="6076498" y="1176645"/>
              <a:ext cx="513971" cy="30760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bIns="32890" rtlCol="0" anchor="ctr"/>
            <a:lstStyle/>
            <a:p>
              <a:r>
                <a:rPr lang="zh-CN" altLang="en-US" sz="843" dirty="0">
                  <a:solidFill>
                    <a:schemeClr val="bg1">
                      <a:lumMod val="50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审批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849131" y="1244548"/>
              <a:ext cx="181153" cy="2155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984" spc="422" dirty="0">
                  <a:solidFill>
                    <a:srgbClr val="ED9203"/>
                  </a:solidFill>
                  <a:latin typeface="szfont" charset="0"/>
                  <a:ea typeface="szfont" charset="0"/>
                  <a:cs typeface="szfont" charset="0"/>
                </a:rPr>
                <a:t></a:t>
              </a:r>
              <a:endParaRPr lang="zh-CN" altLang="en-US" sz="984" spc="-211" dirty="0">
                <a:solidFill>
                  <a:srgbClr val="ED9203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-48944" y="768354"/>
            <a:ext cx="584267" cy="304614"/>
            <a:chOff x="-69644" y="1090128"/>
            <a:chExt cx="831363" cy="433441"/>
          </a:xfrm>
        </p:grpSpPr>
        <p:cxnSp>
          <p:nvCxnSpPr>
            <p:cNvPr id="37" name="直线连接符 99"/>
            <p:cNvCxnSpPr/>
            <p:nvPr/>
          </p:nvCxnSpPr>
          <p:spPr>
            <a:xfrm>
              <a:off x="761719" y="1090128"/>
              <a:ext cx="0" cy="433441"/>
            </a:xfrm>
            <a:prstGeom prst="line">
              <a:avLst/>
            </a:prstGeom>
            <a:ln w="12700">
              <a:solidFill>
                <a:srgbClr val="E2E2E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 97"/>
            <p:cNvGrpSpPr/>
            <p:nvPr/>
          </p:nvGrpSpPr>
          <p:grpSpPr>
            <a:xfrm>
              <a:off x="-69644" y="1133637"/>
              <a:ext cx="745336" cy="389746"/>
              <a:chOff x="8306425" y="780545"/>
              <a:chExt cx="910863" cy="302399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8306425" y="780545"/>
                <a:ext cx="910863" cy="302399"/>
              </a:xfrm>
              <a:prstGeom prst="roundRect">
                <a:avLst>
                  <a:gd name="adj" fmla="val 11177"/>
                </a:avLst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253001" bIns="32890" rtlCol="0" anchor="ctr">
                <a:noAutofit/>
              </a:bodyPr>
              <a:lstStyle/>
              <a:p>
                <a:pPr algn="ctr"/>
                <a:r>
                  <a:rPr lang="zh-CN" altLang="en-US" sz="843" dirty="0">
                    <a:solidFill>
                      <a:schemeClr val="bg1">
                        <a:lumMod val="50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返回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473853" y="836194"/>
                <a:ext cx="2986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zh-CN" altLang="en-US" sz="984" spc="422" dirty="0">
                    <a:solidFill>
                      <a:srgbClr val="FF0000"/>
                    </a:solidFill>
                    <a:latin typeface="szfont" charset="0"/>
                    <a:ea typeface="szfont" charset="0"/>
                    <a:cs typeface="szfont" charset="0"/>
                  </a:rPr>
                  <a:t></a:t>
                </a:r>
                <a:endParaRPr lang="zh-CN" altLang="en-US" sz="984" spc="-211" dirty="0">
                  <a:solidFill>
                    <a:srgbClr val="FF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sp>
        <p:nvSpPr>
          <p:cNvPr id="42" name="圆角矩形 97">
            <a:extLst>
              <a:ext uri="{FF2B5EF4-FFF2-40B4-BE49-F238E27FC236}">
                <a16:creationId xmlns:a16="http://schemas.microsoft.com/office/drawing/2014/main" id="{E1B0F0F7-B618-4D2F-9B13-634D7A13CBAC}"/>
              </a:ext>
            </a:extLst>
          </p:cNvPr>
          <p:cNvSpPr/>
          <p:nvPr/>
        </p:nvSpPr>
        <p:spPr>
          <a:xfrm>
            <a:off x="4520006" y="1215317"/>
            <a:ext cx="520172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</a:t>
            </a:r>
          </a:p>
        </p:txBody>
      </p:sp>
      <p:sp>
        <p:nvSpPr>
          <p:cNvPr id="45" name="圆角矩形 97">
            <a:extLst>
              <a:ext uri="{FF2B5EF4-FFF2-40B4-BE49-F238E27FC236}">
                <a16:creationId xmlns:a16="http://schemas.microsoft.com/office/drawing/2014/main" id="{C53B0F1F-CA5B-4469-B711-98BD203756F7}"/>
              </a:ext>
            </a:extLst>
          </p:cNvPr>
          <p:cNvSpPr/>
          <p:nvPr/>
        </p:nvSpPr>
        <p:spPr>
          <a:xfrm>
            <a:off x="3090309" y="1197261"/>
            <a:ext cx="988525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时间（全部）</a:t>
            </a:r>
          </a:p>
        </p:txBody>
      </p:sp>
      <p:grpSp>
        <p:nvGrpSpPr>
          <p:cNvPr id="47" name="组 96">
            <a:extLst>
              <a:ext uri="{FF2B5EF4-FFF2-40B4-BE49-F238E27FC236}">
                <a16:creationId xmlns:a16="http://schemas.microsoft.com/office/drawing/2014/main" id="{0295FB22-3E5B-4FF9-B630-0B2A16419244}"/>
              </a:ext>
            </a:extLst>
          </p:cNvPr>
          <p:cNvGrpSpPr/>
          <p:nvPr/>
        </p:nvGrpSpPr>
        <p:grpSpPr>
          <a:xfrm>
            <a:off x="1660613" y="1194610"/>
            <a:ext cx="988525" cy="215051"/>
            <a:chOff x="180005" y="1307682"/>
            <a:chExt cx="1406589" cy="306000"/>
          </a:xfrm>
        </p:grpSpPr>
        <p:sp>
          <p:nvSpPr>
            <p:cNvPr id="48" name="圆角矩形 97">
              <a:extLst>
                <a:ext uri="{FF2B5EF4-FFF2-40B4-BE49-F238E27FC236}">
                  <a16:creationId xmlns:a16="http://schemas.microsoft.com/office/drawing/2014/main" id="{9892BFC4-74B8-46B9-B7BB-43F7C48A2CB7}"/>
                </a:ext>
              </a:extLst>
            </p:cNvPr>
            <p:cNvSpPr/>
            <p:nvPr/>
          </p:nvSpPr>
          <p:spPr>
            <a:xfrm>
              <a:off x="180005" y="1307682"/>
              <a:ext cx="1406589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人数（全部）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95F19DF2-6396-428B-9EEB-F19C6174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0859" y="1426647"/>
              <a:ext cx="127000" cy="63500"/>
            </a:xfrm>
            <a:prstGeom prst="rect">
              <a:avLst/>
            </a:prstGeom>
          </p:spPr>
        </p:pic>
      </p:grpSp>
      <p:sp>
        <p:nvSpPr>
          <p:cNvPr id="51" name="圆角矩形 97">
            <a:extLst>
              <a:ext uri="{FF2B5EF4-FFF2-40B4-BE49-F238E27FC236}">
                <a16:creationId xmlns:a16="http://schemas.microsoft.com/office/drawing/2014/main" id="{F7E0CC83-6D0E-48AA-883D-52971CBB1934}"/>
              </a:ext>
            </a:extLst>
          </p:cNvPr>
          <p:cNvSpPr/>
          <p:nvPr/>
        </p:nvSpPr>
        <p:spPr>
          <a:xfrm>
            <a:off x="229311" y="1200145"/>
            <a:ext cx="988525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（全部）</a:t>
            </a:r>
          </a:p>
        </p:txBody>
      </p:sp>
      <p:sp>
        <p:nvSpPr>
          <p:cNvPr id="60" name="圆角矩形 97">
            <a:extLst>
              <a:ext uri="{FF2B5EF4-FFF2-40B4-BE49-F238E27FC236}">
                <a16:creationId xmlns:a16="http://schemas.microsoft.com/office/drawing/2014/main" id="{7F519996-C067-49BB-8A87-016A5C4488ED}"/>
              </a:ext>
            </a:extLst>
          </p:cNvPr>
          <p:cNvSpPr/>
          <p:nvPr/>
        </p:nvSpPr>
        <p:spPr>
          <a:xfrm>
            <a:off x="5337226" y="1213710"/>
            <a:ext cx="468352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</a:t>
            </a:r>
          </a:p>
        </p:txBody>
      </p:sp>
      <p:sp>
        <p:nvSpPr>
          <p:cNvPr id="66" name="圆角矩形 111">
            <a:extLst>
              <a:ext uri="{FF2B5EF4-FFF2-40B4-BE49-F238E27FC236}">
                <a16:creationId xmlns:a16="http://schemas.microsoft.com/office/drawing/2014/main" id="{F0D994FE-7A79-40C8-83EF-C5974EDA53B0}"/>
              </a:ext>
            </a:extLst>
          </p:cNvPr>
          <p:cNvSpPr/>
          <p:nvPr/>
        </p:nvSpPr>
        <p:spPr>
          <a:xfrm>
            <a:off x="6485472" y="1200143"/>
            <a:ext cx="935759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bg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搜索</a:t>
            </a:r>
          </a:p>
        </p:txBody>
      </p:sp>
      <p:sp>
        <p:nvSpPr>
          <p:cNvPr id="67" name="矩形标注 165">
            <a:extLst>
              <a:ext uri="{FF2B5EF4-FFF2-40B4-BE49-F238E27FC236}">
                <a16:creationId xmlns:a16="http://schemas.microsoft.com/office/drawing/2014/main" id="{C5BEB57C-E4D7-4CB3-8E56-4693BE7788B3}"/>
              </a:ext>
            </a:extLst>
          </p:cNvPr>
          <p:cNvSpPr/>
          <p:nvPr/>
        </p:nvSpPr>
        <p:spPr>
          <a:xfrm>
            <a:off x="8240880" y="2275884"/>
            <a:ext cx="3117881" cy="1145709"/>
          </a:xfrm>
          <a:prstGeom prst="wedgeRectCallout">
            <a:avLst>
              <a:gd name="adj1" fmla="val -115139"/>
              <a:gd name="adj2" fmla="val -133774"/>
            </a:avLst>
          </a:prstGeom>
          <a:solidFill>
            <a:srgbClr val="00B050"/>
          </a:solidFill>
          <a:ln>
            <a:solidFill>
              <a:srgbClr val="84C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norm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点击加号显示更多，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" name="圆角矩形 97">
            <a:extLst>
              <a:ext uri="{FF2B5EF4-FFF2-40B4-BE49-F238E27FC236}">
                <a16:creationId xmlns:a16="http://schemas.microsoft.com/office/drawing/2014/main" id="{31243033-0F11-4AA8-A74E-6A19CFF34F71}"/>
              </a:ext>
            </a:extLst>
          </p:cNvPr>
          <p:cNvSpPr/>
          <p:nvPr/>
        </p:nvSpPr>
        <p:spPr>
          <a:xfrm>
            <a:off x="5893431" y="1200144"/>
            <a:ext cx="405139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endParaRPr lang="zh-CN" altLang="en-US" sz="843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8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382307"/>
            <a:ext cx="1876092" cy="351763"/>
            <a:chOff x="3801793" y="5973346"/>
            <a:chExt cx="4227497" cy="468790"/>
          </a:xfrm>
        </p:grpSpPr>
        <p:sp>
          <p:nvSpPr>
            <p:cNvPr id="13" name="矩形 12"/>
            <p:cNvSpPr/>
            <p:nvPr/>
          </p:nvSpPr>
          <p:spPr>
            <a:xfrm>
              <a:off x="3801793" y="5973346"/>
              <a:ext cx="2288938" cy="4687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启用填报单位搜索：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允许对填报单位进行搜索，默认搜索单位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填报单位搜索字段：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48738" y="2504950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组 4"/>
          <p:cNvGrpSpPr/>
          <p:nvPr/>
        </p:nvGrpSpPr>
        <p:grpSpPr>
          <a:xfrm>
            <a:off x="2145064" y="2605093"/>
            <a:ext cx="1874858" cy="222599"/>
            <a:chOff x="3801791" y="6059781"/>
            <a:chExt cx="4224716" cy="296655"/>
          </a:xfrm>
        </p:grpSpPr>
        <p:sp>
          <p:nvSpPr>
            <p:cNvPr id="28" name="矩形 27"/>
            <p:cNvSpPr/>
            <p:nvPr/>
          </p:nvSpPr>
          <p:spPr>
            <a:xfrm>
              <a:off x="3801791" y="6059781"/>
              <a:ext cx="33152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启用明细数据关键字搜索：</a:t>
              </a:r>
            </a:p>
          </p:txBody>
        </p:sp>
        <p:sp>
          <p:nvSpPr>
            <p:cNvPr id="29" name="矩形 28"/>
            <p:cNvSpPr/>
            <p:nvPr/>
          </p:nvSpPr>
          <p:spPr>
            <a:xfrm rot="10800000" flipH="1" flipV="1">
              <a:off x="7459129" y="6079236"/>
              <a:ext cx="567378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768128" y="2795591"/>
            <a:ext cx="3947263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允许对明细数据进行搜索，默认搜索明细数据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和标题</a:t>
            </a:r>
          </a:p>
        </p:txBody>
      </p:sp>
      <p:grpSp>
        <p:nvGrpSpPr>
          <p:cNvPr id="31" name="组 4"/>
          <p:cNvGrpSpPr/>
          <p:nvPr/>
        </p:nvGrpSpPr>
        <p:grpSpPr>
          <a:xfrm>
            <a:off x="2149960" y="7379640"/>
            <a:ext cx="1871197" cy="222599"/>
            <a:chOff x="3899519" y="6059781"/>
            <a:chExt cx="4216468" cy="296655"/>
          </a:xfrm>
        </p:grpSpPr>
        <p:sp>
          <p:nvSpPr>
            <p:cNvPr id="32" name="矩形 31"/>
            <p:cNvSpPr/>
            <p:nvPr/>
          </p:nvSpPr>
          <p:spPr>
            <a:xfrm>
              <a:off x="3899519" y="6059781"/>
              <a:ext cx="2277906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启用表单内搜索：</a:t>
              </a:r>
            </a:p>
          </p:txBody>
        </p:sp>
        <p:sp>
          <p:nvSpPr>
            <p:cNvPr id="33" name="矩形 32"/>
            <p:cNvSpPr/>
            <p:nvPr/>
          </p:nvSpPr>
          <p:spPr>
            <a:xfrm rot="10800000" flipH="1" flipV="1">
              <a:off x="7575347" y="6079236"/>
              <a:ext cx="540640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781231" y="7559394"/>
            <a:ext cx="3958224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是否允许在填报界面的表单内容进行搜索</a:t>
            </a:r>
          </a:p>
        </p:txBody>
      </p:sp>
      <p:grpSp>
        <p:nvGrpSpPr>
          <p:cNvPr id="35" name="组 75"/>
          <p:cNvGrpSpPr/>
          <p:nvPr/>
        </p:nvGrpSpPr>
        <p:grpSpPr>
          <a:xfrm>
            <a:off x="2149961" y="3545987"/>
            <a:ext cx="3743616" cy="351763"/>
            <a:chOff x="5798286" y="4012323"/>
            <a:chExt cx="5326853" cy="500530"/>
          </a:xfrm>
        </p:grpSpPr>
        <p:sp>
          <p:nvSpPr>
            <p:cNvPr id="36" name="圆角矩形 35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798286" y="4012323"/>
              <a:ext cx="1877440" cy="5005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明细数据关键字搜索字段：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3770417" y="3829785"/>
            <a:ext cx="3955786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设置在搜索明细数据时搜索哪些字段的数据，如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FACT1.fld1,FACT1.fld2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，不设置时默认搜索明细数据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和标题</a:t>
            </a: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2148738" y="6566567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 6"/>
          <p:cNvGrpSpPr/>
          <p:nvPr/>
        </p:nvGrpSpPr>
        <p:grpSpPr>
          <a:xfrm>
            <a:off x="2149961" y="4335742"/>
            <a:ext cx="3743616" cy="354294"/>
            <a:chOff x="2977500" y="1059582"/>
            <a:chExt cx="5326853" cy="504131"/>
          </a:xfrm>
        </p:grpSpPr>
        <p:grpSp>
          <p:nvGrpSpPr>
            <p:cNvPr id="41" name="组 7"/>
            <p:cNvGrpSpPr/>
            <p:nvPr/>
          </p:nvGrpSpPr>
          <p:grpSpPr>
            <a:xfrm>
              <a:off x="5298661" y="1059582"/>
              <a:ext cx="3005692" cy="306000"/>
              <a:chOff x="207805" y="1307682"/>
              <a:chExt cx="3005692" cy="306000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207805" y="1307682"/>
                <a:ext cx="3005692" cy="306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4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模糊匹配</a:t>
                </a:r>
              </a:p>
            </p:txBody>
          </p:sp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4489" y="1426647"/>
                <a:ext cx="127000" cy="63500"/>
              </a:xfrm>
              <a:prstGeom prst="rect">
                <a:avLst/>
              </a:prstGeom>
            </p:spPr>
          </p:pic>
        </p:grpSp>
        <p:sp>
          <p:nvSpPr>
            <p:cNvPr id="42" name="矩形 41"/>
            <p:cNvSpPr/>
            <p:nvPr/>
          </p:nvSpPr>
          <p:spPr>
            <a:xfrm>
              <a:off x="2977500" y="1063183"/>
              <a:ext cx="1877440" cy="50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明细数据关键字搜索匹配方式：</a:t>
              </a: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770417" y="4558566"/>
            <a:ext cx="3894367" cy="74090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搜索“张三”时，完全匹配表示搜索完全等于“张三”的数据，左匹配表示搜索“张三”开头的数据，模糊匹配表示搜索包含“张三”的数据，可以输入包含*的关键字，如“张*”表示搜索“张”开头的数据，“*三”表示搜索“三”结尾的数据，“*三*”表示搜索包含“三”的数据，当数据量比较大时建议使用完全匹配或左匹配以提高性能</a:t>
            </a:r>
          </a:p>
        </p:txBody>
      </p:sp>
      <p:grpSp>
        <p:nvGrpSpPr>
          <p:cNvPr id="46" name="组 75"/>
          <p:cNvGrpSpPr/>
          <p:nvPr/>
        </p:nvGrpSpPr>
        <p:grpSpPr>
          <a:xfrm>
            <a:off x="2145063" y="6742782"/>
            <a:ext cx="3748513" cy="222799"/>
            <a:chOff x="5791317" y="4103542"/>
            <a:chExt cx="5333822" cy="317025"/>
          </a:xfrm>
        </p:grpSpPr>
        <p:sp>
          <p:nvSpPr>
            <p:cNvPr id="47" name="圆角矩形 46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91317" y="4104611"/>
              <a:ext cx="1877438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快速搜索列表显示内容：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781230" y="6968253"/>
            <a:ext cx="3934160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快速搜索结果列表的显示内容，如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FACT1.fld1+' '+FACT1.fld2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，默认显示搜索字段的前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个字段的内容</a:t>
            </a:r>
          </a:p>
        </p:txBody>
      </p:sp>
      <p:grpSp>
        <p:nvGrpSpPr>
          <p:cNvPr id="50" name="组 4"/>
          <p:cNvGrpSpPr/>
          <p:nvPr/>
        </p:nvGrpSpPr>
        <p:grpSpPr>
          <a:xfrm>
            <a:off x="2148739" y="3069825"/>
            <a:ext cx="1871183" cy="222599"/>
            <a:chOff x="3810073" y="6059781"/>
            <a:chExt cx="4216434" cy="296655"/>
          </a:xfrm>
        </p:grpSpPr>
        <p:sp>
          <p:nvSpPr>
            <p:cNvPr id="51" name="矩形 50"/>
            <p:cNvSpPr/>
            <p:nvPr/>
          </p:nvSpPr>
          <p:spPr>
            <a:xfrm>
              <a:off x="3810073" y="6059781"/>
              <a:ext cx="3306956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在当前单位内搜索明细数据：</a:t>
              </a:r>
            </a:p>
          </p:txBody>
        </p:sp>
        <p:sp>
          <p:nvSpPr>
            <p:cNvPr id="52" name="矩形 51"/>
            <p:cNvSpPr/>
            <p:nvPr/>
          </p:nvSpPr>
          <p:spPr>
            <a:xfrm rot="10800000" flipH="1" flipV="1">
              <a:off x="7459129" y="6079236"/>
              <a:ext cx="567378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768128" y="3252626"/>
            <a:ext cx="3947263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只搜索当前填报单位树上当前选择的节点的下级明细数据</a:t>
            </a:r>
          </a:p>
        </p:txBody>
      </p:sp>
      <p:sp>
        <p:nvSpPr>
          <p:cNvPr id="54" name="矩形标注 53"/>
          <p:cNvSpPr/>
          <p:nvPr/>
        </p:nvSpPr>
        <p:spPr>
          <a:xfrm>
            <a:off x="6602059" y="4133020"/>
            <a:ext cx="836968" cy="405440"/>
          </a:xfrm>
          <a:prstGeom prst="wedgeRectCallout">
            <a:avLst>
              <a:gd name="adj1" fmla="val -127256"/>
              <a:gd name="adj2" fmla="val 26079"/>
            </a:avLst>
          </a:prstGeom>
          <a:solidFill>
            <a:srgbClr val="00B050"/>
          </a:solidFill>
          <a:ln>
            <a:solidFill>
              <a:srgbClr val="CDCDC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模糊匹配</a:t>
            </a:r>
            <a:endParaRPr lang="en-US" altLang="zh-CN" sz="843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84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左匹配</a:t>
            </a:r>
            <a:endParaRPr lang="en-US" altLang="zh-CN" sz="843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843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完全匹配</a:t>
            </a:r>
            <a:endParaRPr lang="en-US" altLang="zh-CN" sz="843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55" name="组 6"/>
          <p:cNvGrpSpPr/>
          <p:nvPr/>
        </p:nvGrpSpPr>
        <p:grpSpPr>
          <a:xfrm>
            <a:off x="2149961" y="5378275"/>
            <a:ext cx="5160581" cy="224579"/>
            <a:chOff x="2977500" y="1059582"/>
            <a:chExt cx="7343077" cy="319557"/>
          </a:xfrm>
        </p:grpSpPr>
        <p:grpSp>
          <p:nvGrpSpPr>
            <p:cNvPr id="56" name="组 7"/>
            <p:cNvGrpSpPr/>
            <p:nvPr/>
          </p:nvGrpSpPr>
          <p:grpSpPr>
            <a:xfrm>
              <a:off x="5298661" y="1059582"/>
              <a:ext cx="5021916" cy="306000"/>
              <a:chOff x="207805" y="1307682"/>
              <a:chExt cx="5021916" cy="306000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207805" y="1307682"/>
                <a:ext cx="5021916" cy="306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0713" y="1426647"/>
                <a:ext cx="127000" cy="63500"/>
              </a:xfrm>
              <a:prstGeom prst="rect">
                <a:avLst/>
              </a:prstGeom>
            </p:spPr>
          </p:pic>
        </p:grpSp>
        <p:sp>
          <p:nvSpPr>
            <p:cNvPr id="57" name="矩形 56"/>
            <p:cNvSpPr/>
            <p:nvPr/>
          </p:nvSpPr>
          <p:spPr>
            <a:xfrm>
              <a:off x="2977500" y="1063183"/>
              <a:ext cx="1877440" cy="315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明细数据可选过滤条件：</a:t>
              </a: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770417" y="5601099"/>
            <a:ext cx="3894367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用户在过滤明细数据时可以使用哪些条件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3831926" y="5416767"/>
            <a:ext cx="409079" cy="131597"/>
          </a:xfrm>
          <a:prstGeom prst="roundRect">
            <a:avLst/>
          </a:prstGeom>
          <a:solidFill>
            <a:srgbClr val="D2E7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773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机构类别</a:t>
            </a:r>
            <a:endParaRPr kumimoji="1" lang="zh-CN" altLang="en-US" sz="773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274188" y="5416767"/>
            <a:ext cx="409079" cy="131597"/>
          </a:xfrm>
          <a:prstGeom prst="roundRect">
            <a:avLst/>
          </a:prstGeom>
          <a:solidFill>
            <a:srgbClr val="D2E7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zh-CN" altLang="en-US" sz="773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是否启用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4730460" y="5416768"/>
            <a:ext cx="409079" cy="131597"/>
          </a:xfrm>
          <a:prstGeom prst="roundRect">
            <a:avLst/>
          </a:prstGeom>
          <a:solidFill>
            <a:srgbClr val="D2E7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zh-CN" altLang="en-US" sz="773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机构变动</a:t>
            </a:r>
          </a:p>
        </p:txBody>
      </p:sp>
      <p:sp>
        <p:nvSpPr>
          <p:cNvPr id="64" name="矩形 63"/>
          <p:cNvSpPr/>
          <p:nvPr/>
        </p:nvSpPr>
        <p:spPr>
          <a:xfrm>
            <a:off x="782379" y="4744754"/>
            <a:ext cx="1062724" cy="285891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65" name="组 75"/>
          <p:cNvGrpSpPr/>
          <p:nvPr/>
        </p:nvGrpSpPr>
        <p:grpSpPr>
          <a:xfrm>
            <a:off x="2149961" y="5904216"/>
            <a:ext cx="5160581" cy="222799"/>
            <a:chOff x="5798286" y="4103542"/>
            <a:chExt cx="5508615" cy="317025"/>
          </a:xfrm>
        </p:grpSpPr>
        <p:sp>
          <p:nvSpPr>
            <p:cNvPr id="66" name="圆角矩形 65"/>
            <p:cNvSpPr/>
            <p:nvPr/>
          </p:nvSpPr>
          <p:spPr>
            <a:xfrm>
              <a:off x="7539569" y="4103542"/>
              <a:ext cx="376733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798286" y="4104611"/>
              <a:ext cx="1877440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明细数据默认条件：</a:t>
              </a: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3770417" y="6123909"/>
            <a:ext cx="3955786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显示明细列表时默认使用这个条件过滤数据</a:t>
            </a:r>
          </a:p>
        </p:txBody>
      </p:sp>
    </p:spTree>
    <p:extLst>
      <p:ext uri="{BB962C8B-B14F-4D97-AF65-F5344CB8AC3E}">
        <p14:creationId xmlns:p14="http://schemas.microsoft.com/office/powerpoint/2010/main" val="219370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字段控件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447166"/>
            <a:ext cx="1876092" cy="222600"/>
            <a:chOff x="3801793" y="6059780"/>
            <a:chExt cx="4227497" cy="296656"/>
          </a:xfrm>
        </p:grpSpPr>
        <p:sp>
          <p:nvSpPr>
            <p:cNvPr id="13" name="矩形 12"/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启用精确搜索：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允许对数据进行精确搜索，默认搜索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filed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48737" y="2793486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2379" y="4744754"/>
            <a:ext cx="1062724" cy="258567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42">
            <a:extLst>
              <a:ext uri="{FF2B5EF4-FFF2-40B4-BE49-F238E27FC236}">
                <a16:creationId xmlns:a16="http://schemas.microsoft.com/office/drawing/2014/main" id="{2A121CF2-3992-4966-B84D-804042982A8F}"/>
              </a:ext>
            </a:extLst>
          </p:cNvPr>
          <p:cNvSpPr/>
          <p:nvPr/>
        </p:nvSpPr>
        <p:spPr>
          <a:xfrm>
            <a:off x="3779508" y="2473710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控件类型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BD691D-483F-4573-9AB6-21580AEF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01" y="2565662"/>
            <a:ext cx="89253" cy="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字段控件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447166"/>
            <a:ext cx="1876092" cy="222600"/>
            <a:chOff x="3801793" y="6059780"/>
            <a:chExt cx="4227497" cy="296656"/>
          </a:xfrm>
        </p:grpSpPr>
        <p:sp>
          <p:nvSpPr>
            <p:cNvPr id="13" name="矩形 12"/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启用精确搜索：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允许对数据进行精确搜索，默认搜索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filed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48737" y="2793486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2379" y="4744754"/>
            <a:ext cx="1062724" cy="285891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42">
            <a:extLst>
              <a:ext uri="{FF2B5EF4-FFF2-40B4-BE49-F238E27FC236}">
                <a16:creationId xmlns:a16="http://schemas.microsoft.com/office/drawing/2014/main" id="{2A121CF2-3992-4966-B84D-804042982A8F}"/>
              </a:ext>
            </a:extLst>
          </p:cNvPr>
          <p:cNvSpPr/>
          <p:nvPr/>
        </p:nvSpPr>
        <p:spPr>
          <a:xfrm>
            <a:off x="3779508" y="2473710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区间框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BD691D-483F-4573-9AB6-21580AEF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01" y="2565662"/>
            <a:ext cx="89253" cy="4462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3445321-8322-4E19-8571-6581B411A961}"/>
              </a:ext>
            </a:extLst>
          </p:cNvPr>
          <p:cNvSpPr/>
          <p:nvPr/>
        </p:nvSpPr>
        <p:spPr>
          <a:xfrm>
            <a:off x="2003472" y="2950552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控件配置：</a:t>
            </a:r>
          </a:p>
        </p:txBody>
      </p:sp>
      <p:grpSp>
        <p:nvGrpSpPr>
          <p:cNvPr id="28" name="组 75">
            <a:extLst>
              <a:ext uri="{FF2B5EF4-FFF2-40B4-BE49-F238E27FC236}">
                <a16:creationId xmlns:a16="http://schemas.microsoft.com/office/drawing/2014/main" id="{46D971C8-C920-4F66-A031-78D88A79BE79}"/>
              </a:ext>
            </a:extLst>
          </p:cNvPr>
          <p:cNvGrpSpPr/>
          <p:nvPr/>
        </p:nvGrpSpPr>
        <p:grpSpPr>
          <a:xfrm>
            <a:off x="2145063" y="3416779"/>
            <a:ext cx="3744838" cy="222799"/>
            <a:chOff x="5796547" y="4103542"/>
            <a:chExt cx="5328592" cy="317025"/>
          </a:xfrm>
        </p:grpSpPr>
        <p:sp>
          <p:nvSpPr>
            <p:cNvPr id="29" name="圆角矩形 18">
              <a:extLst>
                <a:ext uri="{FF2B5EF4-FFF2-40B4-BE49-F238E27FC236}">
                  <a16:creationId xmlns:a16="http://schemas.microsoft.com/office/drawing/2014/main" id="{8C084E22-F9A2-4A3F-A908-90D0536E3973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caption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0E43C1-6E70-4362-8F56-026654C03FA2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标题：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A37C64C-FA46-4654-AE64-5DC8FDCEFD02}"/>
              </a:ext>
            </a:extLst>
          </p:cNvPr>
          <p:cNvSpPr txBox="1"/>
          <p:nvPr/>
        </p:nvSpPr>
        <p:spPr>
          <a:xfrm>
            <a:off x="3696241" y="3639578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你可以定义一个标题在，输入框不输入值的时候显示，如“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filed1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grpSp>
        <p:nvGrpSpPr>
          <p:cNvPr id="22" name="组 6">
            <a:extLst>
              <a:ext uri="{FF2B5EF4-FFF2-40B4-BE49-F238E27FC236}">
                <a16:creationId xmlns:a16="http://schemas.microsoft.com/office/drawing/2014/main" id="{DB05D1FE-3B5C-41F1-94E7-86BE095798F3}"/>
              </a:ext>
            </a:extLst>
          </p:cNvPr>
          <p:cNvGrpSpPr/>
          <p:nvPr/>
        </p:nvGrpSpPr>
        <p:grpSpPr>
          <a:xfrm>
            <a:off x="2145063" y="4151623"/>
            <a:ext cx="3743616" cy="354294"/>
            <a:chOff x="2977500" y="1059582"/>
            <a:chExt cx="5326853" cy="504131"/>
          </a:xfrm>
        </p:grpSpPr>
        <p:grpSp>
          <p:nvGrpSpPr>
            <p:cNvPr id="23" name="组 7">
              <a:extLst>
                <a:ext uri="{FF2B5EF4-FFF2-40B4-BE49-F238E27FC236}">
                  <a16:creationId xmlns:a16="http://schemas.microsoft.com/office/drawing/2014/main" id="{8734FEF4-FC9B-4EE9-8015-8A9021E372CB}"/>
                </a:ext>
              </a:extLst>
            </p:cNvPr>
            <p:cNvGrpSpPr/>
            <p:nvPr/>
          </p:nvGrpSpPr>
          <p:grpSpPr>
            <a:xfrm>
              <a:off x="5298661" y="1059582"/>
              <a:ext cx="3005692" cy="306000"/>
              <a:chOff x="207805" y="1307682"/>
              <a:chExt cx="3005692" cy="306000"/>
            </a:xfrm>
          </p:grpSpPr>
          <p:sp>
            <p:nvSpPr>
              <p:cNvPr id="25" name="圆角矩形 42">
                <a:extLst>
                  <a:ext uri="{FF2B5EF4-FFF2-40B4-BE49-F238E27FC236}">
                    <a16:creationId xmlns:a16="http://schemas.microsoft.com/office/drawing/2014/main" id="{A8FFE9FC-309E-4898-BD67-90347129BA2F}"/>
                  </a:ext>
                </a:extLst>
              </p:cNvPr>
              <p:cNvSpPr/>
              <p:nvPr/>
            </p:nvSpPr>
            <p:spPr>
              <a:xfrm>
                <a:off x="207805" y="1307682"/>
                <a:ext cx="3005692" cy="306000"/>
              </a:xfrm>
              <a:prstGeom prst="roundRect">
                <a:avLst>
                  <a:gd name="adj" fmla="val 811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4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模糊匹配</a:t>
                </a: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BCE44432-BF3C-4F7A-94E2-AC094C5E0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4489" y="1426647"/>
                <a:ext cx="127000" cy="63500"/>
              </a:xfrm>
              <a:prstGeom prst="rect">
                <a:avLst/>
              </a:prstGeom>
            </p:spPr>
          </p:pic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9D0D099-E339-433A-A389-72E9EE0533A1}"/>
                </a:ext>
              </a:extLst>
            </p:cNvPr>
            <p:cNvSpPr/>
            <p:nvPr/>
          </p:nvSpPr>
          <p:spPr>
            <a:xfrm>
              <a:off x="2977500" y="1063183"/>
              <a:ext cx="1877440" cy="500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明细数据关键字搜索匹配方式：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0BA353B-ECDF-426F-A705-B9FA392FD6F7}"/>
              </a:ext>
            </a:extLst>
          </p:cNvPr>
          <p:cNvSpPr txBox="1"/>
          <p:nvPr/>
        </p:nvSpPr>
        <p:spPr>
          <a:xfrm>
            <a:off x="3770417" y="4558566"/>
            <a:ext cx="3894367" cy="74090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搜索“张三”时，完全匹配表示搜索完全等于“张三”的数据，左匹配表示搜索“张三”开头的数据，模糊匹配表示搜索包含“张三”的数据，可以输入包含*的关键字，如“张*”表示搜索“张”开头的数据，“*三”表示搜索“三”结尾的数据，“*三*”表示搜索包含“三”的数据，当数据量比较大时建议使用完全匹配或左匹配以提高性能</a:t>
            </a:r>
          </a:p>
        </p:txBody>
      </p:sp>
    </p:spTree>
    <p:extLst>
      <p:ext uri="{BB962C8B-B14F-4D97-AF65-F5344CB8AC3E}">
        <p14:creationId xmlns:p14="http://schemas.microsoft.com/office/powerpoint/2010/main" val="334043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字段控件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447166"/>
            <a:ext cx="1876092" cy="222600"/>
            <a:chOff x="3801793" y="6059780"/>
            <a:chExt cx="4227497" cy="296656"/>
          </a:xfrm>
        </p:grpSpPr>
        <p:sp>
          <p:nvSpPr>
            <p:cNvPr id="13" name="矩形 12"/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启用精确搜索：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允许对数据进行精确搜索，默认搜索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filed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20578" y="3181641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2379" y="4744754"/>
            <a:ext cx="1062724" cy="285891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42">
            <a:extLst>
              <a:ext uri="{FF2B5EF4-FFF2-40B4-BE49-F238E27FC236}">
                <a16:creationId xmlns:a16="http://schemas.microsoft.com/office/drawing/2014/main" id="{2A121CF2-3992-4966-B84D-804042982A8F}"/>
              </a:ext>
            </a:extLst>
          </p:cNvPr>
          <p:cNvSpPr/>
          <p:nvPr/>
        </p:nvSpPr>
        <p:spPr>
          <a:xfrm>
            <a:off x="3779508" y="2473710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区间框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BD691D-483F-4573-9AB6-21580AEF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01" y="2565662"/>
            <a:ext cx="89253" cy="4462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3445321-8322-4E19-8571-6581B411A961}"/>
              </a:ext>
            </a:extLst>
          </p:cNvPr>
          <p:cNvSpPr/>
          <p:nvPr/>
        </p:nvSpPr>
        <p:spPr>
          <a:xfrm>
            <a:off x="2090244" y="3373393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控件配置：</a:t>
            </a:r>
          </a:p>
        </p:txBody>
      </p:sp>
      <p:grpSp>
        <p:nvGrpSpPr>
          <p:cNvPr id="28" name="组 75">
            <a:extLst>
              <a:ext uri="{FF2B5EF4-FFF2-40B4-BE49-F238E27FC236}">
                <a16:creationId xmlns:a16="http://schemas.microsoft.com/office/drawing/2014/main" id="{46D971C8-C920-4F66-A031-78D88A79BE79}"/>
              </a:ext>
            </a:extLst>
          </p:cNvPr>
          <p:cNvGrpSpPr/>
          <p:nvPr/>
        </p:nvGrpSpPr>
        <p:grpSpPr>
          <a:xfrm>
            <a:off x="2148737" y="3716773"/>
            <a:ext cx="3744838" cy="222799"/>
            <a:chOff x="5796547" y="4103542"/>
            <a:chExt cx="5328592" cy="317025"/>
          </a:xfrm>
        </p:grpSpPr>
        <p:sp>
          <p:nvSpPr>
            <p:cNvPr id="29" name="圆角矩形 18">
              <a:extLst>
                <a:ext uri="{FF2B5EF4-FFF2-40B4-BE49-F238E27FC236}">
                  <a16:creationId xmlns:a16="http://schemas.microsoft.com/office/drawing/2014/main" id="{8C084E22-F9A2-4A3F-A908-90D0536E3973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caption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0E43C1-6E70-4362-8F56-026654C03FA2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标题：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A37C64C-FA46-4654-AE64-5DC8FDCEFD02}"/>
              </a:ext>
            </a:extLst>
          </p:cNvPr>
          <p:cNvSpPr txBox="1"/>
          <p:nvPr/>
        </p:nvSpPr>
        <p:spPr>
          <a:xfrm>
            <a:off x="3750186" y="3964715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你可以定义一个标题在，输入框不输入值的时候显示，如“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filed1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C7B4E1-9070-4E93-93CE-4BEB87B11577}"/>
              </a:ext>
            </a:extLst>
          </p:cNvPr>
          <p:cNvSpPr txBox="1"/>
          <p:nvPr/>
        </p:nvSpPr>
        <p:spPr>
          <a:xfrm>
            <a:off x="3750186" y="2732848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你可以使用输入框对你想要的字段进行模糊搜索</a:t>
            </a:r>
          </a:p>
        </p:txBody>
      </p:sp>
      <p:grpSp>
        <p:nvGrpSpPr>
          <p:cNvPr id="42" name="组 75">
            <a:extLst>
              <a:ext uri="{FF2B5EF4-FFF2-40B4-BE49-F238E27FC236}">
                <a16:creationId xmlns:a16="http://schemas.microsoft.com/office/drawing/2014/main" id="{8C1E1728-9349-457E-8109-377345DDECBA}"/>
              </a:ext>
            </a:extLst>
          </p:cNvPr>
          <p:cNvGrpSpPr/>
          <p:nvPr/>
        </p:nvGrpSpPr>
        <p:grpSpPr>
          <a:xfrm>
            <a:off x="2145064" y="4363912"/>
            <a:ext cx="3744838" cy="222799"/>
            <a:chOff x="5796547" y="4103542"/>
            <a:chExt cx="5328592" cy="31702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8871934E-12D3-487F-B269-5CAB760A5DDA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（数值）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E4F5E8-AD8C-477B-88E9-DBDA988F10BD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左区间：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DE8ED72-4FB0-4822-9965-1F80F52C5BF8}"/>
              </a:ext>
            </a:extLst>
          </p:cNvPr>
          <p:cNvSpPr txBox="1"/>
          <p:nvPr/>
        </p:nvSpPr>
        <p:spPr>
          <a:xfrm>
            <a:off x="3746513" y="4611854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区间的左值，如果包含等于请勾选闭区间</a:t>
            </a:r>
          </a:p>
        </p:txBody>
      </p:sp>
      <p:grpSp>
        <p:nvGrpSpPr>
          <p:cNvPr id="53" name="组 4">
            <a:extLst>
              <a:ext uri="{FF2B5EF4-FFF2-40B4-BE49-F238E27FC236}">
                <a16:creationId xmlns:a16="http://schemas.microsoft.com/office/drawing/2014/main" id="{859B6A21-E62A-474F-9208-8522144FF082}"/>
              </a:ext>
            </a:extLst>
          </p:cNvPr>
          <p:cNvGrpSpPr/>
          <p:nvPr/>
        </p:nvGrpSpPr>
        <p:grpSpPr>
          <a:xfrm>
            <a:off x="6018366" y="4364663"/>
            <a:ext cx="1185976" cy="222048"/>
            <a:chOff x="3801793" y="6059780"/>
            <a:chExt cx="2672421" cy="29592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A66EC71-9134-4E4C-878B-CD00DF2F8A64}"/>
                </a:ext>
              </a:extLst>
            </p:cNvPr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区间闭：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1E7AD04-00BD-4110-9589-22455C4751A0}"/>
                </a:ext>
              </a:extLst>
            </p:cNvPr>
            <p:cNvSpPr/>
            <p:nvPr/>
          </p:nvSpPr>
          <p:spPr>
            <a:xfrm rot="10800000" flipH="1" flipV="1">
              <a:off x="5906838" y="6067740"/>
              <a:ext cx="567376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grpSp>
        <p:nvGrpSpPr>
          <p:cNvPr id="56" name="组 75">
            <a:extLst>
              <a:ext uri="{FF2B5EF4-FFF2-40B4-BE49-F238E27FC236}">
                <a16:creationId xmlns:a16="http://schemas.microsoft.com/office/drawing/2014/main" id="{F04C6D5F-793A-4420-80A8-BD5B18E5EF2E}"/>
              </a:ext>
            </a:extLst>
          </p:cNvPr>
          <p:cNvGrpSpPr/>
          <p:nvPr/>
        </p:nvGrpSpPr>
        <p:grpSpPr>
          <a:xfrm>
            <a:off x="2145064" y="5104694"/>
            <a:ext cx="3744838" cy="222799"/>
            <a:chOff x="5796547" y="4103542"/>
            <a:chExt cx="5328592" cy="317025"/>
          </a:xfrm>
        </p:grpSpPr>
        <p:sp>
          <p:nvSpPr>
            <p:cNvPr id="57" name="圆角矩形 18">
              <a:extLst>
                <a:ext uri="{FF2B5EF4-FFF2-40B4-BE49-F238E27FC236}">
                  <a16:creationId xmlns:a16="http://schemas.microsoft.com/office/drawing/2014/main" id="{FE3C32E2-D59C-46F5-8F5F-1205F311C58C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（数值）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CF72BF7-4D56-4595-B918-6D040F04EBEF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右区间：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D258AD7C-742A-43E5-91B8-4C2D35111F63}"/>
              </a:ext>
            </a:extLst>
          </p:cNvPr>
          <p:cNvSpPr txBox="1"/>
          <p:nvPr/>
        </p:nvSpPr>
        <p:spPr>
          <a:xfrm>
            <a:off x="3746513" y="5352636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区间的右值，如果包含等于请勾选闭区间</a:t>
            </a:r>
          </a:p>
        </p:txBody>
      </p:sp>
      <p:grpSp>
        <p:nvGrpSpPr>
          <p:cNvPr id="60" name="组 4">
            <a:extLst>
              <a:ext uri="{FF2B5EF4-FFF2-40B4-BE49-F238E27FC236}">
                <a16:creationId xmlns:a16="http://schemas.microsoft.com/office/drawing/2014/main" id="{E0123A68-B485-4B68-9361-F7797022246A}"/>
              </a:ext>
            </a:extLst>
          </p:cNvPr>
          <p:cNvGrpSpPr/>
          <p:nvPr/>
        </p:nvGrpSpPr>
        <p:grpSpPr>
          <a:xfrm>
            <a:off x="6018366" y="5105445"/>
            <a:ext cx="1185976" cy="222048"/>
            <a:chOff x="3801793" y="6059780"/>
            <a:chExt cx="2672421" cy="29592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E73EB5C-A2A8-4B6C-89CB-CFF951EB6BE8}"/>
                </a:ext>
              </a:extLst>
            </p:cNvPr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区间闭：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1F92143-885C-4F97-8D9C-5331F00DBBEC}"/>
                </a:ext>
              </a:extLst>
            </p:cNvPr>
            <p:cNvSpPr/>
            <p:nvPr/>
          </p:nvSpPr>
          <p:spPr>
            <a:xfrm rot="10800000" flipH="1" flipV="1">
              <a:off x="5906838" y="6067740"/>
              <a:ext cx="567376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63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字段控件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447166"/>
            <a:ext cx="1876092" cy="222600"/>
            <a:chOff x="3801793" y="6059780"/>
            <a:chExt cx="4227497" cy="296656"/>
          </a:xfrm>
        </p:grpSpPr>
        <p:sp>
          <p:nvSpPr>
            <p:cNvPr id="13" name="矩形 12"/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启用精确搜索：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允许对数据进行精确搜索，默认搜索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filed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20578" y="3181641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2379" y="4744754"/>
            <a:ext cx="1062724" cy="285891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42">
            <a:extLst>
              <a:ext uri="{FF2B5EF4-FFF2-40B4-BE49-F238E27FC236}">
                <a16:creationId xmlns:a16="http://schemas.microsoft.com/office/drawing/2014/main" id="{2A121CF2-3992-4966-B84D-804042982A8F}"/>
              </a:ext>
            </a:extLst>
          </p:cNvPr>
          <p:cNvSpPr/>
          <p:nvPr/>
        </p:nvSpPr>
        <p:spPr>
          <a:xfrm>
            <a:off x="3779508" y="2473710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基本下拉框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BD691D-483F-4573-9AB6-21580AEF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01" y="2565662"/>
            <a:ext cx="89253" cy="4462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3445321-8322-4E19-8571-6581B411A961}"/>
              </a:ext>
            </a:extLst>
          </p:cNvPr>
          <p:cNvSpPr/>
          <p:nvPr/>
        </p:nvSpPr>
        <p:spPr>
          <a:xfrm>
            <a:off x="2090244" y="3373393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控件配置：</a:t>
            </a:r>
          </a:p>
        </p:txBody>
      </p:sp>
      <p:grpSp>
        <p:nvGrpSpPr>
          <p:cNvPr id="28" name="组 75">
            <a:extLst>
              <a:ext uri="{FF2B5EF4-FFF2-40B4-BE49-F238E27FC236}">
                <a16:creationId xmlns:a16="http://schemas.microsoft.com/office/drawing/2014/main" id="{46D971C8-C920-4F66-A031-78D88A79BE79}"/>
              </a:ext>
            </a:extLst>
          </p:cNvPr>
          <p:cNvGrpSpPr/>
          <p:nvPr/>
        </p:nvGrpSpPr>
        <p:grpSpPr>
          <a:xfrm>
            <a:off x="2148737" y="3716773"/>
            <a:ext cx="3744838" cy="222799"/>
            <a:chOff x="5796547" y="4103542"/>
            <a:chExt cx="5328592" cy="317025"/>
          </a:xfrm>
        </p:grpSpPr>
        <p:sp>
          <p:nvSpPr>
            <p:cNvPr id="29" name="圆角矩形 18">
              <a:extLst>
                <a:ext uri="{FF2B5EF4-FFF2-40B4-BE49-F238E27FC236}">
                  <a16:creationId xmlns:a16="http://schemas.microsoft.com/office/drawing/2014/main" id="{8C084E22-F9A2-4A3F-A908-90D0536E3973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caption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0E43C1-6E70-4362-8F56-026654C03FA2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标题：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A37C64C-FA46-4654-AE64-5DC8FDCEFD02}"/>
              </a:ext>
            </a:extLst>
          </p:cNvPr>
          <p:cNvSpPr txBox="1"/>
          <p:nvPr/>
        </p:nvSpPr>
        <p:spPr>
          <a:xfrm>
            <a:off x="3750186" y="3964715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你可以定义一个标题在，输入框不输入值的时候显示，如“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filed1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C7B4E1-9070-4E93-93CE-4BEB87B11577}"/>
              </a:ext>
            </a:extLst>
          </p:cNvPr>
          <p:cNvSpPr txBox="1"/>
          <p:nvPr/>
        </p:nvSpPr>
        <p:spPr>
          <a:xfrm>
            <a:off x="3750186" y="2732848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你可以使用下拉框对枚举类型</a:t>
            </a:r>
          </a:p>
        </p:txBody>
      </p:sp>
      <p:grpSp>
        <p:nvGrpSpPr>
          <p:cNvPr id="42" name="组 75">
            <a:extLst>
              <a:ext uri="{FF2B5EF4-FFF2-40B4-BE49-F238E27FC236}">
                <a16:creationId xmlns:a16="http://schemas.microsoft.com/office/drawing/2014/main" id="{8C1E1728-9349-457E-8109-377345DDECBA}"/>
              </a:ext>
            </a:extLst>
          </p:cNvPr>
          <p:cNvGrpSpPr/>
          <p:nvPr/>
        </p:nvGrpSpPr>
        <p:grpSpPr>
          <a:xfrm>
            <a:off x="2145064" y="4363912"/>
            <a:ext cx="3744838" cy="222799"/>
            <a:chOff x="5796547" y="4103542"/>
            <a:chExt cx="5328592" cy="31702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8871934E-12D3-487F-B269-5CAB760A5DDA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（数值）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E4F5E8-AD8C-477B-88E9-DBDA988F10BD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第一列：   显示值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DE8ED72-4FB0-4822-9965-1F80F52C5BF8}"/>
              </a:ext>
            </a:extLst>
          </p:cNvPr>
          <p:cNvSpPr txBox="1"/>
          <p:nvPr/>
        </p:nvSpPr>
        <p:spPr>
          <a:xfrm>
            <a:off x="3746513" y="4611854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你可以定义下拉框中这一列的显示值“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岁”对应值“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8" name="圆角矩形 18">
            <a:extLst>
              <a:ext uri="{FF2B5EF4-FFF2-40B4-BE49-F238E27FC236}">
                <a16:creationId xmlns:a16="http://schemas.microsoft.com/office/drawing/2014/main" id="{D283BE8A-5EC9-4D91-8AD6-EDF94F749781}"/>
              </a:ext>
            </a:extLst>
          </p:cNvPr>
          <p:cNvSpPr/>
          <p:nvPr/>
        </p:nvSpPr>
        <p:spPr>
          <a:xfrm>
            <a:off x="6831463" y="4380195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（数值）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68A883-F30A-4D9A-83EC-003989EEA1B4}"/>
              </a:ext>
            </a:extLst>
          </p:cNvPr>
          <p:cNvSpPr/>
          <p:nvPr/>
        </p:nvSpPr>
        <p:spPr>
          <a:xfrm>
            <a:off x="5755928" y="4368892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对应值：</a:t>
            </a:r>
          </a:p>
        </p:txBody>
      </p:sp>
      <p:grpSp>
        <p:nvGrpSpPr>
          <p:cNvPr id="40" name="组 75">
            <a:extLst>
              <a:ext uri="{FF2B5EF4-FFF2-40B4-BE49-F238E27FC236}">
                <a16:creationId xmlns:a16="http://schemas.microsoft.com/office/drawing/2014/main" id="{3A095EB0-8050-452B-AB00-E93202AE16F3}"/>
              </a:ext>
            </a:extLst>
          </p:cNvPr>
          <p:cNvGrpSpPr/>
          <p:nvPr/>
        </p:nvGrpSpPr>
        <p:grpSpPr>
          <a:xfrm>
            <a:off x="2113495" y="5115354"/>
            <a:ext cx="3744838" cy="222799"/>
            <a:chOff x="5796547" y="4103542"/>
            <a:chExt cx="5328592" cy="317025"/>
          </a:xfrm>
        </p:grpSpPr>
        <p:sp>
          <p:nvSpPr>
            <p:cNvPr id="41" name="圆角矩形 18">
              <a:extLst>
                <a:ext uri="{FF2B5EF4-FFF2-40B4-BE49-F238E27FC236}">
                  <a16:creationId xmlns:a16="http://schemas.microsoft.com/office/drawing/2014/main" id="{10E9717D-95EC-4E7B-8803-5C944D9D7C24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（数值）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31F27D4-7945-4945-B0A8-4AA96CE7B17A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第一列：   显示值</a:t>
              </a:r>
            </a:p>
          </p:txBody>
        </p:sp>
      </p:grpSp>
      <p:sp>
        <p:nvSpPr>
          <p:cNvPr id="48" name="圆角矩形 18">
            <a:extLst>
              <a:ext uri="{FF2B5EF4-FFF2-40B4-BE49-F238E27FC236}">
                <a16:creationId xmlns:a16="http://schemas.microsoft.com/office/drawing/2014/main" id="{DCC07F9F-5B62-4570-9C0E-6BC54F172447}"/>
              </a:ext>
            </a:extLst>
          </p:cNvPr>
          <p:cNvSpPr/>
          <p:nvPr/>
        </p:nvSpPr>
        <p:spPr>
          <a:xfrm>
            <a:off x="6799894" y="5131637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（数值）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D995479-347E-40CA-8626-FBEE5A5CB20C}"/>
              </a:ext>
            </a:extLst>
          </p:cNvPr>
          <p:cNvSpPr/>
          <p:nvPr/>
        </p:nvSpPr>
        <p:spPr>
          <a:xfrm>
            <a:off x="5724359" y="5120334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对应值：</a:t>
            </a:r>
          </a:p>
        </p:txBody>
      </p:sp>
      <p:sp>
        <p:nvSpPr>
          <p:cNvPr id="50" name="圆角矩形 18">
            <a:extLst>
              <a:ext uri="{FF2B5EF4-FFF2-40B4-BE49-F238E27FC236}">
                <a16:creationId xmlns:a16="http://schemas.microsoft.com/office/drawing/2014/main" id="{7DDB4EE4-0E3C-497D-8A45-E56749ACBB71}"/>
              </a:ext>
            </a:extLst>
          </p:cNvPr>
          <p:cNvSpPr/>
          <p:nvPr/>
        </p:nvSpPr>
        <p:spPr>
          <a:xfrm>
            <a:off x="4519620" y="5781497"/>
            <a:ext cx="768565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更多</a:t>
            </a:r>
          </a:p>
        </p:txBody>
      </p:sp>
      <p:sp>
        <p:nvSpPr>
          <p:cNvPr id="51" name="矩形标注 165">
            <a:extLst>
              <a:ext uri="{FF2B5EF4-FFF2-40B4-BE49-F238E27FC236}">
                <a16:creationId xmlns:a16="http://schemas.microsoft.com/office/drawing/2014/main" id="{4315B844-06B8-4E21-BE86-07D151EEC69E}"/>
              </a:ext>
            </a:extLst>
          </p:cNvPr>
          <p:cNvSpPr/>
          <p:nvPr/>
        </p:nvSpPr>
        <p:spPr>
          <a:xfrm>
            <a:off x="7856067" y="5447690"/>
            <a:ext cx="3117881" cy="1145709"/>
          </a:xfrm>
          <a:prstGeom prst="wedgeRectCallout">
            <a:avLst>
              <a:gd name="adj1" fmla="val -130572"/>
              <a:gd name="adj2" fmla="val -12531"/>
            </a:avLst>
          </a:prstGeom>
          <a:solidFill>
            <a:srgbClr val="00B050"/>
          </a:solidFill>
          <a:ln>
            <a:solidFill>
              <a:srgbClr val="84C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108000" bIns="108000" rtlCol="0" anchor="ctr">
            <a:norm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点击更多添加下拉框的更多列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58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原始需求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https://jira.succez.com/browse/BI-21019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目前在河长制项目中很多地方会用到使用明细填报，但需要多明细进行参数过滤的场景，之前使用报表制作明细表，弹出表单的方式进行数据维护。后面希望直接使用</a:t>
            </a:r>
            <a:r>
              <a:rPr lang="en-US" altLang="zh-CN" dirty="0"/>
              <a:t>CI</a:t>
            </a:r>
            <a:r>
              <a:rPr lang="zh-CN" altLang="en-US" dirty="0"/>
              <a:t>原生功能实现，但需要</a:t>
            </a:r>
            <a:r>
              <a:rPr lang="en-US" altLang="zh-CN" dirty="0"/>
              <a:t>CI</a:t>
            </a:r>
            <a:r>
              <a:rPr lang="zh-CN" altLang="en-US" dirty="0"/>
              <a:t>直接支持明细表中参数的过滤，就类似于川卫项目中的体验。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13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字段控件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447166"/>
            <a:ext cx="1876092" cy="222600"/>
            <a:chOff x="3801793" y="6059780"/>
            <a:chExt cx="4227497" cy="296656"/>
          </a:xfrm>
        </p:grpSpPr>
        <p:sp>
          <p:nvSpPr>
            <p:cNvPr id="13" name="矩形 12"/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启用精确搜索：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允许对数据进行精确搜索，默认搜索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filed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20578" y="3181641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2379" y="4744754"/>
            <a:ext cx="1062724" cy="285891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42">
            <a:extLst>
              <a:ext uri="{FF2B5EF4-FFF2-40B4-BE49-F238E27FC236}">
                <a16:creationId xmlns:a16="http://schemas.microsoft.com/office/drawing/2014/main" id="{2A121CF2-3992-4966-B84D-804042982A8F}"/>
              </a:ext>
            </a:extLst>
          </p:cNvPr>
          <p:cNvSpPr/>
          <p:nvPr/>
        </p:nvSpPr>
        <p:spPr>
          <a:xfrm>
            <a:off x="3779508" y="2473710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维下拉框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BD691D-483F-4573-9AB6-21580AEF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01" y="2565662"/>
            <a:ext cx="89253" cy="4462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3445321-8322-4E19-8571-6581B411A961}"/>
              </a:ext>
            </a:extLst>
          </p:cNvPr>
          <p:cNvSpPr/>
          <p:nvPr/>
        </p:nvSpPr>
        <p:spPr>
          <a:xfrm>
            <a:off x="2090244" y="3373393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控件配置：</a:t>
            </a:r>
          </a:p>
        </p:txBody>
      </p:sp>
      <p:grpSp>
        <p:nvGrpSpPr>
          <p:cNvPr id="28" name="组 75">
            <a:extLst>
              <a:ext uri="{FF2B5EF4-FFF2-40B4-BE49-F238E27FC236}">
                <a16:creationId xmlns:a16="http://schemas.microsoft.com/office/drawing/2014/main" id="{46D971C8-C920-4F66-A031-78D88A79BE79}"/>
              </a:ext>
            </a:extLst>
          </p:cNvPr>
          <p:cNvGrpSpPr/>
          <p:nvPr/>
        </p:nvGrpSpPr>
        <p:grpSpPr>
          <a:xfrm>
            <a:off x="2148737" y="3716773"/>
            <a:ext cx="3744838" cy="222799"/>
            <a:chOff x="5796547" y="4103542"/>
            <a:chExt cx="5328592" cy="317025"/>
          </a:xfrm>
        </p:grpSpPr>
        <p:sp>
          <p:nvSpPr>
            <p:cNvPr id="29" name="圆角矩形 18">
              <a:extLst>
                <a:ext uri="{FF2B5EF4-FFF2-40B4-BE49-F238E27FC236}">
                  <a16:creationId xmlns:a16="http://schemas.microsoft.com/office/drawing/2014/main" id="{8C084E22-F9A2-4A3F-A908-90D0536E3973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caption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0E43C1-6E70-4362-8F56-026654C03FA2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标题：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A37C64C-FA46-4654-AE64-5DC8FDCEFD02}"/>
              </a:ext>
            </a:extLst>
          </p:cNvPr>
          <p:cNvSpPr txBox="1"/>
          <p:nvPr/>
        </p:nvSpPr>
        <p:spPr>
          <a:xfrm>
            <a:off x="3750186" y="3964715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你可以定义一个标题在，输入框不输入值的时候显示，如“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filed1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C7B4E1-9070-4E93-93CE-4BEB87B11577}"/>
              </a:ext>
            </a:extLst>
          </p:cNvPr>
          <p:cNvSpPr txBox="1"/>
          <p:nvPr/>
        </p:nvSpPr>
        <p:spPr>
          <a:xfrm>
            <a:off x="3750186" y="2732848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你可以使用维下拉框对数据进行筛选</a:t>
            </a:r>
          </a:p>
        </p:txBody>
      </p:sp>
      <p:grpSp>
        <p:nvGrpSpPr>
          <p:cNvPr id="42" name="组 75">
            <a:extLst>
              <a:ext uri="{FF2B5EF4-FFF2-40B4-BE49-F238E27FC236}">
                <a16:creationId xmlns:a16="http://schemas.microsoft.com/office/drawing/2014/main" id="{8C1E1728-9349-457E-8109-377345DDECBA}"/>
              </a:ext>
            </a:extLst>
          </p:cNvPr>
          <p:cNvGrpSpPr/>
          <p:nvPr/>
        </p:nvGrpSpPr>
        <p:grpSpPr>
          <a:xfrm>
            <a:off x="2145064" y="4363912"/>
            <a:ext cx="3744838" cy="222799"/>
            <a:chOff x="5796547" y="4103542"/>
            <a:chExt cx="5328592" cy="31702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8871934E-12D3-487F-B269-5CAB760A5DDA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维表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E4F5E8-AD8C-477B-88E9-DBDA988F10BD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链接维表：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DE8ED72-4FB0-4822-9965-1F80F52C5BF8}"/>
              </a:ext>
            </a:extLst>
          </p:cNvPr>
          <p:cNvSpPr txBox="1"/>
          <p:nvPr/>
        </p:nvSpPr>
        <p:spPr>
          <a:xfrm>
            <a:off x="3746513" y="4611854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你可以定义维下拉框关联一个维表，下拉的列对应</a:t>
            </a:r>
          </a:p>
        </p:txBody>
      </p:sp>
      <p:grpSp>
        <p:nvGrpSpPr>
          <p:cNvPr id="56" name="组 75">
            <a:extLst>
              <a:ext uri="{FF2B5EF4-FFF2-40B4-BE49-F238E27FC236}">
                <a16:creationId xmlns:a16="http://schemas.microsoft.com/office/drawing/2014/main" id="{F04C6D5F-793A-4420-80A8-BD5B18E5EF2E}"/>
              </a:ext>
            </a:extLst>
          </p:cNvPr>
          <p:cNvGrpSpPr/>
          <p:nvPr/>
        </p:nvGrpSpPr>
        <p:grpSpPr>
          <a:xfrm>
            <a:off x="2145064" y="5104694"/>
            <a:ext cx="3744838" cy="222799"/>
            <a:chOff x="5796547" y="4103542"/>
            <a:chExt cx="5328592" cy="317025"/>
          </a:xfrm>
        </p:grpSpPr>
        <p:sp>
          <p:nvSpPr>
            <p:cNvPr id="57" name="圆角矩形 18">
              <a:extLst>
                <a:ext uri="{FF2B5EF4-FFF2-40B4-BE49-F238E27FC236}">
                  <a16:creationId xmlns:a16="http://schemas.microsoft.com/office/drawing/2014/main" id="{FE3C32E2-D59C-46F5-8F5F-1205F311C58C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CF72BF7-4D56-4595-B918-6D040F04EBEF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过滤条件：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D258AD7C-742A-43E5-91B8-4C2D35111F63}"/>
              </a:ext>
            </a:extLst>
          </p:cNvPr>
          <p:cNvSpPr txBox="1"/>
          <p:nvPr/>
        </p:nvSpPr>
        <p:spPr>
          <a:xfrm>
            <a:off x="3746513" y="5352636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你可以定义一过滤条件过滤掉自己不想要的数据。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C0A5C57-41C3-46F4-A6D2-67FF90C0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9" y="4443333"/>
            <a:ext cx="89253" cy="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字段控件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90244" y="1024818"/>
            <a:ext cx="307135" cy="222048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843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搜索</a:t>
            </a:r>
          </a:p>
        </p:txBody>
      </p:sp>
      <p:cxnSp>
        <p:nvCxnSpPr>
          <p:cNvPr id="6" name="直线连接符 5"/>
          <p:cNvCxnSpPr/>
          <p:nvPr/>
        </p:nvCxnSpPr>
        <p:spPr>
          <a:xfrm>
            <a:off x="2092420" y="1252946"/>
            <a:ext cx="562296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4"/>
          <p:cNvGrpSpPr/>
          <p:nvPr/>
        </p:nvGrpSpPr>
        <p:grpSpPr>
          <a:xfrm>
            <a:off x="2145064" y="1447166"/>
            <a:ext cx="1876092" cy="222600"/>
            <a:chOff x="3801793" y="6059780"/>
            <a:chExt cx="4227497" cy="296656"/>
          </a:xfrm>
        </p:grpSpPr>
        <p:sp>
          <p:nvSpPr>
            <p:cNvPr id="13" name="矩形 12"/>
            <p:cNvSpPr/>
            <p:nvPr/>
          </p:nvSpPr>
          <p:spPr>
            <a:xfrm>
              <a:off x="3801793" y="6059780"/>
              <a:ext cx="2288938" cy="2959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启用精确搜索：</a:t>
              </a:r>
            </a:p>
          </p:txBody>
        </p:sp>
        <p:sp>
          <p:nvSpPr>
            <p:cNvPr id="14" name="矩形 13"/>
            <p:cNvSpPr/>
            <p:nvPr/>
          </p:nvSpPr>
          <p:spPr>
            <a:xfrm rot="10800000" flipH="1" flipV="1">
              <a:off x="7461913" y="6079236"/>
              <a:ext cx="567377" cy="27720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US" altLang="zh-CN" sz="984" dirty="0">
                  <a:solidFill>
                    <a:srgbClr val="50A8F9"/>
                  </a:solidFill>
                  <a:latin typeface="szfont" charset="0"/>
                  <a:ea typeface="szfont" charset="0"/>
                  <a:cs typeface="szfont" charset="0"/>
                </a:rPr>
                <a:t></a:t>
              </a:r>
              <a:endParaRPr lang="zh-CN" altLang="en-US" sz="984" spc="422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768128" y="1630696"/>
            <a:ext cx="3958075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允许对数据进行精确搜索，默认搜索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grpSp>
        <p:nvGrpSpPr>
          <p:cNvPr id="18" name="组 75"/>
          <p:cNvGrpSpPr/>
          <p:nvPr/>
        </p:nvGrpSpPr>
        <p:grpSpPr>
          <a:xfrm>
            <a:off x="2148738" y="1860215"/>
            <a:ext cx="3744838" cy="222799"/>
            <a:chOff x="5796547" y="4103542"/>
            <a:chExt cx="5328592" cy="317025"/>
          </a:xfrm>
        </p:grpSpPr>
        <p:sp>
          <p:nvSpPr>
            <p:cNvPr id="19" name="圆角矩形 18"/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filed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字段：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8128" y="2083455"/>
            <a:ext cx="3947262" cy="351763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设置在搜索填报单位时搜索哪些字段的数据，如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SWJG,FACT1.fld2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，不设置时默认搜索单位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和名称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120578" y="3181641"/>
            <a:ext cx="5566651" cy="12628"/>
          </a:xfrm>
          <a:prstGeom prst="line">
            <a:avLst/>
          </a:prstGeom>
          <a:ln w="12700">
            <a:solidFill>
              <a:srgbClr val="CDCDC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2379" y="4744754"/>
            <a:ext cx="1062724" cy="285891"/>
          </a:xfrm>
          <a:prstGeom prst="rect">
            <a:avLst/>
          </a:prstGeom>
          <a:solidFill>
            <a:schemeClr val="tx2">
              <a:lumMod val="60000"/>
              <a:lumOff val="40000"/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43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42">
            <a:extLst>
              <a:ext uri="{FF2B5EF4-FFF2-40B4-BE49-F238E27FC236}">
                <a16:creationId xmlns:a16="http://schemas.microsoft.com/office/drawing/2014/main" id="{2A121CF2-3992-4966-B84D-804042982A8F}"/>
              </a:ext>
            </a:extLst>
          </p:cNvPr>
          <p:cNvSpPr/>
          <p:nvPr/>
        </p:nvSpPr>
        <p:spPr>
          <a:xfrm>
            <a:off x="3779508" y="2473710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区间下拉框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B3BD691D-483F-4573-9AB6-21580AEF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01" y="2565662"/>
            <a:ext cx="89253" cy="4462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73445321-8322-4E19-8571-6581B411A961}"/>
              </a:ext>
            </a:extLst>
          </p:cNvPr>
          <p:cNvSpPr/>
          <p:nvPr/>
        </p:nvSpPr>
        <p:spPr>
          <a:xfrm>
            <a:off x="2090244" y="3373393"/>
            <a:ext cx="1103129" cy="22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defTabSz="321320">
              <a:defRPr/>
            </a:pPr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控件配置：</a:t>
            </a:r>
          </a:p>
        </p:txBody>
      </p:sp>
      <p:grpSp>
        <p:nvGrpSpPr>
          <p:cNvPr id="28" name="组 75">
            <a:extLst>
              <a:ext uri="{FF2B5EF4-FFF2-40B4-BE49-F238E27FC236}">
                <a16:creationId xmlns:a16="http://schemas.microsoft.com/office/drawing/2014/main" id="{46D971C8-C920-4F66-A031-78D88A79BE79}"/>
              </a:ext>
            </a:extLst>
          </p:cNvPr>
          <p:cNvGrpSpPr/>
          <p:nvPr/>
        </p:nvGrpSpPr>
        <p:grpSpPr>
          <a:xfrm>
            <a:off x="2148737" y="3716773"/>
            <a:ext cx="3744838" cy="222799"/>
            <a:chOff x="5796547" y="4103542"/>
            <a:chExt cx="5328592" cy="317025"/>
          </a:xfrm>
        </p:grpSpPr>
        <p:sp>
          <p:nvSpPr>
            <p:cNvPr id="29" name="圆角矩形 18">
              <a:extLst>
                <a:ext uri="{FF2B5EF4-FFF2-40B4-BE49-F238E27FC236}">
                  <a16:creationId xmlns:a16="http://schemas.microsoft.com/office/drawing/2014/main" id="{8C084E22-F9A2-4A3F-A908-90D0536E3973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caption</a:t>
              </a:r>
              <a:endPara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0E43C1-6E70-4362-8F56-026654C03FA2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标题：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A37C64C-FA46-4654-AE64-5DC8FDCEFD02}"/>
              </a:ext>
            </a:extLst>
          </p:cNvPr>
          <p:cNvSpPr txBox="1"/>
          <p:nvPr/>
        </p:nvSpPr>
        <p:spPr>
          <a:xfrm>
            <a:off x="3750186" y="3964715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你可以定义一个标题在，输入框不输入值的时候显示，如“</a:t>
            </a:r>
            <a:r>
              <a:rPr lang="en-US" altLang="zh-CN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filed1</a:t>
            </a:r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C7B4E1-9070-4E93-93CE-4BEB87B11577}"/>
              </a:ext>
            </a:extLst>
          </p:cNvPr>
          <p:cNvSpPr txBox="1"/>
          <p:nvPr/>
        </p:nvSpPr>
        <p:spPr>
          <a:xfrm>
            <a:off x="3750186" y="2732848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你可以使用输入框对你想要的字段进行模糊搜索</a:t>
            </a:r>
          </a:p>
        </p:txBody>
      </p:sp>
      <p:grpSp>
        <p:nvGrpSpPr>
          <p:cNvPr id="42" name="组 75">
            <a:extLst>
              <a:ext uri="{FF2B5EF4-FFF2-40B4-BE49-F238E27FC236}">
                <a16:creationId xmlns:a16="http://schemas.microsoft.com/office/drawing/2014/main" id="{8C1E1728-9349-457E-8109-377345DDECBA}"/>
              </a:ext>
            </a:extLst>
          </p:cNvPr>
          <p:cNvGrpSpPr/>
          <p:nvPr/>
        </p:nvGrpSpPr>
        <p:grpSpPr>
          <a:xfrm>
            <a:off x="2145064" y="4363912"/>
            <a:ext cx="3744838" cy="222799"/>
            <a:chOff x="5796547" y="4103542"/>
            <a:chExt cx="5328592" cy="31702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8871934E-12D3-487F-B269-5CAB760A5DDA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（左区间）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E4F5E8-AD8C-477B-88E9-DBDA988F10BD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第一列区间：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DE8ED72-4FB0-4822-9965-1F80F52C5BF8}"/>
              </a:ext>
            </a:extLst>
          </p:cNvPr>
          <p:cNvSpPr txBox="1"/>
          <p:nvPr/>
        </p:nvSpPr>
        <p:spPr>
          <a:xfrm>
            <a:off x="3746513" y="4611854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你可以定义一列数据的区间，如果是闭区间就勾选小√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C0A5C57-41C3-46F4-A6D2-67FF90C0C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9" y="4443333"/>
            <a:ext cx="89253" cy="44627"/>
          </a:xfrm>
          <a:prstGeom prst="rect">
            <a:avLst/>
          </a:prstGeom>
        </p:spPr>
      </p:pic>
      <p:sp>
        <p:nvSpPr>
          <p:cNvPr id="32" name="圆角矩形 18">
            <a:extLst>
              <a:ext uri="{FF2B5EF4-FFF2-40B4-BE49-F238E27FC236}">
                <a16:creationId xmlns:a16="http://schemas.microsoft.com/office/drawing/2014/main" id="{E0719681-A17B-4935-80F0-FD2B4462871F}"/>
              </a:ext>
            </a:extLst>
          </p:cNvPr>
          <p:cNvSpPr/>
          <p:nvPr/>
        </p:nvSpPr>
        <p:spPr>
          <a:xfrm>
            <a:off x="6205728" y="4361313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（右区间）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3F1B3C-1CA5-4FBE-BAEF-D8A5EA0256C3}"/>
              </a:ext>
            </a:extLst>
          </p:cNvPr>
          <p:cNvSpPr/>
          <p:nvPr/>
        </p:nvSpPr>
        <p:spPr>
          <a:xfrm rot="10800000" flipH="1" flipV="1">
            <a:off x="5948968" y="4348733"/>
            <a:ext cx="251792" cy="2080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altLang="zh-CN" sz="984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rPr>
              <a:t></a:t>
            </a:r>
            <a:endParaRPr lang="zh-CN" altLang="en-US" sz="984" spc="422" dirty="0">
              <a:solidFill>
                <a:srgbClr val="50A8F9"/>
              </a:solidFill>
              <a:latin typeface="szfont" charset="0"/>
              <a:ea typeface="szfont" charset="0"/>
              <a:cs typeface="szfont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EF535D2-CEB7-4F70-BF07-4182EBFA2811}"/>
              </a:ext>
            </a:extLst>
          </p:cNvPr>
          <p:cNvSpPr/>
          <p:nvPr/>
        </p:nvSpPr>
        <p:spPr>
          <a:xfrm rot="10800000" flipH="1" flipV="1">
            <a:off x="8421862" y="4337235"/>
            <a:ext cx="251792" cy="2080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altLang="zh-CN" sz="984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rPr>
              <a:t></a:t>
            </a:r>
            <a:endParaRPr lang="zh-CN" altLang="en-US" sz="984" spc="422" dirty="0">
              <a:solidFill>
                <a:srgbClr val="50A8F9"/>
              </a:solidFill>
              <a:latin typeface="szfont" charset="0"/>
              <a:ea typeface="szfont" charset="0"/>
              <a:cs typeface="szfont" charset="0"/>
            </a:endParaRPr>
          </a:p>
        </p:txBody>
      </p:sp>
      <p:grpSp>
        <p:nvGrpSpPr>
          <p:cNvPr id="36" name="组 75">
            <a:extLst>
              <a:ext uri="{FF2B5EF4-FFF2-40B4-BE49-F238E27FC236}">
                <a16:creationId xmlns:a16="http://schemas.microsoft.com/office/drawing/2014/main" id="{31ACB6F1-9524-4725-9D4D-EF31C1CE91DE}"/>
              </a:ext>
            </a:extLst>
          </p:cNvPr>
          <p:cNvGrpSpPr/>
          <p:nvPr/>
        </p:nvGrpSpPr>
        <p:grpSpPr>
          <a:xfrm>
            <a:off x="2148737" y="5115904"/>
            <a:ext cx="3744838" cy="222799"/>
            <a:chOff x="5796547" y="4103542"/>
            <a:chExt cx="5328592" cy="317025"/>
          </a:xfrm>
        </p:grpSpPr>
        <p:sp>
          <p:nvSpPr>
            <p:cNvPr id="39" name="圆角矩形 18">
              <a:extLst>
                <a:ext uri="{FF2B5EF4-FFF2-40B4-BE49-F238E27FC236}">
                  <a16:creationId xmlns:a16="http://schemas.microsoft.com/office/drawing/2014/main" id="{7ABD2C90-4048-4AD2-91CC-FDFC146FB5AC}"/>
                </a:ext>
              </a:extLst>
            </p:cNvPr>
            <p:cNvSpPr/>
            <p:nvPr/>
          </p:nvSpPr>
          <p:spPr>
            <a:xfrm>
              <a:off x="8119447" y="4103542"/>
              <a:ext cx="3005692" cy="306000"/>
            </a:xfrm>
            <a:prstGeom prst="roundRect">
              <a:avLst>
                <a:gd name="adj" fmla="val 8115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0"/>
                  <a:ea typeface="Microsoft YaHei" charset="0"/>
                  <a:cs typeface="Microsoft YaHei" charset="0"/>
                </a:rPr>
                <a:t>（左区间）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A344F0D-5236-460E-84C7-6CF02A8832CE}"/>
                </a:ext>
              </a:extLst>
            </p:cNvPr>
            <p:cNvSpPr/>
            <p:nvPr/>
          </p:nvSpPr>
          <p:spPr>
            <a:xfrm>
              <a:off x="5796547" y="4104611"/>
              <a:ext cx="1569661" cy="31595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r" defTabSz="321320">
                <a:defRPr/>
              </a:pPr>
              <a:r>
                <a:rPr lang="zh-CN" altLang="en-US" sz="84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第二列区间：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4CA71D27-545E-4732-A6DF-36038326C1AF}"/>
              </a:ext>
            </a:extLst>
          </p:cNvPr>
          <p:cNvSpPr txBox="1"/>
          <p:nvPr/>
        </p:nvSpPr>
        <p:spPr>
          <a:xfrm>
            <a:off x="3750186" y="5363846"/>
            <a:ext cx="3947262" cy="222048"/>
          </a:xfrm>
          <a:prstGeom prst="rect">
            <a:avLst/>
          </a:prstGeom>
          <a:noFill/>
        </p:spPr>
        <p:txBody>
          <a:bodyPr wrap="square" lIns="25300" rtlCol="0">
            <a:spAutoFit/>
          </a:bodyPr>
          <a:lstStyle/>
          <a:p>
            <a:r>
              <a:rPr lang="zh-CN" altLang="en-US" sz="84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你可以定义维下拉框关联一个维表，下拉的列对应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7F813EA7-0B61-4E5E-AF8C-A13A216A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22" y="5195325"/>
            <a:ext cx="89253" cy="44627"/>
          </a:xfrm>
          <a:prstGeom prst="rect">
            <a:avLst/>
          </a:prstGeom>
        </p:spPr>
      </p:pic>
      <p:sp>
        <p:nvSpPr>
          <p:cNvPr id="47" name="圆角矩形 18">
            <a:extLst>
              <a:ext uri="{FF2B5EF4-FFF2-40B4-BE49-F238E27FC236}">
                <a16:creationId xmlns:a16="http://schemas.microsoft.com/office/drawing/2014/main" id="{DC11054F-B05D-48C1-AB08-2B67990E0121}"/>
              </a:ext>
            </a:extLst>
          </p:cNvPr>
          <p:cNvSpPr/>
          <p:nvPr/>
        </p:nvSpPr>
        <p:spPr>
          <a:xfrm>
            <a:off x="6209401" y="5113305"/>
            <a:ext cx="211234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（右区间）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955200-1F61-4C1C-931C-AF4423A00FF6}"/>
              </a:ext>
            </a:extLst>
          </p:cNvPr>
          <p:cNvSpPr/>
          <p:nvPr/>
        </p:nvSpPr>
        <p:spPr>
          <a:xfrm rot="10800000" flipH="1" flipV="1">
            <a:off x="5952641" y="5100725"/>
            <a:ext cx="251792" cy="2080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altLang="zh-CN" sz="984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rPr>
              <a:t></a:t>
            </a:r>
            <a:endParaRPr lang="zh-CN" altLang="en-US" sz="984" spc="422" dirty="0">
              <a:solidFill>
                <a:srgbClr val="50A8F9"/>
              </a:solidFill>
              <a:latin typeface="szfont" charset="0"/>
              <a:ea typeface="szfont" charset="0"/>
              <a:cs typeface="szfont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5F4B6C-7142-4FBA-8DB6-76EBC6F923F5}"/>
              </a:ext>
            </a:extLst>
          </p:cNvPr>
          <p:cNvSpPr/>
          <p:nvPr/>
        </p:nvSpPr>
        <p:spPr>
          <a:xfrm rot="10800000" flipH="1" flipV="1">
            <a:off x="8453495" y="5102108"/>
            <a:ext cx="251792" cy="2080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US" altLang="zh-CN" sz="984" dirty="0">
                <a:solidFill>
                  <a:srgbClr val="50A8F9"/>
                </a:solidFill>
                <a:latin typeface="szfont" charset="0"/>
                <a:ea typeface="szfont" charset="0"/>
                <a:cs typeface="szfont" charset="0"/>
              </a:rPr>
              <a:t></a:t>
            </a:r>
            <a:endParaRPr lang="zh-CN" altLang="en-US" sz="984" spc="422" dirty="0">
              <a:solidFill>
                <a:srgbClr val="50A8F9"/>
              </a:solidFill>
              <a:latin typeface="szfont" charset="0"/>
              <a:ea typeface="szfont" charset="0"/>
              <a:cs typeface="szfont" charset="0"/>
            </a:endParaRPr>
          </a:p>
        </p:txBody>
      </p:sp>
      <p:sp>
        <p:nvSpPr>
          <p:cNvPr id="62" name="圆角矩形 18">
            <a:extLst>
              <a:ext uri="{FF2B5EF4-FFF2-40B4-BE49-F238E27FC236}">
                <a16:creationId xmlns:a16="http://schemas.microsoft.com/office/drawing/2014/main" id="{A802CAAE-99DD-4F47-B41F-7A3F289C2BE5}"/>
              </a:ext>
            </a:extLst>
          </p:cNvPr>
          <p:cNvSpPr/>
          <p:nvPr/>
        </p:nvSpPr>
        <p:spPr>
          <a:xfrm>
            <a:off x="4353896" y="5860899"/>
            <a:ext cx="959666" cy="215051"/>
          </a:xfrm>
          <a:prstGeom prst="roundRect">
            <a:avLst>
              <a:gd name="adj" fmla="val 8115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4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更多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FAE207-A981-44CF-A674-7089E1FE16F5}"/>
              </a:ext>
            </a:extLst>
          </p:cNvPr>
          <p:cNvSpPr/>
          <p:nvPr/>
        </p:nvSpPr>
        <p:spPr>
          <a:xfrm>
            <a:off x="5314376" y="324433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6A3E3E"/>
                </a:solidFill>
                <a:latin typeface="Courier New" panose="02070309020205020404" pitchFamily="49" charset="0"/>
              </a:rPr>
              <a:t>itemfilter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6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参数设计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4A04-F375-4081-8A81-AEACFD6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dirty="0"/>
              <a:t>参数设计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detailFactTable</a:t>
            </a:r>
            <a:r>
              <a:rPr lang="zh-CN" altLang="en-US" sz="1400" dirty="0"/>
              <a:t>：表名，目前如果只是在明细列表中，就只是对</a:t>
            </a:r>
            <a:r>
              <a:rPr lang="en-US" altLang="zh-CN" sz="1400" dirty="0"/>
              <a:t>CI_INDEX</a:t>
            </a:r>
            <a:r>
              <a:rPr lang="zh-CN" altLang="en-US" sz="1400" dirty="0"/>
              <a:t>表进行过滤，考虑到通用性，将</a:t>
            </a:r>
            <a:r>
              <a:rPr lang="en-US" altLang="zh-CN" sz="1400" dirty="0" err="1"/>
              <a:t>detailFactTable</a:t>
            </a:r>
            <a:r>
              <a:rPr lang="zh-CN" altLang="en-US" sz="1400" dirty="0"/>
              <a:t>作为一个参</a:t>
            </a:r>
            <a:r>
              <a:rPr lang="en-US" altLang="zh-CN" sz="1400" dirty="0"/>
              <a:t>	</a:t>
            </a:r>
            <a:r>
              <a:rPr lang="zh-CN" altLang="en-US" sz="1400" dirty="0"/>
              <a:t>数接口提供出去。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/>
              <a:t>自定义控件过滤：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list</a:t>
            </a:r>
            <a:r>
              <a:rPr lang="zh-CN" altLang="en-US" sz="1400" dirty="0"/>
              <a:t>：</a:t>
            </a:r>
            <a:r>
              <a:rPr lang="en-US" altLang="zh-CN" sz="1400" dirty="0"/>
              <a:t>{</a:t>
            </a:r>
            <a:r>
              <a:rPr lang="en-US" altLang="zh-CN" sz="1400" dirty="0" err="1"/>
              <a:t>type:XXX;filed:XXX;caption:XXXXXXX;fomula:XXXXX;args</a:t>
            </a:r>
            <a:r>
              <a:rPr lang="en-US" altLang="zh-CN" sz="1400" dirty="0"/>
              <a:t>:{XXX};</a:t>
            </a:r>
            <a:r>
              <a:rPr lang="en-US" altLang="zh-CN" sz="1400" dirty="0" err="1"/>
              <a:t>dimpath:XXX</a:t>
            </a: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    	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{String} </a:t>
            </a:r>
            <a:r>
              <a:rPr lang="zh-CN" altLang="en-US" sz="1400" dirty="0"/>
              <a:t>控件类型，后台根据这个确定在创建</a:t>
            </a:r>
            <a:r>
              <a:rPr lang="en-US" altLang="zh-CN" sz="1400" dirty="0"/>
              <a:t>html</a:t>
            </a:r>
            <a:r>
              <a:rPr lang="zh-CN" altLang="en-US" sz="1400" dirty="0"/>
              <a:t>的时候该生成什么控件。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	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{String} </a:t>
            </a:r>
            <a:r>
              <a:rPr lang="zh-CN" altLang="en-US" sz="1400" dirty="0"/>
              <a:t>控件关联的字段。构建过滤器的时候作为控件的</a:t>
            </a:r>
            <a:r>
              <a:rPr lang="en-US" altLang="zh-CN" sz="1400" dirty="0"/>
              <a:t>name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	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{String} </a:t>
            </a:r>
            <a:r>
              <a:rPr lang="zh-CN" altLang="en-US" sz="1400" dirty="0"/>
              <a:t>控件标题，在控件没有选择条件的时候显示的标题。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{JSON}  </a:t>
            </a:r>
            <a:r>
              <a:rPr lang="zh-CN" altLang="en-US" sz="1400" dirty="0"/>
              <a:t>枚举下拉框： </a:t>
            </a:r>
            <a:r>
              <a:rPr lang="en-US" altLang="zh-CN" sz="1400" dirty="0"/>
              <a:t>{value:</a:t>
            </a:r>
            <a:r>
              <a:rPr lang="zh-CN" altLang="en-US" sz="1400" dirty="0"/>
              <a:t>“</a:t>
            </a:r>
            <a:r>
              <a:rPr lang="en-US" altLang="zh-CN" sz="1400" dirty="0"/>
              <a:t>filed=XXX</a:t>
            </a:r>
            <a:r>
              <a:rPr lang="zh-CN" altLang="en-US" sz="1400" dirty="0"/>
              <a:t>”</a:t>
            </a:r>
            <a:r>
              <a:rPr lang="en-US" altLang="zh-CN" sz="1400" dirty="0"/>
              <a:t>;</a:t>
            </a:r>
            <a:r>
              <a:rPr lang="en-US" altLang="zh-CN" sz="1400" dirty="0" err="1"/>
              <a:t>caption:XXX</a:t>
            </a: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                                 </a:t>
            </a:r>
            <a:r>
              <a:rPr lang="zh-CN" altLang="en-US" sz="1400" dirty="0"/>
              <a:t>自定义下拉框：</a:t>
            </a:r>
            <a:r>
              <a:rPr lang="en-US" altLang="zh-CN" sz="1400" dirty="0"/>
              <a:t>{value</a:t>
            </a:r>
            <a:r>
              <a:rPr lang="zh-CN" altLang="en-US" sz="1400" dirty="0"/>
              <a:t>：“</a:t>
            </a:r>
            <a:r>
              <a:rPr lang="en-US" altLang="zh-CN" sz="1400" dirty="0"/>
              <a:t>filed</a:t>
            </a:r>
            <a:r>
              <a:rPr lang="zh-CN" altLang="en-US" sz="1400" dirty="0"/>
              <a:t>满足的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条件”</a:t>
            </a:r>
            <a:r>
              <a:rPr lang="en-US" altLang="zh-CN" sz="1400" dirty="0"/>
              <a:t>;</a:t>
            </a:r>
            <a:r>
              <a:rPr lang="en-US" altLang="zh-CN" sz="1400" dirty="0" err="1"/>
              <a:t>caption:XXX</a:t>
            </a: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                                 </a:t>
            </a:r>
            <a:r>
              <a:rPr lang="zh-CN" altLang="en-US" sz="1400" dirty="0"/>
              <a:t>输入框：一般没有这个参数。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                 </a:t>
            </a:r>
            <a:r>
              <a:rPr lang="zh-CN" altLang="en-US" sz="1400" dirty="0"/>
              <a:t>区间框：一般没有这个参数。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                            </a:t>
            </a:r>
            <a:r>
              <a:rPr lang="zh-CN" altLang="en-US" sz="1400" dirty="0"/>
              <a:t>时间戳：一般没有这个参数。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 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{String} </a:t>
            </a:r>
            <a:r>
              <a:rPr lang="zh-CN" altLang="en-US" sz="1400" dirty="0"/>
              <a:t>维表路径</a:t>
            </a:r>
            <a:r>
              <a:rPr lang="en-US" altLang="zh-CN" sz="1400" dirty="0"/>
              <a:t>:</a:t>
            </a:r>
            <a:r>
              <a:rPr lang="zh-CN" altLang="en-US" sz="1400" dirty="0"/>
              <a:t>维下拉框的维表路径。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传到后台的参数</a:t>
            </a:r>
            <a:r>
              <a:rPr lang="en-US" altLang="zh-CN" sz="1400" dirty="0"/>
              <a:t>,</a:t>
            </a:r>
            <a:r>
              <a:rPr lang="zh-CN" altLang="en-US" sz="1400" dirty="0"/>
              <a:t>回作为一个新的属性传给</a:t>
            </a:r>
            <a:r>
              <a:rPr lang="en-US" altLang="zh-CN" sz="1400" dirty="0" err="1"/>
              <a:t>Citask</a:t>
            </a:r>
            <a:r>
              <a:rPr lang="zh-CN" altLang="en-US" sz="1400" dirty="0"/>
              <a:t>对象：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Param</a:t>
            </a:r>
            <a:r>
              <a:rPr lang="zh-CN" altLang="en-US" sz="1400" dirty="0"/>
              <a:t>：</a:t>
            </a:r>
            <a:r>
              <a:rPr lang="en-US" altLang="zh-CN" sz="1400" dirty="0"/>
              <a:t>{</a:t>
            </a:r>
            <a:r>
              <a:rPr lang="en-US" altLang="zh-CN" sz="1400" dirty="0" err="1"/>
              <a:t>detailFactTable:XX;list</a:t>
            </a:r>
            <a:r>
              <a:rPr lang="en-US" altLang="zh-CN" sz="1400" dirty="0"/>
              <a:t>:{</a:t>
            </a:r>
            <a:r>
              <a:rPr lang="en-US" altLang="zh-CN" sz="1400" dirty="0" err="1"/>
              <a:t>type:xxx;filed:xxx;caption:xxxx;fomula;args:xxxx</a:t>
            </a:r>
            <a:r>
              <a:rPr lang="en-US" altLang="zh-CN" sz="14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05016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AD41-94F5-4B8E-90A5-7C8745D2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C1CBC-A0B6-4812-B1B9-1FA942F8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47695"/>
            <a:ext cx="6438900" cy="5179803"/>
          </a:xfrm>
        </p:spPr>
        <p:txBody>
          <a:bodyPr/>
          <a:lstStyle/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F19B25-B218-44C2-B827-5E2B9E12D49A}"/>
              </a:ext>
            </a:extLst>
          </p:cNvPr>
          <p:cNvSpPr txBox="1"/>
          <p:nvPr/>
        </p:nvSpPr>
        <p:spPr>
          <a:xfrm>
            <a:off x="1428750" y="115232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field : 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"XXB.SCORE"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type: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combobox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 </a:t>
            </a:r>
            <a:r>
              <a:rPr lang="en-US" altLang="zh-CN" sz="800" dirty="0">
                <a:solidFill>
                  <a:srgbClr val="3F7F5F"/>
                </a:solidFill>
                <a:latin typeface="Courier New" panose="02070309020205020404" pitchFamily="49" charset="0"/>
              </a:rPr>
              <a:t>//  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visible : </a:t>
            </a:r>
            <a:r>
              <a:rPr lang="en-US" altLang="zh-CN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caption: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分数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8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zh-CN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可不指定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options: {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filter:</a:t>
            </a:r>
            <a:r>
              <a:rPr lang="en-US" altLang="zh-CN" sz="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"XXB.SCORE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 &lt;= 60"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caption: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不及格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filter:</a:t>
            </a:r>
            <a:r>
              <a:rPr lang="en-US" altLang="zh-CN" sz="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"XXB.SCORE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 &gt;60 and XXB.SCORE &lt;=70"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caption: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合格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filter:</a:t>
            </a:r>
            <a:r>
              <a:rPr lang="en-US" altLang="zh-CN" sz="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"XXB.SCORE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 &gt;70 and XXB.SCORE &lt;= 80"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caption: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良好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filter:</a:t>
            </a:r>
            <a:r>
              <a:rPr lang="en-US" altLang="zh-CN" sz="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"XXB.SCORE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 &gt; 80"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caption: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优秀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field : 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"XXB.LX"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visible : </a:t>
            </a:r>
            <a:r>
              <a:rPr lang="en-US" altLang="zh-CN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caption: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类型</a:t>
            </a:r>
            <a:r>
              <a:rPr lang="en-US" altLang="zh-CN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zh-CN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kumimoji="1" lang="zh-CN" altLang="en-US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7E2D39-4C6D-4DCF-B7D8-F6F6F6EF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54" y="1207002"/>
            <a:ext cx="5516596" cy="43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类似功能</a:t>
            </a:r>
            <a:r>
              <a:rPr kumimoji="1" lang="en-US" altLang="zh-CN" dirty="0"/>
              <a:t>-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第三方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A10C-3DB1-4766-858D-E510AED071A7}"/>
              </a:ext>
            </a:extLst>
          </p:cNvPr>
          <p:cNvSpPr txBox="1"/>
          <p:nvPr/>
        </p:nvSpPr>
        <p:spPr>
          <a:xfrm>
            <a:off x="219456" y="994083"/>
            <a:ext cx="905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中，搜索框 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search-&gt;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输入值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数据过滤器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里面主要有两种控件，输入框和下拉框，一种代表着枚举类型，一种则代表着可以进行模糊搜索的类型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在帖子中还需要支持维下拉框，可指定维表，用与字段有关联维表的选项过滤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latin typeface="Microsoft YaHei" charset="-122"/>
              <a:ea typeface="Microsoft YaHei" charset="-122"/>
              <a:cs typeface="Courier New" panose="02070309020205020404" pitchFamily="49" charset="0"/>
            </a:endParaRP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Courier New" panose="02070309020205020404" pitchFamily="49" charset="0"/>
              </a:rPr>
              <a:t>时间戳选择框，来选择更新时间，创建时间，结束时间</a:t>
            </a:r>
            <a:endParaRPr kumimoji="1" lang="zh-CN" altLang="en-US" sz="1200" dirty="0">
              <a:latin typeface="Courier New" panose="02070309020205020404" pitchFamily="49" charset="0"/>
              <a:ea typeface="Microsoft YaHei" charset="-122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5721BC-A738-4EA4-8D3E-6E1F9F7E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657346"/>
            <a:ext cx="10972801" cy="1206571"/>
          </a:xfrm>
          <a:prstGeom prst="rect">
            <a:avLst/>
          </a:prstGeom>
        </p:spPr>
      </p:pic>
      <p:pic>
        <p:nvPicPr>
          <p:cNvPr id="7" name="内容占位符 7">
            <a:extLst>
              <a:ext uri="{FF2B5EF4-FFF2-40B4-BE49-F238E27FC236}">
                <a16:creationId xmlns:a16="http://schemas.microsoft.com/office/drawing/2014/main" id="{1574D55C-6613-4036-8672-544AAABC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2595879"/>
            <a:ext cx="10972800" cy="18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类似功能</a:t>
            </a:r>
            <a:r>
              <a:rPr kumimoji="1" lang="en-US" altLang="zh-CN" dirty="0"/>
              <a:t>-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第三方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A10C-3DB1-4766-858D-E510AED071A7}"/>
              </a:ext>
            </a:extLst>
          </p:cNvPr>
          <p:cNvSpPr txBox="1"/>
          <p:nvPr/>
        </p:nvSpPr>
        <p:spPr>
          <a:xfrm>
            <a:off x="219456" y="994083"/>
            <a:ext cx="905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中，搜索框 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search-&gt;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输入值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数据过滤器</a:t>
            </a:r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en-US" altLang="zh-CN" sz="1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en-US" altLang="zh-CN" sz="1200" dirty="0" err="1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里面主要有两种控件。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下拉框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枚举类型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</a:p>
          <a:p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                                           2.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输入框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模糊搜索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861D8-8C49-42A9-A385-FD9B0E31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2694491"/>
            <a:ext cx="10047619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8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类似功能</a:t>
            </a:r>
            <a:r>
              <a:rPr kumimoji="1" lang="en-US" altLang="zh-CN" dirty="0"/>
              <a:t>-</a:t>
            </a:r>
            <a:r>
              <a:rPr kumimoji="1" lang="zh-CN" altLang="en-US" dirty="0"/>
              <a:t>公司项目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AE662C-B722-4349-936E-687057A5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594"/>
            <a:ext cx="10553700" cy="55934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14E45F-3A28-4227-9FA3-93B016E0D196}"/>
              </a:ext>
            </a:extLst>
          </p:cNvPr>
          <p:cNvSpPr txBox="1"/>
          <p:nvPr/>
        </p:nvSpPr>
        <p:spPr>
          <a:xfrm>
            <a:off x="219456" y="80932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工商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企业高级搜索查询</a:t>
            </a:r>
          </a:p>
        </p:txBody>
      </p:sp>
    </p:spTree>
    <p:extLst>
      <p:ext uri="{BB962C8B-B14F-4D97-AF65-F5344CB8AC3E}">
        <p14:creationId xmlns:p14="http://schemas.microsoft.com/office/powerpoint/2010/main" val="306822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类似功能</a:t>
            </a:r>
            <a:r>
              <a:rPr lang="en-US" altLang="zh-CN" dirty="0"/>
              <a:t>-</a:t>
            </a:r>
            <a:r>
              <a:rPr lang="zh-CN" altLang="en-US" dirty="0"/>
              <a:t>公司项目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14E45F-3A28-4227-9FA3-93B016E0D196}"/>
              </a:ext>
            </a:extLst>
          </p:cNvPr>
          <p:cNvSpPr txBox="1"/>
          <p:nvPr/>
        </p:nvSpPr>
        <p:spPr>
          <a:xfrm>
            <a:off x="219456" y="809320"/>
            <a:ext cx="799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工商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企业高级搜索查询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下拉框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77435C-DB28-4187-B2E7-B7EF8705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81" y="1476644"/>
            <a:ext cx="829523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3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类似功能</a:t>
            </a:r>
            <a:r>
              <a:rPr lang="en-US" altLang="zh-CN" dirty="0"/>
              <a:t>-</a:t>
            </a:r>
            <a:r>
              <a:rPr lang="zh-CN" altLang="en-US" dirty="0"/>
              <a:t>公司项目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14E45F-3A28-4227-9FA3-93B016E0D196}"/>
              </a:ext>
            </a:extLst>
          </p:cNvPr>
          <p:cNvSpPr txBox="1"/>
          <p:nvPr/>
        </p:nvSpPr>
        <p:spPr>
          <a:xfrm>
            <a:off x="219456" y="809320"/>
            <a:ext cx="7991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工商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企业高级搜索查询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输入框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711D4-E669-4020-A1CC-8EBD96BE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25" y="2233741"/>
            <a:ext cx="7400000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类似功能</a:t>
            </a:r>
            <a:r>
              <a:rPr lang="en-US" altLang="zh-CN" dirty="0"/>
              <a:t>-</a:t>
            </a:r>
            <a:r>
              <a:rPr lang="zh-CN" altLang="en-US" dirty="0"/>
              <a:t>公司项目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8D5283-12A2-4125-A090-06F7F5E7B6C8}"/>
              </a:ext>
            </a:extLst>
          </p:cNvPr>
          <p:cNvSpPr txBox="1"/>
          <p:nvPr/>
        </p:nvSpPr>
        <p:spPr>
          <a:xfrm>
            <a:off x="219456" y="843233"/>
            <a:ext cx="4960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卫生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卫生机构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7E735B-F4F2-468E-A82D-5E4E7DA3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1332420"/>
            <a:ext cx="9237992" cy="36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4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类似功能</a:t>
            </a:r>
            <a:r>
              <a:rPr kumimoji="1" lang="en-US" altLang="zh-CN" dirty="0"/>
              <a:t>-</a:t>
            </a:r>
            <a:r>
              <a:rPr kumimoji="1" lang="zh-CN" altLang="en-US" dirty="0"/>
              <a:t>公司项目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010727-332B-4D42-B113-C73461C1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99" y="1228996"/>
            <a:ext cx="2561905" cy="1914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670615-EE0B-4D66-92B7-6953FE61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97" y="1228996"/>
            <a:ext cx="2895238" cy="2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B2468C-996A-48DD-BFA5-B94680D2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29" y="1128995"/>
            <a:ext cx="3142857" cy="24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4AD95B-1C44-4B07-B9EC-2A6A7500A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99" y="3429000"/>
            <a:ext cx="3342857" cy="32476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C27647-98BC-4C06-A6E2-D567F5408321}"/>
              </a:ext>
            </a:extLst>
          </p:cNvPr>
          <p:cNvSpPr txBox="1"/>
          <p:nvPr/>
        </p:nvSpPr>
        <p:spPr>
          <a:xfrm>
            <a:off x="619125" y="888459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卫生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卫生机构</a:t>
            </a:r>
            <a:r>
              <a: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下拉框</a:t>
            </a:r>
          </a:p>
        </p:txBody>
      </p:sp>
    </p:spTree>
    <p:extLst>
      <p:ext uri="{BB962C8B-B14F-4D97-AF65-F5344CB8AC3E}">
        <p14:creationId xmlns:p14="http://schemas.microsoft.com/office/powerpoint/2010/main" val="25375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 w="12700">
          <a:noFill/>
        </a:ln>
      </a:spPr>
      <a:bodyPr rtlCol="0" anchor="t"/>
      <a:lstStyle>
        <a:defPPr>
          <a:defRPr kumimoji="1" sz="1200" smtClean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DCDCD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>
            <a:latin typeface="Microsoft YaHei" charset="-122"/>
            <a:ea typeface="Microsoft YaHei" charset="-122"/>
            <a:cs typeface="Microsoft YaHei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ccez-YK" id="{54555D5B-722E-6F4F-93BF-5DCCC30F60B2}" vid="{0F42F2C2-6F9F-F542-95A5-C3F8D98B2F3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2022</Words>
  <Application>Microsoft Office PowerPoint</Application>
  <PresentationFormat>宽屏</PresentationFormat>
  <Paragraphs>529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Microsoft YaHei Light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Courier New</vt:lpstr>
      <vt:lpstr>szfont</vt:lpstr>
      <vt:lpstr>Office 主题​​</vt:lpstr>
      <vt:lpstr>Office 主题</vt:lpstr>
      <vt:lpstr>采集需支持明细列表参数过滤 </vt:lpstr>
      <vt:lpstr>原始需求</vt:lpstr>
      <vt:lpstr>类似功能-第三方</vt:lpstr>
      <vt:lpstr>类似功能-第三方</vt:lpstr>
      <vt:lpstr>类似功能-公司项目</vt:lpstr>
      <vt:lpstr>类似功能-公司项目</vt:lpstr>
      <vt:lpstr>类似功能-公司项目</vt:lpstr>
      <vt:lpstr>类似功能-公司项目</vt:lpstr>
      <vt:lpstr>类似功能-公司项目</vt:lpstr>
      <vt:lpstr>类似功能</vt:lpstr>
      <vt:lpstr>类似功能</vt:lpstr>
      <vt:lpstr>需求归纳</vt:lpstr>
      <vt:lpstr>PowerPoint 演示文稿</vt:lpstr>
      <vt:lpstr>PowerPoint 演示文稿</vt:lpstr>
      <vt:lpstr>搜索</vt:lpstr>
      <vt:lpstr>字段控件</vt:lpstr>
      <vt:lpstr>字段控件</vt:lpstr>
      <vt:lpstr>字段控件</vt:lpstr>
      <vt:lpstr>字段控件</vt:lpstr>
      <vt:lpstr>字段控件</vt:lpstr>
      <vt:lpstr>字段控件</vt:lpstr>
      <vt:lpstr>参数设计</vt:lpstr>
      <vt:lpstr>参数设计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采集需支持明细列表参数过滤</dc:title>
  <dc:creator>li junyi</dc:creator>
  <cp:lastModifiedBy>li junyi</cp:lastModifiedBy>
  <cp:revision>124</cp:revision>
  <dcterms:created xsi:type="dcterms:W3CDTF">2018-01-22T07:45:27Z</dcterms:created>
  <dcterms:modified xsi:type="dcterms:W3CDTF">2018-02-05T11:20:55Z</dcterms:modified>
</cp:coreProperties>
</file>