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7" r:id="rId2"/>
    <p:sldId id="736" r:id="rId3"/>
    <p:sldId id="745" r:id="rId4"/>
    <p:sldId id="746" r:id="rId5"/>
    <p:sldId id="763" r:id="rId6"/>
    <p:sldId id="789" r:id="rId7"/>
    <p:sldId id="788" r:id="rId8"/>
    <p:sldId id="790" r:id="rId9"/>
    <p:sldId id="791" r:id="rId10"/>
    <p:sldId id="792" r:id="rId11"/>
    <p:sldId id="793" r:id="rId12"/>
    <p:sldId id="794" r:id="rId13"/>
    <p:sldId id="761" r:id="rId14"/>
    <p:sldId id="7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1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391" autoAdjust="0"/>
  </p:normalViewPr>
  <p:slideViewPr>
    <p:cSldViewPr snapToGrid="0">
      <p:cViewPr>
        <p:scale>
          <a:sx n="100" d="100"/>
          <a:sy n="100" d="100"/>
        </p:scale>
        <p:origin x="-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2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5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EE20D-D496-DAB6-1F39-42D25E9134F5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A8754A-A95E-6CE9-0710-8E1BB765AB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257191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508000" y="5724584"/>
            <a:ext cx="2563522" cy="1021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作者：李佳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班级：软件工程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班 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指导老师：李卓茜  唐广花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209116" y="5016698"/>
            <a:ext cx="9741769" cy="70788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dirty="0">
                <a:sym typeface="微软雅黑" panose="020B0503020204020204" pitchFamily="34" charset="-122"/>
              </a:rPr>
              <a:t>基于</a:t>
            </a:r>
            <a:r>
              <a:rPr lang="en-US" altLang="zh-CN" sz="4000" dirty="0">
                <a:sym typeface="微软雅黑" panose="020B0503020204020204" pitchFamily="34" charset="-122"/>
              </a:rPr>
              <a:t>node.js</a:t>
            </a:r>
            <a:r>
              <a:rPr lang="zh-CN" altLang="en-US" sz="4000" dirty="0">
                <a:sym typeface="微软雅黑" panose="020B0503020204020204" pitchFamily="34" charset="-122"/>
              </a:rPr>
              <a:t>的个人网盘系统的设计与实现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2CB691-0568-ACB2-1745-40B225F6AF8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342" y="29749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系统实现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595708" y="1001900"/>
            <a:ext cx="807267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F44FA6-58E4-DAD0-ADD1-461CEBC5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3" y="1856822"/>
            <a:ext cx="3265843" cy="20172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3B4025-DD03-13B0-6471-F7BD3723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13" y="4312387"/>
            <a:ext cx="3293365" cy="21443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671269-7049-7F2D-6EC1-9E5C50FF09F9}"/>
              </a:ext>
            </a:extLst>
          </p:cNvPr>
          <p:cNvSpPr txBox="1"/>
          <p:nvPr/>
        </p:nvSpPr>
        <p:spPr>
          <a:xfrm>
            <a:off x="7586651" y="1593967"/>
            <a:ext cx="3675184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前端通过</a:t>
            </a:r>
            <a:r>
              <a:rPr lang="en-US" altLang="zh-CN" dirty="0"/>
              <a:t>Vue.js</a:t>
            </a:r>
            <a:r>
              <a:rPr lang="zh-CN" altLang="en-US" dirty="0"/>
              <a:t>和</a:t>
            </a:r>
            <a:r>
              <a:rPr lang="en-US" altLang="zh-CN" dirty="0"/>
              <a:t>Element UI </a:t>
            </a:r>
            <a:r>
              <a:rPr lang="zh-CN" altLang="en-US" dirty="0"/>
              <a:t>实现了用户的登录注册、上传文件、下载文件、</a:t>
            </a:r>
            <a:r>
              <a:rPr lang="en-US" altLang="zh-CN" dirty="0"/>
              <a:t>docx</a:t>
            </a:r>
            <a:r>
              <a:rPr lang="zh-CN" altLang="en-US" dirty="0"/>
              <a:t>文件预览、</a:t>
            </a:r>
            <a:r>
              <a:rPr lang="en-US" altLang="zh-CN" dirty="0"/>
              <a:t>pptx</a:t>
            </a:r>
            <a:r>
              <a:rPr lang="zh-CN" altLang="en-US" dirty="0"/>
              <a:t>文件预览、</a:t>
            </a:r>
            <a:r>
              <a:rPr lang="en-US" altLang="zh-CN" dirty="0"/>
              <a:t>xlsx</a:t>
            </a:r>
            <a:r>
              <a:rPr lang="zh-CN" altLang="en-US" dirty="0"/>
              <a:t>文件预览、</a:t>
            </a:r>
            <a:r>
              <a:rPr lang="en-US" altLang="zh-CN" dirty="0"/>
              <a:t>pdf</a:t>
            </a:r>
            <a:r>
              <a:rPr lang="zh-CN" altLang="en-US" dirty="0"/>
              <a:t>文件预览、音频文件、视频预览、图像文件预览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11B966-9D3A-BBAC-8031-A8B576AD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131" y="1694003"/>
            <a:ext cx="2679470" cy="2180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1AEF7D-8AA4-F1C2-E029-4DD2304C4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131" y="4404946"/>
            <a:ext cx="2732612" cy="20518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5CA9F45-5494-57E8-AB2B-C52EBFCCF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892" y="4353164"/>
            <a:ext cx="3114702" cy="210362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0B23C19-C5B4-DA83-FE28-E0CEA5162C4A}"/>
              </a:ext>
            </a:extLst>
          </p:cNvPr>
          <p:cNvSpPr txBox="1"/>
          <p:nvPr/>
        </p:nvSpPr>
        <p:spPr>
          <a:xfrm>
            <a:off x="1733057" y="1626086"/>
            <a:ext cx="834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文件上传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7A4B8B-B8F5-72A5-8114-D67226518043}"/>
              </a:ext>
            </a:extLst>
          </p:cNvPr>
          <p:cNvSpPr txBox="1"/>
          <p:nvPr/>
        </p:nvSpPr>
        <p:spPr>
          <a:xfrm>
            <a:off x="5356288" y="1455467"/>
            <a:ext cx="120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音频文件预览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11C3D-F48E-2A8C-D8F5-6B23CC424CD5}"/>
              </a:ext>
            </a:extLst>
          </p:cNvPr>
          <p:cNvSpPr txBox="1"/>
          <p:nvPr/>
        </p:nvSpPr>
        <p:spPr>
          <a:xfrm>
            <a:off x="1665649" y="4046956"/>
            <a:ext cx="113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视频文件预览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839049-4A76-8434-C758-755D78252873}"/>
              </a:ext>
            </a:extLst>
          </p:cNvPr>
          <p:cNvSpPr txBox="1"/>
          <p:nvPr/>
        </p:nvSpPr>
        <p:spPr>
          <a:xfrm>
            <a:off x="5208284" y="4136907"/>
            <a:ext cx="113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Docx</a:t>
            </a:r>
            <a:r>
              <a:rPr lang="zh-CN" altLang="en-US" sz="1200" dirty="0"/>
              <a:t>文件预览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3B342A-515B-C195-35CA-738ACCD9BE71}"/>
              </a:ext>
            </a:extLst>
          </p:cNvPr>
          <p:cNvSpPr txBox="1"/>
          <p:nvPr/>
        </p:nvSpPr>
        <p:spPr>
          <a:xfrm>
            <a:off x="8750919" y="4127947"/>
            <a:ext cx="113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Pptx</a:t>
            </a:r>
            <a:r>
              <a:rPr lang="zh-CN" altLang="en-US" sz="1200" dirty="0"/>
              <a:t>文件预览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305EB3-0F4D-E14B-82B0-78BA186BE6DF}"/>
              </a:ext>
            </a:extLst>
          </p:cNvPr>
          <p:cNvGrpSpPr/>
          <p:nvPr/>
        </p:nvGrpSpPr>
        <p:grpSpPr>
          <a:xfrm>
            <a:off x="219858" y="252096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7237DC-B6FE-C0C9-1AE6-603686CE828A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BF2906B-9BBE-DB93-7563-D4D5C0085EE2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3C2D7B6-9439-91B8-2D7E-563A2B1C1A2E}"/>
              </a:ext>
            </a:extLst>
          </p:cNvPr>
          <p:cNvSpPr txBox="1"/>
          <p:nvPr/>
        </p:nvSpPr>
        <p:spPr>
          <a:xfrm>
            <a:off x="133942" y="299490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9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898" y="333989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系统实现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719331" y="1178395"/>
            <a:ext cx="766569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后端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38FA61-76EF-83F2-B1BE-FD34472C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2" y="1849852"/>
            <a:ext cx="5167666" cy="23730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4247AC-E174-CF04-1EEE-A04C888B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4" y="1798551"/>
            <a:ext cx="4890618" cy="2424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8A847B-7209-97A2-C0A2-769D030BA842}"/>
              </a:ext>
            </a:extLst>
          </p:cNvPr>
          <p:cNvSpPr txBox="1"/>
          <p:nvPr/>
        </p:nvSpPr>
        <p:spPr>
          <a:xfrm>
            <a:off x="3936756" y="4585395"/>
            <a:ext cx="4318488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后端通过</a:t>
            </a:r>
            <a:r>
              <a:rPr lang="en-US" altLang="zh-CN" dirty="0"/>
              <a:t>Node.js</a:t>
            </a:r>
            <a:r>
              <a:rPr lang="zh-CN" altLang="en-US" dirty="0"/>
              <a:t>和</a:t>
            </a:r>
            <a:r>
              <a:rPr lang="en-US" altLang="zh-CN" dirty="0"/>
              <a:t>Express </a:t>
            </a:r>
            <a:r>
              <a:rPr lang="zh-CN" altLang="en-US" dirty="0"/>
              <a:t>实现了用户登录注册接口、文件上传下载接口、管理员登录、用户管理，用户文件管理等功能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F595F-3704-8F95-6AF2-FEC64FDD1A8C}"/>
              </a:ext>
            </a:extLst>
          </p:cNvPr>
          <p:cNvSpPr txBox="1"/>
          <p:nvPr/>
        </p:nvSpPr>
        <p:spPr>
          <a:xfrm>
            <a:off x="2697042" y="1559136"/>
            <a:ext cx="113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7A152-67A0-6D63-F41B-8507AD42B57D}"/>
              </a:ext>
            </a:extLst>
          </p:cNvPr>
          <p:cNvSpPr txBox="1"/>
          <p:nvPr/>
        </p:nvSpPr>
        <p:spPr>
          <a:xfrm>
            <a:off x="9033602" y="1572853"/>
            <a:ext cx="113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用户文件管理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4CB65E-C71B-4ADB-E669-6D6A584B1513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2FB2CBB-E87C-0BBE-F8B8-B8FEEF227024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8796D2-B0E6-05A6-C7C3-73B8BBC0B68D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2D5C31F-0EDD-6527-E8E0-80602F961C36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7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5314" y="311855"/>
            <a:ext cx="10101372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系统运行和测试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723728" y="1019084"/>
            <a:ext cx="838372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AAEDCB1-F5E2-8594-8165-6FC776F08A12}"/>
              </a:ext>
            </a:extLst>
          </p:cNvPr>
          <p:cNvSpPr/>
          <p:nvPr/>
        </p:nvSpPr>
        <p:spPr>
          <a:xfrm flipH="1">
            <a:off x="723728" y="3667796"/>
            <a:ext cx="838372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CD9F2A-4E2B-745A-0D31-3555B59B01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r="13948"/>
          <a:stretch/>
        </p:blipFill>
        <p:spPr>
          <a:xfrm>
            <a:off x="1505359" y="1665116"/>
            <a:ext cx="2800335" cy="1915379"/>
          </a:xfrm>
          <a:prstGeom prst="roundRect">
            <a:avLst>
              <a:gd name="adj" fmla="val 9085"/>
            </a:avLst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BB0D81E-BE1C-33DC-A0F6-A09BD9AEEBAD}"/>
              </a:ext>
            </a:extLst>
          </p:cNvPr>
          <p:cNvSpPr txBox="1"/>
          <p:nvPr/>
        </p:nvSpPr>
        <p:spPr>
          <a:xfrm>
            <a:off x="5650993" y="1652247"/>
            <a:ext cx="4126053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成功将个人云盘的前后端部署在腾讯云服务器上，系统正常运行，可供用户进行使用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3A0A75-4D94-83DA-6D7D-8137D66ABC87}"/>
              </a:ext>
            </a:extLst>
          </p:cNvPr>
          <p:cNvSpPr txBox="1"/>
          <p:nvPr/>
        </p:nvSpPr>
        <p:spPr>
          <a:xfrm>
            <a:off x="5650993" y="4324533"/>
            <a:ext cx="402054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经过测试，系统完成了对于前后端的功能测试和非功能测试，系统功能基本完整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114A3-E80F-44D6-740F-A67B877E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r="6903"/>
          <a:stretch/>
        </p:blipFill>
        <p:spPr>
          <a:xfrm>
            <a:off x="1505359" y="4324533"/>
            <a:ext cx="2539104" cy="1736702"/>
          </a:xfrm>
          <a:prstGeom prst="roundRect">
            <a:avLst>
              <a:gd name="adj" fmla="val 9085"/>
            </a:avLst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965AFA-7836-4B59-BC17-629ABF7158FD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4697E2-49BB-9966-6E55-E51282DD5608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476B465-C9AB-88C9-B3D8-FF31BBC4B241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29DA09E-B123-FB2C-7324-A2D994C7D2D1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4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138" y="333989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结论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B694A5-53C3-B9AA-2338-067D3DE2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0" y="1543444"/>
            <a:ext cx="1077076" cy="8216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409812-9DAE-CC3E-C448-927ADBD30642}"/>
              </a:ext>
            </a:extLst>
          </p:cNvPr>
          <p:cNvSpPr txBox="1"/>
          <p:nvPr/>
        </p:nvSpPr>
        <p:spPr>
          <a:xfrm>
            <a:off x="688365" y="2488223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CouldDrive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80483-7EA9-0C32-1047-87D4B3A543FF}"/>
              </a:ext>
            </a:extLst>
          </p:cNvPr>
          <p:cNvSpPr txBox="1"/>
          <p:nvPr/>
        </p:nvSpPr>
        <p:spPr>
          <a:xfrm>
            <a:off x="3046476" y="1824798"/>
            <a:ext cx="6099048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系统选用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作为后端开发语言，使用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Express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框架进行系统搭建，前端采用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框架实现界面设计，并运用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数据库进行数据存储。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通过实现文件的上传下载功能，前端实时预览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xlsx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pptx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文件、音视频文件和图像文件的功能，展示了基于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的个人网盘系统具有良好的性能、易扩展性和高安全性等特点。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B12463-FD1C-3444-FD3D-30FB15318CF1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82EF02-B01F-1DA8-CB41-3904B43AD10A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04A3D6-9BD6-85E2-992D-2490035FC390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CA3DC-AB5F-1DCB-ED56-317AC145FA45}"/>
              </a:ext>
            </a:extLst>
          </p:cNvPr>
          <p:cNvSpPr txBox="1"/>
          <p:nvPr/>
        </p:nvSpPr>
        <p:spPr>
          <a:xfrm>
            <a:off x="146948" y="372494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54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250A66-8A94-D0AF-3D63-DCE96CFB57F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20000" y="4910458"/>
            <a:ext cx="2994971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谢谢倾听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请老师批评指正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2C1496-8F43-3EDF-F52C-B879235F471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878BF9-C656-1175-ADF4-A1E2DD963C5D}"/>
              </a:ext>
            </a:extLst>
          </p:cNvPr>
          <p:cNvSpPr txBox="1"/>
          <p:nvPr/>
        </p:nvSpPr>
        <p:spPr>
          <a:xfrm>
            <a:off x="1454048" y="5618327"/>
            <a:ext cx="2563522" cy="701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作者：李佳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指导老师：李卓茜  唐广花</a:t>
            </a:r>
          </a:p>
        </p:txBody>
      </p:sp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84C0EF-22F4-F839-FDA1-142C64344D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63" y="-16039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336893" y="3591847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21647" y="3517840"/>
            <a:ext cx="198002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研究背景和动机</a:t>
            </a:r>
          </a:p>
        </p:txBody>
      </p:sp>
      <p:sp>
        <p:nvSpPr>
          <p:cNvPr id="74" name="矩形 73"/>
          <p:cNvSpPr/>
          <p:nvPr/>
        </p:nvSpPr>
        <p:spPr>
          <a:xfrm>
            <a:off x="7328118" y="4072421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21647" y="4013963"/>
            <a:ext cx="198002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76" name="矩形 75"/>
          <p:cNvSpPr/>
          <p:nvPr/>
        </p:nvSpPr>
        <p:spPr>
          <a:xfrm>
            <a:off x="7321224" y="4568236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24422" y="5093507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7157079" y="2579510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6DF4B6-C640-4752-BD2A-B8B424DDC8A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D0A2B1-15B7-B6EE-7B36-96311A97696E}"/>
              </a:ext>
            </a:extLst>
          </p:cNvPr>
          <p:cNvSpPr/>
          <p:nvPr/>
        </p:nvSpPr>
        <p:spPr>
          <a:xfrm>
            <a:off x="7921647" y="4543818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76A448-0BD4-2047-2504-6B9418161CBD}"/>
              </a:ext>
            </a:extLst>
          </p:cNvPr>
          <p:cNvSpPr/>
          <p:nvPr/>
        </p:nvSpPr>
        <p:spPr>
          <a:xfrm>
            <a:off x="7921647" y="5018991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7EEA4-4F07-ED27-95DB-5291FE0092F3}"/>
              </a:ext>
            </a:extLst>
          </p:cNvPr>
          <p:cNvSpPr/>
          <p:nvPr/>
        </p:nvSpPr>
        <p:spPr>
          <a:xfrm>
            <a:off x="7343868" y="5595558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0F8A93-4C34-A87E-6F5A-B629D5AC372C}"/>
              </a:ext>
            </a:extLst>
          </p:cNvPr>
          <p:cNvSpPr/>
          <p:nvPr/>
        </p:nvSpPr>
        <p:spPr>
          <a:xfrm>
            <a:off x="7319556" y="6084280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AD3DAF-F28D-5064-9F37-6E9ADE0B04C7}"/>
              </a:ext>
            </a:extLst>
          </p:cNvPr>
          <p:cNvSpPr/>
          <p:nvPr/>
        </p:nvSpPr>
        <p:spPr>
          <a:xfrm>
            <a:off x="7336893" y="5065181"/>
            <a:ext cx="316801" cy="316801"/>
          </a:xfrm>
          <a:prstGeom prst="rect">
            <a:avLst/>
          </a:prstGeom>
          <a:solidFill>
            <a:srgbClr val="004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C9394-E7A0-D00C-AD0F-237E11E0A0A9}"/>
              </a:ext>
            </a:extLst>
          </p:cNvPr>
          <p:cNvSpPr/>
          <p:nvPr/>
        </p:nvSpPr>
        <p:spPr>
          <a:xfrm>
            <a:off x="7921647" y="5551791"/>
            <a:ext cx="249299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系统实现与测试运行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1BF72F-D2F6-508D-59B4-5D6F1EE94EB8}"/>
              </a:ext>
            </a:extLst>
          </p:cNvPr>
          <p:cNvSpPr/>
          <p:nvPr/>
        </p:nvSpPr>
        <p:spPr>
          <a:xfrm>
            <a:off x="7921647" y="6042626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281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2303" y="333989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研究动机与研究目的</a:t>
            </a:r>
          </a:p>
        </p:txBody>
      </p:sp>
      <p:sp>
        <p:nvSpPr>
          <p:cNvPr id="17" name="Rectangle 33"/>
          <p:cNvSpPr/>
          <p:nvPr/>
        </p:nvSpPr>
        <p:spPr>
          <a:xfrm>
            <a:off x="2381114" y="1672490"/>
            <a:ext cx="3937922" cy="170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在大数据时代，各类信息、文档、多媒体等数据量呈现爆炸式增长。这就意味着对大数据的存储需求越来越迫切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Rectangle 33"/>
          <p:cNvSpPr/>
          <p:nvPr/>
        </p:nvSpPr>
        <p:spPr>
          <a:xfrm>
            <a:off x="8396996" y="1716473"/>
            <a:ext cx="282778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用户本地由于本地存储存在限制，将信息储存在网络上成为大家的首选</a:t>
            </a:r>
          </a:p>
        </p:txBody>
      </p:sp>
      <p:sp>
        <p:nvSpPr>
          <p:cNvPr id="21" name="Rectangle 33"/>
          <p:cNvSpPr/>
          <p:nvPr/>
        </p:nvSpPr>
        <p:spPr>
          <a:xfrm>
            <a:off x="2490841" y="3907737"/>
            <a:ext cx="7439543" cy="21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研究目的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为了方便用户的文件的上传、存储和读取，免下载文件预览的网盘系统应运而生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Node.js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Vue.js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实现文件上传、下载和前端文件预览功能，提供高速传输和一定程度的安全性，满足用户上传文件、下载文件和预览文件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44365D-9EFF-4151-8CAB-1469A5BA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16412"/>
          <a:stretch/>
        </p:blipFill>
        <p:spPr>
          <a:xfrm>
            <a:off x="719331" y="1716473"/>
            <a:ext cx="1302212" cy="1286634"/>
          </a:xfrm>
          <a:prstGeom prst="ellipse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B55A9A-4681-4ABE-B216-B93732F6B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-17000" r="7341" b="17000"/>
          <a:stretch/>
        </p:blipFill>
        <p:spPr>
          <a:xfrm>
            <a:off x="6319035" y="1313556"/>
            <a:ext cx="1692740" cy="1672490"/>
          </a:xfrm>
          <a:prstGeom prst="ellipse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D957F7-AC82-4E71-A590-2A5AF6CFB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 r="23724"/>
          <a:stretch/>
        </p:blipFill>
        <p:spPr>
          <a:xfrm>
            <a:off x="605250" y="4144978"/>
            <a:ext cx="1458626" cy="1441177"/>
          </a:xfrm>
          <a:prstGeom prst="ellipse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66DE9F-69A5-5502-B81A-8CB9BF9F8D22}"/>
              </a:ext>
            </a:extLst>
          </p:cNvPr>
          <p:cNvSpPr txBox="1"/>
          <p:nvPr/>
        </p:nvSpPr>
        <p:spPr>
          <a:xfrm>
            <a:off x="2381113" y="1113501"/>
            <a:ext cx="1916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研究动机</a:t>
            </a:r>
            <a:endParaRPr lang="zh-CN" alt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85C97B-077D-4826-D370-E91198A9054B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22766D-B462-EA66-6C40-C8770EA95CD7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65124D-A242-1629-186D-38CFF93787B8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B3B37C3-5018-DAFE-897D-161B86C2BA9B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>
          <a:xfrm>
            <a:off x="958138" y="349417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5547383" y="904773"/>
            <a:ext cx="5454856" cy="1012906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国内网盘</a:t>
            </a:r>
          </a:p>
          <a:p>
            <a:pPr>
              <a:lnSpc>
                <a:spcPct val="150000"/>
              </a:lnSpc>
              <a:defRPr/>
            </a:pP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E09191-92E3-4B71-90ED-64C7FF2CB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1189761" y="1707570"/>
            <a:ext cx="2137770" cy="1462197"/>
          </a:xfrm>
          <a:prstGeom prst="roundRect">
            <a:avLst>
              <a:gd name="adj" fmla="val 9085"/>
            </a:avLst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FE57DBA-F06D-FB86-2024-75A036F9E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r="14546"/>
          <a:stretch/>
        </p:blipFill>
        <p:spPr>
          <a:xfrm>
            <a:off x="1093880" y="4338985"/>
            <a:ext cx="2137770" cy="1462197"/>
          </a:xfrm>
          <a:prstGeom prst="roundRect">
            <a:avLst>
              <a:gd name="adj" fmla="val 9085"/>
            </a:avLst>
          </a:prstGeom>
        </p:spPr>
      </p:pic>
      <p:sp>
        <p:nvSpPr>
          <p:cNvPr id="4" name="Oval 61">
            <a:extLst>
              <a:ext uri="{FF2B5EF4-FFF2-40B4-BE49-F238E27FC236}">
                <a16:creationId xmlns:a16="http://schemas.microsoft.com/office/drawing/2014/main" id="{81126289-1B64-A846-2E7B-335CC69D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243" y="2708939"/>
            <a:ext cx="177547" cy="1802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5EB97659-9CD3-2A44-61E7-343B5A8754EF}"/>
              </a:ext>
            </a:extLst>
          </p:cNvPr>
          <p:cNvSpPr txBox="1"/>
          <p:nvPr/>
        </p:nvSpPr>
        <p:spPr>
          <a:xfrm>
            <a:off x="5506768" y="3738087"/>
            <a:ext cx="2411936" cy="1012906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国外网盘</a:t>
            </a:r>
          </a:p>
          <a:p>
            <a:pPr>
              <a:lnSpc>
                <a:spcPct val="150000"/>
              </a:lnSpc>
              <a:defRPr/>
            </a:pP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Oval 61">
            <a:extLst>
              <a:ext uri="{FF2B5EF4-FFF2-40B4-BE49-F238E27FC236}">
                <a16:creationId xmlns:a16="http://schemas.microsoft.com/office/drawing/2014/main" id="{9A78013D-E30A-61ED-55D3-B4DB187E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2" y="4979964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7" name="Oval 61">
            <a:extLst>
              <a:ext uri="{FF2B5EF4-FFF2-40B4-BE49-F238E27FC236}">
                <a16:creationId xmlns:a16="http://schemas.microsoft.com/office/drawing/2014/main" id="{26291C14-2458-6CC5-9F6A-CC5DECB8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2" y="4559703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9180A7DB-5800-2253-7D0D-590C6637F80E}"/>
              </a:ext>
            </a:extLst>
          </p:cNvPr>
          <p:cNvSpPr/>
          <p:nvPr/>
        </p:nvSpPr>
        <p:spPr>
          <a:xfrm>
            <a:off x="5506768" y="4392803"/>
            <a:ext cx="5948632" cy="170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国外的网盘系统主要包括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Google Drive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OneDrive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多端同步、协同编辑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网盘系统还具备更高的速度和更大的存储容量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隐私保护和数据安全问题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125A1C83-1B8C-9E46-AA19-82787482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2" y="5400225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4F5681-BDA3-79A9-8C9D-C2DAEA733DA6}"/>
              </a:ext>
            </a:extLst>
          </p:cNvPr>
          <p:cNvSpPr txBox="1"/>
          <p:nvPr/>
        </p:nvSpPr>
        <p:spPr>
          <a:xfrm>
            <a:off x="5506768" y="1534998"/>
            <a:ext cx="6099048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国内网盘系统如百度网盘、腾讯微云、阿里云盘</a:t>
            </a:r>
            <a:endParaRPr lang="en-US" altLang="zh-CN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文件上传、下载、管理、分享等基本功能</a:t>
            </a:r>
            <a:endParaRPr lang="en-US" altLang="zh-CN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部分网盘还提供在线办公、预览、音乐播放等特色功能</a:t>
            </a:r>
            <a:endParaRPr lang="en-US" altLang="zh-CN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普遍存在传输速度慢、容量小、内容审查严格</a:t>
            </a:r>
            <a:endParaRPr lang="zh-CN" altLang="en-US" dirty="0"/>
          </a:p>
        </p:txBody>
      </p:sp>
      <p:sp>
        <p:nvSpPr>
          <p:cNvPr id="28" name="Oval 61">
            <a:extLst>
              <a:ext uri="{FF2B5EF4-FFF2-40B4-BE49-F238E27FC236}">
                <a16:creationId xmlns:a16="http://schemas.microsoft.com/office/drawing/2014/main" id="{D30227AB-B705-FF0C-ADD6-75803683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4" y="1708042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5699ED61-A03B-2ACF-E417-D4B8A355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4" y="2131685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30" name="Oval 61">
            <a:extLst>
              <a:ext uri="{FF2B5EF4-FFF2-40B4-BE49-F238E27FC236}">
                <a16:creationId xmlns:a16="http://schemas.microsoft.com/office/drawing/2014/main" id="{3139D04F-D5F5-47A4-3DF6-FD651675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3" y="2541703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31" name="Oval 61">
            <a:extLst>
              <a:ext uri="{FF2B5EF4-FFF2-40B4-BE49-F238E27FC236}">
                <a16:creationId xmlns:a16="http://schemas.microsoft.com/office/drawing/2014/main" id="{959A0323-38B1-6792-9943-634673A9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3" y="2949601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32" name="Oval 61">
            <a:extLst>
              <a:ext uri="{FF2B5EF4-FFF2-40B4-BE49-F238E27FC236}">
                <a16:creationId xmlns:a16="http://schemas.microsoft.com/office/drawing/2014/main" id="{6F4BF79D-4803-47A8-D860-2606D842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22" y="5818913"/>
            <a:ext cx="177547" cy="180237"/>
          </a:xfrm>
          <a:prstGeom prst="ellipse">
            <a:avLst/>
          </a:prstGeom>
          <a:solidFill>
            <a:srgbClr val="004181"/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80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C2A1FEA-0AE3-FF5A-6694-0D33668A8D5D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4E7AB46-1959-9EC8-5093-79E8DA14917E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AF19D84-8B5B-56D3-51F8-FD6FBC277224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0F3DE43-01E7-7324-0CB3-91393B820F00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295" y="300667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系统分析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1272369" y="1239249"/>
            <a:ext cx="2037758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功能需求分析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76401D-C670-8AE3-BE9C-737DC99F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95" y="1864831"/>
            <a:ext cx="4907705" cy="42980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DAD45F-6353-7176-33E5-CB2BBE86B1B0}"/>
              </a:ext>
            </a:extLst>
          </p:cNvPr>
          <p:cNvSpPr txBox="1"/>
          <p:nvPr/>
        </p:nvSpPr>
        <p:spPr>
          <a:xfrm>
            <a:off x="6096000" y="800056"/>
            <a:ext cx="5489448" cy="31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通过文献调查，采访等调研方法进行功能需求分析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后端模块包括管理员登录、账号管理和文件管理三个子模块，实现管理员登录接口，账号的新增、修改、删除和查看功能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前端包括登录注册界面、文件管理界面和个人中心界面，提供给普通用户登录注册，进行文件管理和个人中心相关操作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219E03B8-01EB-7890-C168-94AAC25DBF49}"/>
              </a:ext>
            </a:extLst>
          </p:cNvPr>
          <p:cNvSpPr/>
          <p:nvPr/>
        </p:nvSpPr>
        <p:spPr>
          <a:xfrm flipH="1">
            <a:off x="6096000" y="4052844"/>
            <a:ext cx="2014728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非功能需求分析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A3E03D-AF66-F16C-70F6-3AE2FA349FA2}"/>
              </a:ext>
            </a:extLst>
          </p:cNvPr>
          <p:cNvSpPr txBox="1"/>
          <p:nvPr/>
        </p:nvSpPr>
        <p:spPr>
          <a:xfrm>
            <a:off x="6096000" y="4718304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性能需求：单人达到用户可使用网络带宽的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CE51BD-2656-0ECC-88BB-7D7B843A8A64}"/>
              </a:ext>
            </a:extLst>
          </p:cNvPr>
          <p:cNvSpPr txBox="1"/>
          <p:nvPr/>
        </p:nvSpPr>
        <p:spPr>
          <a:xfrm>
            <a:off x="6096000" y="529991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界面要求：一致性、简单、大方美观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0F5B4E-8432-03D8-B2CE-C8C660C871AC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0BFE69-320B-63A0-5DEB-61A644CF8395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05AD23C-B835-6D8B-DC44-14D521150AF4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54D37C-5AA9-B81C-1253-03222C015ACB}"/>
              </a:ext>
            </a:extLst>
          </p:cNvPr>
          <p:cNvSpPr txBox="1"/>
          <p:nvPr/>
        </p:nvSpPr>
        <p:spPr>
          <a:xfrm>
            <a:off x="14156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9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138" y="268432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系统分析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1272369" y="1239249"/>
            <a:ext cx="2037758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系统数据流图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846BD4-5B10-FAB3-96C3-F9542464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89" y="2319765"/>
            <a:ext cx="6847913" cy="27970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F735777-A048-9082-2332-68931ABEA145}"/>
              </a:ext>
            </a:extLst>
          </p:cNvPr>
          <p:cNvSpPr txBox="1"/>
          <p:nvPr/>
        </p:nvSpPr>
        <p:spPr>
          <a:xfrm>
            <a:off x="1730253" y="1950433"/>
            <a:ext cx="47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根据系统功能的初步调研，得系统数据流图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68A62-9C4C-E6F2-F75A-9766B2635C23}"/>
              </a:ext>
            </a:extLst>
          </p:cNvPr>
          <p:cNvGrpSpPr/>
          <p:nvPr/>
        </p:nvGrpSpPr>
        <p:grpSpPr>
          <a:xfrm>
            <a:off x="219858" y="268432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6B1C6-0557-309A-BC2A-D45A077CFF79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9B5691F-2D6C-1B9C-72A5-B05BAD1E3A2F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353308D-2D17-9DEF-82FE-D2D453FC3342}"/>
              </a:ext>
            </a:extLst>
          </p:cNvPr>
          <p:cNvSpPr txBox="1"/>
          <p:nvPr/>
        </p:nvSpPr>
        <p:spPr>
          <a:xfrm>
            <a:off x="133942" y="291091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6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258" y="333989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系统设计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1272369" y="1239249"/>
            <a:ext cx="1553127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系统架构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35777-A048-9082-2332-68931ABEA145}"/>
              </a:ext>
            </a:extLst>
          </p:cNvPr>
          <p:cNvSpPr txBox="1"/>
          <p:nvPr/>
        </p:nvSpPr>
        <p:spPr>
          <a:xfrm>
            <a:off x="1172469" y="2045923"/>
            <a:ext cx="46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根据系统功能调研，得出系统结构图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61F20A-22FA-A1B6-4A80-A8F89C60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90" y="2339950"/>
            <a:ext cx="8859319" cy="379567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574B69-9B64-A329-5F78-16ECA6BB11F3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18A8188-4516-1417-4C24-2D4077B3FBFA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0EA996-E649-0F87-E371-F5EEDEAE3049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97F3618-78DC-C8C6-EC6B-54FF320DE00A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24D8AB-C88B-CA68-6C52-75776A3C23E6}"/>
              </a:ext>
            </a:extLst>
          </p:cNvPr>
          <p:cNvSpPr txBox="1"/>
          <p:nvPr/>
        </p:nvSpPr>
        <p:spPr>
          <a:xfrm>
            <a:off x="2792986" y="2491747"/>
            <a:ext cx="98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(MVVM)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342" y="333989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系统设计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1117605" y="1044348"/>
            <a:ext cx="2257215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系统功能模块设计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35777-A048-9082-2332-68931ABEA145}"/>
              </a:ext>
            </a:extLst>
          </p:cNvPr>
          <p:cNvSpPr txBox="1"/>
          <p:nvPr/>
        </p:nvSpPr>
        <p:spPr>
          <a:xfrm>
            <a:off x="1117605" y="1699819"/>
            <a:ext cx="46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根据系统功能调研，得出系统功能模块图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487D9-D985-81FB-F94A-A02E675FC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9" b="1208"/>
          <a:stretch/>
        </p:blipFill>
        <p:spPr>
          <a:xfrm>
            <a:off x="2196879" y="2069151"/>
            <a:ext cx="7359498" cy="409856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C3019F-3780-9F97-9A2E-7C16844F4072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C3211D-5965-9D12-6D6F-B98EDB2D44E1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BA3070F-C209-EB74-EFA9-2D8F95FDC55A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2253D-FDAF-0F5E-07EF-792D68E6D6D0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138" y="32507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系统设计</a:t>
            </a:r>
          </a:p>
        </p:txBody>
      </p:sp>
      <p:sp>
        <p:nvSpPr>
          <p:cNvPr id="3" name="Rectangle 20"/>
          <p:cNvSpPr/>
          <p:nvPr/>
        </p:nvSpPr>
        <p:spPr>
          <a:xfrm flipH="1">
            <a:off x="1017399" y="1114287"/>
            <a:ext cx="1571416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物理设计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23483A-74D4-426B-DD4B-3882375E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99" y="2735496"/>
            <a:ext cx="5622858" cy="1964520"/>
          </a:xfrm>
          <a:prstGeom prst="rect">
            <a:avLst/>
          </a:prstGeom>
        </p:spPr>
      </p:pic>
      <p:sp>
        <p:nvSpPr>
          <p:cNvPr id="10" name="Rectangle 20">
            <a:extLst>
              <a:ext uri="{FF2B5EF4-FFF2-40B4-BE49-F238E27FC236}">
                <a16:creationId xmlns:a16="http://schemas.microsoft.com/office/drawing/2014/main" id="{40731F48-725B-898D-8499-C12220565E38}"/>
              </a:ext>
            </a:extLst>
          </p:cNvPr>
          <p:cNvSpPr/>
          <p:nvPr/>
        </p:nvSpPr>
        <p:spPr>
          <a:xfrm flipH="1">
            <a:off x="7340936" y="1132347"/>
            <a:ext cx="1571416" cy="453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38C331-FB46-CE5E-668E-B3E4E3F2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75" y="1868335"/>
            <a:ext cx="4192831" cy="15606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2F2249-AB9E-EFA0-8676-562DDD48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75" y="3792894"/>
            <a:ext cx="4111690" cy="235276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0D2151B-5FE9-3AEE-359E-D19C4C1A6BC4}"/>
              </a:ext>
            </a:extLst>
          </p:cNvPr>
          <p:cNvSpPr txBox="1"/>
          <p:nvPr/>
        </p:nvSpPr>
        <p:spPr>
          <a:xfrm>
            <a:off x="7233275" y="156747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960C6A-A935-20B5-2A3E-8014D80B1EE7}"/>
              </a:ext>
            </a:extLst>
          </p:cNvPr>
          <p:cNvSpPr txBox="1"/>
          <p:nvPr/>
        </p:nvSpPr>
        <p:spPr>
          <a:xfrm>
            <a:off x="7233274" y="34262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表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04C48D-8002-4570-0120-CF011E5054D1}"/>
              </a:ext>
            </a:extLst>
          </p:cNvPr>
          <p:cNvGrpSpPr/>
          <p:nvPr/>
        </p:nvGrpSpPr>
        <p:grpSpPr>
          <a:xfrm>
            <a:off x="219858" y="333989"/>
            <a:ext cx="499473" cy="466756"/>
            <a:chOff x="4704555" y="1785938"/>
            <a:chExt cx="2782888" cy="2782888"/>
          </a:xfrm>
          <a:solidFill>
            <a:srgbClr val="004181"/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42149E-8B39-8AF7-1F33-A0FDC15DA5AA}"/>
                </a:ext>
              </a:extLst>
            </p:cNvPr>
            <p:cNvSpPr/>
            <p:nvPr/>
          </p:nvSpPr>
          <p:spPr>
            <a:xfrm>
              <a:off x="4704555" y="1785938"/>
              <a:ext cx="2782888" cy="2782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2BD8AE3-3B84-FCFC-D4CE-6D5E2A369600}"/>
                </a:ext>
              </a:extLst>
            </p:cNvPr>
            <p:cNvSpPr/>
            <p:nvPr/>
          </p:nvSpPr>
          <p:spPr>
            <a:xfrm>
              <a:off x="4934127" y="2015510"/>
              <a:ext cx="2323745" cy="23237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EA2B8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63347D1-9006-56AC-29D9-5E8B89255CB3}"/>
              </a:ext>
            </a:extLst>
          </p:cNvPr>
          <p:cNvSpPr txBox="1"/>
          <p:nvPr/>
        </p:nvSpPr>
        <p:spPr>
          <a:xfrm>
            <a:off x="133942" y="374547"/>
            <a:ext cx="671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n w="28575">
                  <a:noFill/>
                </a:ln>
                <a:solidFill>
                  <a:schemeClr val="bg1"/>
                </a:solidFill>
                <a:highlight>
                  <a:srgbClr val="004181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ln w="28575">
                <a:noFill/>
              </a:ln>
              <a:solidFill>
                <a:schemeClr val="bg1"/>
              </a:solidFill>
              <a:highlight>
                <a:srgbClr val="00418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2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181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701</Words>
  <Application>Microsoft Office PowerPoint</Application>
  <PresentationFormat>宽屏</PresentationFormat>
  <Paragraphs>99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Söhne</vt:lpstr>
      <vt:lpstr>等线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研究动机与研究目的</vt:lpstr>
      <vt:lpstr>国内外研究现状</vt:lpstr>
      <vt:lpstr>系统分析</vt:lpstr>
      <vt:lpstr>系统分析</vt:lpstr>
      <vt:lpstr>系统设计</vt:lpstr>
      <vt:lpstr>系统设计</vt:lpstr>
      <vt:lpstr>系统设计</vt:lpstr>
      <vt:lpstr>系统实现</vt:lpstr>
      <vt:lpstr>系统实现</vt:lpstr>
      <vt:lpstr>系统运行和测试</vt:lpstr>
      <vt:lpstr>结论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佳 李</cp:lastModifiedBy>
  <cp:revision>279</cp:revision>
  <dcterms:created xsi:type="dcterms:W3CDTF">2019-06-09T06:58:57Z</dcterms:created>
  <dcterms:modified xsi:type="dcterms:W3CDTF">2023-05-16T16:21:57Z</dcterms:modified>
</cp:coreProperties>
</file>