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1"/>
  </p:notesMasterIdLst>
  <p:sldIdLst>
    <p:sldId id="265" r:id="rId2"/>
    <p:sldId id="463" r:id="rId3"/>
    <p:sldId id="464" r:id="rId4"/>
    <p:sldId id="465" r:id="rId5"/>
    <p:sldId id="466" r:id="rId6"/>
    <p:sldId id="467" r:id="rId7"/>
    <p:sldId id="468" r:id="rId8"/>
    <p:sldId id="469" r:id="rId9"/>
    <p:sldId id="470" r:id="rId10"/>
    <p:sldId id="471" r:id="rId11"/>
    <p:sldId id="472" r:id="rId12"/>
    <p:sldId id="473" r:id="rId13"/>
    <p:sldId id="474" r:id="rId14"/>
    <p:sldId id="476" r:id="rId15"/>
    <p:sldId id="475" r:id="rId16"/>
    <p:sldId id="477" r:id="rId17"/>
    <p:sldId id="478" r:id="rId18"/>
    <p:sldId id="479" r:id="rId19"/>
    <p:sldId id="480" r:id="rId20"/>
    <p:sldId id="481" r:id="rId21"/>
    <p:sldId id="482" r:id="rId22"/>
    <p:sldId id="483" r:id="rId23"/>
    <p:sldId id="484" r:id="rId24"/>
    <p:sldId id="485" r:id="rId25"/>
    <p:sldId id="486" r:id="rId26"/>
    <p:sldId id="487" r:id="rId27"/>
    <p:sldId id="488" r:id="rId28"/>
    <p:sldId id="489" r:id="rId29"/>
    <p:sldId id="44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as" initial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1787"/>
    <a:srgbClr val="C0504D"/>
    <a:srgbClr val="7A238F"/>
    <a:srgbClr val="5C30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A5033-AE17-423B-979D-3CBB270EC70C}" type="datetimeFigureOut">
              <a:rPr lang="zh-CN" altLang="en-US" smtClean="0"/>
              <a:t>2022/6/13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7CA16-9C49-4A38-B450-433578CF318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l">
              <a:buNone/>
            </a:pPr>
            <a:endParaRPr lang="zh-CN" altLang="en-US" dirty="0"/>
          </a:p>
        </p:txBody>
      </p:sp>
      <p:sp>
        <p:nvSpPr>
          <p:cNvPr id="4" name="灯片编号占位符 3"/>
          <p:cNvSpPr>
            <a:spLocks noGrp="1"/>
          </p:cNvSpPr>
          <p:nvPr>
            <p:ph type="sldNum" sz="quarter" idx="10"/>
          </p:nvPr>
        </p:nvSpPr>
        <p:spPr/>
        <p:txBody>
          <a:bodyPr/>
          <a:lstStyle/>
          <a:p>
            <a:fld id="{A297CA16-9C49-4A38-B450-433578CF318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337550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168502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823399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335236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523916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457831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545670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244006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560646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924958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79808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821863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280923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794765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739538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735017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35528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4569144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868857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239135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237533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428655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690348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790902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712729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485926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5A23472-8CBD-4EBB-85D1-578F31CCC522}" type="datetime1">
              <a:rPr lang="zh-CN" altLang="en-US" smtClean="0"/>
              <a:t>2022/6/13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D7EE79E-5922-4EE6-AC7D-61C3D8290F77}" type="datetime1">
              <a:rPr lang="zh-CN" altLang="en-US" smtClean="0"/>
              <a:t>2022/6/13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DF8D3A-B319-43EA-AFB6-5E2823036518}" type="datetime1">
              <a:rPr lang="zh-CN" altLang="en-US" smtClean="0"/>
              <a:t>2022/6/13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DB1879-DBA4-4B90-A9B9-3CF51DA9967D}" type="datetime1">
              <a:rPr lang="zh-CN" altLang="en-US" smtClean="0"/>
              <a:t>2022/6/13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6A4BA24-8E8D-44D2-9FFD-F08C02CAAF3C}" type="datetime1">
              <a:rPr lang="zh-CN" altLang="en-US" smtClean="0"/>
              <a:t>2022/6/13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55FA3AD-25DD-4C14-B7EE-FCE8597914AC}" type="datetime1">
              <a:rPr lang="zh-CN" altLang="en-US" smtClean="0"/>
              <a:t>2022/6/13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302EED9-336F-4CB2-97F1-BCEE0EC4E07C}" type="datetime1">
              <a:rPr lang="zh-CN" altLang="en-US" smtClean="0"/>
              <a:t>2022/6/13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4783E69-6AA1-4692-B86E-C8F14F219F48}" type="datetime1">
              <a:rPr lang="zh-CN" altLang="en-US" smtClean="0"/>
              <a:t>2022/6/13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27F24-7269-4493-8602-430AAE1DB986}" type="datetime1">
              <a:rPr lang="zh-CN" altLang="en-US" smtClean="0"/>
              <a:t>2022/6/13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7304BE1-D9DD-4012-8835-0834A013B5A8}" type="datetime1">
              <a:rPr lang="zh-CN" altLang="en-US" smtClean="0"/>
              <a:t>2022/6/13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6BFA7B6-8B5F-44AB-84A0-9386545CEFCD}" type="datetime1">
              <a:rPr lang="zh-CN" altLang="en-US" smtClean="0"/>
              <a:t>2022/6/13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215D00-3D92-4940-8965-62A34FB3DABF}" type="datetime1">
              <a:rPr lang="zh-CN" altLang="en-US" smtClean="0"/>
              <a:t>2022/6/13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59A3F-9C67-41B8-9B58-304D1839F0E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5175" y="2087542"/>
            <a:ext cx="10661650" cy="1631216"/>
          </a:xfrm>
          <a:prstGeom prst="rect">
            <a:avLst/>
          </a:prstGeom>
          <a:noFill/>
        </p:spPr>
        <p:txBody>
          <a:bodyPr wrap="square" rtlCol="0">
            <a:spAutoFit/>
          </a:bodyPr>
          <a:lstStyle/>
          <a:p>
            <a:pPr indent="0" algn="ctr">
              <a:buNone/>
            </a:pPr>
            <a:r>
              <a:rPr lang="zh-CN" altLang="en-US" sz="4400" b="1" dirty="0">
                <a:latin typeface="黑体" panose="02010609060101010101" pitchFamily="49" charset="-122"/>
                <a:ea typeface="黑体" panose="02010609060101010101" pitchFamily="49" charset="-122"/>
              </a:rPr>
              <a:t>三步优化的图像引导非局部密集匹配</a:t>
            </a:r>
          </a:p>
          <a:p>
            <a:pPr indent="0" algn="ctr">
              <a:buNone/>
            </a:pPr>
            <a:r>
              <a:rPr lang="en-US" altLang="zh-CN" sz="2800" b="1" dirty="0"/>
              <a:t> </a:t>
            </a:r>
            <a:r>
              <a:rPr lang="en-US" altLang="zh-CN" sz="2800" b="1" dirty="0">
                <a:latin typeface="Times New Roman" panose="02020603050405020304" pitchFamily="18" charset="0"/>
                <a:cs typeface="Times New Roman" panose="02020603050405020304" pitchFamily="18" charset="0"/>
              </a:rPr>
              <a:t>IMAGE-GUIDED NON-LOCAL DENSE MATCHING WITH THREE-STEPS OPTIMIZATION</a:t>
            </a:r>
          </a:p>
        </p:txBody>
      </p:sp>
      <p:sp>
        <p:nvSpPr>
          <p:cNvPr id="3" name="文本框 2"/>
          <p:cNvSpPr txBox="1"/>
          <p:nvPr/>
        </p:nvSpPr>
        <p:spPr>
          <a:xfrm>
            <a:off x="4666456" y="4133301"/>
            <a:ext cx="2915074" cy="830997"/>
          </a:xfrm>
          <a:prstGeom prst="rect">
            <a:avLst/>
          </a:prstGeom>
          <a:noFill/>
        </p:spPr>
        <p:txBody>
          <a:bodyPr wrap="square" rtlCol="0">
            <a:spAutoFit/>
          </a:bodyPr>
          <a:lstStyle/>
          <a:p>
            <a:pPr marL="0" lvl="1"/>
            <a:r>
              <a:rPr lang="zh-CN" altLang="en-US" sz="2400" dirty="0">
                <a:latin typeface="Times New Roman" panose="02020603050405020304" pitchFamily="18" charset="0"/>
                <a:ea typeface="黑体" panose="02010609060101010101" pitchFamily="49" charset="-122"/>
              </a:rPr>
              <a:t>报告人： 董泽华</a:t>
            </a:r>
            <a:endParaRPr lang="en-US" altLang="zh-CN" sz="2400" dirty="0">
              <a:latin typeface="Times New Roman" panose="02020603050405020304" pitchFamily="18" charset="0"/>
              <a:ea typeface="黑体" panose="02010609060101010101" pitchFamily="49" charset="-122"/>
            </a:endParaRPr>
          </a:p>
          <a:p>
            <a:pPr marL="0" lvl="1"/>
            <a:r>
              <a:rPr lang="zh-CN" altLang="en-US" sz="2400" dirty="0">
                <a:latin typeface="Times New Roman" panose="02020603050405020304" pitchFamily="18" charset="0"/>
                <a:ea typeface="黑体" panose="02010609060101010101" pitchFamily="49" charset="-122"/>
              </a:rPr>
              <a:t>日    期： </a:t>
            </a:r>
            <a:r>
              <a:rPr lang="en-US" altLang="zh-CN" sz="2400" dirty="0">
                <a:latin typeface="Times New Roman" panose="02020603050405020304" pitchFamily="18" charset="0"/>
                <a:ea typeface="黑体" panose="02010609060101010101" pitchFamily="49" charset="-122"/>
              </a:rPr>
              <a:t>2022.06.12</a:t>
            </a:r>
          </a:p>
        </p:txBody>
      </p:sp>
      <p:sp>
        <p:nvSpPr>
          <p:cNvPr id="6" name="矩形 5"/>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843ED6A6-18A0-41FD-8881-F4CD673DCB7E}"/>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2862"/>
            <a:ext cx="2870282" cy="1214651"/>
          </a:xfrm>
          <a:prstGeom prst="rect">
            <a:avLst/>
          </a:prstGeom>
        </p:spPr>
      </p:pic>
      <p:cxnSp>
        <p:nvCxnSpPr>
          <p:cNvPr id="12" name="直接连接符 11">
            <a:extLst>
              <a:ext uri="{FF2B5EF4-FFF2-40B4-BE49-F238E27FC236}">
                <a16:creationId xmlns:a16="http://schemas.microsoft.com/office/drawing/2014/main" id="{01038599-DE75-45F1-9716-4DE440A3C602}"/>
              </a:ext>
            </a:extLst>
          </p:cNvPr>
          <p:cNvCxnSpPr/>
          <p:nvPr/>
        </p:nvCxnSpPr>
        <p:spPr>
          <a:xfrm>
            <a:off x="521335" y="6312535"/>
            <a:ext cx="109200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4C6F506-E372-4335-AB40-593BDE6EB103}"/>
              </a:ext>
            </a:extLst>
          </p:cNvPr>
          <p:cNvSpPr txBox="1"/>
          <p:nvPr/>
        </p:nvSpPr>
        <p:spPr>
          <a:xfrm>
            <a:off x="644207" y="6398588"/>
            <a:ext cx="10674350"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[1]</a:t>
            </a:r>
            <a:r>
              <a:rPr lang="en-US" altLang="zh-CN"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sym typeface="+mn-ea"/>
              </a:rPr>
              <a:t>Xu Huang, </a:t>
            </a:r>
            <a:r>
              <a:rPr lang="en-US" altLang="zh-CN" sz="1200" dirty="0" err="1">
                <a:latin typeface="Times New Roman" panose="02020603050405020304" pitchFamily="18" charset="0"/>
                <a:cs typeface="Times New Roman" panose="02020603050405020304" pitchFamily="18" charset="0"/>
                <a:sym typeface="+mn-ea"/>
              </a:rPr>
              <a:t>Yongjun</a:t>
            </a:r>
            <a:r>
              <a:rPr lang="en-US" altLang="zh-CN" sz="1200" dirty="0">
                <a:latin typeface="Times New Roman" panose="02020603050405020304" pitchFamily="18" charset="0"/>
                <a:cs typeface="Times New Roman" panose="02020603050405020304" pitchFamily="18" charset="0"/>
                <a:sym typeface="+mn-ea"/>
              </a:rPr>
              <a:t> Zhang, and </a:t>
            </a:r>
            <a:r>
              <a:rPr lang="en-US" altLang="zh-CN" sz="1200" dirty="0" err="1">
                <a:latin typeface="Times New Roman" panose="02020603050405020304" pitchFamily="18" charset="0"/>
                <a:cs typeface="Times New Roman" panose="02020603050405020304" pitchFamily="18" charset="0"/>
                <a:sym typeface="+mn-ea"/>
              </a:rPr>
              <a:t>Zhaoxi</a:t>
            </a:r>
            <a:r>
              <a:rPr lang="en-US" altLang="zh-CN" sz="1200" dirty="0">
                <a:latin typeface="Times New Roman" panose="02020603050405020304" pitchFamily="18" charset="0"/>
                <a:cs typeface="Times New Roman" panose="02020603050405020304" pitchFamily="18" charset="0"/>
                <a:sym typeface="+mn-ea"/>
              </a:rPr>
              <a:t> Yue. Image-guided non-local dense matching with three-steps optimization. ISPRS Congress 2016.</a:t>
            </a:r>
            <a:endParaRPr lang="zh-CN" altLang="en-US" sz="1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3057"/>
    </mc:Choice>
    <mc:Fallback xmlns="">
      <p:transition spd="slow" advTm="130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0132424"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10709473"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PROPOSED METHOD: Cost Computation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27947" cy="5441233"/>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i="1" dirty="0" err="1">
                <a:solidFill>
                  <a:prstClr val="black"/>
                </a:solidFill>
                <a:latin typeface="Times New Roman" panose="02020603050405020304" pitchFamily="18" charset="0"/>
                <a:ea typeface="黑体" panose="02010609060101010101" pitchFamily="49" charset="-122"/>
              </a:rPr>
              <a:t>epl</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i="1" baseline="-25000" dirty="0">
                <a:solidFill>
                  <a:prstClr val="black"/>
                </a:solidFill>
                <a:latin typeface="Times New Roman" panose="02020603050405020304" pitchFamily="18" charset="0"/>
                <a:ea typeface="黑体" panose="02010609060101010101" pitchFamily="49" charset="-122"/>
              </a:rPr>
              <a:t>l</a:t>
            </a:r>
            <a:r>
              <a:rPr lang="en-US" altLang="zh-CN" i="1" dirty="0">
                <a:solidFill>
                  <a:prstClr val="black"/>
                </a:solidFill>
                <a:latin typeface="Times New Roman" panose="02020603050405020304" pitchFamily="18" charset="0"/>
                <a:ea typeface="黑体" panose="02010609060101010101" pitchFamily="49" charset="-122"/>
              </a:rPr>
              <a:t>, d)</a:t>
            </a:r>
            <a:r>
              <a:rPr lang="zh-CN" altLang="en-US" dirty="0">
                <a:solidFill>
                  <a:prstClr val="black"/>
                </a:solidFill>
                <a:latin typeface="Times New Roman" panose="02020603050405020304" pitchFamily="18" charset="0"/>
                <a:ea typeface="黑体" panose="02010609060101010101" pitchFamily="49" charset="-122"/>
              </a:rPr>
              <a:t>表示具有视差</a:t>
            </a:r>
            <a:r>
              <a:rPr lang="en-US" altLang="zh-CN" i="1" dirty="0">
                <a:solidFill>
                  <a:prstClr val="black"/>
                </a:solidFill>
                <a:latin typeface="Times New Roman" panose="02020603050405020304" pitchFamily="18" charset="0"/>
                <a:ea typeface="黑体" panose="02010609060101010101" pitchFamily="49" charset="-122"/>
              </a:rPr>
              <a:t>d</a:t>
            </a:r>
            <a:r>
              <a:rPr lang="zh-CN" altLang="en-US" dirty="0">
                <a:solidFill>
                  <a:prstClr val="black"/>
                </a:solidFill>
                <a:latin typeface="Times New Roman" panose="02020603050405020304" pitchFamily="18" charset="0"/>
                <a:ea typeface="黑体" panose="02010609060101010101" pitchFamily="49" charset="-122"/>
              </a:rPr>
              <a:t>的像素</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i="1" baseline="-25000" dirty="0">
                <a:solidFill>
                  <a:prstClr val="black"/>
                </a:solidFill>
                <a:latin typeface="Times New Roman" panose="02020603050405020304" pitchFamily="18" charset="0"/>
                <a:ea typeface="黑体" panose="02010609060101010101" pitchFamily="49" charset="-122"/>
              </a:rPr>
              <a:t>l</a:t>
            </a:r>
            <a:r>
              <a:rPr lang="zh-CN" altLang="en-US" dirty="0">
                <a:solidFill>
                  <a:prstClr val="black"/>
                </a:solidFill>
                <a:latin typeface="Times New Roman" panose="02020603050405020304" pitchFamily="18" charset="0"/>
                <a:ea typeface="黑体" panose="02010609060101010101" pitchFamily="49" charset="-122"/>
              </a:rPr>
              <a:t>的可疑对应像素，即</a:t>
            </a:r>
            <a:r>
              <a:rPr lang="en-US" altLang="zh-CN" i="1" dirty="0" err="1">
                <a:solidFill>
                  <a:prstClr val="black"/>
                </a:solidFill>
                <a:latin typeface="Times New Roman" panose="02020603050405020304" pitchFamily="18" charset="0"/>
                <a:ea typeface="黑体" panose="02010609060101010101" pitchFamily="49" charset="-122"/>
              </a:rPr>
              <a:t>p</a:t>
            </a:r>
            <a:r>
              <a:rPr lang="en-US" altLang="zh-CN" i="1" baseline="-25000" dirty="0" err="1">
                <a:solidFill>
                  <a:prstClr val="black"/>
                </a:solidFill>
                <a:latin typeface="Times New Roman" panose="02020603050405020304" pitchFamily="18" charset="0"/>
                <a:ea typeface="黑体" panose="02010609060101010101" pitchFamily="49" charset="-122"/>
              </a:rPr>
              <a:t>r</a:t>
            </a:r>
            <a:r>
              <a:rPr lang="en-US" altLang="zh-CN" i="1" dirty="0">
                <a:solidFill>
                  <a:prstClr val="black"/>
                </a:solidFill>
                <a:latin typeface="Times New Roman" panose="02020603050405020304" pitchFamily="18" charset="0"/>
                <a:ea typeface="黑体" panose="02010609060101010101" pitchFamily="49" charset="-122"/>
              </a:rPr>
              <a:t>=</a:t>
            </a:r>
            <a:r>
              <a:rPr lang="en-US" altLang="zh-CN" i="1" dirty="0" err="1">
                <a:solidFill>
                  <a:prstClr val="black"/>
                </a:solidFill>
                <a:latin typeface="Times New Roman" panose="02020603050405020304" pitchFamily="18" charset="0"/>
                <a:ea typeface="黑体" panose="02010609060101010101" pitchFamily="49" charset="-122"/>
              </a:rPr>
              <a:t>epl</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i="1" baseline="-25000" dirty="0">
                <a:solidFill>
                  <a:prstClr val="black"/>
                </a:solidFill>
                <a:latin typeface="Times New Roman" panose="02020603050405020304" pitchFamily="18" charset="0"/>
                <a:ea typeface="黑体" panose="02010609060101010101" pitchFamily="49" charset="-122"/>
              </a:rPr>
              <a:t>l</a:t>
            </a:r>
            <a:r>
              <a:rPr lang="en-US" altLang="zh-CN" i="1" dirty="0">
                <a:solidFill>
                  <a:prstClr val="black"/>
                </a:solidFill>
                <a:latin typeface="Times New Roman" panose="02020603050405020304" pitchFamily="18" charset="0"/>
                <a:ea typeface="黑体" panose="02010609060101010101" pitchFamily="49" charset="-122"/>
              </a:rPr>
              <a:t>, d)</a:t>
            </a:r>
            <a:r>
              <a:rPr lang="zh-CN" altLang="en-US" dirty="0">
                <a:solidFill>
                  <a:prstClr val="black"/>
                </a:solidFill>
                <a:latin typeface="Times New Roman" panose="02020603050405020304" pitchFamily="18" charset="0"/>
                <a:ea typeface="黑体" panose="02010609060101010101" pitchFamily="49" charset="-122"/>
              </a:rPr>
              <a:t>；</a:t>
            </a:r>
            <a:r>
              <a:rPr lang="en-US" altLang="zh-CN" i="1" dirty="0">
                <a:solidFill>
                  <a:prstClr val="black"/>
                </a:solidFill>
                <a:latin typeface="Times New Roman" panose="02020603050405020304" pitchFamily="18" charset="0"/>
                <a:ea typeface="黑体" panose="02010609060101010101" pitchFamily="49" charset="-122"/>
              </a:rPr>
              <a:t>C</a:t>
            </a:r>
            <a:r>
              <a:rPr lang="en-US" altLang="zh-CN" i="1" baseline="-25000" dirty="0">
                <a:solidFill>
                  <a:prstClr val="black"/>
                </a:solidFill>
                <a:latin typeface="Times New Roman" panose="02020603050405020304" pitchFamily="18" charset="0"/>
                <a:ea typeface="黑体" panose="02010609060101010101" pitchFamily="49" charset="-122"/>
              </a:rPr>
              <a:t>HOG</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i="1" baseline="-25000" dirty="0">
                <a:solidFill>
                  <a:prstClr val="black"/>
                </a:solidFill>
                <a:latin typeface="Times New Roman" panose="02020603050405020304" pitchFamily="18" charset="0"/>
                <a:ea typeface="黑体" panose="02010609060101010101" pitchFamily="49" charset="-122"/>
              </a:rPr>
              <a:t>l</a:t>
            </a:r>
            <a:r>
              <a:rPr lang="en-US" altLang="zh-CN" i="1" dirty="0">
                <a:solidFill>
                  <a:prstClr val="black"/>
                </a:solidFill>
                <a:latin typeface="Times New Roman" panose="02020603050405020304" pitchFamily="18" charset="0"/>
                <a:ea typeface="黑体" panose="02010609060101010101" pitchFamily="49" charset="-122"/>
              </a:rPr>
              <a:t>, d</a:t>
            </a:r>
            <a:r>
              <a:rPr lang="en-US" altLang="zh-CN"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表示</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i="1" baseline="-25000" dirty="0">
                <a:solidFill>
                  <a:prstClr val="black"/>
                </a:solidFill>
                <a:latin typeface="Times New Roman" panose="02020603050405020304" pitchFamily="18" charset="0"/>
                <a:ea typeface="黑体" panose="02010609060101010101" pitchFamily="49" charset="-122"/>
              </a:rPr>
              <a:t>l</a:t>
            </a:r>
            <a:r>
              <a:rPr lang="zh-CN" altLang="en-US" dirty="0">
                <a:solidFill>
                  <a:prstClr val="black"/>
                </a:solidFill>
                <a:latin typeface="Times New Roman" panose="02020603050405020304" pitchFamily="18" charset="0"/>
                <a:ea typeface="黑体" panose="02010609060101010101" pitchFamily="49" charset="-122"/>
              </a:rPr>
              <a:t>和</a:t>
            </a:r>
            <a:r>
              <a:rPr lang="en-US" altLang="zh-CN" i="1" dirty="0" err="1">
                <a:solidFill>
                  <a:prstClr val="black"/>
                </a:solidFill>
                <a:latin typeface="Times New Roman" panose="02020603050405020304" pitchFamily="18" charset="0"/>
                <a:ea typeface="黑体" panose="02010609060101010101" pitchFamily="49" charset="-122"/>
              </a:rPr>
              <a:t>p</a:t>
            </a:r>
            <a:r>
              <a:rPr lang="en-US" altLang="zh-CN" i="1" baseline="-25000" dirty="0" err="1">
                <a:solidFill>
                  <a:prstClr val="black"/>
                </a:solidFill>
                <a:latin typeface="Times New Roman" panose="02020603050405020304" pitchFamily="18" charset="0"/>
                <a:ea typeface="黑体" panose="02010609060101010101" pitchFamily="49" charset="-122"/>
              </a:rPr>
              <a:t>r</a:t>
            </a:r>
            <a:r>
              <a:rPr lang="zh-CN" altLang="en-US" dirty="0">
                <a:solidFill>
                  <a:prstClr val="black"/>
                </a:solidFill>
                <a:latin typeface="Times New Roman" panose="02020603050405020304" pitchFamily="18" charset="0"/>
                <a:ea typeface="黑体" panose="02010609060101010101" pitchFamily="49" charset="-122"/>
              </a:rPr>
              <a:t>像素的</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代价度量；</a:t>
            </a:r>
            <a:r>
              <a:rPr lang="en-US" altLang="zh-CN" i="1" dirty="0" err="1">
                <a:solidFill>
                  <a:prstClr val="black"/>
                </a:solidFill>
                <a:latin typeface="Times New Roman" panose="02020603050405020304" pitchFamily="18" charset="0"/>
                <a:ea typeface="黑体" panose="02010609060101010101" pitchFamily="49" charset="-122"/>
              </a:rPr>
              <a:t>V</a:t>
            </a:r>
            <a:r>
              <a:rPr lang="en-US" altLang="zh-CN" i="1" baseline="-25000" dirty="0" err="1">
                <a:solidFill>
                  <a:prstClr val="black"/>
                </a:solidFill>
                <a:latin typeface="Times New Roman" panose="02020603050405020304" pitchFamily="18" charset="0"/>
                <a:ea typeface="黑体" panose="02010609060101010101" pitchFamily="49" charset="-122"/>
              </a:rPr>
              <a:t>HOG</a:t>
            </a:r>
            <a:r>
              <a:rPr lang="en-US" altLang="zh-CN" i="1" baseline="30000" dirty="0" err="1">
                <a:solidFill>
                  <a:prstClr val="black"/>
                </a:solidFill>
                <a:latin typeface="Times New Roman" panose="02020603050405020304" pitchFamily="18" charset="0"/>
                <a:ea typeface="黑体" panose="02010609060101010101" pitchFamily="49" charset="-122"/>
              </a:rPr>
              <a:t>r</a:t>
            </a:r>
            <a:r>
              <a:rPr lang="en-US" altLang="zh-CN" i="1" dirty="0">
                <a:solidFill>
                  <a:prstClr val="black"/>
                </a:solidFill>
                <a:latin typeface="Times New Roman" panose="02020603050405020304" pitchFamily="18" charset="0"/>
                <a:ea typeface="黑体" panose="02010609060101010101" pitchFamily="49" charset="-122"/>
              </a:rPr>
              <a:t>(</a:t>
            </a:r>
            <a:r>
              <a:rPr lang="en-US" altLang="zh-CN" i="1" dirty="0" err="1">
                <a:solidFill>
                  <a:prstClr val="black"/>
                </a:solidFill>
                <a:latin typeface="Times New Roman" panose="02020603050405020304" pitchFamily="18" charset="0"/>
                <a:ea typeface="黑体" panose="02010609060101010101" pitchFamily="49" charset="-122"/>
              </a:rPr>
              <a:t>epl</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i="1" baseline="-25000" dirty="0">
                <a:solidFill>
                  <a:prstClr val="black"/>
                </a:solidFill>
                <a:latin typeface="Times New Roman" panose="02020603050405020304" pitchFamily="18" charset="0"/>
                <a:ea typeface="黑体" panose="02010609060101010101" pitchFamily="49" charset="-122"/>
              </a:rPr>
              <a:t>l</a:t>
            </a:r>
            <a:r>
              <a:rPr lang="en-US" altLang="zh-CN" i="1" dirty="0">
                <a:solidFill>
                  <a:prstClr val="black"/>
                </a:solidFill>
                <a:latin typeface="Times New Roman" panose="02020603050405020304" pitchFamily="18" charset="0"/>
                <a:ea typeface="黑体" panose="02010609060101010101" pitchFamily="49" charset="-122"/>
              </a:rPr>
              <a:t>, d))</a:t>
            </a:r>
            <a:r>
              <a:rPr lang="zh-CN" altLang="en-US" dirty="0">
                <a:solidFill>
                  <a:prstClr val="black"/>
                </a:solidFill>
                <a:latin typeface="Times New Roman" panose="02020603050405020304" pitchFamily="18" charset="0"/>
                <a:ea typeface="黑体" panose="02010609060101010101" pitchFamily="49" charset="-122"/>
              </a:rPr>
              <a:t>表示右图</a:t>
            </a:r>
            <a:r>
              <a:rPr lang="en-US" altLang="zh-CN" i="1" dirty="0" err="1">
                <a:solidFill>
                  <a:prstClr val="black"/>
                </a:solidFill>
                <a:latin typeface="Times New Roman" panose="02020603050405020304" pitchFamily="18" charset="0"/>
                <a:ea typeface="黑体" panose="02010609060101010101" pitchFamily="49" charset="-122"/>
              </a:rPr>
              <a:t>p</a:t>
            </a:r>
            <a:r>
              <a:rPr lang="en-US" altLang="zh-CN" i="1" baseline="-25000" dirty="0" err="1">
                <a:solidFill>
                  <a:prstClr val="black"/>
                </a:solidFill>
                <a:latin typeface="Times New Roman" panose="02020603050405020304" pitchFamily="18" charset="0"/>
                <a:ea typeface="黑体" panose="02010609060101010101" pitchFamily="49" charset="-122"/>
              </a:rPr>
              <a:t>r</a:t>
            </a:r>
            <a:r>
              <a:rPr lang="zh-CN" altLang="en-US" dirty="0">
                <a:solidFill>
                  <a:prstClr val="black"/>
                </a:solidFill>
                <a:latin typeface="Times New Roman" panose="02020603050405020304" pitchFamily="18" charset="0"/>
                <a:ea typeface="黑体" panose="02010609060101010101" pitchFamily="49" charset="-122"/>
              </a:rPr>
              <a:t>的</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特征描述符。</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i="1" dirty="0">
                <a:solidFill>
                  <a:prstClr val="black"/>
                </a:solidFill>
                <a:latin typeface="Times New Roman" panose="02020603050405020304" pitchFamily="18" charset="0"/>
                <a:ea typeface="黑体" panose="02010609060101010101" pitchFamily="49" charset="-122"/>
              </a:rPr>
              <a:t>C(p</a:t>
            </a:r>
            <a:r>
              <a:rPr lang="en-US" altLang="zh-CN" i="1" baseline="-25000" dirty="0">
                <a:solidFill>
                  <a:prstClr val="black"/>
                </a:solidFill>
                <a:latin typeface="Times New Roman" panose="02020603050405020304" pitchFamily="18" charset="0"/>
                <a:ea typeface="黑体" panose="02010609060101010101" pitchFamily="49" charset="-122"/>
              </a:rPr>
              <a:t>l</a:t>
            </a:r>
            <a:r>
              <a:rPr lang="en-US" altLang="zh-CN" i="1" dirty="0">
                <a:solidFill>
                  <a:prstClr val="black"/>
                </a:solidFill>
                <a:latin typeface="Times New Roman" panose="02020603050405020304" pitchFamily="18" charset="0"/>
                <a:ea typeface="黑体" panose="02010609060101010101" pitchFamily="49" charset="-122"/>
              </a:rPr>
              <a:t>, d)</a:t>
            </a:r>
            <a:r>
              <a:rPr lang="zh-CN" altLang="en-US" dirty="0">
                <a:solidFill>
                  <a:prstClr val="black"/>
                </a:solidFill>
                <a:latin typeface="Times New Roman" panose="02020603050405020304" pitchFamily="18" charset="0"/>
                <a:ea typeface="黑体" panose="02010609060101010101" pitchFamily="49" charset="-122"/>
              </a:rPr>
              <a:t>表示视差为</a:t>
            </a:r>
            <a:r>
              <a:rPr lang="en-US" altLang="zh-CN" i="1" dirty="0">
                <a:solidFill>
                  <a:prstClr val="black"/>
                </a:solidFill>
                <a:latin typeface="Times New Roman" panose="02020603050405020304" pitchFamily="18" charset="0"/>
                <a:ea typeface="黑体" panose="02010609060101010101" pitchFamily="49" charset="-122"/>
              </a:rPr>
              <a:t>d</a:t>
            </a:r>
            <a:r>
              <a:rPr lang="zh-CN" altLang="en-US" dirty="0">
                <a:solidFill>
                  <a:prstClr val="black"/>
                </a:solidFill>
                <a:latin typeface="Times New Roman" panose="02020603050405020304" pitchFamily="18" charset="0"/>
                <a:ea typeface="黑体" panose="02010609060101010101" pitchFamily="49" charset="-122"/>
              </a:rPr>
              <a:t>的</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i="1" baseline="-25000" dirty="0">
                <a:solidFill>
                  <a:prstClr val="black"/>
                </a:solidFill>
                <a:latin typeface="Times New Roman" panose="02020603050405020304" pitchFamily="18" charset="0"/>
                <a:ea typeface="黑体" panose="02010609060101010101" pitchFamily="49" charset="-122"/>
              </a:rPr>
              <a:t>l</a:t>
            </a:r>
            <a:r>
              <a:rPr lang="zh-CN" altLang="en-US" dirty="0">
                <a:solidFill>
                  <a:prstClr val="black"/>
                </a:solidFill>
                <a:latin typeface="Times New Roman" panose="02020603050405020304" pitchFamily="18" charset="0"/>
                <a:ea typeface="黑体" panose="02010609060101010101" pitchFamily="49" charset="-122"/>
              </a:rPr>
              <a:t>的代价，</a:t>
            </a:r>
            <a:r>
              <a:rPr lang="en-US" altLang="zh-CN" i="1" dirty="0" err="1">
                <a:solidFill>
                  <a:prstClr val="black"/>
                </a:solidFill>
                <a:latin typeface="Times New Roman" panose="02020603050405020304" pitchFamily="18" charset="0"/>
                <a:ea typeface="黑体" panose="02010609060101010101" pitchFamily="49" charset="-122"/>
              </a:rPr>
              <a:t>C</a:t>
            </a:r>
            <a:r>
              <a:rPr lang="en-US" altLang="zh-CN" i="1" baseline="-25000" dirty="0" err="1">
                <a:solidFill>
                  <a:prstClr val="black"/>
                </a:solidFill>
                <a:latin typeface="Times New Roman" panose="02020603050405020304" pitchFamily="18" charset="0"/>
                <a:ea typeface="黑体" panose="02010609060101010101" pitchFamily="49" charset="-122"/>
              </a:rPr>
              <a:t>Census</a:t>
            </a:r>
            <a:r>
              <a:rPr lang="zh-CN" altLang="en-US" dirty="0">
                <a:solidFill>
                  <a:prstClr val="black"/>
                </a:solidFill>
                <a:latin typeface="Times New Roman" panose="02020603050405020304" pitchFamily="18" charset="0"/>
                <a:ea typeface="黑体" panose="02010609060101010101" pitchFamily="49" charset="-122"/>
              </a:rPr>
              <a:t>表示</a:t>
            </a:r>
            <a:r>
              <a:rPr lang="en-US" altLang="zh-CN" i="1" dirty="0">
                <a:solidFill>
                  <a:prstClr val="black"/>
                </a:solidFill>
                <a:latin typeface="Times New Roman" panose="02020603050405020304" pitchFamily="18" charset="0"/>
                <a:ea typeface="黑体" panose="02010609060101010101" pitchFamily="49" charset="-122"/>
              </a:rPr>
              <a:t>Census</a:t>
            </a:r>
            <a:r>
              <a:rPr lang="zh-CN" altLang="en-US" dirty="0">
                <a:solidFill>
                  <a:prstClr val="black"/>
                </a:solidFill>
                <a:latin typeface="Times New Roman" panose="02020603050405020304" pitchFamily="18" charset="0"/>
                <a:ea typeface="黑体" panose="02010609060101010101" pitchFamily="49" charset="-122"/>
              </a:rPr>
              <a:t>指标计算的代价；</a:t>
            </a:r>
            <a:r>
              <a:rPr lang="en-US" altLang="zh-CN" i="1" dirty="0">
                <a:solidFill>
                  <a:prstClr val="black"/>
                </a:solidFill>
                <a:latin typeface="Times New Roman" panose="02020603050405020304" pitchFamily="18" charset="0"/>
                <a:ea typeface="黑体" panose="02010609060101010101" pitchFamily="49" charset="-122"/>
              </a:rPr>
              <a:t>C</a:t>
            </a:r>
            <a:r>
              <a:rPr lang="en-US" altLang="zh-CN" i="1" baseline="-25000"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表示</a:t>
            </a:r>
            <a:r>
              <a:rPr lang="en-US" altLang="zh-CN" i="1"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指标计算的代价；</a:t>
            </a:r>
            <a:r>
              <a:rPr lang="en-US" altLang="zh-CN" i="1" dirty="0" err="1">
                <a:solidFill>
                  <a:prstClr val="black"/>
                </a:solidFill>
                <a:latin typeface="Times New Roman" panose="02020603050405020304" pitchFamily="18" charset="0"/>
                <a:ea typeface="黑体" panose="02010609060101010101" pitchFamily="49" charset="-122"/>
              </a:rPr>
              <a:t>t</a:t>
            </a:r>
            <a:r>
              <a:rPr lang="en-US" altLang="zh-CN" i="1" baseline="-25000" dirty="0" err="1">
                <a:solidFill>
                  <a:prstClr val="black"/>
                </a:solidFill>
                <a:latin typeface="Times New Roman" panose="02020603050405020304" pitchFamily="18" charset="0"/>
                <a:ea typeface="黑体" panose="02010609060101010101" pitchFamily="49" charset="-122"/>
              </a:rPr>
              <a:t>Census</a:t>
            </a:r>
            <a:r>
              <a:rPr lang="en-US" altLang="zh-CN" i="1" dirty="0">
                <a:solidFill>
                  <a:prstClr val="black"/>
                </a:solidFill>
                <a:latin typeface="Times New Roman" panose="02020603050405020304" pitchFamily="18" charset="0"/>
                <a:ea typeface="黑体" panose="02010609060101010101" pitchFamily="49" charset="-122"/>
              </a:rPr>
              <a:t>, </a:t>
            </a:r>
            <a:r>
              <a:rPr lang="en-US" altLang="zh-CN" i="1" dirty="0" err="1">
                <a:solidFill>
                  <a:prstClr val="black"/>
                </a:solidFill>
                <a:latin typeface="Times New Roman" panose="02020603050405020304" pitchFamily="18" charset="0"/>
                <a:ea typeface="黑体" panose="02010609060101010101" pitchFamily="49" charset="-122"/>
              </a:rPr>
              <a:t>t</a:t>
            </a:r>
            <a:r>
              <a:rPr lang="en-US" altLang="zh-CN" i="1" baseline="-25000" dirty="0" err="1">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表示截断阈值；</a:t>
            </a:r>
            <a:r>
              <a:rPr lang="en-US" altLang="zh-CN" i="1" dirty="0">
                <a:solidFill>
                  <a:prstClr val="black"/>
                </a:solidFill>
                <a:latin typeface="Times New Roman" panose="02020603050405020304" pitchFamily="18" charset="0"/>
                <a:ea typeface="黑体" panose="02010609060101010101" pitchFamily="49" charset="-122"/>
              </a:rPr>
              <a:t>q</a:t>
            </a:r>
            <a:r>
              <a:rPr lang="zh-CN" altLang="en-US" dirty="0">
                <a:solidFill>
                  <a:prstClr val="black"/>
                </a:solidFill>
                <a:latin typeface="Times New Roman" panose="02020603050405020304" pitchFamily="18" charset="0"/>
                <a:ea typeface="黑体" panose="02010609060101010101" pitchFamily="49" charset="-122"/>
              </a:rPr>
              <a:t>表示范围为</a:t>
            </a:r>
            <a:r>
              <a:rPr lang="en-US" altLang="zh-CN" dirty="0">
                <a:solidFill>
                  <a:prstClr val="black"/>
                </a:solidFill>
                <a:latin typeface="Times New Roman" panose="02020603050405020304" pitchFamily="18" charset="0"/>
                <a:ea typeface="黑体" panose="02010609060101010101" pitchFamily="49" charset="-122"/>
              </a:rPr>
              <a:t>[0, 1]</a:t>
            </a:r>
            <a:r>
              <a:rPr lang="zh-CN" altLang="en-US" dirty="0">
                <a:solidFill>
                  <a:prstClr val="black"/>
                </a:solidFill>
                <a:latin typeface="Times New Roman" panose="02020603050405020304" pitchFamily="18" charset="0"/>
                <a:ea typeface="黑体" panose="02010609060101010101" pitchFamily="49" charset="-122"/>
              </a:rPr>
              <a:t>的权重系数。为了使</a:t>
            </a:r>
            <a:r>
              <a:rPr lang="en-US" altLang="zh-CN" i="1" dirty="0" err="1">
                <a:solidFill>
                  <a:prstClr val="black"/>
                </a:solidFill>
                <a:latin typeface="Times New Roman" panose="02020603050405020304" pitchFamily="18" charset="0"/>
                <a:ea typeface="黑体" panose="02010609060101010101" pitchFamily="49" charset="-122"/>
              </a:rPr>
              <a:t>C</a:t>
            </a:r>
            <a:r>
              <a:rPr lang="en-US" altLang="zh-CN" i="1" baseline="-25000" dirty="0" err="1">
                <a:solidFill>
                  <a:prstClr val="black"/>
                </a:solidFill>
                <a:latin typeface="Times New Roman" panose="02020603050405020304" pitchFamily="18" charset="0"/>
                <a:ea typeface="黑体" panose="02010609060101010101" pitchFamily="49" charset="-122"/>
              </a:rPr>
              <a:t>Census</a:t>
            </a:r>
            <a:r>
              <a:rPr lang="zh-CN" altLang="en-US" dirty="0">
                <a:solidFill>
                  <a:prstClr val="black"/>
                </a:solidFill>
                <a:latin typeface="Times New Roman" panose="02020603050405020304" pitchFamily="18" charset="0"/>
                <a:ea typeface="黑体" panose="02010609060101010101" pitchFamily="49" charset="-122"/>
              </a:rPr>
              <a:t>和</a:t>
            </a:r>
            <a:r>
              <a:rPr lang="en-US" altLang="zh-CN" i="1" dirty="0">
                <a:solidFill>
                  <a:prstClr val="black"/>
                </a:solidFill>
                <a:latin typeface="Times New Roman" panose="02020603050405020304" pitchFamily="18" charset="0"/>
                <a:ea typeface="黑体" panose="02010609060101010101" pitchFamily="49" charset="-122"/>
              </a:rPr>
              <a:t>C</a:t>
            </a:r>
            <a:r>
              <a:rPr lang="en-US" altLang="zh-CN" i="1" baseline="-25000"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在相同的范围内，</a:t>
            </a:r>
            <a:r>
              <a:rPr lang="en-US" altLang="zh-CN" i="1" dirty="0" err="1">
                <a:solidFill>
                  <a:prstClr val="black"/>
                </a:solidFill>
                <a:latin typeface="Times New Roman" panose="02020603050405020304" pitchFamily="18" charset="0"/>
                <a:ea typeface="黑体" panose="02010609060101010101" pitchFamily="49" charset="-122"/>
              </a:rPr>
              <a:t>C</a:t>
            </a:r>
            <a:r>
              <a:rPr lang="en-US" altLang="zh-CN" i="1" baseline="-25000" dirty="0" err="1">
                <a:solidFill>
                  <a:prstClr val="black"/>
                </a:solidFill>
                <a:latin typeface="Times New Roman" panose="02020603050405020304" pitchFamily="18" charset="0"/>
                <a:ea typeface="黑体" panose="02010609060101010101" pitchFamily="49" charset="-122"/>
              </a:rPr>
              <a:t>Census</a:t>
            </a:r>
            <a:r>
              <a:rPr lang="zh-CN" altLang="en-US" dirty="0">
                <a:solidFill>
                  <a:prstClr val="black"/>
                </a:solidFill>
                <a:latin typeface="Times New Roman" panose="02020603050405020304" pitchFamily="18" charset="0"/>
                <a:ea typeface="黑体" panose="02010609060101010101" pitchFamily="49" charset="-122"/>
              </a:rPr>
              <a:t>按</a:t>
            </a:r>
            <a:r>
              <a:rPr lang="en-US" altLang="zh-CN" i="1" dirty="0" err="1">
                <a:solidFill>
                  <a:prstClr val="black"/>
                </a:solidFill>
                <a:latin typeface="Times New Roman" panose="02020603050405020304" pitchFamily="18" charset="0"/>
                <a:ea typeface="黑体" panose="02010609060101010101" pitchFamily="49" charset="-122"/>
              </a:rPr>
              <a:t>t</a:t>
            </a:r>
            <a:r>
              <a:rPr lang="en-US" altLang="zh-CN" i="1" baseline="-25000" dirty="0" err="1">
                <a:solidFill>
                  <a:prstClr val="black"/>
                </a:solidFill>
                <a:latin typeface="Times New Roman" panose="02020603050405020304" pitchFamily="18" charset="0"/>
                <a:ea typeface="黑体" panose="02010609060101010101" pitchFamily="49" charset="-122"/>
              </a:rPr>
              <a:t>HOG</a:t>
            </a:r>
            <a:r>
              <a:rPr lang="en-US" altLang="zh-CN" i="1" dirty="0">
                <a:solidFill>
                  <a:prstClr val="black"/>
                </a:solidFill>
                <a:latin typeface="Times New Roman" panose="02020603050405020304" pitchFamily="18" charset="0"/>
                <a:ea typeface="黑体" panose="02010609060101010101" pitchFamily="49" charset="-122"/>
              </a:rPr>
              <a:t>/</a:t>
            </a:r>
            <a:r>
              <a:rPr lang="en-US" altLang="zh-CN" i="1" dirty="0" err="1">
                <a:solidFill>
                  <a:prstClr val="black"/>
                </a:solidFill>
                <a:latin typeface="Times New Roman" panose="02020603050405020304" pitchFamily="18" charset="0"/>
                <a:ea typeface="黑体" panose="02010609060101010101" pitchFamily="49" charset="-122"/>
              </a:rPr>
              <a:t>t</a:t>
            </a:r>
            <a:r>
              <a:rPr lang="en-US" altLang="zh-CN" i="1" baseline="-25000" dirty="0" err="1">
                <a:solidFill>
                  <a:prstClr val="black"/>
                </a:solidFill>
                <a:latin typeface="Times New Roman" panose="02020603050405020304" pitchFamily="18" charset="0"/>
                <a:ea typeface="黑体" panose="02010609060101010101" pitchFamily="49" charset="-122"/>
              </a:rPr>
              <a:t>Census</a:t>
            </a:r>
            <a:r>
              <a:rPr lang="zh-CN" altLang="en-US" dirty="0">
                <a:solidFill>
                  <a:prstClr val="black"/>
                </a:solidFill>
                <a:latin typeface="Times New Roman" panose="02020603050405020304" pitchFamily="18" charset="0"/>
                <a:ea typeface="黑体" panose="02010609060101010101" pitchFamily="49" charset="-122"/>
              </a:rPr>
              <a:t>进行缩放。</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立体极线对中对应点的</a:t>
            </a:r>
            <a:r>
              <a:rPr lang="en-US" altLang="zh-CN" dirty="0">
                <a:solidFill>
                  <a:prstClr val="black"/>
                </a:solidFill>
                <a:latin typeface="Times New Roman" panose="02020603050405020304" pitchFamily="18" charset="0"/>
                <a:ea typeface="黑体" panose="02010609060101010101" pitchFamily="49" charset="-122"/>
              </a:rPr>
              <a:t>y</a:t>
            </a:r>
            <a:r>
              <a:rPr lang="zh-CN" altLang="en-US" dirty="0">
                <a:solidFill>
                  <a:prstClr val="black"/>
                </a:solidFill>
                <a:latin typeface="Times New Roman" panose="02020603050405020304" pitchFamily="18" charset="0"/>
                <a:ea typeface="黑体" panose="02010609060101010101" pitchFamily="49" charset="-122"/>
              </a:rPr>
              <a:t>坐标之差称为垂直视差。垂直视差会对代价计算产生不良影响，特别是在纹理丰富的区域。</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特征可以在一定程度上减小垂直视差的影响。除中心梯度外，每个梯度方向的计算都独立于</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基本单元中的中心像素；因此，</a:t>
            </a:r>
            <a:r>
              <a:rPr lang="zh-CN" altLang="en-US" dirty="0">
                <a:solidFill>
                  <a:srgbClr val="FF0000"/>
                </a:solidFill>
                <a:latin typeface="Times New Roman" panose="02020603050405020304" pitchFamily="18" charset="0"/>
                <a:ea typeface="黑体" panose="02010609060101010101" pitchFamily="49" charset="-122"/>
              </a:rPr>
              <a:t>中心像素的垂直视差不会影响其他梯度方向的计算</a:t>
            </a:r>
            <a:r>
              <a:rPr lang="zh-CN" altLang="en-US" dirty="0">
                <a:solidFill>
                  <a:prstClr val="black"/>
                </a:solidFill>
                <a:latin typeface="Times New Roman" panose="02020603050405020304" pitchFamily="18" charset="0"/>
                <a:ea typeface="黑体" panose="02010609060101010101" pitchFamily="49" charset="-122"/>
              </a:rPr>
              <a:t>。</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梯度方向直方图中的每个</a:t>
            </a:r>
            <a:r>
              <a:rPr lang="en-US" altLang="zh-CN" dirty="0">
                <a:solidFill>
                  <a:prstClr val="black"/>
                </a:solidFill>
                <a:latin typeface="Times New Roman" panose="02020603050405020304" pitchFamily="18" charset="0"/>
                <a:ea typeface="黑体" panose="02010609060101010101" pitchFamily="49" charset="-122"/>
              </a:rPr>
              <a:t>bin</a:t>
            </a:r>
            <a:r>
              <a:rPr lang="zh-CN" altLang="en-US" dirty="0">
                <a:solidFill>
                  <a:prstClr val="black"/>
                </a:solidFill>
                <a:latin typeface="Times New Roman" panose="02020603050405020304" pitchFamily="18" charset="0"/>
                <a:ea typeface="黑体" panose="02010609060101010101" pitchFamily="49" charset="-122"/>
              </a:rPr>
              <a:t>也具有</a:t>
            </a:r>
            <a:r>
              <a:rPr lang="en-US" altLang="zh-CN" dirty="0">
                <a:solidFill>
                  <a:prstClr val="black"/>
                </a:solidFill>
                <a:latin typeface="Times New Roman" panose="02020603050405020304" pitchFamily="18" charset="0"/>
                <a:ea typeface="黑体" panose="02010609060101010101" pitchFamily="49" charset="-122"/>
              </a:rPr>
              <a:t>30</a:t>
            </a:r>
            <a:r>
              <a:rPr lang="zh-CN" altLang="en-US" dirty="0">
                <a:solidFill>
                  <a:prstClr val="black"/>
                </a:solidFill>
                <a:latin typeface="Times New Roman" panose="02020603050405020304" pitchFamily="18" charset="0"/>
                <a:ea typeface="黑体" panose="02010609060101010101" pitchFamily="49" charset="-122"/>
              </a:rPr>
              <a:t>度范围。当垂直视差引起梯度方向变化时，只要变化不超过范围，</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特征的计算不受影响。在</a:t>
            </a:r>
            <a:r>
              <a:rPr lang="en-US" altLang="zh-CN" dirty="0">
                <a:solidFill>
                  <a:prstClr val="black"/>
                </a:solidFill>
                <a:latin typeface="Times New Roman" panose="02020603050405020304" pitchFamily="18" charset="0"/>
                <a:ea typeface="黑体" panose="02010609060101010101" pitchFamily="49" charset="-122"/>
              </a:rPr>
              <a:t>3.1</a:t>
            </a:r>
            <a:r>
              <a:rPr lang="zh-CN" altLang="en-US" dirty="0">
                <a:solidFill>
                  <a:prstClr val="black"/>
                </a:solidFill>
                <a:latin typeface="Times New Roman" panose="02020603050405020304" pitchFamily="18" charset="0"/>
                <a:ea typeface="黑体" panose="02010609060101010101" pitchFamily="49" charset="-122"/>
              </a:rPr>
              <a:t>节中，讨论了具有垂直视差的立体极线图像的实验。</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10</a:t>
            </a:fld>
            <a:endParaRPr lang="zh-CN" altLang="en-US" dirty="0"/>
          </a:p>
        </p:txBody>
      </p:sp>
      <p:pic>
        <p:nvPicPr>
          <p:cNvPr id="4" name="图片 3">
            <a:extLst>
              <a:ext uri="{FF2B5EF4-FFF2-40B4-BE49-F238E27FC236}">
                <a16:creationId xmlns:a16="http://schemas.microsoft.com/office/drawing/2014/main" id="{1537FC1D-53EA-4257-84BB-22B27B320D70}"/>
              </a:ext>
            </a:extLst>
          </p:cNvPr>
          <p:cNvPicPr>
            <a:picLocks noChangeAspect="1"/>
          </p:cNvPicPr>
          <p:nvPr/>
        </p:nvPicPr>
        <p:blipFill>
          <a:blip r:embed="rId3"/>
          <a:stretch>
            <a:fillRect/>
          </a:stretch>
        </p:blipFill>
        <p:spPr>
          <a:xfrm>
            <a:off x="3463062" y="1379903"/>
            <a:ext cx="5265876" cy="449619"/>
          </a:xfrm>
          <a:prstGeom prst="rect">
            <a:avLst/>
          </a:prstGeom>
        </p:spPr>
      </p:pic>
      <p:pic>
        <p:nvPicPr>
          <p:cNvPr id="9" name="图片 8">
            <a:extLst>
              <a:ext uri="{FF2B5EF4-FFF2-40B4-BE49-F238E27FC236}">
                <a16:creationId xmlns:a16="http://schemas.microsoft.com/office/drawing/2014/main" id="{7DD622C7-FBB6-43C4-BD2E-5713E7958AD6}"/>
              </a:ext>
            </a:extLst>
          </p:cNvPr>
          <p:cNvPicPr>
            <a:picLocks noChangeAspect="1"/>
          </p:cNvPicPr>
          <p:nvPr/>
        </p:nvPicPr>
        <p:blipFill>
          <a:blip r:embed="rId4"/>
          <a:stretch>
            <a:fillRect/>
          </a:stretch>
        </p:blipFill>
        <p:spPr>
          <a:xfrm>
            <a:off x="3383045" y="2531025"/>
            <a:ext cx="5425910" cy="1356478"/>
          </a:xfrm>
          <a:prstGeom prst="rect">
            <a:avLst/>
          </a:prstGeom>
        </p:spPr>
      </p:pic>
    </p:spTree>
    <p:extLst>
      <p:ext uri="{BB962C8B-B14F-4D97-AF65-F5344CB8AC3E}">
        <p14:creationId xmlns:p14="http://schemas.microsoft.com/office/powerpoint/2010/main" val="2826456053"/>
      </p:ext>
    </p:extLst>
  </p:cSld>
  <p:clrMapOvr>
    <a:masterClrMapping/>
  </p:clrMapOvr>
  <p:transition advTm="40845"/>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0709472"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10709473"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PROPOSED METHOD: Image-guided Non-local Matching</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27947" cy="4613058"/>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近年来提出了几种图像引导的非局部方法，其基本数学模型基本一致</a:t>
            </a:r>
            <a:r>
              <a:rPr lang="en-US" altLang="zh-CN" dirty="0">
                <a:solidFill>
                  <a:prstClr val="black"/>
                </a:solidFill>
                <a:latin typeface="Times New Roman" panose="02020603050405020304" pitchFamily="18" charset="0"/>
                <a:ea typeface="黑体" panose="02010609060101010101" pitchFamily="49" charset="-122"/>
              </a:rPr>
              <a:t>(Yang</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2015</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Pham</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Jeon</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2013</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err="1">
                <a:solidFill>
                  <a:prstClr val="black"/>
                </a:solidFill>
                <a:latin typeface="Times New Roman" panose="02020603050405020304" pitchFamily="18" charset="0"/>
                <a:ea typeface="黑体" panose="02010609060101010101" pitchFamily="49" charset="-122"/>
              </a:rPr>
              <a:t>Cigla</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err="1">
                <a:solidFill>
                  <a:prstClr val="black"/>
                </a:solidFill>
                <a:latin typeface="Times New Roman" panose="02020603050405020304" pitchFamily="18" charset="0"/>
                <a:ea typeface="黑体" panose="02010609060101010101" pitchFamily="49" charset="-122"/>
              </a:rPr>
              <a:t>Alantan</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2013</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Sun</a:t>
            </a:r>
            <a:r>
              <a:rPr lang="zh-CN" altLang="en-US" dirty="0">
                <a:solidFill>
                  <a:prstClr val="black"/>
                </a:solidFill>
                <a:latin typeface="Times New Roman" panose="02020603050405020304" pitchFamily="18" charset="0"/>
                <a:ea typeface="黑体" panose="02010609060101010101" pitchFamily="49" charset="-122"/>
              </a:rPr>
              <a:t>等人，</a:t>
            </a:r>
            <a:r>
              <a:rPr lang="en-US" altLang="zh-CN" dirty="0">
                <a:solidFill>
                  <a:prstClr val="black"/>
                </a:solidFill>
                <a:latin typeface="Times New Roman" panose="02020603050405020304" pitchFamily="18" charset="0"/>
                <a:ea typeface="黑体" panose="02010609060101010101" pitchFamily="49" charset="-122"/>
              </a:rPr>
              <a:t>2014</a:t>
            </a:r>
            <a:r>
              <a:rPr lang="zh-CN" altLang="en-US" dirty="0">
                <a:solidFill>
                  <a:prstClr val="black"/>
                </a:solidFill>
                <a:latin typeface="Times New Roman" panose="02020603050405020304" pitchFamily="18" charset="0"/>
                <a:ea typeface="黑体" panose="02010609060101010101" pitchFamily="49" charset="-122"/>
              </a:rPr>
              <a:t>；程等人，</a:t>
            </a:r>
            <a:r>
              <a:rPr lang="en-US" altLang="zh-CN" dirty="0">
                <a:solidFill>
                  <a:prstClr val="black"/>
                </a:solidFill>
                <a:latin typeface="Times New Roman" panose="02020603050405020304" pitchFamily="18" charset="0"/>
                <a:ea typeface="黑体" panose="02010609060101010101" pitchFamily="49" charset="-122"/>
              </a:rPr>
              <a:t>2015)</a:t>
            </a:r>
            <a:r>
              <a:rPr lang="zh-CN" altLang="en-US" dirty="0">
                <a:solidFill>
                  <a:prstClr val="black"/>
                </a:solidFill>
                <a:latin typeface="Times New Roman" panose="02020603050405020304" pitchFamily="18" charset="0"/>
                <a:ea typeface="黑体" panose="02010609060101010101" pitchFamily="49" charset="-122"/>
              </a:rPr>
              <a:t>：</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其中</a:t>
            </a:r>
            <a:r>
              <a:rPr lang="en-US" altLang="zh-CN" dirty="0">
                <a:solidFill>
                  <a:prstClr val="black"/>
                </a:solidFill>
                <a:latin typeface="Times New Roman" panose="02020603050405020304" pitchFamily="18" charset="0"/>
                <a:ea typeface="黑体" panose="02010609060101010101" pitchFamily="49" charset="-122"/>
              </a:rPr>
              <a:t>L(p, d)</a:t>
            </a:r>
            <a:r>
              <a:rPr lang="zh-CN" altLang="en-US" dirty="0">
                <a:solidFill>
                  <a:prstClr val="black"/>
                </a:solidFill>
                <a:latin typeface="Times New Roman" panose="02020603050405020304" pitchFamily="18" charset="0"/>
                <a:ea typeface="黑体" panose="02010609060101010101" pitchFamily="49" charset="-122"/>
              </a:rPr>
              <a:t>表示当前路径在视差</a:t>
            </a:r>
            <a:r>
              <a:rPr lang="en-US" altLang="zh-CN" dirty="0">
                <a:solidFill>
                  <a:prstClr val="black"/>
                </a:solidFill>
                <a:latin typeface="Times New Roman" panose="02020603050405020304" pitchFamily="18" charset="0"/>
                <a:ea typeface="黑体" panose="02010609060101010101" pitchFamily="49" charset="-122"/>
              </a:rPr>
              <a:t>d</a:t>
            </a:r>
            <a:r>
              <a:rPr lang="zh-CN" altLang="en-US" dirty="0">
                <a:solidFill>
                  <a:prstClr val="black"/>
                </a:solidFill>
                <a:latin typeface="Times New Roman" panose="02020603050405020304" pitchFamily="18" charset="0"/>
                <a:ea typeface="黑体" panose="02010609060101010101" pitchFamily="49" charset="-122"/>
              </a:rPr>
              <a:t>处的像素</a:t>
            </a:r>
            <a:r>
              <a:rPr lang="en-US" altLang="zh-CN"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的聚合代价；</a:t>
            </a:r>
            <a:r>
              <a:rPr lang="en-US" altLang="zh-CN" dirty="0">
                <a:solidFill>
                  <a:prstClr val="black"/>
                </a:solidFill>
                <a:latin typeface="Times New Roman" panose="02020603050405020304" pitchFamily="18" charset="0"/>
                <a:ea typeface="黑体" panose="02010609060101010101" pitchFamily="49" charset="-122"/>
              </a:rPr>
              <a:t>r</a:t>
            </a:r>
            <a:r>
              <a:rPr lang="zh-CN" altLang="en-US" dirty="0">
                <a:solidFill>
                  <a:prstClr val="black"/>
                </a:solidFill>
                <a:latin typeface="Times New Roman" panose="02020603050405020304" pitchFamily="18" charset="0"/>
                <a:ea typeface="黑体" panose="02010609060101010101" pitchFamily="49" charset="-122"/>
              </a:rPr>
              <a:t>表示路径方向；</a:t>
            </a:r>
            <a:r>
              <a:rPr lang="en-US" altLang="zh-CN" dirty="0">
                <a:solidFill>
                  <a:prstClr val="black"/>
                </a:solidFill>
                <a:latin typeface="Times New Roman" panose="02020603050405020304" pitchFamily="18" charset="0"/>
                <a:ea typeface="黑体" panose="02010609060101010101" pitchFamily="49" charset="-122"/>
              </a:rPr>
              <a:t>C(p, d)</a:t>
            </a:r>
            <a:r>
              <a:rPr lang="zh-CN" altLang="en-US" dirty="0">
                <a:solidFill>
                  <a:prstClr val="black"/>
                </a:solidFill>
                <a:latin typeface="Times New Roman" panose="02020603050405020304" pitchFamily="18" charset="0"/>
                <a:ea typeface="黑体" panose="02010609060101010101" pitchFamily="49" charset="-122"/>
              </a:rPr>
              <a:t>表示视差</a:t>
            </a:r>
            <a:r>
              <a:rPr lang="en-US" altLang="zh-CN" dirty="0">
                <a:solidFill>
                  <a:prstClr val="black"/>
                </a:solidFill>
                <a:latin typeface="Times New Roman" panose="02020603050405020304" pitchFamily="18" charset="0"/>
                <a:ea typeface="黑体" panose="02010609060101010101" pitchFamily="49" charset="-122"/>
              </a:rPr>
              <a:t>d</a:t>
            </a:r>
            <a:r>
              <a:rPr lang="zh-CN" altLang="en-US" dirty="0">
                <a:solidFill>
                  <a:prstClr val="black"/>
                </a:solidFill>
                <a:latin typeface="Times New Roman" panose="02020603050405020304" pitchFamily="18" charset="0"/>
                <a:ea typeface="黑体" panose="02010609060101010101" pitchFamily="49" charset="-122"/>
              </a:rPr>
              <a:t>处的像素</a:t>
            </a:r>
            <a:r>
              <a:rPr lang="en-US" altLang="zh-CN"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的代价；</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表示当前路径的前一个像素；</a:t>
            </a:r>
            <a:r>
              <a:rPr lang="en-US" altLang="zh-CN"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表示像素</a:t>
            </a:r>
            <a:r>
              <a:rPr lang="en-US" altLang="zh-CN"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的强度相似性，用来限制</a:t>
            </a:r>
            <a:r>
              <a:rPr lang="en-US" altLang="zh-CN"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之间的代价传播。</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通常</a:t>
            </a:r>
            <a:r>
              <a:rPr lang="en-US" altLang="zh-CN"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通过高斯核函数进行计算：</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i="1" dirty="0">
                <a:solidFill>
                  <a:prstClr val="black"/>
                </a:solidFill>
                <a:latin typeface="Times New Roman" panose="02020603050405020304" pitchFamily="18" charset="0"/>
                <a:ea typeface="黑体" panose="02010609060101010101" pitchFamily="49" charset="-122"/>
              </a:rPr>
              <a:t>T</a:t>
            </a:r>
            <a:r>
              <a:rPr lang="en-US" altLang="zh-CN" i="1" baseline="-25000" dirty="0">
                <a:solidFill>
                  <a:prstClr val="black"/>
                </a:solidFill>
                <a:latin typeface="Times New Roman" panose="02020603050405020304" pitchFamily="18" charset="0"/>
                <a:ea typeface="黑体" panose="02010609060101010101" pitchFamily="49" charset="-122"/>
              </a:rPr>
              <a:t>G</a:t>
            </a:r>
            <a:r>
              <a:rPr lang="zh-CN" altLang="en-US" dirty="0">
                <a:solidFill>
                  <a:prstClr val="black"/>
                </a:solidFill>
                <a:latin typeface="Times New Roman" panose="02020603050405020304" pitchFamily="18" charset="0"/>
                <a:ea typeface="黑体" panose="02010609060101010101" pitchFamily="49" charset="-122"/>
              </a:rPr>
              <a:t>表示由高斯核函数计算的约束项</a:t>
            </a:r>
            <a:r>
              <a:rPr lang="en-US" altLang="zh-CN" i="1"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a:t>
            </a:r>
            <a:r>
              <a:rPr lang="en-US" altLang="zh-CN" i="1" dirty="0">
                <a:solidFill>
                  <a:prstClr val="black"/>
                </a:solidFill>
                <a:latin typeface="Times New Roman" panose="02020603050405020304" pitchFamily="18" charset="0"/>
                <a:ea typeface="黑体" panose="02010609060101010101" pitchFamily="49" charset="-122"/>
              </a:rPr>
              <a:t>g</a:t>
            </a:r>
            <a:r>
              <a:rPr lang="zh-CN" altLang="en-US" dirty="0">
                <a:solidFill>
                  <a:prstClr val="black"/>
                </a:solidFill>
                <a:latin typeface="Times New Roman" panose="02020603050405020304" pitchFamily="18" charset="0"/>
                <a:ea typeface="黑体" panose="02010609060101010101" pitchFamily="49" charset="-122"/>
              </a:rPr>
              <a:t>表示图像强度；</a:t>
            </a:r>
            <a:r>
              <a:rPr lang="el-GR" altLang="zh-CN" i="1" dirty="0">
                <a:solidFill>
                  <a:prstClr val="black"/>
                </a:solidFill>
                <a:latin typeface="Times New Roman" panose="02020603050405020304" pitchFamily="18" charset="0"/>
                <a:ea typeface="黑体" panose="02010609060101010101" pitchFamily="49" charset="-122"/>
              </a:rPr>
              <a:t>σ</a:t>
            </a:r>
            <a:r>
              <a:rPr lang="zh-CN" altLang="en-US" dirty="0">
                <a:solidFill>
                  <a:prstClr val="black"/>
                </a:solidFill>
                <a:latin typeface="Times New Roman" panose="02020603050405020304" pitchFamily="18" charset="0"/>
                <a:ea typeface="黑体" panose="02010609060101010101" pitchFamily="49" charset="-122"/>
              </a:rPr>
              <a:t>表示平滑项。</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在均匀强度区域，</a:t>
            </a:r>
            <a:r>
              <a:rPr lang="en-US" altLang="zh-CN" i="1"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值接近</a:t>
            </a:r>
            <a:r>
              <a:rPr lang="en-US" altLang="zh-CN" dirty="0">
                <a:solidFill>
                  <a:prstClr val="black"/>
                </a:solidFill>
                <a:latin typeface="Times New Roman" panose="02020603050405020304" pitchFamily="18" charset="0"/>
                <a:ea typeface="黑体" panose="02010609060101010101" pitchFamily="49" charset="-122"/>
              </a:rPr>
              <a:t>1</a:t>
            </a:r>
            <a:r>
              <a:rPr lang="zh-CN" altLang="en-US" dirty="0">
                <a:solidFill>
                  <a:prstClr val="black"/>
                </a:solidFill>
                <a:latin typeface="Times New Roman" panose="02020603050405020304" pitchFamily="18" charset="0"/>
                <a:ea typeface="黑体" panose="02010609060101010101" pitchFamily="49" charset="-122"/>
              </a:rPr>
              <a:t>，这意味着非局地方法迫使均匀区域的差异一致。这显然是不可能的，因为现实世界中无纹理区域的表面可能是不平坦的，因此相应的差异应该是不一致的。</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为了解决不一致视差的无纹理区域的匹配问题，本文在公式</a:t>
            </a:r>
            <a:r>
              <a:rPr lang="en-US" altLang="zh-CN" dirty="0">
                <a:solidFill>
                  <a:prstClr val="black"/>
                </a:solidFill>
                <a:latin typeface="Times New Roman" panose="02020603050405020304" pitchFamily="18" charset="0"/>
                <a:ea typeface="黑体" panose="02010609060101010101" pitchFamily="49" charset="-122"/>
              </a:rPr>
              <a:t>(6)</a:t>
            </a:r>
            <a:r>
              <a:rPr lang="zh-CN" altLang="en-US" dirty="0">
                <a:solidFill>
                  <a:prstClr val="black"/>
                </a:solidFill>
                <a:latin typeface="Times New Roman" panose="02020603050405020304" pitchFamily="18" charset="0"/>
                <a:ea typeface="黑体" panose="02010609060101010101" pitchFamily="49" charset="-122"/>
              </a:rPr>
              <a:t>中引入了惩罚项</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i="1" baseline="-25000" dirty="0">
                <a:solidFill>
                  <a:prstClr val="black"/>
                </a:solidFill>
                <a:latin typeface="Times New Roman" panose="02020603050405020304" pitchFamily="18" charset="0"/>
                <a:ea typeface="黑体" panose="02010609060101010101" pitchFamily="49" charset="-122"/>
              </a:rPr>
              <a:t>1</a:t>
            </a:r>
            <a:r>
              <a:rPr lang="zh-CN" altLang="en-US" dirty="0">
                <a:solidFill>
                  <a:prstClr val="black"/>
                </a:solidFill>
                <a:latin typeface="Times New Roman" panose="02020603050405020304" pitchFamily="18" charset="0"/>
                <a:ea typeface="黑体" panose="02010609060101010101" pitchFamily="49" charset="-122"/>
              </a:rPr>
              <a:t>和</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i="1" baseline="-25000" dirty="0">
                <a:solidFill>
                  <a:prstClr val="black"/>
                </a:solidFill>
                <a:latin typeface="Times New Roman" panose="02020603050405020304" pitchFamily="18" charset="0"/>
                <a:ea typeface="黑体" panose="02010609060101010101" pitchFamily="49" charset="-122"/>
              </a:rPr>
              <a:t>2</a:t>
            </a:r>
            <a:r>
              <a:rPr lang="zh-CN" altLang="en-US" dirty="0">
                <a:solidFill>
                  <a:prstClr val="black"/>
                </a:solidFill>
                <a:latin typeface="Times New Roman" panose="02020603050405020304" pitchFamily="18" charset="0"/>
                <a:ea typeface="黑体" panose="02010609060101010101" pitchFamily="49" charset="-122"/>
              </a:rPr>
              <a:t>，如公式</a:t>
            </a:r>
            <a:r>
              <a:rPr lang="en-US" altLang="zh-CN" dirty="0">
                <a:solidFill>
                  <a:prstClr val="black"/>
                </a:solidFill>
                <a:latin typeface="Times New Roman" panose="02020603050405020304" pitchFamily="18" charset="0"/>
                <a:ea typeface="黑体" panose="02010609060101010101" pitchFamily="49" charset="-122"/>
              </a:rPr>
              <a:t>(8)</a:t>
            </a:r>
            <a:r>
              <a:rPr lang="zh-CN" altLang="en-US" dirty="0">
                <a:solidFill>
                  <a:prstClr val="black"/>
                </a:solidFill>
                <a:latin typeface="Times New Roman" panose="02020603050405020304" pitchFamily="18" charset="0"/>
                <a:ea typeface="黑体" panose="02010609060101010101" pitchFamily="49" charset="-122"/>
              </a:rPr>
              <a:t>所示。</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11</a:t>
            </a:fld>
            <a:endParaRPr lang="zh-CN" altLang="en-US" dirty="0"/>
          </a:p>
        </p:txBody>
      </p:sp>
      <p:pic>
        <p:nvPicPr>
          <p:cNvPr id="2" name="图片 1">
            <a:extLst>
              <a:ext uri="{FF2B5EF4-FFF2-40B4-BE49-F238E27FC236}">
                <a16:creationId xmlns:a16="http://schemas.microsoft.com/office/drawing/2014/main" id="{EAB5036D-E0AF-4219-9630-B6B1AA34E915}"/>
              </a:ext>
            </a:extLst>
          </p:cNvPr>
          <p:cNvPicPr>
            <a:picLocks noChangeAspect="1"/>
          </p:cNvPicPr>
          <p:nvPr/>
        </p:nvPicPr>
        <p:blipFill>
          <a:blip r:embed="rId3"/>
          <a:stretch>
            <a:fillRect/>
          </a:stretch>
        </p:blipFill>
        <p:spPr>
          <a:xfrm>
            <a:off x="3722164" y="2205999"/>
            <a:ext cx="4747671" cy="419136"/>
          </a:xfrm>
          <a:prstGeom prst="rect">
            <a:avLst/>
          </a:prstGeom>
        </p:spPr>
      </p:pic>
      <p:pic>
        <p:nvPicPr>
          <p:cNvPr id="11" name="图片 10">
            <a:extLst>
              <a:ext uri="{FF2B5EF4-FFF2-40B4-BE49-F238E27FC236}">
                <a16:creationId xmlns:a16="http://schemas.microsoft.com/office/drawing/2014/main" id="{4289DE84-9452-4D17-8DE1-D24E0B7F82AC}"/>
              </a:ext>
            </a:extLst>
          </p:cNvPr>
          <p:cNvPicPr>
            <a:picLocks noChangeAspect="1"/>
          </p:cNvPicPr>
          <p:nvPr/>
        </p:nvPicPr>
        <p:blipFill>
          <a:blip r:embed="rId4"/>
          <a:stretch>
            <a:fillRect/>
          </a:stretch>
        </p:blipFill>
        <p:spPr>
          <a:xfrm>
            <a:off x="3489733" y="3852917"/>
            <a:ext cx="5212532" cy="426757"/>
          </a:xfrm>
          <a:prstGeom prst="rect">
            <a:avLst/>
          </a:prstGeom>
        </p:spPr>
      </p:pic>
    </p:spTree>
    <p:extLst>
      <p:ext uri="{BB962C8B-B14F-4D97-AF65-F5344CB8AC3E}">
        <p14:creationId xmlns:p14="http://schemas.microsoft.com/office/powerpoint/2010/main" val="61994544"/>
      </p:ext>
    </p:extLst>
  </p:cSld>
  <p:clrMapOvr>
    <a:masterClrMapping/>
  </p:clrMapOvr>
  <p:transition advTm="40845"/>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0709472"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10709473"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PROPOSED METHOD: Image-guided Non-local Matching</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81213" cy="5441233"/>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与公式</a:t>
            </a:r>
            <a:r>
              <a:rPr lang="en-US" altLang="zh-CN" dirty="0">
                <a:solidFill>
                  <a:prstClr val="black"/>
                </a:solidFill>
                <a:latin typeface="Times New Roman" panose="02020603050405020304" pitchFamily="18" charset="0"/>
                <a:ea typeface="黑体" panose="02010609060101010101" pitchFamily="49" charset="-122"/>
              </a:rPr>
              <a:t>(6)</a:t>
            </a:r>
            <a:r>
              <a:rPr lang="zh-CN" altLang="en-US" dirty="0">
                <a:solidFill>
                  <a:prstClr val="black"/>
                </a:solidFill>
                <a:latin typeface="Times New Roman" panose="02020603050405020304" pitchFamily="18" charset="0"/>
                <a:ea typeface="黑体" panose="02010609060101010101" pitchFamily="49" charset="-122"/>
              </a:rPr>
              <a:t>相比，公式</a:t>
            </a:r>
            <a:r>
              <a:rPr lang="en-US" altLang="zh-CN" dirty="0">
                <a:solidFill>
                  <a:prstClr val="black"/>
                </a:solidFill>
                <a:latin typeface="Times New Roman" panose="02020603050405020304" pitchFamily="18" charset="0"/>
                <a:ea typeface="黑体" panose="02010609060101010101" pitchFamily="49" charset="-122"/>
              </a:rPr>
              <a:t>(8)</a:t>
            </a:r>
            <a:r>
              <a:rPr lang="zh-CN" altLang="en-US" dirty="0">
                <a:solidFill>
                  <a:prstClr val="black"/>
                </a:solidFill>
                <a:latin typeface="Times New Roman" panose="02020603050405020304" pitchFamily="18" charset="0"/>
                <a:ea typeface="黑体" panose="02010609060101010101" pitchFamily="49" charset="-122"/>
              </a:rPr>
              <a:t>考虑了均匀强度区域的视差变化。当相邻视差平滑变化时，较低的惩罚</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i="1" baseline="-25000" dirty="0">
                <a:solidFill>
                  <a:prstClr val="black"/>
                </a:solidFill>
                <a:latin typeface="Times New Roman" panose="02020603050405020304" pitchFamily="18" charset="0"/>
                <a:ea typeface="黑体" panose="02010609060101010101" pitchFamily="49" charset="-122"/>
              </a:rPr>
              <a:t>1</a:t>
            </a:r>
            <a:r>
              <a:rPr lang="zh-CN" altLang="en-US" dirty="0">
                <a:solidFill>
                  <a:prstClr val="black"/>
                </a:solidFill>
                <a:latin typeface="Times New Roman" panose="02020603050405020304" pitchFamily="18" charset="0"/>
                <a:ea typeface="黑体" panose="02010609060101010101" pitchFamily="49" charset="-122"/>
              </a:rPr>
              <a:t>用于倾斜或弯曲的表面。当视差变化很大时，对深度不连续使用更大的惩罚</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i="1" baseline="-25000" dirty="0">
                <a:solidFill>
                  <a:prstClr val="black"/>
                </a:solidFill>
                <a:latin typeface="Times New Roman" panose="02020603050405020304" pitchFamily="18" charset="0"/>
                <a:ea typeface="黑体" panose="02010609060101010101" pitchFamily="49" charset="-122"/>
              </a:rPr>
              <a:t>2</a:t>
            </a:r>
            <a:r>
              <a:rPr lang="zh-CN" altLang="en-US" dirty="0">
                <a:solidFill>
                  <a:prstClr val="black"/>
                </a:solidFill>
                <a:latin typeface="Times New Roman" panose="02020603050405020304" pitchFamily="18" charset="0"/>
                <a:ea typeface="黑体" panose="02010609060101010101" pitchFamily="49" charset="-122"/>
              </a:rPr>
              <a:t>。</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当像素</a:t>
            </a:r>
            <a:r>
              <a:rPr lang="en-US" altLang="zh-CN" i="1"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和</a:t>
            </a:r>
            <a:r>
              <a:rPr lang="en-US" altLang="zh-CN" i="1"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位于相同的均匀区域时，传统的非局部方法完全信任从</a:t>
            </a:r>
            <a:r>
              <a:rPr lang="en-US" altLang="zh-CN" i="1"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传播的代价，并增加了一个大的约束项</a:t>
            </a:r>
            <a:r>
              <a:rPr lang="en-US" altLang="zh-CN" i="1" dirty="0">
                <a:solidFill>
                  <a:prstClr val="black"/>
                </a:solidFill>
                <a:latin typeface="Times New Roman" panose="02020603050405020304" pitchFamily="18" charset="0"/>
                <a:ea typeface="黑体" panose="02010609060101010101" pitchFamily="49" charset="-122"/>
              </a:rPr>
              <a:t>T(p+1, p)</a:t>
            </a:r>
            <a:r>
              <a:rPr lang="zh-CN" altLang="en-US" dirty="0">
                <a:solidFill>
                  <a:prstClr val="black"/>
                </a:solidFill>
                <a:latin typeface="Times New Roman" panose="02020603050405020304" pitchFamily="18" charset="0"/>
                <a:ea typeface="黑体" panose="02010609060101010101" pitchFamily="49" charset="-122"/>
              </a:rPr>
              <a:t>。然而，由于深度不连续，从同一区域中的像素传播的代价可能是不可靠的。</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如果代价度量窗口中的差异是不连续的</a:t>
            </a:r>
            <a:r>
              <a:rPr lang="en-US" altLang="zh-CN"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例如，物体边缘</a:t>
            </a:r>
            <a:r>
              <a:rPr lang="en-US" altLang="zh-CN"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，则代价计算是不可靠的。深度不连续区域周围像素的不适当代价是</a:t>
            </a:r>
            <a:r>
              <a:rPr lang="en-US" altLang="zh-CN" dirty="0">
                <a:solidFill>
                  <a:prstClr val="black"/>
                </a:solidFill>
                <a:latin typeface="Times New Roman" panose="02020603050405020304" pitchFamily="18" charset="0"/>
                <a:ea typeface="黑体" panose="02010609060101010101" pitchFamily="49" charset="-122"/>
              </a:rPr>
              <a:t>fattening</a:t>
            </a:r>
            <a:r>
              <a:rPr lang="zh-CN" altLang="en-US" dirty="0">
                <a:solidFill>
                  <a:prstClr val="black"/>
                </a:solidFill>
                <a:latin typeface="Times New Roman" panose="02020603050405020304" pitchFamily="18" charset="0"/>
                <a:ea typeface="黑体" panose="02010609060101010101" pitchFamily="49" charset="-122"/>
              </a:rPr>
              <a:t>问题的原因。本文提出了一种新的计算约束项</a:t>
            </a:r>
            <a:r>
              <a:rPr lang="en-US" altLang="zh-CN"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的方法，大大减少了</a:t>
            </a:r>
            <a:r>
              <a:rPr lang="en-US" altLang="zh-CN" dirty="0">
                <a:solidFill>
                  <a:prstClr val="black"/>
                </a:solidFill>
                <a:latin typeface="Times New Roman" panose="02020603050405020304" pitchFamily="18" charset="0"/>
                <a:ea typeface="黑体" panose="02010609060101010101" pitchFamily="49" charset="-122"/>
              </a:rPr>
              <a:t>fattening</a:t>
            </a:r>
            <a:r>
              <a:rPr lang="zh-CN" altLang="en-US" dirty="0">
                <a:solidFill>
                  <a:prstClr val="black"/>
                </a:solidFill>
                <a:latin typeface="Times New Roman" panose="02020603050405020304" pitchFamily="18" charset="0"/>
                <a:ea typeface="黑体" panose="02010609060101010101" pitchFamily="49" charset="-122"/>
              </a:rPr>
              <a:t>问题。</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当代价从</a:t>
            </a:r>
            <a:r>
              <a:rPr lang="en-US" altLang="zh-CN"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传播到</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时，分别计算像素</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和前</a:t>
            </a:r>
            <a:r>
              <a:rPr lang="en-US" altLang="zh-CN" dirty="0">
                <a:solidFill>
                  <a:prstClr val="black"/>
                </a:solidFill>
                <a:latin typeface="Times New Roman" panose="02020603050405020304" pitchFamily="18" charset="0"/>
                <a:ea typeface="黑体" panose="02010609060101010101" pitchFamily="49" charset="-122"/>
              </a:rPr>
              <a:t>s+1</a:t>
            </a:r>
            <a:r>
              <a:rPr lang="zh-CN" altLang="en-US" dirty="0">
                <a:solidFill>
                  <a:prstClr val="black"/>
                </a:solidFill>
                <a:latin typeface="Times New Roman" panose="02020603050405020304" pitchFamily="18" charset="0"/>
                <a:ea typeface="黑体" panose="02010609060101010101" pitchFamily="49" charset="-122"/>
              </a:rPr>
              <a:t>个像素之间的图像强度的绝对差，如公式</a:t>
            </a:r>
            <a:r>
              <a:rPr lang="en-US" altLang="zh-CN" dirty="0">
                <a:solidFill>
                  <a:prstClr val="black"/>
                </a:solidFill>
                <a:latin typeface="Times New Roman" panose="02020603050405020304" pitchFamily="18" charset="0"/>
                <a:ea typeface="黑体" panose="02010609060101010101" pitchFamily="49" charset="-122"/>
              </a:rPr>
              <a:t>(9)</a:t>
            </a:r>
            <a:r>
              <a:rPr lang="zh-CN" altLang="en-US" dirty="0">
                <a:solidFill>
                  <a:prstClr val="black"/>
                </a:solidFill>
                <a:latin typeface="Times New Roman" panose="02020603050405020304" pitchFamily="18" charset="0"/>
                <a:ea typeface="黑体" panose="02010609060101010101" pitchFamily="49" charset="-122"/>
              </a:rPr>
              <a:t>所示。</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如果每个差异都很小，则代价传播</a:t>
            </a:r>
            <a:r>
              <a:rPr lang="en-US" altLang="zh-CN"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是可靠的，并且增加了较大的</a:t>
            </a:r>
            <a:r>
              <a:rPr lang="en-US" altLang="zh-CN"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。否则，如果其中一个差异很大，则代价是不可靠的，因为代价可能会从深度不连续处传播。增加一个较小的</a:t>
            </a:r>
            <a:r>
              <a:rPr lang="en-US" altLang="zh-CN"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以减少传播。本文将</a:t>
            </a:r>
            <a:r>
              <a:rPr lang="en-US" altLang="zh-CN" dirty="0">
                <a:solidFill>
                  <a:prstClr val="black"/>
                </a:solidFill>
                <a:latin typeface="Times New Roman" panose="02020603050405020304" pitchFamily="18" charset="0"/>
                <a:ea typeface="黑体" panose="02010609060101010101" pitchFamily="49" charset="-122"/>
              </a:rPr>
              <a:t>s</a:t>
            </a:r>
            <a:r>
              <a:rPr lang="zh-CN" altLang="en-US" dirty="0">
                <a:solidFill>
                  <a:prstClr val="black"/>
                </a:solidFill>
                <a:latin typeface="Times New Roman" panose="02020603050405020304" pitchFamily="18" charset="0"/>
                <a:ea typeface="黑体" panose="02010609060101010101" pitchFamily="49" charset="-122"/>
              </a:rPr>
              <a:t>定义为所有实验中代价度量窗口的一半。</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12</a:t>
            </a:fld>
            <a:endParaRPr lang="zh-CN" altLang="en-US" dirty="0"/>
          </a:p>
        </p:txBody>
      </p:sp>
      <p:pic>
        <p:nvPicPr>
          <p:cNvPr id="12" name="图片 11">
            <a:extLst>
              <a:ext uri="{FF2B5EF4-FFF2-40B4-BE49-F238E27FC236}">
                <a16:creationId xmlns:a16="http://schemas.microsoft.com/office/drawing/2014/main" id="{A878EDF7-4E62-4B65-90A0-083D42CCBED8}"/>
              </a:ext>
            </a:extLst>
          </p:cNvPr>
          <p:cNvPicPr>
            <a:picLocks noChangeAspect="1"/>
          </p:cNvPicPr>
          <p:nvPr/>
        </p:nvPicPr>
        <p:blipFill>
          <a:blip r:embed="rId3"/>
          <a:stretch>
            <a:fillRect/>
          </a:stretch>
        </p:blipFill>
        <p:spPr>
          <a:xfrm>
            <a:off x="3727667" y="1303958"/>
            <a:ext cx="4736666" cy="1367629"/>
          </a:xfrm>
          <a:prstGeom prst="rect">
            <a:avLst/>
          </a:prstGeom>
        </p:spPr>
      </p:pic>
    </p:spTree>
    <p:extLst>
      <p:ext uri="{BB962C8B-B14F-4D97-AF65-F5344CB8AC3E}">
        <p14:creationId xmlns:p14="http://schemas.microsoft.com/office/powerpoint/2010/main" val="2906312488"/>
      </p:ext>
    </p:extLst>
  </p:cSld>
  <p:clrMapOvr>
    <a:masterClrMapping/>
  </p:clrMapOvr>
  <p:transition advTm="40845"/>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0709472"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10709473"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PROPOSED METHOD: Image-guided Non-local Matching</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81213" cy="5025735"/>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其中，符号       表示任意的，即沿着代价聚合路径的</a:t>
            </a:r>
            <a:r>
              <a:rPr lang="en-US" altLang="zh-CN" dirty="0">
                <a:solidFill>
                  <a:prstClr val="black"/>
                </a:solidFill>
                <a:latin typeface="Times New Roman" panose="02020603050405020304" pitchFamily="18" charset="0"/>
                <a:ea typeface="黑体" panose="02010609060101010101" pitchFamily="49" charset="-122"/>
              </a:rPr>
              <a:t>s+1</a:t>
            </a:r>
            <a:r>
              <a:rPr lang="zh-CN" altLang="en-US" dirty="0">
                <a:solidFill>
                  <a:prstClr val="black"/>
                </a:solidFill>
                <a:latin typeface="Times New Roman" panose="02020603050405020304" pitchFamily="18" charset="0"/>
                <a:ea typeface="黑体" panose="02010609060101010101" pitchFamily="49" charset="-122"/>
              </a:rPr>
              <a:t>个先前像素中的任何一个；符号    表示存在，即满足阈值条件的前</a:t>
            </a:r>
            <a:r>
              <a:rPr lang="en-US" altLang="zh-CN" i="1" dirty="0">
                <a:solidFill>
                  <a:prstClr val="black"/>
                </a:solidFill>
                <a:latin typeface="Times New Roman" panose="02020603050405020304" pitchFamily="18" charset="0"/>
                <a:ea typeface="黑体" panose="02010609060101010101" pitchFamily="49" charset="-122"/>
              </a:rPr>
              <a:t>s+</a:t>
            </a:r>
            <a:r>
              <a:rPr lang="en-US" altLang="zh-CN" dirty="0">
                <a:solidFill>
                  <a:prstClr val="black"/>
                </a:solidFill>
                <a:latin typeface="Times New Roman" panose="02020603050405020304" pitchFamily="18" charset="0"/>
                <a:ea typeface="黑体" panose="02010609060101010101" pitchFamily="49" charset="-122"/>
              </a:rPr>
              <a:t>1</a:t>
            </a:r>
            <a:r>
              <a:rPr lang="zh-CN" altLang="en-US" dirty="0">
                <a:solidFill>
                  <a:prstClr val="black"/>
                </a:solidFill>
                <a:latin typeface="Times New Roman" panose="02020603050405020304" pitchFamily="18" charset="0"/>
                <a:ea typeface="黑体" panose="02010609060101010101" pitchFamily="49" charset="-122"/>
              </a:rPr>
              <a:t>个像素中的至少存在一个。</a:t>
            </a:r>
            <a:r>
              <a:rPr lang="en-US" altLang="zh-CN" i="1"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由满足阈值条件的先前像素中的第一个决定。</a:t>
            </a:r>
            <a:r>
              <a:rPr lang="en-US" altLang="zh-CN" i="1" dirty="0">
                <a:solidFill>
                  <a:prstClr val="black"/>
                </a:solidFill>
                <a:latin typeface="Times New Roman" panose="02020603050405020304" pitchFamily="18" charset="0"/>
                <a:ea typeface="黑体" panose="02010609060101010101" pitchFamily="49" charset="-122"/>
              </a:rPr>
              <a:t>Q</a:t>
            </a:r>
            <a:r>
              <a:rPr lang="zh-CN" altLang="en-US" dirty="0">
                <a:solidFill>
                  <a:prstClr val="black"/>
                </a:solidFill>
                <a:latin typeface="Times New Roman" panose="02020603050405020304" pitchFamily="18" charset="0"/>
                <a:ea typeface="黑体" panose="02010609060101010101" pitchFamily="49" charset="-122"/>
              </a:rPr>
              <a:t>是强度差的阈值。</a:t>
            </a:r>
            <a:r>
              <a:rPr lang="en-US" altLang="zh-CN" i="1" dirty="0" err="1">
                <a:solidFill>
                  <a:prstClr val="black"/>
                </a:solidFill>
                <a:latin typeface="Times New Roman" panose="02020603050405020304" pitchFamily="18" charset="0"/>
                <a:ea typeface="黑体" panose="02010609060101010101" pitchFamily="49" charset="-122"/>
              </a:rPr>
              <a:t>T</a:t>
            </a:r>
            <a:r>
              <a:rPr lang="en-US" altLang="zh-CN" i="1" baseline="-25000" dirty="0" err="1">
                <a:solidFill>
                  <a:prstClr val="black"/>
                </a:solidFill>
                <a:latin typeface="Times New Roman" panose="02020603050405020304" pitchFamily="18" charset="0"/>
                <a:ea typeface="黑体" panose="02010609060101010101" pitchFamily="49" charset="-122"/>
              </a:rPr>
              <a:t>q</a:t>
            </a:r>
            <a:r>
              <a:rPr lang="zh-CN" altLang="en-US" dirty="0">
                <a:solidFill>
                  <a:prstClr val="black"/>
                </a:solidFill>
                <a:latin typeface="Times New Roman" panose="02020603050405020304" pitchFamily="18" charset="0"/>
                <a:ea typeface="黑体" panose="02010609060101010101" pitchFamily="49" charset="-122"/>
              </a:rPr>
              <a:t>表示约束项</a:t>
            </a:r>
            <a:r>
              <a:rPr lang="en-US" altLang="zh-CN" i="1"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，它由基于二次的核函数计算。下面描述基于二次的核函数。</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传统的图像引导方法采用高斯核函数来计算约束项</a:t>
            </a:r>
            <a:r>
              <a:rPr lang="en-US" altLang="zh-CN"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，如公式</a:t>
            </a:r>
            <a:r>
              <a:rPr lang="en-US" altLang="zh-CN" dirty="0">
                <a:solidFill>
                  <a:prstClr val="black"/>
                </a:solidFill>
                <a:latin typeface="Times New Roman" panose="02020603050405020304" pitchFamily="18" charset="0"/>
                <a:ea typeface="黑体" panose="02010609060101010101" pitchFamily="49" charset="-122"/>
              </a:rPr>
              <a:t>(7)</a:t>
            </a:r>
            <a:r>
              <a:rPr lang="zh-CN" altLang="en-US" dirty="0">
                <a:solidFill>
                  <a:prstClr val="black"/>
                </a:solidFill>
                <a:latin typeface="Times New Roman" panose="02020603050405020304" pitchFamily="18" charset="0"/>
                <a:ea typeface="黑体" panose="02010609060101010101" pitchFamily="49" charset="-122"/>
              </a:rPr>
              <a:t>所示。高斯核函数是一个递减函数，其绝对斜率也在递减。当强度差在</a:t>
            </a:r>
            <a:r>
              <a:rPr lang="zh-CN" altLang="en-US" b="1" dirty="0">
                <a:solidFill>
                  <a:prstClr val="black"/>
                </a:solidFill>
                <a:latin typeface="Times New Roman" panose="02020603050405020304" pitchFamily="18" charset="0"/>
                <a:ea typeface="黑体" panose="02010609060101010101" pitchFamily="49" charset="-122"/>
              </a:rPr>
              <a:t>零点附近</a:t>
            </a:r>
            <a:r>
              <a:rPr lang="zh-CN" altLang="en-US" dirty="0">
                <a:solidFill>
                  <a:prstClr val="black"/>
                </a:solidFill>
                <a:latin typeface="Times New Roman" panose="02020603050405020304" pitchFamily="18" charset="0"/>
                <a:ea typeface="黑体" panose="02010609060101010101" pitchFamily="49" charset="-122"/>
              </a:rPr>
              <a:t>略有变化时，具有较小平滑项</a:t>
            </a:r>
            <a:r>
              <a:rPr lang="el-GR" altLang="zh-CN" i="1" dirty="0">
                <a:solidFill>
                  <a:prstClr val="black"/>
                </a:solidFill>
                <a:latin typeface="Times New Roman" panose="02020603050405020304" pitchFamily="18" charset="0"/>
                <a:ea typeface="黑体" panose="02010609060101010101" pitchFamily="49" charset="-122"/>
              </a:rPr>
              <a:t>σ</a:t>
            </a:r>
            <a:r>
              <a:rPr lang="zh-CN" altLang="en-US" dirty="0">
                <a:solidFill>
                  <a:prstClr val="black"/>
                </a:solidFill>
                <a:latin typeface="Times New Roman" panose="02020603050405020304" pitchFamily="18" charset="0"/>
                <a:ea typeface="黑体" panose="02010609060101010101" pitchFamily="49" charset="-122"/>
              </a:rPr>
              <a:t>的高斯函数值</a:t>
            </a:r>
            <a:r>
              <a:rPr lang="en-US" altLang="zh-CN" dirty="0">
                <a:solidFill>
                  <a:prstClr val="black"/>
                </a:solidFill>
                <a:latin typeface="Times New Roman" panose="02020603050405020304" pitchFamily="18" charset="0"/>
                <a:ea typeface="黑体" panose="02010609060101010101" pitchFamily="49" charset="-122"/>
              </a:rPr>
              <a:t>T</a:t>
            </a:r>
            <a:r>
              <a:rPr lang="en-US" altLang="zh-CN" baseline="-25000" dirty="0">
                <a:solidFill>
                  <a:prstClr val="black"/>
                </a:solidFill>
                <a:latin typeface="Times New Roman" panose="02020603050405020304" pitchFamily="18" charset="0"/>
                <a:ea typeface="黑体" panose="02010609060101010101" pitchFamily="49" charset="-122"/>
              </a:rPr>
              <a:t>G</a:t>
            </a:r>
            <a:r>
              <a:rPr lang="zh-CN" altLang="en-US" dirty="0">
                <a:solidFill>
                  <a:prstClr val="black"/>
                </a:solidFill>
                <a:latin typeface="Times New Roman" panose="02020603050405020304" pitchFamily="18" charset="0"/>
                <a:ea typeface="黑体" panose="02010609060101010101" pitchFamily="49" charset="-122"/>
              </a:rPr>
              <a:t>将大大减小。事实上，同一区域的像素强度不可能完全相同。</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为了加强在均匀强度区域的代价传播，传统方法选择较大的</a:t>
            </a:r>
            <a:r>
              <a:rPr lang="el-GR" altLang="zh-CN" i="1" dirty="0">
                <a:solidFill>
                  <a:prstClr val="black"/>
                </a:solidFill>
                <a:latin typeface="Times New Roman" panose="02020603050405020304" pitchFamily="18" charset="0"/>
                <a:ea typeface="黑体" panose="02010609060101010101" pitchFamily="49" charset="-122"/>
              </a:rPr>
              <a:t>σ</a:t>
            </a:r>
            <a:r>
              <a:rPr lang="en-US" altLang="zh-CN" dirty="0">
                <a:solidFill>
                  <a:prstClr val="black"/>
                </a:solidFill>
                <a:latin typeface="Times New Roman" panose="02020603050405020304" pitchFamily="18" charset="0"/>
                <a:ea typeface="黑体" panose="02010609060101010101" pitchFamily="49" charset="-122"/>
              </a:rPr>
              <a:t>(</a:t>
            </a:r>
            <a:r>
              <a:rPr lang="el-GR" altLang="zh-CN" i="1" dirty="0">
                <a:solidFill>
                  <a:prstClr val="black"/>
                </a:solidFill>
                <a:latin typeface="Times New Roman" panose="02020603050405020304" pitchFamily="18" charset="0"/>
                <a:ea typeface="黑体" panose="02010609060101010101" pitchFamily="49" charset="-122"/>
              </a:rPr>
              <a:t>σ </a:t>
            </a:r>
            <a:r>
              <a:rPr lang="en-US" altLang="zh-CN" dirty="0">
                <a:solidFill>
                  <a:prstClr val="black"/>
                </a:solidFill>
                <a:latin typeface="Times New Roman" panose="02020603050405020304" pitchFamily="18" charset="0"/>
                <a:ea typeface="黑体" panose="02010609060101010101" pitchFamily="49" charset="-122"/>
              </a:rPr>
              <a:t>=15~25)</a:t>
            </a:r>
            <a:r>
              <a:rPr lang="zh-CN" altLang="en-US" dirty="0">
                <a:solidFill>
                  <a:prstClr val="black"/>
                </a:solidFill>
                <a:latin typeface="Times New Roman" panose="02020603050405020304" pitchFamily="18" charset="0"/>
                <a:ea typeface="黑体" panose="02010609060101010101" pitchFamily="49" charset="-122"/>
              </a:rPr>
              <a:t>来获得较大的</a:t>
            </a:r>
            <a:r>
              <a:rPr lang="en-US" altLang="zh-CN" dirty="0">
                <a:solidFill>
                  <a:prstClr val="black"/>
                </a:solidFill>
                <a:latin typeface="Times New Roman" panose="02020603050405020304" pitchFamily="18" charset="0"/>
                <a:ea typeface="黑体" panose="02010609060101010101" pitchFamily="49" charset="-122"/>
              </a:rPr>
              <a:t>T(Yang</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2015</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Pham</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Jeon</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2013</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err="1">
                <a:solidFill>
                  <a:prstClr val="black"/>
                </a:solidFill>
                <a:latin typeface="Times New Roman" panose="02020603050405020304" pitchFamily="18" charset="0"/>
                <a:ea typeface="黑体" panose="02010609060101010101" pitchFamily="49" charset="-122"/>
              </a:rPr>
              <a:t>Cigla</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err="1">
                <a:solidFill>
                  <a:prstClr val="black"/>
                </a:solidFill>
                <a:latin typeface="Times New Roman" panose="02020603050405020304" pitchFamily="18" charset="0"/>
                <a:ea typeface="黑体" panose="02010609060101010101" pitchFamily="49" charset="-122"/>
              </a:rPr>
              <a:t>Alantan</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2013</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Sun</a:t>
            </a:r>
            <a:r>
              <a:rPr lang="zh-CN" altLang="en-US" dirty="0">
                <a:solidFill>
                  <a:prstClr val="black"/>
                </a:solidFill>
                <a:latin typeface="Times New Roman" panose="02020603050405020304" pitchFamily="18" charset="0"/>
                <a:ea typeface="黑体" panose="02010609060101010101" pitchFamily="49" charset="-122"/>
              </a:rPr>
              <a:t>等，</a:t>
            </a:r>
            <a:r>
              <a:rPr lang="en-US" altLang="zh-CN" dirty="0">
                <a:solidFill>
                  <a:prstClr val="black"/>
                </a:solidFill>
                <a:latin typeface="Times New Roman" panose="02020603050405020304" pitchFamily="18" charset="0"/>
                <a:ea typeface="黑体" panose="02010609060101010101" pitchFamily="49" charset="-122"/>
              </a:rPr>
              <a:t>2014</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Cheng</a:t>
            </a:r>
            <a:r>
              <a:rPr lang="zh-CN" altLang="en-US" dirty="0">
                <a:solidFill>
                  <a:prstClr val="black"/>
                </a:solidFill>
                <a:latin typeface="Times New Roman" panose="02020603050405020304" pitchFamily="18" charset="0"/>
                <a:ea typeface="黑体" panose="02010609060101010101" pitchFamily="49" charset="-122"/>
              </a:rPr>
              <a:t>等，</a:t>
            </a:r>
            <a:r>
              <a:rPr lang="en-US" altLang="zh-CN" dirty="0">
                <a:solidFill>
                  <a:prstClr val="black"/>
                </a:solidFill>
                <a:latin typeface="Times New Roman" panose="02020603050405020304" pitchFamily="18" charset="0"/>
                <a:ea typeface="黑体" panose="02010609060101010101" pitchFamily="49" charset="-122"/>
              </a:rPr>
              <a:t>2015)</a:t>
            </a:r>
            <a:r>
              <a:rPr lang="zh-CN" altLang="en-US" dirty="0">
                <a:solidFill>
                  <a:prstClr val="black"/>
                </a:solidFill>
                <a:latin typeface="Times New Roman" panose="02020603050405020304" pitchFamily="18" charset="0"/>
                <a:ea typeface="黑体" panose="02010609060101010101" pitchFamily="49" charset="-122"/>
              </a:rPr>
              <a:t>。</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但是，当代价在两个不同区域之间传播时，</a:t>
            </a:r>
            <a:r>
              <a:rPr lang="en-US" altLang="zh-CN"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可能仍然很大，有很大的</a:t>
            </a:r>
            <a:r>
              <a:rPr lang="el-GR" altLang="zh-CN" i="1" dirty="0">
                <a:solidFill>
                  <a:prstClr val="black"/>
                </a:solidFill>
                <a:latin typeface="Times New Roman" panose="02020603050405020304" pitchFamily="18" charset="0"/>
                <a:ea typeface="黑体" panose="02010609060101010101" pitchFamily="49" charset="-122"/>
              </a:rPr>
              <a:t>σ</a:t>
            </a:r>
            <a:r>
              <a:rPr lang="zh-CN" altLang="en-US" dirty="0">
                <a:solidFill>
                  <a:prstClr val="black"/>
                </a:solidFill>
                <a:latin typeface="Times New Roman" panose="02020603050405020304" pitchFamily="18" charset="0"/>
                <a:ea typeface="黑体" panose="02010609060101010101" pitchFamily="49" charset="-122"/>
              </a:rPr>
              <a:t>，这可能会带来深度不连续上的不匹配。本文引入了一种新的基于二次项的核函数，其斜率在</a:t>
            </a:r>
            <a:r>
              <a:rPr lang="en-US" altLang="zh-CN" dirty="0">
                <a:solidFill>
                  <a:prstClr val="black"/>
                </a:solidFill>
                <a:latin typeface="Times New Roman" panose="02020603050405020304" pitchFamily="18" charset="0"/>
                <a:ea typeface="黑体" panose="02010609060101010101" pitchFamily="49" charset="-122"/>
              </a:rPr>
              <a:t>[0,2</a:t>
            </a:r>
            <a:r>
              <a:rPr lang="el-GR" altLang="zh-CN" i="1" dirty="0">
                <a:solidFill>
                  <a:prstClr val="black"/>
                </a:solidFill>
                <a:latin typeface="Times New Roman" panose="02020603050405020304" pitchFamily="18" charset="0"/>
                <a:ea typeface="黑体" panose="02010609060101010101" pitchFamily="49" charset="-122"/>
              </a:rPr>
              <a:t>σ</a:t>
            </a:r>
            <a:r>
              <a:rPr lang="en-US" altLang="zh-CN"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范围内递增，如下：</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13</a:t>
            </a:fld>
            <a:endParaRPr lang="zh-CN" altLang="en-US" dirty="0"/>
          </a:p>
        </p:txBody>
      </p:sp>
      <p:pic>
        <p:nvPicPr>
          <p:cNvPr id="2" name="图片 1">
            <a:extLst>
              <a:ext uri="{FF2B5EF4-FFF2-40B4-BE49-F238E27FC236}">
                <a16:creationId xmlns:a16="http://schemas.microsoft.com/office/drawing/2014/main" id="{D1C2D0B0-4A17-40CA-BD19-9BD8D53A64FB}"/>
              </a:ext>
            </a:extLst>
          </p:cNvPr>
          <p:cNvPicPr>
            <a:picLocks noChangeAspect="1"/>
          </p:cNvPicPr>
          <p:nvPr/>
        </p:nvPicPr>
        <p:blipFill>
          <a:blip r:embed="rId3"/>
          <a:stretch>
            <a:fillRect/>
          </a:stretch>
        </p:blipFill>
        <p:spPr>
          <a:xfrm>
            <a:off x="3524925" y="1295084"/>
            <a:ext cx="5142150" cy="945196"/>
          </a:xfrm>
          <a:prstGeom prst="rect">
            <a:avLst/>
          </a:prstGeom>
        </p:spPr>
      </p:pic>
      <p:pic>
        <p:nvPicPr>
          <p:cNvPr id="4" name="图片 3">
            <a:extLst>
              <a:ext uri="{FF2B5EF4-FFF2-40B4-BE49-F238E27FC236}">
                <a16:creationId xmlns:a16="http://schemas.microsoft.com/office/drawing/2014/main" id="{07BEBA61-1D5A-497D-B25C-0A4771C748A7}"/>
              </a:ext>
            </a:extLst>
          </p:cNvPr>
          <p:cNvPicPr>
            <a:picLocks noChangeAspect="1"/>
          </p:cNvPicPr>
          <p:nvPr/>
        </p:nvPicPr>
        <p:blipFill>
          <a:blip r:embed="rId4"/>
          <a:stretch>
            <a:fillRect/>
          </a:stretch>
        </p:blipFill>
        <p:spPr>
          <a:xfrm>
            <a:off x="1722766" y="2335859"/>
            <a:ext cx="336854" cy="206459"/>
          </a:xfrm>
          <a:prstGeom prst="rect">
            <a:avLst/>
          </a:prstGeom>
        </p:spPr>
      </p:pic>
      <p:pic>
        <p:nvPicPr>
          <p:cNvPr id="9" name="图片 8">
            <a:extLst>
              <a:ext uri="{FF2B5EF4-FFF2-40B4-BE49-F238E27FC236}">
                <a16:creationId xmlns:a16="http://schemas.microsoft.com/office/drawing/2014/main" id="{93A2F8FA-5BEA-4EE9-A29B-75AC3594AB05}"/>
              </a:ext>
            </a:extLst>
          </p:cNvPr>
          <p:cNvPicPr>
            <a:picLocks noChangeAspect="1"/>
          </p:cNvPicPr>
          <p:nvPr/>
        </p:nvPicPr>
        <p:blipFill>
          <a:blip r:embed="rId5"/>
          <a:stretch>
            <a:fillRect/>
          </a:stretch>
        </p:blipFill>
        <p:spPr>
          <a:xfrm>
            <a:off x="9322246" y="2298063"/>
            <a:ext cx="205758" cy="259102"/>
          </a:xfrm>
          <a:prstGeom prst="rect">
            <a:avLst/>
          </a:prstGeom>
        </p:spPr>
      </p:pic>
    </p:spTree>
    <p:extLst>
      <p:ext uri="{BB962C8B-B14F-4D97-AF65-F5344CB8AC3E}">
        <p14:creationId xmlns:p14="http://schemas.microsoft.com/office/powerpoint/2010/main" val="3210998559"/>
      </p:ext>
    </p:extLst>
  </p:cSld>
  <p:clrMapOvr>
    <a:masterClrMapping/>
  </p:clrMapOvr>
  <p:transition advTm="40845"/>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0709472"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10709473"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PROPOSED METHOD: Image-guided Non-local Matching</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81213" cy="2948243"/>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其中，</a:t>
            </a:r>
            <a:r>
              <a:rPr lang="en-US" altLang="zh-CN" i="1" dirty="0" err="1">
                <a:solidFill>
                  <a:prstClr val="black"/>
                </a:solidFill>
                <a:latin typeface="Times New Roman" panose="02020603050405020304" pitchFamily="18" charset="0"/>
                <a:ea typeface="黑体" panose="02010609060101010101" pitchFamily="49" charset="-122"/>
              </a:rPr>
              <a:t>T</a:t>
            </a:r>
            <a:r>
              <a:rPr lang="en-US" altLang="zh-CN" i="1" baseline="-25000" dirty="0" err="1">
                <a:solidFill>
                  <a:prstClr val="black"/>
                </a:solidFill>
                <a:latin typeface="Times New Roman" panose="02020603050405020304" pitchFamily="18" charset="0"/>
                <a:ea typeface="黑体" panose="02010609060101010101" pitchFamily="49" charset="-122"/>
              </a:rPr>
              <a:t>q</a:t>
            </a:r>
            <a:r>
              <a:rPr lang="zh-CN" altLang="en-US" dirty="0">
                <a:solidFill>
                  <a:prstClr val="black"/>
                </a:solidFill>
                <a:latin typeface="Times New Roman" panose="02020603050405020304" pitchFamily="18" charset="0"/>
                <a:ea typeface="黑体" panose="02010609060101010101" pitchFamily="49" charset="-122"/>
              </a:rPr>
              <a:t>表示基于二次核函数的约束项</a:t>
            </a:r>
            <a:r>
              <a:rPr lang="en-US" altLang="zh-CN" i="1"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a:t>
            </a:r>
            <a:r>
              <a:rPr lang="en-US" altLang="zh-CN" i="1" dirty="0">
                <a:solidFill>
                  <a:prstClr val="black"/>
                </a:solidFill>
                <a:latin typeface="Times New Roman" panose="02020603050405020304" pitchFamily="18" charset="0"/>
                <a:ea typeface="黑体" panose="02010609060101010101" pitchFamily="49" charset="-122"/>
              </a:rPr>
              <a:t>a</a:t>
            </a:r>
            <a:r>
              <a:rPr lang="zh-CN" altLang="en-US" dirty="0">
                <a:solidFill>
                  <a:prstClr val="black"/>
                </a:solidFill>
                <a:latin typeface="Times New Roman" panose="02020603050405020304" pitchFamily="18" charset="0"/>
                <a:ea typeface="黑体" panose="02010609060101010101" pitchFamily="49" charset="-122"/>
              </a:rPr>
              <a:t>表示二次项的系数；以及</a:t>
            </a:r>
            <a:r>
              <a:rPr lang="el-GR" altLang="zh-CN" i="1" dirty="0">
                <a:solidFill>
                  <a:prstClr val="black"/>
                </a:solidFill>
                <a:latin typeface="Times New Roman" panose="02020603050405020304" pitchFamily="18" charset="0"/>
                <a:ea typeface="黑体" panose="02010609060101010101" pitchFamily="49" charset="-122"/>
              </a:rPr>
              <a:t>σ</a:t>
            </a:r>
            <a:r>
              <a:rPr lang="zh-CN" altLang="en-US" dirty="0">
                <a:solidFill>
                  <a:prstClr val="black"/>
                </a:solidFill>
                <a:latin typeface="Times New Roman" panose="02020603050405020304" pitchFamily="18" charset="0"/>
                <a:ea typeface="黑体" panose="02010609060101010101" pitchFamily="49" charset="-122"/>
              </a:rPr>
              <a:t>表示平滑项。</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基于二次的核函数的绝对斜率在范围</a:t>
            </a:r>
            <a:r>
              <a:rPr lang="en-US" altLang="zh-CN" dirty="0">
                <a:solidFill>
                  <a:prstClr val="black"/>
                </a:solidFill>
                <a:latin typeface="Times New Roman" panose="02020603050405020304" pitchFamily="18" charset="0"/>
                <a:ea typeface="黑体" panose="02010609060101010101" pitchFamily="49" charset="-122"/>
              </a:rPr>
              <a:t>[0, + ∞]</a:t>
            </a:r>
            <a:r>
              <a:rPr lang="zh-CN" altLang="en-US" dirty="0">
                <a:solidFill>
                  <a:prstClr val="black"/>
                </a:solidFill>
                <a:latin typeface="Times New Roman" panose="02020603050405020304" pitchFamily="18" charset="0"/>
                <a:ea typeface="黑体" panose="02010609060101010101" pitchFamily="49" charset="-122"/>
              </a:rPr>
              <a:t>内增加。当强度差稍有变化时，</a:t>
            </a:r>
            <a:r>
              <a:rPr lang="en-US" altLang="zh-CN"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的值仍然很大。当强度差变化较大时，</a:t>
            </a:r>
            <a:r>
              <a:rPr lang="en-US" altLang="zh-CN"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值急剧减小。</a:t>
            </a:r>
            <a:r>
              <a:rPr lang="en-US" altLang="zh-CN"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的范围是</a:t>
            </a:r>
            <a:r>
              <a:rPr lang="en-US" altLang="zh-CN" dirty="0">
                <a:solidFill>
                  <a:prstClr val="black"/>
                </a:solidFill>
                <a:latin typeface="Times New Roman" panose="02020603050405020304" pitchFamily="18" charset="0"/>
                <a:ea typeface="黑体" panose="02010609060101010101" pitchFamily="49" charset="-122"/>
              </a:rPr>
              <a:t>[0,</a:t>
            </a:r>
            <a:r>
              <a:rPr lang="zh-CN" altLang="en-US" dirty="0">
                <a:solidFill>
                  <a:prstClr val="black"/>
                </a:solidFill>
                <a:latin typeface="Times New Roman" panose="02020603050405020304" pitchFamily="18" charset="0"/>
                <a:ea typeface="黑体" panose="02010609060101010101" pitchFamily="49" charset="-122"/>
              </a:rPr>
              <a:t> </a:t>
            </a:r>
            <a:r>
              <a:rPr lang="en-US" altLang="zh-CN" dirty="0">
                <a:solidFill>
                  <a:prstClr val="black"/>
                </a:solidFill>
                <a:latin typeface="Times New Roman" panose="02020603050405020304" pitchFamily="18" charset="0"/>
                <a:ea typeface="黑体" panose="02010609060101010101" pitchFamily="49" charset="-122"/>
              </a:rPr>
              <a:t>1]</a:t>
            </a:r>
            <a:r>
              <a:rPr lang="zh-CN" altLang="en-US" dirty="0">
                <a:solidFill>
                  <a:prstClr val="black"/>
                </a:solidFill>
                <a:latin typeface="Times New Roman" panose="02020603050405020304" pitchFamily="18" charset="0"/>
                <a:ea typeface="黑体" panose="02010609060101010101" pitchFamily="49" charset="-122"/>
              </a:rPr>
              <a:t>。</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当强度差大于</a:t>
            </a:r>
            <a:r>
              <a:rPr lang="en-US" altLang="zh-CN" dirty="0">
                <a:solidFill>
                  <a:prstClr val="black"/>
                </a:solidFill>
                <a:latin typeface="Times New Roman" panose="02020603050405020304" pitchFamily="18" charset="0"/>
                <a:ea typeface="黑体" panose="02010609060101010101" pitchFamily="49" charset="-122"/>
              </a:rPr>
              <a:t>2</a:t>
            </a:r>
            <a:r>
              <a:rPr lang="el-GR" altLang="zh-CN" i="1" dirty="0">
                <a:solidFill>
                  <a:prstClr val="black"/>
                </a:solidFill>
                <a:latin typeface="Times New Roman" panose="02020603050405020304" pitchFamily="18" charset="0"/>
                <a:ea typeface="黑体" panose="02010609060101010101" pitchFamily="49" charset="-122"/>
              </a:rPr>
              <a:t>σ</a:t>
            </a:r>
            <a:r>
              <a:rPr lang="zh-CN" altLang="en-US" dirty="0">
                <a:solidFill>
                  <a:prstClr val="black"/>
                </a:solidFill>
                <a:latin typeface="Times New Roman" panose="02020603050405020304" pitchFamily="18" charset="0"/>
                <a:ea typeface="黑体" panose="02010609060101010101" pitchFamily="49" charset="-122"/>
              </a:rPr>
              <a:t>时，为了使新的核函数满足范围，采用了高斯核函数。当</a:t>
            </a:r>
            <a:r>
              <a:rPr lang="el-GR" altLang="zh-CN" i="1" dirty="0">
                <a:solidFill>
                  <a:prstClr val="black"/>
                </a:solidFill>
                <a:latin typeface="Times New Roman" panose="02020603050405020304" pitchFamily="18" charset="0"/>
                <a:ea typeface="黑体" panose="02010609060101010101" pitchFamily="49" charset="-122"/>
              </a:rPr>
              <a:t>σ</a:t>
            </a:r>
            <a:r>
              <a:rPr lang="zh-CN" altLang="en-US" dirty="0">
                <a:solidFill>
                  <a:prstClr val="black"/>
                </a:solidFill>
                <a:latin typeface="Times New Roman" panose="02020603050405020304" pitchFamily="18" charset="0"/>
                <a:ea typeface="黑体" panose="02010609060101010101" pitchFamily="49" charset="-122"/>
              </a:rPr>
              <a:t>分别等于</a:t>
            </a:r>
            <a:r>
              <a:rPr lang="en-US" altLang="zh-CN" dirty="0">
                <a:solidFill>
                  <a:prstClr val="black"/>
                </a:solidFill>
                <a:latin typeface="Times New Roman" panose="02020603050405020304" pitchFamily="18" charset="0"/>
                <a:ea typeface="黑体" panose="02010609060101010101" pitchFamily="49" charset="-122"/>
              </a:rPr>
              <a:t>5</a:t>
            </a:r>
            <a:r>
              <a:rPr lang="zh-CN" altLang="en-US" dirty="0">
                <a:solidFill>
                  <a:prstClr val="black"/>
                </a:solidFill>
                <a:latin typeface="Times New Roman" panose="02020603050405020304" pitchFamily="18" charset="0"/>
                <a:ea typeface="黑体" panose="02010609060101010101" pitchFamily="49" charset="-122"/>
              </a:rPr>
              <a:t>或</a:t>
            </a:r>
            <a:r>
              <a:rPr lang="en-US" altLang="zh-CN" dirty="0">
                <a:solidFill>
                  <a:prstClr val="black"/>
                </a:solidFill>
                <a:latin typeface="Times New Roman" panose="02020603050405020304" pitchFamily="18" charset="0"/>
                <a:ea typeface="黑体" panose="02010609060101010101" pitchFamily="49" charset="-122"/>
              </a:rPr>
              <a:t>20</a:t>
            </a:r>
            <a:r>
              <a:rPr lang="zh-CN" altLang="en-US" dirty="0">
                <a:solidFill>
                  <a:prstClr val="black"/>
                </a:solidFill>
                <a:latin typeface="Times New Roman" panose="02020603050405020304" pitchFamily="18" charset="0"/>
                <a:ea typeface="黑体" panose="02010609060101010101" pitchFamily="49" charset="-122"/>
              </a:rPr>
              <a:t>时，高斯核函数和基于二次的核函数的性能如图</a:t>
            </a:r>
            <a:r>
              <a:rPr lang="en-US" altLang="zh-CN" dirty="0">
                <a:solidFill>
                  <a:prstClr val="black"/>
                </a:solidFill>
                <a:latin typeface="Times New Roman" panose="02020603050405020304" pitchFamily="18" charset="0"/>
                <a:ea typeface="黑体" panose="02010609060101010101" pitchFamily="49" charset="-122"/>
              </a:rPr>
              <a:t>2</a:t>
            </a:r>
            <a:r>
              <a:rPr lang="zh-CN" altLang="en-US" dirty="0">
                <a:solidFill>
                  <a:prstClr val="black"/>
                </a:solidFill>
                <a:latin typeface="Times New Roman" panose="02020603050405020304" pitchFamily="18" charset="0"/>
                <a:ea typeface="黑体" panose="02010609060101010101" pitchFamily="49" charset="-122"/>
              </a:rPr>
              <a:t>所示。</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14</a:t>
            </a:fld>
            <a:endParaRPr lang="zh-CN" altLang="en-US" dirty="0"/>
          </a:p>
        </p:txBody>
      </p:sp>
      <p:pic>
        <p:nvPicPr>
          <p:cNvPr id="11" name="图片 10">
            <a:extLst>
              <a:ext uri="{FF2B5EF4-FFF2-40B4-BE49-F238E27FC236}">
                <a16:creationId xmlns:a16="http://schemas.microsoft.com/office/drawing/2014/main" id="{5467BF34-6B41-4B1C-942B-43188D86B7B1}"/>
              </a:ext>
            </a:extLst>
          </p:cNvPr>
          <p:cNvPicPr>
            <a:picLocks noChangeAspect="1"/>
          </p:cNvPicPr>
          <p:nvPr/>
        </p:nvPicPr>
        <p:blipFill>
          <a:blip r:embed="rId3"/>
          <a:stretch>
            <a:fillRect/>
          </a:stretch>
        </p:blipFill>
        <p:spPr>
          <a:xfrm>
            <a:off x="3895469" y="1286001"/>
            <a:ext cx="4401061" cy="980267"/>
          </a:xfrm>
          <a:prstGeom prst="rect">
            <a:avLst/>
          </a:prstGeom>
        </p:spPr>
      </p:pic>
      <p:pic>
        <p:nvPicPr>
          <p:cNvPr id="12" name="图片 11">
            <a:extLst>
              <a:ext uri="{FF2B5EF4-FFF2-40B4-BE49-F238E27FC236}">
                <a16:creationId xmlns:a16="http://schemas.microsoft.com/office/drawing/2014/main" id="{3006BEE9-E2B8-4615-9F74-E612CB69DF47}"/>
              </a:ext>
            </a:extLst>
          </p:cNvPr>
          <p:cNvPicPr>
            <a:picLocks noChangeAspect="1"/>
          </p:cNvPicPr>
          <p:nvPr/>
        </p:nvPicPr>
        <p:blipFill>
          <a:blip r:embed="rId4"/>
          <a:stretch>
            <a:fillRect/>
          </a:stretch>
        </p:blipFill>
        <p:spPr>
          <a:xfrm>
            <a:off x="3806279" y="3859205"/>
            <a:ext cx="4579440" cy="2857846"/>
          </a:xfrm>
          <a:prstGeom prst="rect">
            <a:avLst/>
          </a:prstGeom>
        </p:spPr>
      </p:pic>
      <p:sp>
        <p:nvSpPr>
          <p:cNvPr id="13" name="矩形 12">
            <a:extLst>
              <a:ext uri="{FF2B5EF4-FFF2-40B4-BE49-F238E27FC236}">
                <a16:creationId xmlns:a16="http://schemas.microsoft.com/office/drawing/2014/main" id="{E9479460-392D-493C-8F8E-254059334FC9}"/>
              </a:ext>
            </a:extLst>
          </p:cNvPr>
          <p:cNvSpPr/>
          <p:nvPr/>
        </p:nvSpPr>
        <p:spPr>
          <a:xfrm>
            <a:off x="165785" y="4518375"/>
            <a:ext cx="3500693" cy="1754326"/>
          </a:xfrm>
          <a:prstGeom prst="rect">
            <a:avLst/>
          </a:prstGeom>
        </p:spPr>
        <p:txBody>
          <a:bodyPr wrap="square">
            <a:spAutoFit/>
          </a:bodyPr>
          <a:lstStyle/>
          <a:p>
            <a:pPr marL="285750" indent="-285750">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在图2中，横轴表示强度差△g的绝对值；纵轴表示约束项T的值。</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buFont typeface="Wingdings" panose="05000000000000000000" pitchFamily="2" charset="2"/>
              <a:buChar char="Ø"/>
            </a:pPr>
            <a:r>
              <a:rPr lang="en-US" altLang="zh-CN" i="1" dirty="0" err="1">
                <a:solidFill>
                  <a:prstClr val="black"/>
                </a:solidFill>
                <a:latin typeface="Times New Roman" panose="02020603050405020304" pitchFamily="18" charset="0"/>
                <a:ea typeface="黑体" panose="02010609060101010101" pitchFamily="49" charset="-122"/>
              </a:rPr>
              <a:t>T</a:t>
            </a:r>
            <a:r>
              <a:rPr lang="en-US" altLang="zh-CN" i="1" baseline="-25000" dirty="0" err="1">
                <a:solidFill>
                  <a:prstClr val="black"/>
                </a:solidFill>
                <a:latin typeface="Times New Roman" panose="02020603050405020304" pitchFamily="18" charset="0"/>
                <a:ea typeface="黑体" panose="02010609060101010101" pitchFamily="49" charset="-122"/>
              </a:rPr>
              <a:t>q</a:t>
            </a:r>
            <a:r>
              <a:rPr lang="en-US" altLang="zh-CN" i="1" dirty="0">
                <a:solidFill>
                  <a:prstClr val="black"/>
                </a:solidFill>
                <a:latin typeface="Times New Roman" panose="02020603050405020304" pitchFamily="18" charset="0"/>
                <a:ea typeface="黑体" panose="02010609060101010101" pitchFamily="49" charset="-122"/>
              </a:rPr>
              <a:t>(</a:t>
            </a:r>
            <a:r>
              <a:rPr lang="el-GR" altLang="zh-CN" i="1" dirty="0">
                <a:solidFill>
                  <a:prstClr val="black"/>
                </a:solidFill>
                <a:latin typeface="Times New Roman" panose="02020603050405020304" pitchFamily="18" charset="0"/>
                <a:ea typeface="黑体" panose="02010609060101010101" pitchFamily="49" charset="-122"/>
              </a:rPr>
              <a:t>σ</a:t>
            </a:r>
            <a:r>
              <a:rPr lang="en-US" altLang="zh-CN" i="1"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定义为由基于二次的核函数计算的T的值。</a:t>
            </a:r>
            <a:r>
              <a:rPr lang="en-US" altLang="zh-CN" dirty="0">
                <a:solidFill>
                  <a:prstClr val="black"/>
                </a:solidFill>
                <a:latin typeface="Times New Roman" panose="02020603050405020304" pitchFamily="18" charset="0"/>
                <a:ea typeface="黑体" panose="02010609060101010101" pitchFamily="49" charset="-122"/>
              </a:rPr>
              <a:t> </a:t>
            </a:r>
            <a:r>
              <a:rPr lang="en-US" altLang="zh-CN" i="1" dirty="0">
                <a:solidFill>
                  <a:prstClr val="black"/>
                </a:solidFill>
                <a:latin typeface="Times New Roman" panose="02020603050405020304" pitchFamily="18" charset="0"/>
                <a:ea typeface="黑体" panose="02010609060101010101" pitchFamily="49" charset="-122"/>
              </a:rPr>
              <a:t>T</a:t>
            </a:r>
            <a:r>
              <a:rPr lang="en-US" altLang="zh-CN" baseline="-25000" dirty="0">
                <a:solidFill>
                  <a:prstClr val="black"/>
                </a:solidFill>
                <a:latin typeface="Times New Roman" panose="02020603050405020304" pitchFamily="18" charset="0"/>
                <a:ea typeface="黑体" panose="02010609060101010101" pitchFamily="49" charset="-122"/>
              </a:rPr>
              <a:t>G</a:t>
            </a:r>
            <a:r>
              <a:rPr lang="en-US" altLang="zh-CN" i="1" dirty="0">
                <a:solidFill>
                  <a:prstClr val="black"/>
                </a:solidFill>
                <a:latin typeface="Times New Roman" panose="02020603050405020304" pitchFamily="18" charset="0"/>
                <a:ea typeface="黑体" panose="02010609060101010101" pitchFamily="49" charset="-122"/>
              </a:rPr>
              <a:t>(</a:t>
            </a:r>
            <a:r>
              <a:rPr lang="el-GR" altLang="zh-CN" i="1" dirty="0">
                <a:solidFill>
                  <a:prstClr val="black"/>
                </a:solidFill>
                <a:latin typeface="Times New Roman" panose="02020603050405020304" pitchFamily="18" charset="0"/>
                <a:ea typeface="黑体" panose="02010609060101010101" pitchFamily="49" charset="-122"/>
              </a:rPr>
              <a:t>σ</a:t>
            </a:r>
            <a:r>
              <a:rPr lang="en-US" altLang="zh-CN" i="1"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被定义为由高斯核函数计算的</a:t>
            </a:r>
            <a:r>
              <a:rPr lang="en-US" altLang="zh-CN"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的值。</a:t>
            </a:r>
          </a:p>
        </p:txBody>
      </p:sp>
    </p:spTree>
    <p:extLst>
      <p:ext uri="{BB962C8B-B14F-4D97-AF65-F5344CB8AC3E}">
        <p14:creationId xmlns:p14="http://schemas.microsoft.com/office/powerpoint/2010/main" val="654652405"/>
      </p:ext>
    </p:extLst>
  </p:cSld>
  <p:clrMapOvr>
    <a:masterClrMapping/>
  </p:clrMapOvr>
  <p:transition advTm="40845"/>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0709472"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10709473"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PROPOSED METHOD: Image-guided Non-local Matching</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81213" cy="3779240"/>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如图</a:t>
            </a:r>
            <a:r>
              <a:rPr lang="en-US" altLang="zh-CN" dirty="0">
                <a:solidFill>
                  <a:prstClr val="black"/>
                </a:solidFill>
                <a:latin typeface="Times New Roman" panose="02020603050405020304" pitchFamily="18" charset="0"/>
                <a:ea typeface="黑体" panose="02010609060101010101" pitchFamily="49" charset="-122"/>
              </a:rPr>
              <a:t>2</a:t>
            </a:r>
            <a:r>
              <a:rPr lang="zh-CN" altLang="en-US" dirty="0">
                <a:solidFill>
                  <a:prstClr val="black"/>
                </a:solidFill>
                <a:latin typeface="Times New Roman" panose="02020603050405020304" pitchFamily="18" charset="0"/>
                <a:ea typeface="黑体" panose="02010609060101010101" pitchFamily="49" charset="-122"/>
              </a:rPr>
              <a:t>，当</a:t>
            </a:r>
            <a:r>
              <a:rPr lang="el-GR" altLang="zh-CN" i="1" dirty="0">
                <a:solidFill>
                  <a:prstClr val="black"/>
                </a:solidFill>
                <a:latin typeface="Times New Roman" panose="02020603050405020304" pitchFamily="18" charset="0"/>
                <a:ea typeface="黑体" panose="02010609060101010101" pitchFamily="49" charset="-122"/>
              </a:rPr>
              <a:t>σ</a:t>
            </a:r>
            <a:r>
              <a:rPr lang="en-US" altLang="zh-CN" i="1"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5</a:t>
            </a:r>
            <a:r>
              <a:rPr lang="zh-CN" altLang="en-US" dirty="0">
                <a:solidFill>
                  <a:prstClr val="black"/>
                </a:solidFill>
                <a:latin typeface="Times New Roman" panose="02020603050405020304" pitchFamily="18" charset="0"/>
                <a:ea typeface="黑体" panose="02010609060101010101" pitchFamily="49" charset="-122"/>
              </a:rPr>
              <a:t>时，基于二次的核函数可以以较小的强度差</a:t>
            </a:r>
            <a:r>
              <a:rPr lang="en-US" altLang="zh-CN"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g</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5)</a:t>
            </a:r>
            <a:r>
              <a:rPr lang="zh-CN" altLang="en-US" dirty="0">
                <a:solidFill>
                  <a:prstClr val="black"/>
                </a:solidFill>
                <a:latin typeface="Times New Roman" panose="02020603050405020304" pitchFamily="18" charset="0"/>
                <a:ea typeface="黑体" panose="02010609060101010101" pitchFamily="49" charset="-122"/>
              </a:rPr>
              <a:t>获得较大的</a:t>
            </a:r>
            <a:r>
              <a:rPr lang="en-US" altLang="zh-CN" i="1" dirty="0" err="1">
                <a:solidFill>
                  <a:prstClr val="black"/>
                </a:solidFill>
                <a:latin typeface="Times New Roman" panose="02020603050405020304" pitchFamily="18" charset="0"/>
                <a:ea typeface="黑体" panose="02010609060101010101" pitchFamily="49" charset="-122"/>
              </a:rPr>
              <a:t>T</a:t>
            </a:r>
            <a:r>
              <a:rPr lang="en-US" altLang="zh-CN" i="1" baseline="-25000" dirty="0" err="1">
                <a:solidFill>
                  <a:prstClr val="black"/>
                </a:solidFill>
                <a:latin typeface="Times New Roman" panose="02020603050405020304" pitchFamily="18" charset="0"/>
                <a:ea typeface="黑体" panose="02010609060101010101" pitchFamily="49" charset="-122"/>
              </a:rPr>
              <a:t>q</a:t>
            </a:r>
            <a:r>
              <a:rPr lang="en-US" altLang="zh-CN" i="1" dirty="0">
                <a:solidFill>
                  <a:prstClr val="black"/>
                </a:solidFill>
                <a:latin typeface="Times New Roman" panose="02020603050405020304" pitchFamily="18" charset="0"/>
                <a:ea typeface="黑体" panose="02010609060101010101" pitchFamily="49" charset="-122"/>
              </a:rPr>
              <a:t>(5)</a:t>
            </a:r>
            <a:r>
              <a:rPr lang="zh-CN" altLang="en-US" dirty="0">
                <a:solidFill>
                  <a:prstClr val="black"/>
                </a:solidFill>
                <a:latin typeface="Times New Roman" panose="02020603050405020304" pitchFamily="18" charset="0"/>
                <a:ea typeface="黑体" panose="02010609060101010101" pitchFamily="49" charset="-122"/>
              </a:rPr>
              <a:t>。然而，相应的高斯核函数值</a:t>
            </a:r>
            <a:r>
              <a:rPr lang="en-US" altLang="zh-CN" i="1" dirty="0">
                <a:solidFill>
                  <a:prstClr val="black"/>
                </a:solidFill>
                <a:latin typeface="Times New Roman" panose="02020603050405020304" pitchFamily="18" charset="0"/>
                <a:ea typeface="黑体" panose="02010609060101010101" pitchFamily="49" charset="-122"/>
              </a:rPr>
              <a:t>T</a:t>
            </a:r>
            <a:r>
              <a:rPr lang="en-US" altLang="zh-CN" i="1" baseline="-25000" dirty="0">
                <a:solidFill>
                  <a:prstClr val="black"/>
                </a:solidFill>
                <a:latin typeface="Times New Roman" panose="02020603050405020304" pitchFamily="18" charset="0"/>
                <a:ea typeface="黑体" panose="02010609060101010101" pitchFamily="49" charset="-122"/>
              </a:rPr>
              <a:t>G</a:t>
            </a:r>
            <a:r>
              <a:rPr lang="en-US" altLang="zh-CN" dirty="0">
                <a:solidFill>
                  <a:prstClr val="black"/>
                </a:solidFill>
                <a:latin typeface="Times New Roman" panose="02020603050405020304" pitchFamily="18" charset="0"/>
                <a:ea typeface="黑体" panose="02010609060101010101" pitchFamily="49" charset="-122"/>
              </a:rPr>
              <a:t>(5)</a:t>
            </a:r>
            <a:r>
              <a:rPr lang="zh-CN" altLang="en-US" dirty="0">
                <a:solidFill>
                  <a:prstClr val="black"/>
                </a:solidFill>
                <a:latin typeface="Times New Roman" panose="02020603050405020304" pitchFamily="18" charset="0"/>
                <a:ea typeface="黑体" panose="02010609060101010101" pitchFamily="49" charset="-122"/>
              </a:rPr>
              <a:t>急剧下降。如果选择较大的平滑项</a:t>
            </a:r>
            <a:r>
              <a:rPr lang="el-GR" altLang="zh-CN" i="1" dirty="0">
                <a:solidFill>
                  <a:prstClr val="black"/>
                </a:solidFill>
                <a:latin typeface="Times New Roman" panose="02020603050405020304" pitchFamily="18" charset="0"/>
                <a:ea typeface="黑体" panose="02010609060101010101" pitchFamily="49" charset="-122"/>
              </a:rPr>
              <a:t>σ</a:t>
            </a:r>
            <a:r>
              <a:rPr lang="en-US" altLang="zh-CN"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例如</a:t>
            </a:r>
            <a:r>
              <a:rPr lang="el-GR" altLang="zh-CN" i="1" dirty="0">
                <a:solidFill>
                  <a:prstClr val="black"/>
                </a:solidFill>
                <a:latin typeface="Times New Roman" panose="02020603050405020304" pitchFamily="18" charset="0"/>
                <a:ea typeface="黑体" panose="02010609060101010101" pitchFamily="49" charset="-122"/>
              </a:rPr>
              <a:t>σ</a:t>
            </a:r>
            <a:r>
              <a:rPr lang="en-US" altLang="zh-CN" i="1"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20)</a:t>
            </a:r>
            <a:r>
              <a:rPr lang="zh-CN" altLang="en-US" dirty="0">
                <a:solidFill>
                  <a:prstClr val="black"/>
                </a:solidFill>
                <a:latin typeface="Times New Roman" panose="02020603050405020304" pitchFamily="18" charset="0"/>
                <a:ea typeface="黑体" panose="02010609060101010101" pitchFamily="49" charset="-122"/>
              </a:rPr>
              <a:t>，则当强度差△</a:t>
            </a:r>
            <a:r>
              <a:rPr lang="en-US" altLang="zh-CN" dirty="0">
                <a:solidFill>
                  <a:prstClr val="black"/>
                </a:solidFill>
                <a:latin typeface="Times New Roman" panose="02020603050405020304" pitchFamily="18" charset="0"/>
                <a:ea typeface="黑体" panose="02010609060101010101" pitchFamily="49" charset="-122"/>
              </a:rPr>
              <a:t>g</a:t>
            </a:r>
            <a:r>
              <a:rPr lang="zh-CN" altLang="en-US" dirty="0">
                <a:solidFill>
                  <a:prstClr val="black"/>
                </a:solidFill>
                <a:latin typeface="Times New Roman" panose="02020603050405020304" pitchFamily="18" charset="0"/>
                <a:ea typeface="黑体" panose="02010609060101010101" pitchFamily="49" charset="-122"/>
              </a:rPr>
              <a:t>较小时，高斯核函数可以获得较大的</a:t>
            </a:r>
            <a:r>
              <a:rPr lang="en-US" altLang="zh-CN" i="1" dirty="0">
                <a:solidFill>
                  <a:prstClr val="black"/>
                </a:solidFill>
                <a:latin typeface="Times New Roman" panose="02020603050405020304" pitchFamily="18" charset="0"/>
                <a:ea typeface="黑体" panose="02010609060101010101" pitchFamily="49" charset="-122"/>
              </a:rPr>
              <a:t>T</a:t>
            </a:r>
            <a:r>
              <a:rPr lang="en-US" altLang="zh-CN" i="1" baseline="-25000" dirty="0">
                <a:solidFill>
                  <a:prstClr val="black"/>
                </a:solidFill>
                <a:latin typeface="Times New Roman" panose="02020603050405020304" pitchFamily="18" charset="0"/>
                <a:ea typeface="黑体" panose="02010609060101010101" pitchFamily="49" charset="-122"/>
              </a:rPr>
              <a:t>G</a:t>
            </a:r>
            <a:r>
              <a:rPr lang="en-US" altLang="zh-CN" dirty="0">
                <a:solidFill>
                  <a:prstClr val="black"/>
                </a:solidFill>
                <a:latin typeface="Times New Roman" panose="02020603050405020304" pitchFamily="18" charset="0"/>
                <a:ea typeface="黑体" panose="02010609060101010101" pitchFamily="49" charset="-122"/>
              </a:rPr>
              <a:t>(20) </a:t>
            </a:r>
            <a:r>
              <a:rPr lang="zh-CN" altLang="en-US" dirty="0">
                <a:solidFill>
                  <a:prstClr val="black"/>
                </a:solidFill>
                <a:latin typeface="Times New Roman" panose="02020603050405020304" pitchFamily="18" charset="0"/>
                <a:ea typeface="黑体" panose="02010609060101010101" pitchFamily="49" charset="-122"/>
              </a:rPr>
              <a:t>。但这并不意味着当强度差很大</a:t>
            </a:r>
            <a:r>
              <a:rPr lang="en-US" altLang="zh-CN"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g&gt;10)</a:t>
            </a:r>
            <a:r>
              <a:rPr lang="zh-CN" altLang="en-US" dirty="0">
                <a:solidFill>
                  <a:prstClr val="black"/>
                </a:solidFill>
                <a:latin typeface="Times New Roman" panose="02020603050405020304" pitchFamily="18" charset="0"/>
                <a:ea typeface="黑体" panose="02010609060101010101" pitchFamily="49" charset="-122"/>
              </a:rPr>
              <a:t>时，相应的</a:t>
            </a:r>
            <a:r>
              <a:rPr lang="en-US" altLang="zh-CN" i="1" dirty="0">
                <a:solidFill>
                  <a:prstClr val="black"/>
                </a:solidFill>
                <a:latin typeface="Times New Roman" panose="02020603050405020304" pitchFamily="18" charset="0"/>
                <a:ea typeface="黑体" panose="02010609060101010101" pitchFamily="49" charset="-122"/>
              </a:rPr>
              <a:t>T</a:t>
            </a:r>
            <a:r>
              <a:rPr lang="en-US" altLang="zh-CN" i="1" baseline="-25000" dirty="0">
                <a:solidFill>
                  <a:prstClr val="black"/>
                </a:solidFill>
                <a:latin typeface="Times New Roman" panose="02020603050405020304" pitchFamily="18" charset="0"/>
                <a:ea typeface="黑体" panose="02010609060101010101" pitchFamily="49" charset="-122"/>
              </a:rPr>
              <a:t>G</a:t>
            </a:r>
            <a:r>
              <a:rPr lang="en-US" altLang="zh-CN" dirty="0">
                <a:solidFill>
                  <a:prstClr val="black"/>
                </a:solidFill>
                <a:latin typeface="Times New Roman" panose="02020603050405020304" pitchFamily="18" charset="0"/>
                <a:ea typeface="黑体" panose="02010609060101010101" pitchFamily="49" charset="-122"/>
              </a:rPr>
              <a:t>(20)</a:t>
            </a:r>
            <a:r>
              <a:rPr lang="zh-CN" altLang="en-US" dirty="0">
                <a:solidFill>
                  <a:prstClr val="black"/>
                </a:solidFill>
                <a:latin typeface="Times New Roman" panose="02020603050405020304" pitchFamily="18" charset="0"/>
                <a:ea typeface="黑体" panose="02010609060101010101" pitchFamily="49" charset="-122"/>
              </a:rPr>
              <a:t>就会变小。</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还值得注意的是，当强度差较小时</a:t>
            </a:r>
            <a:r>
              <a:rPr lang="en-US" altLang="zh-CN"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g</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5) </a:t>
            </a:r>
            <a:r>
              <a:rPr lang="zh-CN" altLang="en-US" dirty="0">
                <a:solidFill>
                  <a:prstClr val="black"/>
                </a:solidFill>
                <a:latin typeface="Times New Roman" panose="02020603050405020304" pitchFamily="18" charset="0"/>
                <a:ea typeface="黑体" panose="02010609060101010101" pitchFamily="49" charset="-122"/>
              </a:rPr>
              <a:t>，具有</a:t>
            </a:r>
            <a:r>
              <a:rPr lang="el-GR" altLang="zh-CN" i="1" dirty="0">
                <a:solidFill>
                  <a:prstClr val="black"/>
                </a:solidFill>
                <a:latin typeface="Times New Roman" panose="02020603050405020304" pitchFamily="18" charset="0"/>
                <a:ea typeface="黑体" panose="02010609060101010101" pitchFamily="49" charset="-122"/>
              </a:rPr>
              <a:t>σ</a:t>
            </a:r>
            <a:r>
              <a:rPr lang="en-US" altLang="zh-CN" i="1"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5</a:t>
            </a:r>
            <a:r>
              <a:rPr lang="zh-CN" altLang="en-US" dirty="0">
                <a:solidFill>
                  <a:prstClr val="black"/>
                </a:solidFill>
                <a:latin typeface="Times New Roman" panose="02020603050405020304" pitchFamily="18" charset="0"/>
                <a:ea typeface="黑体" panose="02010609060101010101" pitchFamily="49" charset="-122"/>
              </a:rPr>
              <a:t>的基于二次的核函数值</a:t>
            </a:r>
            <a:r>
              <a:rPr lang="en-US" altLang="zh-CN" i="1" dirty="0" err="1">
                <a:solidFill>
                  <a:prstClr val="black"/>
                </a:solidFill>
                <a:latin typeface="Times New Roman" panose="02020603050405020304" pitchFamily="18" charset="0"/>
                <a:ea typeface="黑体" panose="02010609060101010101" pitchFamily="49" charset="-122"/>
              </a:rPr>
              <a:t>T</a:t>
            </a:r>
            <a:r>
              <a:rPr lang="en-US" altLang="zh-CN" i="1" baseline="-25000" dirty="0" err="1">
                <a:solidFill>
                  <a:prstClr val="black"/>
                </a:solidFill>
                <a:latin typeface="Times New Roman" panose="02020603050405020304" pitchFamily="18" charset="0"/>
                <a:ea typeface="黑体" panose="02010609060101010101" pitchFamily="49" charset="-122"/>
              </a:rPr>
              <a:t>q</a:t>
            </a:r>
            <a:r>
              <a:rPr lang="en-US" altLang="zh-CN" i="1" dirty="0">
                <a:solidFill>
                  <a:prstClr val="black"/>
                </a:solidFill>
                <a:latin typeface="Times New Roman" panose="02020603050405020304" pitchFamily="18" charset="0"/>
                <a:ea typeface="黑体" panose="02010609060101010101" pitchFamily="49" charset="-122"/>
              </a:rPr>
              <a:t>(5)</a:t>
            </a:r>
            <a:r>
              <a:rPr lang="zh-CN" altLang="en-US" dirty="0">
                <a:solidFill>
                  <a:prstClr val="black"/>
                </a:solidFill>
                <a:latin typeface="Times New Roman" panose="02020603050405020304" pitchFamily="18" charset="0"/>
                <a:ea typeface="黑体" panose="02010609060101010101" pitchFamily="49" charset="-122"/>
              </a:rPr>
              <a:t>仍然大于具有</a:t>
            </a:r>
            <a:r>
              <a:rPr lang="el-GR" altLang="zh-CN" i="1" dirty="0">
                <a:solidFill>
                  <a:prstClr val="black"/>
                </a:solidFill>
                <a:latin typeface="Times New Roman" panose="02020603050405020304" pitchFamily="18" charset="0"/>
                <a:ea typeface="黑体" panose="02010609060101010101" pitchFamily="49" charset="-122"/>
              </a:rPr>
              <a:t>σ</a:t>
            </a:r>
            <a:r>
              <a:rPr lang="en-US" altLang="zh-CN" i="1"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20</a:t>
            </a:r>
            <a:r>
              <a:rPr lang="zh-CN" altLang="en-US" dirty="0">
                <a:solidFill>
                  <a:prstClr val="black"/>
                </a:solidFill>
                <a:latin typeface="Times New Roman" panose="02020603050405020304" pitchFamily="18" charset="0"/>
                <a:ea typeface="黑体" panose="02010609060101010101" pitchFamily="49" charset="-122"/>
              </a:rPr>
              <a:t>的高斯核函数值</a:t>
            </a:r>
            <a:r>
              <a:rPr lang="en-US" altLang="zh-CN" i="1" dirty="0">
                <a:solidFill>
                  <a:prstClr val="black"/>
                </a:solidFill>
                <a:latin typeface="Times New Roman" panose="02020603050405020304" pitchFamily="18" charset="0"/>
                <a:ea typeface="黑体" panose="02010609060101010101" pitchFamily="49" charset="-122"/>
              </a:rPr>
              <a:t>T</a:t>
            </a:r>
            <a:r>
              <a:rPr lang="en-US" altLang="zh-CN" i="1" baseline="-25000" dirty="0">
                <a:solidFill>
                  <a:prstClr val="black"/>
                </a:solidFill>
                <a:latin typeface="Times New Roman" panose="02020603050405020304" pitchFamily="18" charset="0"/>
                <a:ea typeface="黑体" panose="02010609060101010101" pitchFamily="49" charset="-122"/>
              </a:rPr>
              <a:t>G</a:t>
            </a:r>
            <a:r>
              <a:rPr lang="en-US" altLang="zh-CN" dirty="0">
                <a:solidFill>
                  <a:prstClr val="black"/>
                </a:solidFill>
                <a:latin typeface="Times New Roman" panose="02020603050405020304" pitchFamily="18" charset="0"/>
                <a:ea typeface="黑体" panose="02010609060101010101" pitchFamily="49" charset="-122"/>
              </a:rPr>
              <a:t>(20)</a:t>
            </a:r>
            <a:r>
              <a:rPr lang="zh-CN" altLang="en-US" dirty="0">
                <a:solidFill>
                  <a:prstClr val="black"/>
                </a:solidFill>
                <a:latin typeface="Times New Roman" panose="02020603050405020304" pitchFamily="18" charset="0"/>
                <a:ea typeface="黑体" panose="02010609060101010101" pitchFamily="49" charset="-122"/>
              </a:rPr>
              <a:t>，这表明了基于二次的核函数在小平滑项的</a:t>
            </a:r>
            <a:r>
              <a:rPr lang="el-GR" altLang="zh-CN" i="1" dirty="0">
                <a:solidFill>
                  <a:prstClr val="black"/>
                </a:solidFill>
                <a:latin typeface="Times New Roman" panose="02020603050405020304" pitchFamily="18" charset="0"/>
                <a:ea typeface="黑体" panose="02010609060101010101" pitchFamily="49" charset="-122"/>
              </a:rPr>
              <a:t>σ</a:t>
            </a:r>
            <a:r>
              <a:rPr lang="zh-CN" altLang="en-US" dirty="0">
                <a:solidFill>
                  <a:prstClr val="black"/>
                </a:solidFill>
                <a:latin typeface="Times New Roman" panose="02020603050405020304" pitchFamily="18" charset="0"/>
                <a:ea typeface="黑体" panose="02010609060101010101" pitchFamily="49" charset="-122"/>
              </a:rPr>
              <a:t>情况下的稳健性。</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非局部方法的匹配结果与代价聚合路径有关。本文将代价传播路径分为连通路径和非连通路径。如果从头到尾的所有像素都属于同一区域，则该路径称为连通路径；否则，称为未连接路径。好的代价聚合路径应该是连通路径。</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大多数非局部法通过水平</a:t>
            </a:r>
            <a:r>
              <a:rPr lang="en-US" altLang="zh-CN"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垂直扫描线定义路径</a:t>
            </a:r>
            <a:r>
              <a:rPr lang="en-US" altLang="zh-CN" dirty="0">
                <a:solidFill>
                  <a:prstClr val="black"/>
                </a:solidFill>
                <a:latin typeface="Times New Roman" panose="02020603050405020304" pitchFamily="18" charset="0"/>
                <a:ea typeface="黑体" panose="02010609060101010101" pitchFamily="49" charset="-122"/>
              </a:rPr>
              <a:t>(Pham</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Jeon</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2013</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err="1">
                <a:solidFill>
                  <a:prstClr val="black"/>
                </a:solidFill>
                <a:latin typeface="Times New Roman" panose="02020603050405020304" pitchFamily="18" charset="0"/>
                <a:ea typeface="黑体" panose="02010609060101010101" pitchFamily="49" charset="-122"/>
              </a:rPr>
              <a:t>Cigla</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err="1">
                <a:solidFill>
                  <a:prstClr val="black"/>
                </a:solidFill>
                <a:latin typeface="Times New Roman" panose="02020603050405020304" pitchFamily="18" charset="0"/>
                <a:ea typeface="黑体" panose="02010609060101010101" pitchFamily="49" charset="-122"/>
              </a:rPr>
              <a:t>Alantan</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2013</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Sun</a:t>
            </a:r>
            <a:r>
              <a:rPr lang="zh-CN" altLang="en-US" dirty="0">
                <a:solidFill>
                  <a:prstClr val="black"/>
                </a:solidFill>
                <a:latin typeface="Times New Roman" panose="02020603050405020304" pitchFamily="18" charset="0"/>
                <a:ea typeface="黑体" panose="02010609060101010101" pitchFamily="49" charset="-122"/>
              </a:rPr>
              <a:t>等人，</a:t>
            </a:r>
            <a:r>
              <a:rPr lang="en-US" altLang="zh-CN" dirty="0">
                <a:solidFill>
                  <a:prstClr val="black"/>
                </a:solidFill>
                <a:latin typeface="Times New Roman" panose="02020603050405020304" pitchFamily="18" charset="0"/>
                <a:ea typeface="黑体" panose="02010609060101010101" pitchFamily="49" charset="-122"/>
              </a:rPr>
              <a:t>2014</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Cheng</a:t>
            </a:r>
            <a:r>
              <a:rPr lang="zh-CN" altLang="en-US" dirty="0">
                <a:solidFill>
                  <a:prstClr val="black"/>
                </a:solidFill>
                <a:latin typeface="Times New Roman" panose="02020603050405020304" pitchFamily="18" charset="0"/>
                <a:ea typeface="黑体" panose="02010609060101010101" pitchFamily="49" charset="-122"/>
              </a:rPr>
              <a:t>等人，</a:t>
            </a:r>
            <a:r>
              <a:rPr lang="en-US" altLang="zh-CN" dirty="0">
                <a:solidFill>
                  <a:prstClr val="black"/>
                </a:solidFill>
                <a:latin typeface="Times New Roman" panose="02020603050405020304" pitchFamily="18" charset="0"/>
                <a:ea typeface="黑体" panose="02010609060101010101" pitchFamily="49" charset="-122"/>
              </a:rPr>
              <a:t>2015)</a:t>
            </a:r>
            <a:r>
              <a:rPr lang="zh-CN" altLang="en-US" dirty="0">
                <a:solidFill>
                  <a:prstClr val="black"/>
                </a:solidFill>
                <a:latin typeface="Times New Roman" panose="02020603050405020304" pitchFamily="18" charset="0"/>
                <a:ea typeface="黑体" panose="02010609060101010101" pitchFamily="49" charset="-122"/>
              </a:rPr>
              <a:t>。然而，由水平</a:t>
            </a:r>
            <a:r>
              <a:rPr lang="en-US" altLang="zh-CN"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垂直扫描线描述的路径可能是不连接的，即使起点和终点属于同一区域，如图</a:t>
            </a:r>
            <a:r>
              <a:rPr lang="en-US" altLang="zh-CN" dirty="0">
                <a:solidFill>
                  <a:prstClr val="black"/>
                </a:solidFill>
                <a:latin typeface="Times New Roman" panose="02020603050405020304" pitchFamily="18" charset="0"/>
                <a:ea typeface="黑体" panose="02010609060101010101" pitchFamily="49" charset="-122"/>
              </a:rPr>
              <a:t>3</a:t>
            </a:r>
            <a:r>
              <a:rPr lang="zh-CN" altLang="en-US" dirty="0">
                <a:solidFill>
                  <a:prstClr val="black"/>
                </a:solidFill>
                <a:latin typeface="Times New Roman" panose="02020603050405020304" pitchFamily="18" charset="0"/>
                <a:ea typeface="黑体" panose="02010609060101010101" pitchFamily="49" charset="-122"/>
              </a:rPr>
              <a:t>。</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15</a:t>
            </a:fld>
            <a:endParaRPr lang="zh-CN" altLang="en-US" dirty="0"/>
          </a:p>
        </p:txBody>
      </p:sp>
      <p:pic>
        <p:nvPicPr>
          <p:cNvPr id="2" name="图片 1">
            <a:extLst>
              <a:ext uri="{FF2B5EF4-FFF2-40B4-BE49-F238E27FC236}">
                <a16:creationId xmlns:a16="http://schemas.microsoft.com/office/drawing/2014/main" id="{358D3FCB-127A-4F8D-B4A7-A0D62F550CFF}"/>
              </a:ext>
            </a:extLst>
          </p:cNvPr>
          <p:cNvPicPr>
            <a:picLocks noChangeAspect="1"/>
          </p:cNvPicPr>
          <p:nvPr/>
        </p:nvPicPr>
        <p:blipFill>
          <a:blip r:embed="rId3"/>
          <a:stretch>
            <a:fillRect/>
          </a:stretch>
        </p:blipFill>
        <p:spPr>
          <a:xfrm>
            <a:off x="4487376" y="5137260"/>
            <a:ext cx="3238029" cy="1601606"/>
          </a:xfrm>
          <a:prstGeom prst="rect">
            <a:avLst/>
          </a:prstGeom>
        </p:spPr>
      </p:pic>
    </p:spTree>
    <p:extLst>
      <p:ext uri="{BB962C8B-B14F-4D97-AF65-F5344CB8AC3E}">
        <p14:creationId xmlns:p14="http://schemas.microsoft.com/office/powerpoint/2010/main" val="1858795882"/>
      </p:ext>
    </p:extLst>
  </p:cSld>
  <p:clrMapOvr>
    <a:masterClrMapping/>
  </p:clrMapOvr>
  <p:transition advTm="40845"/>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0709472"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10709473"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PROPOSED METHOD: Image-guided Non-local Matching</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81213" cy="5025735"/>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在图</a:t>
            </a:r>
            <a:r>
              <a:rPr lang="en-US" altLang="zh-CN" dirty="0">
                <a:solidFill>
                  <a:prstClr val="black"/>
                </a:solidFill>
                <a:latin typeface="Times New Roman" panose="02020603050405020304" pitchFamily="18" charset="0"/>
                <a:ea typeface="黑体" panose="02010609060101010101" pitchFamily="49" charset="-122"/>
              </a:rPr>
              <a:t>3</a:t>
            </a:r>
            <a:r>
              <a:rPr lang="zh-CN" altLang="en-US" dirty="0">
                <a:solidFill>
                  <a:prstClr val="black"/>
                </a:solidFill>
                <a:latin typeface="Times New Roman" panose="02020603050405020304" pitchFamily="18" charset="0"/>
                <a:ea typeface="黑体" panose="02010609060101010101" pitchFamily="49" charset="-122"/>
              </a:rPr>
              <a:t>中，红色圆圈表示像素；蓝色线条表示路径；箭头表示代价聚合的方向。像素</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p2</a:t>
            </a:r>
            <a:r>
              <a:rPr lang="zh-CN" altLang="en-US" dirty="0">
                <a:solidFill>
                  <a:prstClr val="black"/>
                </a:solidFill>
                <a:latin typeface="Times New Roman" panose="02020603050405020304" pitchFamily="18" charset="0"/>
                <a:ea typeface="黑体" panose="02010609060101010101" pitchFamily="49" charset="-122"/>
              </a:rPr>
              <a:t>属于同一区域。像素</a:t>
            </a:r>
            <a:r>
              <a:rPr lang="en-US" altLang="zh-CN" dirty="0">
                <a:solidFill>
                  <a:prstClr val="black"/>
                </a:solidFill>
                <a:latin typeface="Times New Roman" panose="02020603050405020304" pitchFamily="18" charset="0"/>
                <a:ea typeface="黑体" panose="02010609060101010101" pitchFamily="49" charset="-122"/>
              </a:rPr>
              <a:t>p3</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p4</a:t>
            </a:r>
            <a:r>
              <a:rPr lang="zh-CN" altLang="en-US" dirty="0">
                <a:solidFill>
                  <a:prstClr val="black"/>
                </a:solidFill>
                <a:latin typeface="Times New Roman" panose="02020603050405020304" pitchFamily="18" charset="0"/>
                <a:ea typeface="黑体" panose="02010609060101010101" pitchFamily="49" charset="-122"/>
              </a:rPr>
              <a:t>属于其他区域。如果将</a:t>
            </a:r>
            <a:r>
              <a:rPr lang="en-US" altLang="zh-CN" dirty="0">
                <a:solidFill>
                  <a:prstClr val="black"/>
                </a:solidFill>
                <a:latin typeface="Times New Roman" panose="02020603050405020304" pitchFamily="18" charset="0"/>
                <a:ea typeface="黑体" panose="02010609060101010101" pitchFamily="49" charset="-122"/>
              </a:rPr>
              <a:t>p2</a:t>
            </a:r>
            <a:r>
              <a:rPr lang="zh-CN" altLang="en-US" dirty="0">
                <a:solidFill>
                  <a:prstClr val="black"/>
                </a:solidFill>
                <a:latin typeface="Times New Roman" panose="02020603050405020304" pitchFamily="18" charset="0"/>
                <a:ea typeface="黑体" panose="02010609060101010101" pitchFamily="49" charset="-122"/>
              </a:rPr>
              <a:t>的代价传播到</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，则有两条路径：</a:t>
            </a:r>
            <a:r>
              <a:rPr lang="en-US" altLang="zh-CN" dirty="0">
                <a:solidFill>
                  <a:prstClr val="black"/>
                </a:solidFill>
                <a:latin typeface="Times New Roman" panose="02020603050405020304" pitchFamily="18" charset="0"/>
                <a:ea typeface="黑体" panose="02010609060101010101" pitchFamily="49" charset="-122"/>
              </a:rPr>
              <a:t>p2-p3-p1</a:t>
            </a:r>
            <a:r>
              <a:rPr lang="zh-CN" altLang="en-US" dirty="0">
                <a:solidFill>
                  <a:prstClr val="black"/>
                </a:solidFill>
                <a:latin typeface="Times New Roman" panose="02020603050405020304" pitchFamily="18" charset="0"/>
                <a:ea typeface="黑体" panose="02010609060101010101" pitchFamily="49" charset="-122"/>
              </a:rPr>
              <a:t>或</a:t>
            </a:r>
            <a:r>
              <a:rPr lang="en-US" altLang="zh-CN" dirty="0">
                <a:solidFill>
                  <a:prstClr val="black"/>
                </a:solidFill>
                <a:latin typeface="Times New Roman" panose="02020603050405020304" pitchFamily="18" charset="0"/>
                <a:ea typeface="黑体" panose="02010609060101010101" pitchFamily="49" charset="-122"/>
              </a:rPr>
              <a:t>p2-p4-p1</a:t>
            </a:r>
            <a:r>
              <a:rPr lang="zh-CN" altLang="en-US" dirty="0">
                <a:solidFill>
                  <a:prstClr val="black"/>
                </a:solidFill>
                <a:latin typeface="Times New Roman" panose="02020603050405020304" pitchFamily="18" charset="0"/>
                <a:ea typeface="黑体" panose="02010609060101010101" pitchFamily="49" charset="-122"/>
              </a:rPr>
              <a:t>。无论选择哪条路径，都无法避免穿过</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p2</a:t>
            </a:r>
            <a:r>
              <a:rPr lang="zh-CN" altLang="en-US" dirty="0">
                <a:solidFill>
                  <a:prstClr val="black"/>
                </a:solidFill>
                <a:latin typeface="Times New Roman" panose="02020603050405020304" pitchFamily="18" charset="0"/>
                <a:ea typeface="黑体" panose="02010609060101010101" pitchFamily="49" charset="-122"/>
              </a:rPr>
              <a:t>区域之外的像素。因此，从</a:t>
            </a:r>
            <a:r>
              <a:rPr lang="en-US" altLang="zh-CN" dirty="0">
                <a:solidFill>
                  <a:prstClr val="black"/>
                </a:solidFill>
                <a:latin typeface="Times New Roman" panose="02020603050405020304" pitchFamily="18" charset="0"/>
                <a:ea typeface="黑体" panose="02010609060101010101" pitchFamily="49" charset="-122"/>
              </a:rPr>
              <a:t>p2</a:t>
            </a:r>
            <a:r>
              <a:rPr lang="zh-CN" altLang="en-US" dirty="0">
                <a:solidFill>
                  <a:prstClr val="black"/>
                </a:solidFill>
                <a:latin typeface="Times New Roman" panose="02020603050405020304" pitchFamily="18" charset="0"/>
                <a:ea typeface="黑体" panose="02010609060101010101" pitchFamily="49" charset="-122"/>
              </a:rPr>
              <a:t>到</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的支承很小，即路径是不相连的。</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为了解决上述问题，本文提出了一种新的基于八个方向的代价聚合方法，该方法不仅包括水平</a:t>
            </a:r>
            <a:r>
              <a:rPr lang="en-US" altLang="zh-CN"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垂直方向，而且还包括四个对角方向。新方法需要两次迭代。在</a:t>
            </a:r>
            <a:r>
              <a:rPr lang="zh-CN" altLang="en-US" b="1" dirty="0">
                <a:solidFill>
                  <a:prstClr val="black"/>
                </a:solidFill>
                <a:latin typeface="Times New Roman" panose="02020603050405020304" pitchFamily="18" charset="0"/>
                <a:ea typeface="黑体" panose="02010609060101010101" pitchFamily="49" charset="-122"/>
              </a:rPr>
              <a:t>第一次迭代</a:t>
            </a:r>
            <a:r>
              <a:rPr lang="zh-CN" altLang="en-US" dirty="0">
                <a:solidFill>
                  <a:prstClr val="black"/>
                </a:solidFill>
                <a:latin typeface="Times New Roman" panose="02020603050405020304" pitchFamily="18" charset="0"/>
                <a:ea typeface="黑体" panose="02010609060101010101" pitchFamily="49" charset="-122"/>
              </a:rPr>
              <a:t>中，汇总来自八个方向的代价聚合结果，如下所示：</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其中，</a:t>
            </a:r>
            <a:r>
              <a:rPr lang="en-US" altLang="zh-CN" dirty="0">
                <a:solidFill>
                  <a:prstClr val="black"/>
                </a:solidFill>
                <a:latin typeface="Times New Roman" panose="02020603050405020304" pitchFamily="18" charset="0"/>
                <a:ea typeface="黑体" panose="02010609060101010101" pitchFamily="49" charset="-122"/>
              </a:rPr>
              <a:t>L</a:t>
            </a:r>
            <a:r>
              <a:rPr lang="zh-CN" altLang="en-US" dirty="0">
                <a:solidFill>
                  <a:prstClr val="black"/>
                </a:solidFill>
                <a:latin typeface="Times New Roman" panose="02020603050405020304" pitchFamily="18" charset="0"/>
                <a:ea typeface="黑体" panose="02010609060101010101" pitchFamily="49" charset="-122"/>
              </a:rPr>
              <a:t>表示通过公式</a:t>
            </a:r>
            <a:r>
              <a:rPr lang="en-US" altLang="zh-CN" dirty="0">
                <a:solidFill>
                  <a:prstClr val="black"/>
                </a:solidFill>
                <a:latin typeface="Times New Roman" panose="02020603050405020304" pitchFamily="18" charset="0"/>
                <a:ea typeface="黑体" panose="02010609060101010101" pitchFamily="49" charset="-122"/>
              </a:rPr>
              <a:t>(8)</a:t>
            </a:r>
            <a:r>
              <a:rPr lang="zh-CN" altLang="en-US" dirty="0">
                <a:solidFill>
                  <a:prstClr val="black"/>
                </a:solidFill>
                <a:latin typeface="Times New Roman" panose="02020603050405020304" pitchFamily="18" charset="0"/>
                <a:ea typeface="黑体" panose="02010609060101010101" pitchFamily="49" charset="-122"/>
              </a:rPr>
              <a:t>计算的聚合代价；</a:t>
            </a:r>
            <a:r>
              <a:rPr lang="en-US" altLang="zh-CN" dirty="0">
                <a:solidFill>
                  <a:prstClr val="black"/>
                </a:solidFill>
                <a:latin typeface="Times New Roman" panose="02020603050405020304" pitchFamily="18" charset="0"/>
                <a:ea typeface="黑体" panose="02010609060101010101" pitchFamily="49" charset="-122"/>
              </a:rPr>
              <a:t>r</a:t>
            </a:r>
            <a:r>
              <a:rPr lang="zh-CN" altLang="en-US" dirty="0">
                <a:solidFill>
                  <a:prstClr val="black"/>
                </a:solidFill>
                <a:latin typeface="Times New Roman" panose="02020603050405020304" pitchFamily="18" charset="0"/>
                <a:ea typeface="黑体" panose="02010609060101010101" pitchFamily="49" charset="-122"/>
              </a:rPr>
              <a:t>表示路径方向，包括</a:t>
            </a:r>
            <a:r>
              <a:rPr lang="en-US" altLang="zh-CN" dirty="0">
                <a:solidFill>
                  <a:prstClr val="black"/>
                </a:solidFill>
                <a:latin typeface="Times New Roman" panose="02020603050405020304" pitchFamily="18" charset="0"/>
                <a:ea typeface="黑体" panose="02010609060101010101" pitchFamily="49" charset="-122"/>
              </a:rPr>
              <a:t>0°</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45°</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90°</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135°</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180°</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225°</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270°</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315°</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S</a:t>
            </a:r>
            <a:r>
              <a:rPr lang="zh-CN" altLang="en-US" dirty="0">
                <a:solidFill>
                  <a:prstClr val="black"/>
                </a:solidFill>
                <a:latin typeface="Times New Roman" panose="02020603050405020304" pitchFamily="18" charset="0"/>
                <a:ea typeface="黑体" panose="02010609060101010101" pitchFamily="49" charset="-122"/>
              </a:rPr>
              <a:t>表示八个方向的聚合代价之和。</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在第一次迭代之后，对于每个像素，路径只存在于</a:t>
            </a:r>
            <a:r>
              <a:rPr lang="en-US" altLang="zh-CN" dirty="0">
                <a:solidFill>
                  <a:prstClr val="black"/>
                </a:solidFill>
                <a:latin typeface="Times New Roman" panose="02020603050405020304" pitchFamily="18" charset="0"/>
                <a:ea typeface="黑体" panose="02010609060101010101" pitchFamily="49" charset="-122"/>
              </a:rPr>
              <a:t>8</a:t>
            </a:r>
            <a:r>
              <a:rPr lang="zh-CN" altLang="en-US" dirty="0">
                <a:solidFill>
                  <a:prstClr val="black"/>
                </a:solidFill>
                <a:latin typeface="Times New Roman" panose="02020603050405020304" pitchFamily="18" charset="0"/>
                <a:ea typeface="黑体" panose="02010609060101010101" pitchFamily="49" charset="-122"/>
              </a:rPr>
              <a:t>个方向的扫描线上。在扫描线之外没有链接像素的路径。因此，将第一次迭代中的聚合结果</a:t>
            </a:r>
            <a:r>
              <a:rPr lang="en-US" altLang="zh-CN" dirty="0">
                <a:solidFill>
                  <a:prstClr val="black"/>
                </a:solidFill>
                <a:latin typeface="Times New Roman" panose="02020603050405020304" pitchFamily="18" charset="0"/>
                <a:ea typeface="黑体" panose="02010609060101010101" pitchFamily="49" charset="-122"/>
              </a:rPr>
              <a:t>S</a:t>
            </a:r>
            <a:r>
              <a:rPr lang="zh-CN" altLang="en-US" dirty="0">
                <a:solidFill>
                  <a:prstClr val="black"/>
                </a:solidFill>
                <a:latin typeface="Times New Roman" panose="02020603050405020304" pitchFamily="18" charset="0"/>
                <a:ea typeface="黑体" panose="02010609060101010101" pitchFamily="49" charset="-122"/>
              </a:rPr>
              <a:t>视为第二次迭代中的新代价，然后沿扫描线再次聚合新代价。最后，对</a:t>
            </a:r>
            <a:r>
              <a:rPr lang="en-US" altLang="zh-CN" dirty="0">
                <a:solidFill>
                  <a:prstClr val="black"/>
                </a:solidFill>
                <a:latin typeface="Times New Roman" panose="02020603050405020304" pitchFamily="18" charset="0"/>
                <a:ea typeface="黑体" panose="02010609060101010101" pitchFamily="49" charset="-122"/>
              </a:rPr>
              <a:t>8</a:t>
            </a:r>
            <a:r>
              <a:rPr lang="zh-CN" altLang="en-US" dirty="0">
                <a:solidFill>
                  <a:prstClr val="black"/>
                </a:solidFill>
                <a:latin typeface="Times New Roman" panose="02020603050405020304" pitchFamily="18" charset="0"/>
                <a:ea typeface="黑体" panose="02010609060101010101" pitchFamily="49" charset="-122"/>
              </a:rPr>
              <a:t>个方向的代价聚合结果进行求和。</a:t>
            </a:r>
            <a:r>
              <a:rPr lang="en-US" altLang="zh-CN" dirty="0">
                <a:solidFill>
                  <a:prstClr val="black"/>
                </a:solidFill>
                <a:latin typeface="Times New Roman" panose="02020603050405020304" pitchFamily="18" charset="0"/>
                <a:ea typeface="黑体" panose="02010609060101010101" pitchFamily="49" charset="-122"/>
              </a:rPr>
              <a:t>S</a:t>
            </a:r>
            <a:r>
              <a:rPr lang="en-US" altLang="zh-CN" baseline="30000" dirty="0">
                <a:solidFill>
                  <a:prstClr val="black"/>
                </a:solidFill>
                <a:latin typeface="Times New Roman" panose="02020603050405020304" pitchFamily="18" charset="0"/>
                <a:ea typeface="黑体" panose="02010609060101010101" pitchFamily="49" charset="-122"/>
              </a:rPr>
              <a:t>2</a:t>
            </a:r>
            <a:r>
              <a:rPr lang="zh-CN" altLang="en-US" dirty="0">
                <a:solidFill>
                  <a:prstClr val="black"/>
                </a:solidFill>
                <a:latin typeface="Times New Roman" panose="02020603050405020304" pitchFamily="18" charset="0"/>
                <a:ea typeface="黑体" panose="02010609060101010101" pitchFamily="49" charset="-122"/>
              </a:rPr>
              <a:t>被定义为第二次迭代中的新聚合结果。经过两次迭代后，图像中任意两个像素之间存在路径。路径已连接或未连接。</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16</a:t>
            </a:fld>
            <a:endParaRPr lang="zh-CN" altLang="en-US" dirty="0"/>
          </a:p>
        </p:txBody>
      </p:sp>
      <p:pic>
        <p:nvPicPr>
          <p:cNvPr id="4" name="图片 3">
            <a:extLst>
              <a:ext uri="{FF2B5EF4-FFF2-40B4-BE49-F238E27FC236}">
                <a16:creationId xmlns:a16="http://schemas.microsoft.com/office/drawing/2014/main" id="{32D7E7C5-00A2-4A0B-B6DD-08919C4C5F78}"/>
              </a:ext>
            </a:extLst>
          </p:cNvPr>
          <p:cNvPicPr>
            <a:picLocks noChangeAspect="1"/>
          </p:cNvPicPr>
          <p:nvPr/>
        </p:nvPicPr>
        <p:blipFill>
          <a:blip r:embed="rId3"/>
          <a:stretch>
            <a:fillRect/>
          </a:stretch>
        </p:blipFill>
        <p:spPr>
          <a:xfrm>
            <a:off x="3711543" y="3386022"/>
            <a:ext cx="4768914" cy="560652"/>
          </a:xfrm>
          <a:prstGeom prst="rect">
            <a:avLst/>
          </a:prstGeom>
        </p:spPr>
      </p:pic>
    </p:spTree>
    <p:extLst>
      <p:ext uri="{BB962C8B-B14F-4D97-AF65-F5344CB8AC3E}">
        <p14:creationId xmlns:p14="http://schemas.microsoft.com/office/powerpoint/2010/main" val="3811916439"/>
      </p:ext>
    </p:extLst>
  </p:cSld>
  <p:clrMapOvr>
    <a:masterClrMapping/>
  </p:clrMapOvr>
  <p:transition advTm="40845"/>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0709472"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10709473"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PROPOSED METHOD: Image-guided Non-local Matching</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81213" cy="870751"/>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对于每个像素，最终代价聚合结果可能在大小上有很大差异，这将使得有必要对聚合结果</a:t>
            </a:r>
            <a:r>
              <a:rPr lang="en-US" altLang="zh-CN" dirty="0">
                <a:solidFill>
                  <a:prstClr val="black"/>
                </a:solidFill>
                <a:latin typeface="Times New Roman" panose="02020603050405020304" pitchFamily="18" charset="0"/>
                <a:ea typeface="黑体" panose="02010609060101010101" pitchFamily="49" charset="-122"/>
              </a:rPr>
              <a:t>S</a:t>
            </a:r>
            <a:r>
              <a:rPr lang="en-US" altLang="zh-CN" baseline="30000" dirty="0">
                <a:solidFill>
                  <a:prstClr val="black"/>
                </a:solidFill>
                <a:latin typeface="Times New Roman" panose="02020603050405020304" pitchFamily="18" charset="0"/>
                <a:ea typeface="黑体" panose="02010609060101010101" pitchFamily="49" charset="-122"/>
              </a:rPr>
              <a:t>2</a:t>
            </a:r>
            <a:r>
              <a:rPr lang="zh-CN" altLang="en-US" dirty="0">
                <a:solidFill>
                  <a:prstClr val="black"/>
                </a:solidFill>
                <a:latin typeface="Times New Roman" panose="02020603050405020304" pitchFamily="18" charset="0"/>
                <a:ea typeface="黑体" panose="02010609060101010101" pitchFamily="49" charset="-122"/>
              </a:rPr>
              <a:t>进行归一化。经过两次迭代后，任意两个像素之间的路径如图</a:t>
            </a:r>
            <a:r>
              <a:rPr lang="en-US" altLang="zh-CN" dirty="0">
                <a:solidFill>
                  <a:prstClr val="black"/>
                </a:solidFill>
                <a:latin typeface="Times New Roman" panose="02020603050405020304" pitchFamily="18" charset="0"/>
                <a:ea typeface="黑体" panose="02010609060101010101" pitchFamily="49" charset="-122"/>
              </a:rPr>
              <a:t>4</a:t>
            </a:r>
            <a:r>
              <a:rPr lang="zh-CN" altLang="en-US" dirty="0">
                <a:solidFill>
                  <a:prstClr val="black"/>
                </a:solidFill>
                <a:latin typeface="Times New Roman" panose="02020603050405020304" pitchFamily="18" charset="0"/>
                <a:ea typeface="黑体" panose="02010609060101010101" pitchFamily="49" charset="-122"/>
              </a:rPr>
              <a:t>所示。</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17</a:t>
            </a:fld>
            <a:endParaRPr lang="zh-CN" altLang="en-US" dirty="0"/>
          </a:p>
        </p:txBody>
      </p:sp>
      <p:pic>
        <p:nvPicPr>
          <p:cNvPr id="2" name="图片 1">
            <a:extLst>
              <a:ext uri="{FF2B5EF4-FFF2-40B4-BE49-F238E27FC236}">
                <a16:creationId xmlns:a16="http://schemas.microsoft.com/office/drawing/2014/main" id="{2E7FFE7B-DEDE-4202-8AC3-A831251E17E0}"/>
              </a:ext>
            </a:extLst>
          </p:cNvPr>
          <p:cNvPicPr>
            <a:picLocks noChangeAspect="1"/>
          </p:cNvPicPr>
          <p:nvPr/>
        </p:nvPicPr>
        <p:blipFill>
          <a:blip r:embed="rId3"/>
          <a:stretch>
            <a:fillRect/>
          </a:stretch>
        </p:blipFill>
        <p:spPr>
          <a:xfrm>
            <a:off x="4509601" y="3839580"/>
            <a:ext cx="3193578" cy="2903880"/>
          </a:xfrm>
          <a:prstGeom prst="rect">
            <a:avLst/>
          </a:prstGeom>
        </p:spPr>
      </p:pic>
      <p:sp>
        <p:nvSpPr>
          <p:cNvPr id="12" name="文本框 11">
            <a:extLst>
              <a:ext uri="{FF2B5EF4-FFF2-40B4-BE49-F238E27FC236}">
                <a16:creationId xmlns:a16="http://schemas.microsoft.com/office/drawing/2014/main" id="{031A62E3-DD3B-48C8-9B91-B94A9216426E}"/>
              </a:ext>
            </a:extLst>
          </p:cNvPr>
          <p:cNvSpPr txBox="1"/>
          <p:nvPr/>
        </p:nvSpPr>
        <p:spPr>
          <a:xfrm>
            <a:off x="165784" y="2180311"/>
            <a:ext cx="11881213" cy="1701748"/>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图</a:t>
            </a:r>
            <a:r>
              <a:rPr lang="en-US" altLang="zh-CN" dirty="0">
                <a:solidFill>
                  <a:prstClr val="black"/>
                </a:solidFill>
                <a:latin typeface="Times New Roman" panose="02020603050405020304" pitchFamily="18" charset="0"/>
                <a:ea typeface="黑体" panose="02010609060101010101" pitchFamily="49" charset="-122"/>
              </a:rPr>
              <a:t>4</a:t>
            </a:r>
            <a:r>
              <a:rPr lang="zh-CN" altLang="en-US" dirty="0">
                <a:solidFill>
                  <a:prstClr val="black"/>
                </a:solidFill>
                <a:latin typeface="Times New Roman" panose="02020603050405020304" pitchFamily="18" charset="0"/>
                <a:ea typeface="黑体" panose="02010609060101010101" pitchFamily="49" charset="-122"/>
              </a:rPr>
              <a:t>显示了代价从像素</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传播到</a:t>
            </a:r>
            <a:r>
              <a:rPr lang="en-US" altLang="zh-CN" dirty="0">
                <a:solidFill>
                  <a:prstClr val="black"/>
                </a:solidFill>
                <a:latin typeface="Times New Roman" panose="02020603050405020304" pitchFamily="18" charset="0"/>
                <a:ea typeface="黑体" panose="02010609060101010101" pitchFamily="49" charset="-122"/>
              </a:rPr>
              <a:t>p3</a:t>
            </a:r>
            <a:r>
              <a:rPr lang="zh-CN" altLang="en-US" dirty="0">
                <a:solidFill>
                  <a:prstClr val="black"/>
                </a:solidFill>
                <a:latin typeface="Times New Roman" panose="02020603050405020304" pitchFamily="18" charset="0"/>
                <a:ea typeface="黑体" panose="02010609060101010101" pitchFamily="49" charset="-122"/>
              </a:rPr>
              <a:t>的路径。圆圈代表像素；绿线代表</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的八条扫描线，蓝线代表</a:t>
            </a:r>
            <a:r>
              <a:rPr lang="en-US" altLang="zh-CN" dirty="0">
                <a:solidFill>
                  <a:prstClr val="black"/>
                </a:solidFill>
                <a:latin typeface="Times New Roman" panose="02020603050405020304" pitchFamily="18" charset="0"/>
                <a:ea typeface="黑体" panose="02010609060101010101" pitchFamily="49" charset="-122"/>
              </a:rPr>
              <a:t>p3</a:t>
            </a:r>
            <a:r>
              <a:rPr lang="zh-CN" altLang="en-US" dirty="0">
                <a:solidFill>
                  <a:prstClr val="black"/>
                </a:solidFill>
                <a:latin typeface="Times New Roman" panose="02020603050405020304" pitchFamily="18" charset="0"/>
                <a:ea typeface="黑体" panose="02010609060101010101" pitchFamily="49" charset="-122"/>
              </a:rPr>
              <a:t>的八条扫描线。代价传播的路径由两组扫描线的交点定义，用紫色圆圈表示；箭头表示代价传播的方向。从图</a:t>
            </a:r>
            <a:r>
              <a:rPr lang="en-US" altLang="zh-CN" dirty="0">
                <a:solidFill>
                  <a:prstClr val="black"/>
                </a:solidFill>
                <a:latin typeface="Times New Roman" panose="02020603050405020304" pitchFamily="18" charset="0"/>
                <a:ea typeface="黑体" panose="02010609060101010101" pitchFamily="49" charset="-122"/>
              </a:rPr>
              <a:t>4</a:t>
            </a:r>
            <a:r>
              <a:rPr lang="zh-CN" altLang="en-US" dirty="0">
                <a:solidFill>
                  <a:prstClr val="black"/>
                </a:solidFill>
                <a:latin typeface="Times New Roman" panose="02020603050405020304" pitchFamily="18" charset="0"/>
                <a:ea typeface="黑体" panose="02010609060101010101" pitchFamily="49" charset="-122"/>
              </a:rPr>
              <a:t>可以看出，基于八个方向的代价聚合方法可以为从</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到</a:t>
            </a:r>
            <a:r>
              <a:rPr lang="en-US" altLang="zh-CN" dirty="0">
                <a:solidFill>
                  <a:prstClr val="black"/>
                </a:solidFill>
                <a:latin typeface="Times New Roman" panose="02020603050405020304" pitchFamily="18" charset="0"/>
                <a:ea typeface="黑体" panose="02010609060101010101" pitchFamily="49" charset="-122"/>
              </a:rPr>
              <a:t>p3</a:t>
            </a:r>
            <a:r>
              <a:rPr lang="zh-CN" altLang="en-US" dirty="0">
                <a:solidFill>
                  <a:prstClr val="black"/>
                </a:solidFill>
                <a:latin typeface="Times New Roman" panose="02020603050405020304" pitchFamily="18" charset="0"/>
                <a:ea typeface="黑体" panose="02010609060101010101" pitchFamily="49" charset="-122"/>
              </a:rPr>
              <a:t>的代价传播提供多条路径，包括水平路径、垂直路径和对角路径。通常，这些路径中必须至少有一条是连接的；但也可能没有一条路径连接在环形区域或</a:t>
            </a:r>
            <a:r>
              <a:rPr lang="en-US" altLang="zh-CN" dirty="0">
                <a:solidFill>
                  <a:prstClr val="black"/>
                </a:solidFill>
                <a:latin typeface="Times New Roman" panose="02020603050405020304" pitchFamily="18" charset="0"/>
                <a:ea typeface="黑体" panose="02010609060101010101" pitchFamily="49" charset="-122"/>
              </a:rPr>
              <a:t>U</a:t>
            </a:r>
            <a:r>
              <a:rPr lang="zh-CN" altLang="en-US" dirty="0">
                <a:solidFill>
                  <a:prstClr val="black"/>
                </a:solidFill>
                <a:latin typeface="Times New Roman" panose="02020603050405020304" pitchFamily="18" charset="0"/>
                <a:ea typeface="黑体" panose="02010609060101010101" pitchFamily="49" charset="-122"/>
              </a:rPr>
              <a:t>形区域中。</a:t>
            </a:r>
          </a:p>
        </p:txBody>
      </p:sp>
    </p:spTree>
    <p:extLst>
      <p:ext uri="{BB962C8B-B14F-4D97-AF65-F5344CB8AC3E}">
        <p14:creationId xmlns:p14="http://schemas.microsoft.com/office/powerpoint/2010/main" val="3777756217"/>
      </p:ext>
    </p:extLst>
  </p:cSld>
  <p:clrMapOvr>
    <a:masterClrMapping/>
  </p:clrMapOvr>
  <p:transition advTm="40845"/>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2070716"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3" y="330835"/>
            <a:ext cx="12192000"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PROPOSED METHOD: SGM based on Non-local Aggregated Cost</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81213" cy="2117246"/>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图像引导的非局部方法在强度均匀的区域表现较好，但在纹理区域匹配效果不佳，因为非局部方法没有考虑不同区域之间的代价传播。由于基于能量函数的匹配方法在纹理区域的匹配效果较好，因此该方法将两者结合起来。</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首先，采用第</a:t>
            </a:r>
            <a:r>
              <a:rPr lang="en-US" altLang="zh-CN" dirty="0">
                <a:solidFill>
                  <a:prstClr val="black"/>
                </a:solidFill>
                <a:latin typeface="Times New Roman" panose="02020603050405020304" pitchFamily="18" charset="0"/>
                <a:ea typeface="黑体" panose="02010609060101010101" pitchFamily="49" charset="-122"/>
              </a:rPr>
              <a:t>2.2</a:t>
            </a:r>
            <a:r>
              <a:rPr lang="zh-CN" altLang="en-US" dirty="0">
                <a:solidFill>
                  <a:prstClr val="black"/>
                </a:solidFill>
                <a:latin typeface="Times New Roman" panose="02020603050405020304" pitchFamily="18" charset="0"/>
                <a:ea typeface="黑体" panose="02010609060101010101" pitchFamily="49" charset="-122"/>
              </a:rPr>
              <a:t>节中的非局部匹配方法。然后，将代价聚合结果</a:t>
            </a:r>
            <a:r>
              <a:rPr lang="en-US" altLang="zh-CN" dirty="0">
                <a:solidFill>
                  <a:prstClr val="black"/>
                </a:solidFill>
                <a:latin typeface="Times New Roman" panose="02020603050405020304" pitchFamily="18" charset="0"/>
                <a:ea typeface="黑体" panose="02010609060101010101" pitchFamily="49" charset="-122"/>
              </a:rPr>
              <a:t>S</a:t>
            </a:r>
            <a:r>
              <a:rPr lang="en-US" altLang="zh-CN" baseline="30000" dirty="0">
                <a:solidFill>
                  <a:prstClr val="black"/>
                </a:solidFill>
                <a:latin typeface="Times New Roman" panose="02020603050405020304" pitchFamily="18" charset="0"/>
                <a:ea typeface="黑体" panose="02010609060101010101" pitchFamily="49" charset="-122"/>
              </a:rPr>
              <a:t>2</a:t>
            </a:r>
            <a:r>
              <a:rPr lang="zh-CN" altLang="en-US" dirty="0">
                <a:solidFill>
                  <a:prstClr val="black"/>
                </a:solidFill>
                <a:latin typeface="Times New Roman" panose="02020603050405020304" pitchFamily="18" charset="0"/>
                <a:ea typeface="黑体" panose="02010609060101010101" pitchFamily="49" charset="-122"/>
              </a:rPr>
              <a:t>作为新代价，并使用基于新代价的半全局方法</a:t>
            </a:r>
            <a:r>
              <a:rPr lang="en-US" altLang="zh-CN" dirty="0">
                <a:solidFill>
                  <a:prstClr val="black"/>
                </a:solidFill>
                <a:latin typeface="Times New Roman" panose="02020603050405020304" pitchFamily="18" charset="0"/>
                <a:ea typeface="黑体" panose="02010609060101010101" pitchFamily="49" charset="-122"/>
              </a:rPr>
              <a:t>(</a:t>
            </a:r>
            <a:r>
              <a:rPr lang="en-US" altLang="zh-CN" dirty="0" err="1">
                <a:solidFill>
                  <a:prstClr val="black"/>
                </a:solidFill>
                <a:latin typeface="Times New Roman" panose="02020603050405020304" pitchFamily="18" charset="0"/>
                <a:ea typeface="黑体" panose="02010609060101010101" pitchFamily="49" charset="-122"/>
              </a:rPr>
              <a:t>Hirschmuller</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2008)</a:t>
            </a:r>
            <a:r>
              <a:rPr lang="zh-CN" altLang="en-US" dirty="0">
                <a:solidFill>
                  <a:prstClr val="black"/>
                </a:solidFill>
                <a:latin typeface="Times New Roman" panose="02020603050405020304" pitchFamily="18" charset="0"/>
                <a:ea typeface="黑体" panose="02010609060101010101" pitchFamily="49" charset="-122"/>
              </a:rPr>
              <a:t>来保证纹理区域的性能。最后，采用赢者通吃</a:t>
            </a:r>
            <a:r>
              <a:rPr lang="en-US" altLang="zh-CN" dirty="0">
                <a:solidFill>
                  <a:prstClr val="black"/>
                </a:solidFill>
                <a:latin typeface="Times New Roman" panose="02020603050405020304" pitchFamily="18" charset="0"/>
                <a:ea typeface="黑体" panose="02010609060101010101" pitchFamily="49" charset="-122"/>
              </a:rPr>
              <a:t>(WTA)</a:t>
            </a:r>
            <a:r>
              <a:rPr lang="zh-CN" altLang="en-US" dirty="0">
                <a:solidFill>
                  <a:prstClr val="black"/>
                </a:solidFill>
                <a:latin typeface="Times New Roman" panose="02020603050405020304" pitchFamily="18" charset="0"/>
                <a:ea typeface="黑体" panose="02010609060101010101" pitchFamily="49" charset="-122"/>
              </a:rPr>
              <a:t>策略获得初始视差图像，并采用左右一致性检查法剔除孤立点。</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18</a:t>
            </a:fld>
            <a:endParaRPr lang="zh-CN" altLang="en-US" dirty="0"/>
          </a:p>
        </p:txBody>
      </p:sp>
    </p:spTree>
    <p:extLst>
      <p:ext uri="{BB962C8B-B14F-4D97-AF65-F5344CB8AC3E}">
        <p14:creationId xmlns:p14="http://schemas.microsoft.com/office/powerpoint/2010/main" val="2788387312"/>
      </p:ext>
    </p:extLst>
  </p:cSld>
  <p:clrMapOvr>
    <a:masterClrMapping/>
  </p:clrMapOvr>
  <p:transition advTm="40845"/>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2070716"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3" y="330835"/>
            <a:ext cx="12192000"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PROPOSED METHOD: Image-guided Disparity Interpolation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81213" cy="4194738"/>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经过左右一致性检查后，初始视差图像中存在一些无效像素。为了达到更好的匹配效果，需要对这些无效像素进行内插。</a:t>
            </a: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为此，本文还提出了一种新的图像引导视差内插方法。在该方法中，将有效像素视为可靠像素，将无效像素视为不可靠像素。不可靠像素的视差由同一区域中的可靠像素进行内插。插值法类似于第</a:t>
            </a:r>
            <a:r>
              <a:rPr lang="en-US" altLang="zh-CN" dirty="0">
                <a:solidFill>
                  <a:prstClr val="black"/>
                </a:solidFill>
                <a:latin typeface="Times New Roman" panose="02020603050405020304" pitchFamily="18" charset="0"/>
                <a:ea typeface="黑体" panose="02010609060101010101" pitchFamily="49" charset="-122"/>
              </a:rPr>
              <a:t>2.2</a:t>
            </a:r>
            <a:r>
              <a:rPr lang="zh-CN" altLang="en-US" dirty="0">
                <a:solidFill>
                  <a:prstClr val="black"/>
                </a:solidFill>
                <a:latin typeface="Times New Roman" panose="02020603050405020304" pitchFamily="18" charset="0"/>
                <a:ea typeface="黑体" panose="02010609060101010101" pitchFamily="49" charset="-122"/>
              </a:rPr>
              <a:t>节中描述的非局部方法。首先，根据初始视差图像计算每个像素的代价，如公式</a:t>
            </a:r>
            <a:r>
              <a:rPr lang="en-US" altLang="zh-CN" dirty="0">
                <a:solidFill>
                  <a:prstClr val="black"/>
                </a:solidFill>
                <a:latin typeface="Times New Roman" panose="02020603050405020304" pitchFamily="18" charset="0"/>
                <a:ea typeface="黑体" panose="02010609060101010101" pitchFamily="49" charset="-122"/>
              </a:rPr>
              <a:t>(12)</a:t>
            </a:r>
            <a:r>
              <a:rPr lang="zh-CN" altLang="en-US" dirty="0">
                <a:solidFill>
                  <a:prstClr val="black"/>
                </a:solidFill>
                <a:latin typeface="Times New Roman" panose="02020603050405020304" pitchFamily="18" charset="0"/>
                <a:ea typeface="黑体" panose="02010609060101010101" pitchFamily="49" charset="-122"/>
              </a:rPr>
              <a:t>所示。</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i="1" dirty="0">
                <a:solidFill>
                  <a:prstClr val="black"/>
                </a:solidFill>
                <a:latin typeface="Times New Roman" panose="02020603050405020304" pitchFamily="18" charset="0"/>
                <a:ea typeface="黑体" panose="02010609060101010101" pitchFamily="49" charset="-122"/>
              </a:rPr>
              <a:t>C(p, d)</a:t>
            </a:r>
            <a:r>
              <a:rPr lang="zh-CN" altLang="en-US" dirty="0">
                <a:solidFill>
                  <a:prstClr val="black"/>
                </a:solidFill>
                <a:latin typeface="Times New Roman" panose="02020603050405020304" pitchFamily="18" charset="0"/>
                <a:ea typeface="黑体" panose="02010609060101010101" pitchFamily="49" charset="-122"/>
              </a:rPr>
              <a:t>表示视差</a:t>
            </a:r>
            <a:r>
              <a:rPr lang="en-US" altLang="zh-CN" i="1" dirty="0">
                <a:solidFill>
                  <a:prstClr val="black"/>
                </a:solidFill>
                <a:latin typeface="Times New Roman" panose="02020603050405020304" pitchFamily="18" charset="0"/>
                <a:ea typeface="黑体" panose="02010609060101010101" pitchFamily="49" charset="-122"/>
              </a:rPr>
              <a:t>d</a:t>
            </a:r>
            <a:r>
              <a:rPr lang="zh-CN" altLang="en-US" dirty="0">
                <a:solidFill>
                  <a:prstClr val="black"/>
                </a:solidFill>
                <a:latin typeface="Times New Roman" panose="02020603050405020304" pitchFamily="18" charset="0"/>
                <a:ea typeface="黑体" panose="02010609060101010101" pitchFamily="49" charset="-122"/>
              </a:rPr>
              <a:t>处的像素</a:t>
            </a:r>
            <a:r>
              <a:rPr lang="en-US" altLang="zh-CN" i="1"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的代价；</a:t>
            </a:r>
            <a:r>
              <a:rPr lang="en-US" altLang="zh-CN" i="1" dirty="0">
                <a:solidFill>
                  <a:prstClr val="black"/>
                </a:solidFill>
                <a:latin typeface="Times New Roman" panose="02020603050405020304" pitchFamily="18" charset="0"/>
                <a:ea typeface="黑体" panose="02010609060101010101" pitchFamily="49" charset="-122"/>
              </a:rPr>
              <a:t>M</a:t>
            </a:r>
            <a:r>
              <a:rPr lang="en-US" altLang="zh-CN" baseline="30000" dirty="0">
                <a:solidFill>
                  <a:prstClr val="black"/>
                </a:solidFill>
                <a:latin typeface="Times New Roman" panose="02020603050405020304" pitchFamily="18" charset="0"/>
                <a:ea typeface="黑体" panose="02010609060101010101" pitchFamily="49" charset="-122"/>
              </a:rPr>
              <a:t>0</a:t>
            </a:r>
            <a:r>
              <a:rPr lang="zh-CN" altLang="en-US" dirty="0">
                <a:solidFill>
                  <a:prstClr val="black"/>
                </a:solidFill>
                <a:latin typeface="Times New Roman" panose="02020603050405020304" pitchFamily="18" charset="0"/>
                <a:ea typeface="黑体" panose="02010609060101010101" pitchFamily="49" charset="-122"/>
              </a:rPr>
              <a:t>表示初始视差图像；以及</a:t>
            </a:r>
            <a:r>
              <a:rPr lang="en-US" altLang="zh-CN" i="1"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表示截断阈值。</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然后，以类似于第</a:t>
            </a:r>
            <a:r>
              <a:rPr lang="en-US" altLang="zh-CN" dirty="0">
                <a:solidFill>
                  <a:prstClr val="black"/>
                </a:solidFill>
                <a:latin typeface="Times New Roman" panose="02020603050405020304" pitchFamily="18" charset="0"/>
                <a:ea typeface="黑体" panose="02010609060101010101" pitchFamily="49" charset="-122"/>
              </a:rPr>
              <a:t>2.2</a:t>
            </a:r>
            <a:r>
              <a:rPr lang="zh-CN" altLang="en-US" dirty="0">
                <a:solidFill>
                  <a:prstClr val="black"/>
                </a:solidFill>
                <a:latin typeface="Times New Roman" panose="02020603050405020304" pitchFamily="18" charset="0"/>
                <a:ea typeface="黑体" panose="02010609060101010101" pitchFamily="49" charset="-122"/>
              </a:rPr>
              <a:t>节中描述的非局部方法的方式汇总代价。与非局部方法不同，插值法充分利用可靠像素和不可靠像素来约束代价传播路径。该方法利用可靠像素和不可靠像素，定义了一个新的约束项</a:t>
            </a:r>
            <a:r>
              <a:rPr lang="en-US" altLang="zh-CN"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，如下所示。</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19</a:t>
            </a:fld>
            <a:endParaRPr lang="zh-CN" altLang="en-US" dirty="0"/>
          </a:p>
        </p:txBody>
      </p:sp>
      <p:pic>
        <p:nvPicPr>
          <p:cNvPr id="2" name="图片 1">
            <a:extLst>
              <a:ext uri="{FF2B5EF4-FFF2-40B4-BE49-F238E27FC236}">
                <a16:creationId xmlns:a16="http://schemas.microsoft.com/office/drawing/2014/main" id="{D9FFAD56-2AD1-4944-92D0-63F85D25771C}"/>
              </a:ext>
            </a:extLst>
          </p:cNvPr>
          <p:cNvPicPr>
            <a:picLocks noChangeAspect="1"/>
          </p:cNvPicPr>
          <p:nvPr/>
        </p:nvPicPr>
        <p:blipFill>
          <a:blip r:embed="rId3"/>
          <a:stretch>
            <a:fillRect/>
          </a:stretch>
        </p:blipFill>
        <p:spPr>
          <a:xfrm>
            <a:off x="3367481" y="3455922"/>
            <a:ext cx="5578323" cy="754445"/>
          </a:xfrm>
          <a:prstGeom prst="rect">
            <a:avLst/>
          </a:prstGeom>
        </p:spPr>
      </p:pic>
    </p:spTree>
    <p:extLst>
      <p:ext uri="{BB962C8B-B14F-4D97-AF65-F5344CB8AC3E}">
        <p14:creationId xmlns:p14="http://schemas.microsoft.com/office/powerpoint/2010/main" val="1786866149"/>
      </p:ext>
    </p:extLst>
  </p:cSld>
  <p:clrMapOvr>
    <a:masterClrMapping/>
  </p:clrMapOvr>
  <p:transition advTm="40845"/>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6989729"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5" y="330835"/>
            <a:ext cx="4142740" cy="58356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ABSTRACT</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396603" y="1335248"/>
            <a:ext cx="11454021" cy="3782061"/>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本文介绍了一种新的</a:t>
            </a:r>
            <a:r>
              <a:rPr lang="zh-CN" altLang="en-US" dirty="0">
                <a:solidFill>
                  <a:srgbClr val="FF0000"/>
                </a:solidFill>
                <a:latin typeface="Times New Roman" panose="02020603050405020304" pitchFamily="18" charset="0"/>
                <a:ea typeface="黑体" panose="02010609060101010101" pitchFamily="49" charset="-122"/>
              </a:rPr>
              <a:t>图像引导非局部密集匹配算法</a:t>
            </a:r>
            <a:r>
              <a:rPr lang="zh-CN" altLang="en-US" dirty="0">
                <a:solidFill>
                  <a:prstClr val="black"/>
                </a:solidFill>
                <a:latin typeface="Times New Roman" panose="02020603050405020304" pitchFamily="18" charset="0"/>
                <a:ea typeface="黑体" panose="02010609060101010101" pitchFamily="49" charset="-122"/>
              </a:rPr>
              <a:t>，重点解决了以下问题</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减小立体对中垂直视差对代价计算的影响</a:t>
            </a:r>
            <a:r>
              <a:rPr lang="en-US" altLang="zh-CN" dirty="0">
                <a:solidFill>
                  <a:prstClr val="black"/>
                </a:solidFill>
                <a:latin typeface="Times New Roman" panose="02020603050405020304" pitchFamily="18" charset="0"/>
                <a:ea typeface="黑体" panose="02010609060101010101" pitchFamily="49" charset="-122"/>
              </a:rPr>
              <a:t>;</a:t>
            </a:r>
          </a:p>
          <a:p>
            <a:pPr marL="742950" lvl="1"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在视差变化较大的均匀强度区域保证密集匹配的性能</a:t>
            </a:r>
            <a:r>
              <a:rPr lang="en-US" altLang="zh-CN" dirty="0">
                <a:solidFill>
                  <a:prstClr val="black"/>
                </a:solidFill>
                <a:latin typeface="Times New Roman" panose="02020603050405020304" pitchFamily="18" charset="0"/>
                <a:ea typeface="黑体" panose="02010609060101010101" pitchFamily="49" charset="-122"/>
              </a:rPr>
              <a:t>;</a:t>
            </a:r>
          </a:p>
          <a:p>
            <a:pPr marL="742950" lvl="1"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限制从深度不连续区域传播的不准确代价</a:t>
            </a:r>
            <a:r>
              <a:rPr lang="en-US" altLang="zh-CN" dirty="0">
                <a:solidFill>
                  <a:prstClr val="black"/>
                </a:solidFill>
                <a:latin typeface="Times New Roman" panose="02020603050405020304" pitchFamily="18" charset="0"/>
                <a:ea typeface="黑体" panose="02010609060101010101" pitchFamily="49" charset="-122"/>
              </a:rPr>
              <a:t>;</a:t>
            </a:r>
          </a:p>
          <a:p>
            <a:pPr marL="742950" lvl="1"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保证同一区域内两个像素之间的路径是连通的</a:t>
            </a:r>
            <a:r>
              <a:rPr lang="en-US" altLang="zh-CN" dirty="0">
                <a:solidFill>
                  <a:prstClr val="black"/>
                </a:solidFill>
                <a:latin typeface="Times New Roman" panose="02020603050405020304" pitchFamily="18" charset="0"/>
                <a:ea typeface="黑体" panose="02010609060101010101" pitchFamily="49" charset="-122"/>
              </a:rPr>
              <a:t>;</a:t>
            </a:r>
          </a:p>
          <a:p>
            <a:pPr marL="742950" lvl="1"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定义了视差插值时可靠像素与不可靠像素之间的代价传播函数。</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本文将人口普查直方图（</a:t>
            </a:r>
            <a:r>
              <a:rPr lang="en-US" altLang="zh-CN" dirty="0">
                <a:solidFill>
                  <a:prstClr val="black"/>
                </a:solidFill>
                <a:latin typeface="Times New Roman" panose="02020603050405020304" pitchFamily="18" charset="0"/>
                <a:ea typeface="黑体" panose="02010609060101010101" pitchFamily="49" charset="-122"/>
              </a:rPr>
              <a:t>Census histogram</a:t>
            </a:r>
            <a:r>
              <a:rPr lang="zh-CN" altLang="en-US" dirty="0">
                <a:solidFill>
                  <a:prstClr val="black"/>
                </a:solidFill>
                <a:latin typeface="Times New Roman" panose="02020603050405020304" pitchFamily="18" charset="0"/>
                <a:ea typeface="黑体" panose="02010609060101010101" pitchFamily="49" charset="-122"/>
              </a:rPr>
              <a:t>）和改进的梯度方向直方图（</a:t>
            </a:r>
            <a:r>
              <a:rPr lang="en-US" altLang="zh-CN" dirty="0">
                <a:solidFill>
                  <a:prstClr val="black"/>
                </a:solidFill>
                <a:latin typeface="Times New Roman" panose="02020603050405020304" pitchFamily="18" charset="0"/>
                <a:ea typeface="黑体" panose="02010609060101010101" pitchFamily="49" charset="-122"/>
              </a:rPr>
              <a:t>histogram of oriented gradient (HOG)</a:t>
            </a:r>
            <a:r>
              <a:rPr lang="zh-CN" altLang="en-US" dirty="0">
                <a:solidFill>
                  <a:prstClr val="black"/>
                </a:solidFill>
                <a:latin typeface="Times New Roman" panose="02020603050405020304" pitchFamily="18" charset="0"/>
                <a:ea typeface="黑体" panose="02010609060101010101" pitchFamily="49" charset="-122"/>
              </a:rPr>
              <a:t>）作为代价度量，并基于新的迭代</a:t>
            </a:r>
            <a:r>
              <a:rPr lang="zh-CN" altLang="en-US" b="1" dirty="0">
                <a:solidFill>
                  <a:prstClr val="black"/>
                </a:solidFill>
                <a:latin typeface="Times New Roman" panose="02020603050405020304" pitchFamily="18" charset="0"/>
                <a:ea typeface="黑体" panose="02010609060101010101" pitchFamily="49" charset="-122"/>
              </a:rPr>
              <a:t>非局部</a:t>
            </a:r>
            <a:r>
              <a:rPr lang="zh-CN" altLang="en-US" dirty="0">
                <a:solidFill>
                  <a:prstClr val="black"/>
                </a:solidFill>
                <a:latin typeface="Times New Roman" panose="02020603050405020304" pitchFamily="18" charset="0"/>
                <a:ea typeface="黑体" panose="02010609060101010101" pitchFamily="49" charset="-122"/>
              </a:rPr>
              <a:t>匹配方法和半全局匹配方法（</a:t>
            </a:r>
            <a:r>
              <a:rPr lang="en-US" altLang="zh-CN" dirty="0">
                <a:solidFill>
                  <a:prstClr val="black"/>
                </a:solidFill>
                <a:latin typeface="Times New Roman" panose="02020603050405020304" pitchFamily="18" charset="0"/>
                <a:ea typeface="黑体" panose="02010609060101010101" pitchFamily="49" charset="-122"/>
              </a:rPr>
              <a:t>SGM</a:t>
            </a:r>
            <a:r>
              <a:rPr lang="zh-CN" altLang="en-US" dirty="0">
                <a:solidFill>
                  <a:prstClr val="black"/>
                </a:solidFill>
                <a:latin typeface="Times New Roman" panose="02020603050405020304" pitchFamily="18" charset="0"/>
                <a:ea typeface="黑体" panose="02010609060101010101" pitchFamily="49" charset="-122"/>
              </a:rPr>
              <a:t>）对其进行聚合。</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定义了新的有效像素和无效像素之间的代价传播规则，以改善视差插值结果。</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a:t>
            </a:fld>
            <a:endParaRPr lang="zh-CN" altLang="en-US"/>
          </a:p>
        </p:txBody>
      </p:sp>
    </p:spTree>
  </p:cSld>
  <p:clrMapOvr>
    <a:masterClrMapping/>
  </p:clrMapOvr>
  <p:transition advTm="4084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2070716"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3" y="330835"/>
            <a:ext cx="12192000"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PROPOSED METHOD: Image-guided Disparity Interpolation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81213" cy="5025735"/>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公式</a:t>
            </a:r>
            <a:r>
              <a:rPr lang="en-US" altLang="zh-CN" dirty="0">
                <a:solidFill>
                  <a:prstClr val="black"/>
                </a:solidFill>
                <a:latin typeface="Times New Roman" panose="02020603050405020304" pitchFamily="18" charset="0"/>
                <a:ea typeface="黑体" panose="02010609060101010101" pitchFamily="49" charset="-122"/>
              </a:rPr>
              <a:t>(13)</a:t>
            </a:r>
            <a:r>
              <a:rPr lang="zh-CN" altLang="en-US" dirty="0">
                <a:solidFill>
                  <a:prstClr val="black"/>
                </a:solidFill>
                <a:latin typeface="Times New Roman" panose="02020603050405020304" pitchFamily="18" charset="0"/>
                <a:ea typeface="黑体" panose="02010609060101010101" pitchFamily="49" charset="-122"/>
              </a:rPr>
              <a:t>表示当代价从</a:t>
            </a:r>
            <a:r>
              <a:rPr lang="en-US" altLang="zh-CN"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传播到</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时</a:t>
            </a:r>
            <a:r>
              <a:rPr lang="en-US" altLang="zh-CN"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的值。当</a:t>
            </a:r>
            <a:r>
              <a:rPr lang="en-US" altLang="zh-CN"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都是可靠像素或不可靠像素时，</a:t>
            </a:r>
            <a:r>
              <a:rPr lang="en-US" altLang="zh-CN"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仍然由公式</a:t>
            </a:r>
            <a:r>
              <a:rPr lang="en-US" altLang="zh-CN" dirty="0">
                <a:solidFill>
                  <a:prstClr val="black"/>
                </a:solidFill>
                <a:latin typeface="Times New Roman" panose="02020603050405020304" pitchFamily="18" charset="0"/>
                <a:ea typeface="黑体" panose="02010609060101010101" pitchFamily="49" charset="-122"/>
              </a:rPr>
              <a:t>(10)</a:t>
            </a:r>
            <a:r>
              <a:rPr lang="zh-CN" altLang="en-US" dirty="0">
                <a:solidFill>
                  <a:prstClr val="black"/>
                </a:solidFill>
                <a:latin typeface="Times New Roman" panose="02020603050405020304" pitchFamily="18" charset="0"/>
                <a:ea typeface="黑体" panose="02010609060101010101" pitchFamily="49" charset="-122"/>
              </a:rPr>
              <a:t>计算。当</a:t>
            </a:r>
            <a:r>
              <a:rPr lang="en-US" altLang="zh-CN"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是不可靠的像素但</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是可靠的像素时，</a:t>
            </a:r>
            <a:r>
              <a:rPr lang="en-US" altLang="zh-CN"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被设置为等于</a:t>
            </a:r>
            <a:r>
              <a:rPr lang="en-US" altLang="zh-CN" dirty="0">
                <a:solidFill>
                  <a:prstClr val="black"/>
                </a:solidFill>
                <a:latin typeface="Times New Roman" panose="02020603050405020304" pitchFamily="18" charset="0"/>
                <a:ea typeface="黑体" panose="02010609060101010101" pitchFamily="49" charset="-122"/>
              </a:rPr>
              <a:t>0</a:t>
            </a:r>
            <a:r>
              <a:rPr lang="zh-CN" altLang="en-US" dirty="0">
                <a:solidFill>
                  <a:prstClr val="black"/>
                </a:solidFill>
                <a:latin typeface="Times New Roman" panose="02020603050405020304" pitchFamily="18" charset="0"/>
                <a:ea typeface="黑体" panose="02010609060101010101" pitchFamily="49" charset="-122"/>
              </a:rPr>
              <a:t>，这切断了</a:t>
            </a:r>
            <a:r>
              <a:rPr lang="en-US" altLang="zh-CN"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之间的路径。当</a:t>
            </a:r>
            <a:r>
              <a:rPr lang="en-US" altLang="zh-CN"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是可靠的像素，而</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是不可靠的像素时，</a:t>
            </a:r>
            <a:r>
              <a:rPr lang="en-US" altLang="zh-CN"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被指数函数加强，这鼓励从</a:t>
            </a:r>
            <a:r>
              <a:rPr lang="en-US" altLang="zh-CN"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到</a:t>
            </a:r>
            <a:r>
              <a:rPr lang="en-US" altLang="zh-CN" dirty="0">
                <a:solidFill>
                  <a:prstClr val="black"/>
                </a:solidFill>
                <a:latin typeface="Times New Roman" panose="02020603050405020304" pitchFamily="18" charset="0"/>
                <a:ea typeface="黑体" panose="02010609060101010101" pitchFamily="49" charset="-122"/>
              </a:rPr>
              <a:t>p+1</a:t>
            </a:r>
            <a:r>
              <a:rPr lang="zh-CN" altLang="en-US" dirty="0">
                <a:solidFill>
                  <a:prstClr val="black"/>
                </a:solidFill>
                <a:latin typeface="Times New Roman" panose="02020603050405020304" pitchFamily="18" charset="0"/>
                <a:ea typeface="黑体" panose="02010609060101010101" pitchFamily="49" charset="-122"/>
              </a:rPr>
              <a:t>的传播。通常，</a:t>
            </a:r>
            <a:r>
              <a:rPr lang="en-US" altLang="zh-CN" dirty="0">
                <a:solidFill>
                  <a:prstClr val="black"/>
                </a:solidFill>
                <a:latin typeface="Times New Roman" panose="02020603050405020304" pitchFamily="18" charset="0"/>
                <a:ea typeface="黑体" panose="02010609060101010101" pitchFamily="49" charset="-122"/>
              </a:rPr>
              <a:t>u</a:t>
            </a:r>
            <a:r>
              <a:rPr lang="zh-CN" altLang="en-US" dirty="0">
                <a:solidFill>
                  <a:prstClr val="black"/>
                </a:solidFill>
                <a:latin typeface="Times New Roman" panose="02020603050405020304" pitchFamily="18" charset="0"/>
                <a:ea typeface="黑体" panose="02010609060101010101" pitchFamily="49" charset="-122"/>
              </a:rPr>
              <a:t>的值应该大于</a:t>
            </a:r>
            <a:r>
              <a:rPr lang="en-US" altLang="zh-CN" dirty="0">
                <a:solidFill>
                  <a:prstClr val="black"/>
                </a:solidFill>
                <a:latin typeface="Times New Roman" panose="02020603050405020304" pitchFamily="18" charset="0"/>
                <a:ea typeface="黑体" panose="02010609060101010101" pitchFamily="49" charset="-122"/>
              </a:rPr>
              <a:t>2</a:t>
            </a:r>
            <a:r>
              <a:rPr lang="zh-CN" altLang="en-US" dirty="0">
                <a:solidFill>
                  <a:prstClr val="black"/>
                </a:solidFill>
                <a:latin typeface="Times New Roman" panose="02020603050405020304" pitchFamily="18" charset="0"/>
                <a:ea typeface="黑体" panose="02010609060101010101" pitchFamily="49" charset="-122"/>
              </a:rPr>
              <a:t>。代价传播期间的详细路径如图</a:t>
            </a:r>
            <a:r>
              <a:rPr lang="en-US" altLang="zh-CN" dirty="0">
                <a:solidFill>
                  <a:prstClr val="black"/>
                </a:solidFill>
                <a:latin typeface="Times New Roman" panose="02020603050405020304" pitchFamily="18" charset="0"/>
                <a:ea typeface="黑体" panose="02010609060101010101" pitchFamily="49" charset="-122"/>
              </a:rPr>
              <a:t>5</a:t>
            </a:r>
            <a:r>
              <a:rPr lang="zh-CN" altLang="en-US" dirty="0">
                <a:solidFill>
                  <a:prstClr val="black"/>
                </a:solidFill>
                <a:latin typeface="Times New Roman" panose="02020603050405020304" pitchFamily="18" charset="0"/>
                <a:ea typeface="黑体" panose="02010609060101010101" pitchFamily="49" charset="-122"/>
              </a:rPr>
              <a:t>所示。</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在图</a:t>
            </a:r>
            <a:r>
              <a:rPr lang="en-US" altLang="zh-CN" dirty="0">
                <a:solidFill>
                  <a:prstClr val="black"/>
                </a:solidFill>
                <a:latin typeface="Times New Roman" panose="02020603050405020304" pitchFamily="18" charset="0"/>
                <a:ea typeface="黑体" panose="02010609060101010101" pitchFamily="49" charset="-122"/>
              </a:rPr>
              <a:t>5</a:t>
            </a:r>
            <a:r>
              <a:rPr lang="zh-CN" altLang="en-US" dirty="0">
                <a:solidFill>
                  <a:prstClr val="black"/>
                </a:solidFill>
                <a:latin typeface="Times New Roman" panose="02020603050405020304" pitchFamily="18" charset="0"/>
                <a:ea typeface="黑体" panose="02010609060101010101" pitchFamily="49" charset="-122"/>
              </a:rPr>
              <a:t>中，绿色圆圈表示可靠的像素；红色圆圈表示不可靠的像素；箭头表示代价传播的方向；线条表示代价传播路径；线条的粗细与</a:t>
            </a:r>
            <a:r>
              <a:rPr lang="en-US" altLang="zh-CN"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值相关。线条上的红叉表示禁止代价通过路径。在代价聚合之后，再次采用</a:t>
            </a:r>
            <a:r>
              <a:rPr lang="en-US" altLang="zh-CN" dirty="0">
                <a:solidFill>
                  <a:prstClr val="black"/>
                </a:solidFill>
                <a:latin typeface="Times New Roman" panose="02020603050405020304" pitchFamily="18" charset="0"/>
                <a:ea typeface="黑体" panose="02010609060101010101" pitchFamily="49" charset="-122"/>
              </a:rPr>
              <a:t>WTA</a:t>
            </a:r>
            <a:r>
              <a:rPr lang="zh-CN" altLang="en-US" dirty="0">
                <a:solidFill>
                  <a:prstClr val="black"/>
                </a:solidFill>
                <a:latin typeface="Times New Roman" panose="02020603050405020304" pitchFamily="18" charset="0"/>
                <a:ea typeface="黑体" panose="02010609060101010101" pitchFamily="49" charset="-122"/>
              </a:rPr>
              <a:t>策略来获得最终的视差图像。</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20</a:t>
            </a:fld>
            <a:endParaRPr lang="zh-CN" altLang="en-US" dirty="0"/>
          </a:p>
        </p:txBody>
      </p:sp>
      <p:pic>
        <p:nvPicPr>
          <p:cNvPr id="4" name="图片 3">
            <a:extLst>
              <a:ext uri="{FF2B5EF4-FFF2-40B4-BE49-F238E27FC236}">
                <a16:creationId xmlns:a16="http://schemas.microsoft.com/office/drawing/2014/main" id="{E3331291-F045-47CF-9FCF-27A6912B3AB2}"/>
              </a:ext>
            </a:extLst>
          </p:cNvPr>
          <p:cNvPicPr>
            <a:picLocks noChangeAspect="1"/>
          </p:cNvPicPr>
          <p:nvPr/>
        </p:nvPicPr>
        <p:blipFill>
          <a:blip r:embed="rId3"/>
          <a:stretch>
            <a:fillRect/>
          </a:stretch>
        </p:blipFill>
        <p:spPr>
          <a:xfrm>
            <a:off x="1443183" y="1335248"/>
            <a:ext cx="4098362" cy="2081794"/>
          </a:xfrm>
          <a:prstGeom prst="rect">
            <a:avLst/>
          </a:prstGeom>
        </p:spPr>
      </p:pic>
      <p:pic>
        <p:nvPicPr>
          <p:cNvPr id="9" name="图片 8">
            <a:extLst>
              <a:ext uri="{FF2B5EF4-FFF2-40B4-BE49-F238E27FC236}">
                <a16:creationId xmlns:a16="http://schemas.microsoft.com/office/drawing/2014/main" id="{6CD0B805-E9D8-465B-94C2-39896198B506}"/>
              </a:ext>
            </a:extLst>
          </p:cNvPr>
          <p:cNvPicPr>
            <a:picLocks noChangeAspect="1"/>
          </p:cNvPicPr>
          <p:nvPr/>
        </p:nvPicPr>
        <p:blipFill>
          <a:blip r:embed="rId4"/>
          <a:stretch>
            <a:fillRect/>
          </a:stretch>
        </p:blipFill>
        <p:spPr>
          <a:xfrm>
            <a:off x="6650456" y="1429055"/>
            <a:ext cx="4442499" cy="1999945"/>
          </a:xfrm>
          <a:prstGeom prst="rect">
            <a:avLst/>
          </a:prstGeom>
        </p:spPr>
      </p:pic>
    </p:spTree>
    <p:extLst>
      <p:ext uri="{BB962C8B-B14F-4D97-AF65-F5344CB8AC3E}">
        <p14:creationId xmlns:p14="http://schemas.microsoft.com/office/powerpoint/2010/main" val="1224541700"/>
      </p:ext>
    </p:extLst>
  </p:cSld>
  <p:clrMapOvr>
    <a:masterClrMapping/>
  </p:clrMapOvr>
  <p:transition advTm="40845"/>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2070716"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3" y="330835"/>
            <a:ext cx="12192000"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EXPERIMENTS</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81213" cy="5025735"/>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实验可分为五个部分：</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dirty="0">
                <a:solidFill>
                  <a:prstClr val="black"/>
                </a:solidFill>
                <a:latin typeface="Times New Roman" panose="02020603050405020304" pitchFamily="18" charset="0"/>
                <a:ea typeface="黑体" panose="02010609060101010101" pitchFamily="49" charset="-122"/>
              </a:rPr>
              <a:t>(1)</a:t>
            </a:r>
            <a:r>
              <a:rPr lang="zh-CN" altLang="en-US" dirty="0">
                <a:solidFill>
                  <a:prstClr val="black"/>
                </a:solidFill>
                <a:latin typeface="Times New Roman" panose="02020603050405020304" pitchFamily="18" charset="0"/>
                <a:ea typeface="黑体" panose="02010609060101010101" pitchFamily="49" charset="-122"/>
              </a:rPr>
              <a:t>垂直视差的立体对实验；</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dirty="0">
                <a:solidFill>
                  <a:prstClr val="black"/>
                </a:solidFill>
                <a:latin typeface="Times New Roman" panose="02020603050405020304" pitchFamily="18" charset="0"/>
                <a:ea typeface="黑体" panose="02010609060101010101" pitchFamily="49" charset="-122"/>
              </a:rPr>
              <a:t>(2)</a:t>
            </a:r>
            <a:r>
              <a:rPr lang="zh-CN" altLang="en-US" dirty="0">
                <a:solidFill>
                  <a:prstClr val="black"/>
                </a:solidFill>
                <a:latin typeface="Times New Roman" panose="02020603050405020304" pitchFamily="18" charset="0"/>
                <a:ea typeface="黑体" panose="02010609060101010101" pitchFamily="49" charset="-122"/>
              </a:rPr>
              <a:t>均匀强度区域视差不一致的立体对的实验；</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dirty="0">
                <a:solidFill>
                  <a:prstClr val="black"/>
                </a:solidFill>
                <a:latin typeface="Times New Roman" panose="02020603050405020304" pitchFamily="18" charset="0"/>
                <a:ea typeface="黑体" panose="02010609060101010101" pitchFamily="49" charset="-122"/>
              </a:rPr>
              <a:t>(3)</a:t>
            </a:r>
            <a:r>
              <a:rPr lang="zh-CN" altLang="en-US" dirty="0">
                <a:solidFill>
                  <a:prstClr val="black"/>
                </a:solidFill>
                <a:latin typeface="Times New Roman" panose="02020603050405020304" pitchFamily="18" charset="0"/>
                <a:ea typeface="黑体" panose="02010609060101010101" pitchFamily="49" charset="-122"/>
              </a:rPr>
              <a:t>著名的</a:t>
            </a:r>
            <a:r>
              <a:rPr lang="en-US" altLang="zh-CN" dirty="0">
                <a:solidFill>
                  <a:prstClr val="black"/>
                </a:solidFill>
                <a:latin typeface="Times New Roman" panose="02020603050405020304" pitchFamily="18" charset="0"/>
                <a:ea typeface="黑体" panose="02010609060101010101" pitchFamily="49" charset="-122"/>
              </a:rPr>
              <a:t>Middlebury</a:t>
            </a:r>
            <a:r>
              <a:rPr lang="zh-CN" altLang="en-US" dirty="0">
                <a:solidFill>
                  <a:prstClr val="black"/>
                </a:solidFill>
                <a:latin typeface="Times New Roman" panose="02020603050405020304" pitchFamily="18" charset="0"/>
                <a:ea typeface="黑体" panose="02010609060101010101" pitchFamily="49" charset="-122"/>
              </a:rPr>
              <a:t>立体视觉数据集的实验；</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dirty="0">
                <a:solidFill>
                  <a:prstClr val="black"/>
                </a:solidFill>
                <a:latin typeface="Times New Roman" panose="02020603050405020304" pitchFamily="18" charset="0"/>
                <a:ea typeface="黑体" panose="02010609060101010101" pitchFamily="49" charset="-122"/>
              </a:rPr>
              <a:t>(4)</a:t>
            </a:r>
            <a:r>
              <a:rPr lang="en-US" altLang="zh-CN" dirty="0" err="1">
                <a:solidFill>
                  <a:prstClr val="black"/>
                </a:solidFill>
                <a:latin typeface="Times New Roman" panose="02020603050405020304" pitchFamily="18" charset="0"/>
                <a:ea typeface="黑体" panose="02010609060101010101" pitchFamily="49" charset="-122"/>
              </a:rPr>
              <a:t>Kitti</a:t>
            </a:r>
            <a:r>
              <a:rPr lang="zh-CN" altLang="en-US" dirty="0">
                <a:solidFill>
                  <a:prstClr val="black"/>
                </a:solidFill>
                <a:latin typeface="Times New Roman" panose="02020603050405020304" pitchFamily="18" charset="0"/>
                <a:ea typeface="黑体" panose="02010609060101010101" pitchFamily="49" charset="-122"/>
              </a:rPr>
              <a:t>基准的实验；</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dirty="0">
                <a:solidFill>
                  <a:prstClr val="black"/>
                </a:solidFill>
                <a:latin typeface="Times New Roman" panose="02020603050405020304" pitchFamily="18" charset="0"/>
                <a:ea typeface="黑体" panose="02010609060101010101" pitchFamily="49" charset="-122"/>
              </a:rPr>
              <a:t>(5)</a:t>
            </a:r>
            <a:r>
              <a:rPr lang="zh-CN" altLang="en-US" dirty="0">
                <a:solidFill>
                  <a:prstClr val="black"/>
                </a:solidFill>
                <a:latin typeface="Times New Roman" panose="02020603050405020304" pitchFamily="18" charset="0"/>
                <a:ea typeface="黑体" panose="02010609060101010101" pitchFamily="49" charset="-122"/>
              </a:rPr>
              <a:t>多伦多实际航空图像的实验。</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第一个实验的目的是测试所提出的</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度量在具有垂直视差的立体声对中的稳健性。</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第二个实验比较了传统的非局部方法和提出的非局部方法。</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第三个实验将提出的方法与最新的匹配方法进行了比较。</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第四个实验在街景图像上测试了所提出的方法。</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第五个实验验证了该方法在室外图像中的可靠性。</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在这五个实验中，所有匹配参数都是固定的，如表</a:t>
            </a:r>
            <a:r>
              <a:rPr lang="en-US" altLang="zh-CN" dirty="0">
                <a:solidFill>
                  <a:prstClr val="black"/>
                </a:solidFill>
                <a:latin typeface="Times New Roman" panose="02020603050405020304" pitchFamily="18" charset="0"/>
                <a:ea typeface="黑体" panose="02010609060101010101" pitchFamily="49" charset="-122"/>
              </a:rPr>
              <a:t>1</a:t>
            </a:r>
            <a:r>
              <a:rPr lang="zh-CN" altLang="en-US" dirty="0">
                <a:solidFill>
                  <a:prstClr val="black"/>
                </a:solidFill>
                <a:latin typeface="Times New Roman" panose="02020603050405020304" pitchFamily="18" charset="0"/>
                <a:ea typeface="黑体" panose="02010609060101010101" pitchFamily="49" charset="-122"/>
              </a:rPr>
              <a:t>所示。</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21</a:t>
            </a:fld>
            <a:endParaRPr lang="zh-CN" altLang="en-US" dirty="0"/>
          </a:p>
        </p:txBody>
      </p:sp>
      <p:pic>
        <p:nvPicPr>
          <p:cNvPr id="2" name="图片 1">
            <a:extLst>
              <a:ext uri="{FF2B5EF4-FFF2-40B4-BE49-F238E27FC236}">
                <a16:creationId xmlns:a16="http://schemas.microsoft.com/office/drawing/2014/main" id="{747CE4ED-40C2-4D3C-B61C-9D0D46AD91CD}"/>
              </a:ext>
            </a:extLst>
          </p:cNvPr>
          <p:cNvPicPr>
            <a:picLocks noChangeAspect="1"/>
          </p:cNvPicPr>
          <p:nvPr/>
        </p:nvPicPr>
        <p:blipFill>
          <a:blip r:embed="rId3"/>
          <a:stretch>
            <a:fillRect/>
          </a:stretch>
        </p:blipFill>
        <p:spPr>
          <a:xfrm>
            <a:off x="6933810" y="1366518"/>
            <a:ext cx="4419990" cy="2430138"/>
          </a:xfrm>
          <a:prstGeom prst="rect">
            <a:avLst/>
          </a:prstGeom>
        </p:spPr>
      </p:pic>
    </p:spTree>
    <p:extLst>
      <p:ext uri="{BB962C8B-B14F-4D97-AF65-F5344CB8AC3E}">
        <p14:creationId xmlns:p14="http://schemas.microsoft.com/office/powerpoint/2010/main" val="263945903"/>
      </p:ext>
    </p:extLst>
  </p:cSld>
  <p:clrMapOvr>
    <a:masterClrMapping/>
  </p:clrMapOvr>
  <p:transition advTm="40845"/>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2070716"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2" y="330835"/>
            <a:ext cx="12777971"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EXPERIMENTS: </a:t>
            </a:r>
            <a:r>
              <a:rPr lang="en-US" altLang="zh-CN" sz="3200" b="1" dirty="0" err="1">
                <a:solidFill>
                  <a:schemeClr val="bg1"/>
                </a:solidFill>
                <a:latin typeface="Times New Roman" panose="02020603050405020304" pitchFamily="18" charset="0"/>
                <a:ea typeface="黑体" panose="02010609060101010101" pitchFamily="49" charset="-122"/>
              </a:rPr>
              <a:t>Epipolar</a:t>
            </a:r>
            <a:r>
              <a:rPr lang="en-US" altLang="zh-CN" sz="3200" b="1" dirty="0">
                <a:solidFill>
                  <a:schemeClr val="bg1"/>
                </a:solidFill>
                <a:latin typeface="Times New Roman" panose="02020603050405020304" pitchFamily="18" charset="0"/>
                <a:ea typeface="黑体" panose="02010609060101010101" pitchFamily="49" charset="-122"/>
              </a:rPr>
              <a:t> Stereo Pair with Vertical Parallax Existing</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81213" cy="1286250"/>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本文选择了</a:t>
            </a:r>
            <a:r>
              <a:rPr lang="en-US" altLang="zh-CN" dirty="0">
                <a:solidFill>
                  <a:prstClr val="black"/>
                </a:solidFill>
                <a:latin typeface="Times New Roman" panose="02020603050405020304" pitchFamily="18" charset="0"/>
                <a:ea typeface="黑体" panose="02010609060101010101" pitchFamily="49" charset="-122"/>
              </a:rPr>
              <a:t>Middlebury Stereo Vision</a:t>
            </a:r>
            <a:r>
              <a:rPr lang="zh-CN" altLang="en-US" dirty="0">
                <a:solidFill>
                  <a:prstClr val="black"/>
                </a:solidFill>
                <a:latin typeface="Times New Roman" panose="02020603050405020304" pitchFamily="18" charset="0"/>
                <a:ea typeface="黑体" panose="02010609060101010101" pitchFamily="49" charset="-122"/>
              </a:rPr>
              <a:t>提供的</a:t>
            </a:r>
            <a:r>
              <a:rPr lang="en-US" altLang="zh-CN" dirty="0" err="1">
                <a:solidFill>
                  <a:prstClr val="black"/>
                </a:solidFill>
                <a:latin typeface="Times New Roman" panose="02020603050405020304" pitchFamily="18" charset="0"/>
                <a:ea typeface="黑体" panose="02010609060101010101" pitchFamily="49" charset="-122"/>
              </a:rPr>
              <a:t>PlayTable</a:t>
            </a:r>
            <a:r>
              <a:rPr lang="zh-CN" altLang="en-US" dirty="0">
                <a:solidFill>
                  <a:prstClr val="black"/>
                </a:solidFill>
                <a:latin typeface="Times New Roman" panose="02020603050405020304" pitchFamily="18" charset="0"/>
                <a:ea typeface="黑体" panose="02010609060101010101" pitchFamily="49" charset="-122"/>
              </a:rPr>
              <a:t>数据进行实验，如图</a:t>
            </a:r>
            <a:r>
              <a:rPr lang="en-US" altLang="zh-CN" dirty="0">
                <a:solidFill>
                  <a:prstClr val="black"/>
                </a:solidFill>
                <a:latin typeface="Times New Roman" panose="02020603050405020304" pitchFamily="18" charset="0"/>
                <a:ea typeface="黑体" panose="02010609060101010101" pitchFamily="49" charset="-122"/>
              </a:rPr>
              <a:t>6(a)</a:t>
            </a:r>
            <a:r>
              <a:rPr lang="zh-CN" altLang="en-US" dirty="0">
                <a:solidFill>
                  <a:prstClr val="black"/>
                </a:solidFill>
                <a:latin typeface="Times New Roman" panose="02020603050405020304" pitchFamily="18" charset="0"/>
                <a:ea typeface="黑体" panose="02010609060101010101" pitchFamily="49" charset="-122"/>
              </a:rPr>
              <a:t>所示。平均垂直视差为</a:t>
            </a:r>
            <a:r>
              <a:rPr lang="en-US" altLang="zh-CN" dirty="0">
                <a:solidFill>
                  <a:prstClr val="black"/>
                </a:solidFill>
                <a:latin typeface="Times New Roman" panose="02020603050405020304" pitchFamily="18" charset="0"/>
                <a:ea typeface="黑体" panose="02010609060101010101" pitchFamily="49" charset="-122"/>
              </a:rPr>
              <a:t>0.481</a:t>
            </a:r>
            <a:r>
              <a:rPr lang="zh-CN" altLang="en-US" dirty="0">
                <a:solidFill>
                  <a:prstClr val="black"/>
                </a:solidFill>
                <a:latin typeface="Times New Roman" panose="02020603050405020304" pitchFamily="18" charset="0"/>
                <a:ea typeface="黑体" panose="02010609060101010101" pitchFamily="49" charset="-122"/>
              </a:rPr>
              <a:t>像素，最大垂直视差为</a:t>
            </a:r>
            <a:r>
              <a:rPr lang="en-US" altLang="zh-CN" dirty="0">
                <a:solidFill>
                  <a:prstClr val="black"/>
                </a:solidFill>
                <a:latin typeface="Times New Roman" panose="02020603050405020304" pitchFamily="18" charset="0"/>
                <a:ea typeface="黑体" panose="02010609060101010101" pitchFamily="49" charset="-122"/>
              </a:rPr>
              <a:t>1.333</a:t>
            </a:r>
            <a:r>
              <a:rPr lang="zh-CN" altLang="en-US" dirty="0">
                <a:solidFill>
                  <a:prstClr val="black"/>
                </a:solidFill>
                <a:latin typeface="Times New Roman" panose="02020603050405020304" pitchFamily="18" charset="0"/>
                <a:ea typeface="黑体" panose="02010609060101010101" pitchFamily="49" charset="-122"/>
              </a:rPr>
              <a:t>像素。在建议的匹配方法中使用了</a:t>
            </a:r>
            <a:r>
              <a:rPr lang="en-US" altLang="zh-CN" dirty="0">
                <a:solidFill>
                  <a:prstClr val="black"/>
                </a:solidFill>
                <a:latin typeface="Times New Roman" panose="02020603050405020304" pitchFamily="18" charset="0"/>
                <a:ea typeface="黑体" panose="02010609060101010101" pitchFamily="49" charset="-122"/>
              </a:rPr>
              <a:t>Census</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以及</a:t>
            </a:r>
            <a:r>
              <a:rPr lang="en-US" altLang="zh-CN" dirty="0">
                <a:solidFill>
                  <a:prstClr val="black"/>
                </a:solidFill>
                <a:latin typeface="Times New Roman" panose="02020603050405020304" pitchFamily="18" charset="0"/>
                <a:ea typeface="黑体" panose="02010609060101010101" pitchFamily="49" charset="-122"/>
              </a:rPr>
              <a:t>Census</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代价指标的组合。图</a:t>
            </a:r>
            <a:r>
              <a:rPr lang="en-US" altLang="zh-CN" dirty="0">
                <a:solidFill>
                  <a:prstClr val="black"/>
                </a:solidFill>
                <a:latin typeface="Times New Roman" panose="02020603050405020304" pitchFamily="18" charset="0"/>
                <a:ea typeface="黑体" panose="02010609060101010101" pitchFamily="49" charset="-122"/>
              </a:rPr>
              <a:t>6(b)</a:t>
            </a:r>
            <a:r>
              <a:rPr lang="zh-CN" altLang="en-US" dirty="0">
                <a:solidFill>
                  <a:prstClr val="black"/>
                </a:solidFill>
                <a:latin typeface="Times New Roman" panose="02020603050405020304" pitchFamily="18" charset="0"/>
                <a:ea typeface="黑体" panose="02010609060101010101" pitchFamily="49" charset="-122"/>
              </a:rPr>
              <a:t>、图</a:t>
            </a:r>
            <a:r>
              <a:rPr lang="en-US" altLang="zh-CN" dirty="0">
                <a:solidFill>
                  <a:prstClr val="black"/>
                </a:solidFill>
                <a:latin typeface="Times New Roman" panose="02020603050405020304" pitchFamily="18" charset="0"/>
                <a:ea typeface="黑体" panose="02010609060101010101" pitchFamily="49" charset="-122"/>
              </a:rPr>
              <a:t>6(c)</a:t>
            </a:r>
            <a:r>
              <a:rPr lang="zh-CN" altLang="en-US" dirty="0">
                <a:solidFill>
                  <a:prstClr val="black"/>
                </a:solidFill>
                <a:latin typeface="Times New Roman" panose="02020603050405020304" pitchFamily="18" charset="0"/>
                <a:ea typeface="黑体" panose="02010609060101010101" pitchFamily="49" charset="-122"/>
              </a:rPr>
              <a:t>和图</a:t>
            </a:r>
            <a:r>
              <a:rPr lang="en-US" altLang="zh-CN" dirty="0">
                <a:solidFill>
                  <a:prstClr val="black"/>
                </a:solidFill>
                <a:latin typeface="Times New Roman" panose="02020603050405020304" pitchFamily="18" charset="0"/>
                <a:ea typeface="黑体" panose="02010609060101010101" pitchFamily="49" charset="-122"/>
              </a:rPr>
              <a:t>6(d)</a:t>
            </a:r>
            <a:r>
              <a:rPr lang="zh-CN" altLang="en-US" dirty="0">
                <a:solidFill>
                  <a:prstClr val="black"/>
                </a:solidFill>
                <a:latin typeface="Times New Roman" panose="02020603050405020304" pitchFamily="18" charset="0"/>
                <a:ea typeface="黑体" panose="02010609060101010101" pitchFamily="49" charset="-122"/>
              </a:rPr>
              <a:t>分别显示了相应的匹配结果。</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22</a:t>
            </a:fld>
            <a:endParaRPr lang="zh-CN" altLang="en-US" dirty="0"/>
          </a:p>
        </p:txBody>
      </p:sp>
      <p:pic>
        <p:nvPicPr>
          <p:cNvPr id="4" name="图片 3">
            <a:extLst>
              <a:ext uri="{FF2B5EF4-FFF2-40B4-BE49-F238E27FC236}">
                <a16:creationId xmlns:a16="http://schemas.microsoft.com/office/drawing/2014/main" id="{62C4ACB2-368E-44E6-9CF2-E6C15A547B50}"/>
              </a:ext>
            </a:extLst>
          </p:cNvPr>
          <p:cNvPicPr>
            <a:picLocks noChangeAspect="1"/>
          </p:cNvPicPr>
          <p:nvPr/>
        </p:nvPicPr>
        <p:blipFill>
          <a:blip r:embed="rId3"/>
          <a:stretch>
            <a:fillRect/>
          </a:stretch>
        </p:blipFill>
        <p:spPr>
          <a:xfrm>
            <a:off x="362655" y="2951861"/>
            <a:ext cx="4539106" cy="3479414"/>
          </a:xfrm>
          <a:prstGeom prst="rect">
            <a:avLst/>
          </a:prstGeom>
        </p:spPr>
      </p:pic>
      <p:sp>
        <p:nvSpPr>
          <p:cNvPr id="11" name="文本框 10">
            <a:extLst>
              <a:ext uri="{FF2B5EF4-FFF2-40B4-BE49-F238E27FC236}">
                <a16:creationId xmlns:a16="http://schemas.microsoft.com/office/drawing/2014/main" id="{E4309C18-DDC8-43B0-B0F2-A58F6463629B}"/>
              </a:ext>
            </a:extLst>
          </p:cNvPr>
          <p:cNvSpPr txBox="1"/>
          <p:nvPr/>
        </p:nvSpPr>
        <p:spPr>
          <a:xfrm>
            <a:off x="4756759" y="2526737"/>
            <a:ext cx="7290239" cy="4194738"/>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对比图</a:t>
            </a:r>
            <a:r>
              <a:rPr lang="en-US" altLang="zh-CN" dirty="0">
                <a:solidFill>
                  <a:prstClr val="black"/>
                </a:solidFill>
                <a:latin typeface="Times New Roman" panose="02020603050405020304" pitchFamily="18" charset="0"/>
                <a:ea typeface="黑体" panose="02010609060101010101" pitchFamily="49" charset="-122"/>
              </a:rPr>
              <a:t>6(b)</a:t>
            </a:r>
            <a:r>
              <a:rPr lang="zh-CN" altLang="en-US" dirty="0">
                <a:solidFill>
                  <a:prstClr val="black"/>
                </a:solidFill>
                <a:latin typeface="Times New Roman" panose="02020603050405020304" pitchFamily="18" charset="0"/>
                <a:ea typeface="黑体" panose="02010609060101010101" pitchFamily="49" charset="-122"/>
              </a:rPr>
              <a:t>和图</a:t>
            </a:r>
            <a:r>
              <a:rPr lang="en-US" altLang="zh-CN" dirty="0">
                <a:solidFill>
                  <a:prstClr val="black"/>
                </a:solidFill>
                <a:latin typeface="Times New Roman" panose="02020603050405020304" pitchFamily="18" charset="0"/>
                <a:ea typeface="黑体" panose="02010609060101010101" pitchFamily="49" charset="-122"/>
              </a:rPr>
              <a:t>6(c)</a:t>
            </a:r>
            <a:r>
              <a:rPr lang="zh-CN" altLang="en-US" dirty="0">
                <a:solidFill>
                  <a:prstClr val="black"/>
                </a:solidFill>
                <a:latin typeface="Times New Roman" panose="02020603050405020304" pitchFamily="18" charset="0"/>
                <a:ea typeface="黑体" panose="02010609060101010101" pitchFamily="49" charset="-122"/>
              </a:rPr>
              <a:t>，发现了严重的不匹配，特别是在使用</a:t>
            </a:r>
            <a:r>
              <a:rPr lang="en-US" altLang="zh-CN" dirty="0">
                <a:solidFill>
                  <a:prstClr val="black"/>
                </a:solidFill>
                <a:latin typeface="Times New Roman" panose="02020603050405020304" pitchFamily="18" charset="0"/>
                <a:ea typeface="黑体" panose="02010609060101010101" pitchFamily="49" charset="-122"/>
              </a:rPr>
              <a:t>Census</a:t>
            </a:r>
            <a:r>
              <a:rPr lang="zh-CN" altLang="en-US" dirty="0">
                <a:solidFill>
                  <a:prstClr val="black"/>
                </a:solidFill>
                <a:latin typeface="Times New Roman" panose="02020603050405020304" pitchFamily="18" charset="0"/>
                <a:ea typeface="黑体" panose="02010609060101010101" pitchFamily="49" charset="-122"/>
              </a:rPr>
              <a:t>代价度量时的地板区域，这是由于地板区域具有丰富的精细纹理。因此，即使垂直视差很小，</a:t>
            </a:r>
            <a:r>
              <a:rPr lang="en-US" altLang="zh-CN" dirty="0">
                <a:solidFill>
                  <a:prstClr val="black"/>
                </a:solidFill>
                <a:latin typeface="Times New Roman" panose="02020603050405020304" pitchFamily="18" charset="0"/>
                <a:ea typeface="黑体" panose="02010609060101010101" pitchFamily="49" charset="-122"/>
              </a:rPr>
              <a:t> Census</a:t>
            </a:r>
            <a:r>
              <a:rPr lang="zh-CN" altLang="en-US" dirty="0">
                <a:solidFill>
                  <a:prstClr val="black"/>
                </a:solidFill>
                <a:latin typeface="Times New Roman" panose="02020603050405020304" pitchFamily="18" charset="0"/>
                <a:ea typeface="黑体" panose="02010609060101010101" pitchFamily="49" charset="-122"/>
              </a:rPr>
              <a:t>代价计算也可能出错。另一方面，</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代价度量能够减少垂直视差的影响，可以达到更好的匹配结果。</a:t>
            </a: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图</a:t>
            </a:r>
            <a:r>
              <a:rPr lang="en-US" altLang="zh-CN" dirty="0">
                <a:solidFill>
                  <a:prstClr val="black"/>
                </a:solidFill>
                <a:latin typeface="Times New Roman" panose="02020603050405020304" pitchFamily="18" charset="0"/>
                <a:ea typeface="黑体" panose="02010609060101010101" pitchFamily="49" charset="-122"/>
              </a:rPr>
              <a:t>6(d)</a:t>
            </a:r>
            <a:r>
              <a:rPr lang="zh-CN" altLang="en-US" dirty="0">
                <a:solidFill>
                  <a:prstClr val="black"/>
                </a:solidFill>
                <a:latin typeface="Times New Roman" panose="02020603050405020304" pitchFamily="18" charset="0"/>
                <a:ea typeface="黑体" panose="02010609060101010101" pitchFamily="49" charset="-122"/>
              </a:rPr>
              <a:t>显示了</a:t>
            </a:r>
            <a:r>
              <a:rPr lang="en-US" altLang="zh-CN" dirty="0">
                <a:solidFill>
                  <a:prstClr val="black"/>
                </a:solidFill>
                <a:latin typeface="Times New Roman" panose="02020603050405020304" pitchFamily="18" charset="0"/>
                <a:ea typeface="黑体" panose="02010609060101010101" pitchFamily="49" charset="-122"/>
              </a:rPr>
              <a:t>Census</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相结合的结果。</a:t>
            </a:r>
            <a:r>
              <a:rPr lang="en-US" altLang="zh-CN" dirty="0">
                <a:solidFill>
                  <a:prstClr val="black"/>
                </a:solidFill>
                <a:latin typeface="Times New Roman" panose="02020603050405020304" pitchFamily="18" charset="0"/>
                <a:ea typeface="黑体" panose="02010609060101010101" pitchFamily="49" charset="-122"/>
              </a:rPr>
              <a:t> Census</a:t>
            </a:r>
            <a:r>
              <a:rPr lang="zh-CN" altLang="en-US" dirty="0">
                <a:solidFill>
                  <a:prstClr val="black"/>
                </a:solidFill>
                <a:latin typeface="Times New Roman" panose="02020603050405020304" pitchFamily="18" charset="0"/>
                <a:ea typeface="黑体" panose="02010609060101010101" pitchFamily="49" charset="-122"/>
              </a:rPr>
              <a:t>的权重为</a:t>
            </a:r>
            <a:r>
              <a:rPr lang="en-US" altLang="zh-CN" dirty="0">
                <a:solidFill>
                  <a:prstClr val="black"/>
                </a:solidFill>
                <a:latin typeface="Times New Roman" panose="02020603050405020304" pitchFamily="18" charset="0"/>
                <a:ea typeface="黑体" panose="02010609060101010101" pitchFamily="49" charset="-122"/>
              </a:rPr>
              <a:t>0.3</a:t>
            </a:r>
            <a:r>
              <a:rPr lang="zh-CN" altLang="en-US" dirty="0">
                <a:solidFill>
                  <a:prstClr val="black"/>
                </a:solidFill>
                <a:latin typeface="Times New Roman" panose="02020603050405020304" pitchFamily="18" charset="0"/>
                <a:ea typeface="黑体" panose="02010609060101010101" pitchFamily="49" charset="-122"/>
              </a:rPr>
              <a:t>，如表</a:t>
            </a:r>
            <a:r>
              <a:rPr lang="en-US" altLang="zh-CN" dirty="0">
                <a:solidFill>
                  <a:prstClr val="black"/>
                </a:solidFill>
                <a:latin typeface="Times New Roman" panose="02020603050405020304" pitchFamily="18" charset="0"/>
                <a:ea typeface="黑体" panose="02010609060101010101" pitchFamily="49" charset="-122"/>
              </a:rPr>
              <a:t>1</a:t>
            </a:r>
            <a:r>
              <a:rPr lang="zh-CN" altLang="en-US" dirty="0">
                <a:solidFill>
                  <a:prstClr val="black"/>
                </a:solidFill>
                <a:latin typeface="Times New Roman" panose="02020603050405020304" pitchFamily="18" charset="0"/>
                <a:ea typeface="黑体" panose="02010609060101010101" pitchFamily="49" charset="-122"/>
              </a:rPr>
              <a:t>所示。</a:t>
            </a: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组合指标的匹配结果好于</a:t>
            </a:r>
            <a:r>
              <a:rPr lang="en-US" altLang="zh-CN" dirty="0">
                <a:solidFill>
                  <a:prstClr val="black"/>
                </a:solidFill>
                <a:latin typeface="Times New Roman" panose="02020603050405020304" pitchFamily="18" charset="0"/>
                <a:ea typeface="黑体" panose="02010609060101010101" pitchFamily="49" charset="-122"/>
              </a:rPr>
              <a:t>Census</a:t>
            </a:r>
            <a:r>
              <a:rPr lang="zh-CN" altLang="en-US" dirty="0">
                <a:solidFill>
                  <a:prstClr val="black"/>
                </a:solidFill>
                <a:latin typeface="Times New Roman" panose="02020603050405020304" pitchFamily="18" charset="0"/>
                <a:ea typeface="黑体" panose="02010609060101010101" pitchFamily="49" charset="-122"/>
              </a:rPr>
              <a:t>指标，但比</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指标差。尽管</a:t>
            </a:r>
            <a:r>
              <a:rPr lang="en-US" altLang="zh-CN" dirty="0">
                <a:solidFill>
                  <a:prstClr val="black"/>
                </a:solidFill>
                <a:latin typeface="Times New Roman" panose="02020603050405020304" pitchFamily="18" charset="0"/>
                <a:ea typeface="黑体" panose="02010609060101010101" pitchFamily="49" charset="-122"/>
              </a:rPr>
              <a:t>Census</a:t>
            </a:r>
            <a:r>
              <a:rPr lang="zh-CN" altLang="en-US" dirty="0">
                <a:solidFill>
                  <a:prstClr val="black"/>
                </a:solidFill>
                <a:latin typeface="Times New Roman" panose="02020603050405020304" pitchFamily="18" charset="0"/>
                <a:ea typeface="黑体" panose="02010609060101010101" pitchFamily="49" charset="-122"/>
              </a:rPr>
              <a:t>指标对垂直视差很敏感，但它在具有非线性辐射失真的立体声对中表现良好。因此，在提出的新方法中使用了</a:t>
            </a:r>
            <a:r>
              <a:rPr lang="en-US" altLang="zh-CN" dirty="0">
                <a:solidFill>
                  <a:prstClr val="black"/>
                </a:solidFill>
                <a:latin typeface="Times New Roman" panose="02020603050405020304" pitchFamily="18" charset="0"/>
                <a:ea typeface="黑体" panose="02010609060101010101" pitchFamily="49" charset="-122"/>
              </a:rPr>
              <a:t>Census</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的组合度量。</a:t>
            </a:r>
            <a:endParaRPr lang="en-US" altLang="zh-CN" dirty="0">
              <a:solidFill>
                <a:prstClr val="black"/>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829326123"/>
      </p:ext>
    </p:extLst>
  </p:cSld>
  <p:clrMapOvr>
    <a:masterClrMapping/>
  </p:clrMapOvr>
  <p:transition advTm="40845"/>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4"/>
            <a:ext cx="12070716" cy="1182629"/>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464348"/>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2" y="330835"/>
            <a:ext cx="12070717" cy="1077218"/>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EXPERIMENTS: </a:t>
            </a:r>
            <a:r>
              <a:rPr lang="en-US" altLang="zh-CN" sz="3200" b="1" dirty="0" err="1">
                <a:solidFill>
                  <a:schemeClr val="bg1"/>
                </a:solidFill>
                <a:latin typeface="Times New Roman" panose="02020603050405020304" pitchFamily="18" charset="0"/>
                <a:ea typeface="黑体" panose="02010609060101010101" pitchFamily="49" charset="-122"/>
              </a:rPr>
              <a:t>Epipolar</a:t>
            </a:r>
            <a:r>
              <a:rPr lang="en-US" altLang="zh-CN" sz="3200" b="1" dirty="0">
                <a:solidFill>
                  <a:schemeClr val="bg1"/>
                </a:solidFill>
                <a:latin typeface="Times New Roman" panose="02020603050405020304" pitchFamily="18" charset="0"/>
                <a:ea typeface="黑体" panose="02010609060101010101" pitchFamily="49" charset="-122"/>
              </a:rPr>
              <a:t> Stereo Pair with Inconsistent Disparities in Homogenous Region</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530048"/>
            <a:ext cx="11881213" cy="1286250"/>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使用了</a:t>
            </a:r>
            <a:r>
              <a:rPr lang="en-US" altLang="zh-CN" dirty="0">
                <a:solidFill>
                  <a:prstClr val="black"/>
                </a:solidFill>
                <a:latin typeface="Times New Roman" panose="02020603050405020304" pitchFamily="18" charset="0"/>
                <a:ea typeface="黑体" panose="02010609060101010101" pitchFamily="49" charset="-122"/>
              </a:rPr>
              <a:t>Middlebury Stereo Vision</a:t>
            </a:r>
            <a:r>
              <a:rPr lang="zh-CN" altLang="en-US" dirty="0">
                <a:solidFill>
                  <a:prstClr val="black"/>
                </a:solidFill>
                <a:latin typeface="Times New Roman" panose="02020603050405020304" pitchFamily="18" charset="0"/>
                <a:ea typeface="黑体" panose="02010609060101010101" pitchFamily="49" charset="-122"/>
              </a:rPr>
              <a:t>提供的</a:t>
            </a:r>
            <a:r>
              <a:rPr lang="en-US" altLang="zh-CN" dirty="0">
                <a:solidFill>
                  <a:prstClr val="black"/>
                </a:solidFill>
                <a:latin typeface="Times New Roman" panose="02020603050405020304" pitchFamily="18" charset="0"/>
                <a:ea typeface="黑体" panose="02010609060101010101" pitchFamily="49" charset="-122"/>
              </a:rPr>
              <a:t>Adirondack</a:t>
            </a:r>
            <a:r>
              <a:rPr lang="zh-CN" altLang="en-US" dirty="0">
                <a:solidFill>
                  <a:prstClr val="black"/>
                </a:solidFill>
                <a:latin typeface="Times New Roman" panose="02020603050405020304" pitchFamily="18" charset="0"/>
                <a:ea typeface="黑体" panose="02010609060101010101" pitchFamily="49" charset="-122"/>
              </a:rPr>
              <a:t>数据，如图</a:t>
            </a:r>
            <a:r>
              <a:rPr lang="en-US" altLang="zh-CN" dirty="0">
                <a:solidFill>
                  <a:prstClr val="black"/>
                </a:solidFill>
                <a:latin typeface="Times New Roman" panose="02020603050405020304" pitchFamily="18" charset="0"/>
                <a:ea typeface="黑体" panose="02010609060101010101" pitchFamily="49" charset="-122"/>
              </a:rPr>
              <a:t>7(a)</a:t>
            </a:r>
            <a:r>
              <a:rPr lang="zh-CN" altLang="en-US" dirty="0">
                <a:solidFill>
                  <a:prstClr val="black"/>
                </a:solidFill>
                <a:latin typeface="Times New Roman" panose="02020603050405020304" pitchFamily="18" charset="0"/>
                <a:ea typeface="黑体" panose="02010609060101010101" pitchFamily="49" charset="-122"/>
              </a:rPr>
              <a:t>所示。红色矩形中的两个区域都是均匀的亮度区域。矩形</a:t>
            </a:r>
            <a:r>
              <a:rPr lang="en-US" altLang="zh-CN" dirty="0">
                <a:solidFill>
                  <a:prstClr val="black"/>
                </a:solidFill>
                <a:latin typeface="Times New Roman" panose="02020603050405020304" pitchFamily="18" charset="0"/>
                <a:ea typeface="黑体" panose="02010609060101010101" pitchFamily="49" charset="-122"/>
              </a:rPr>
              <a:t>1</a:t>
            </a:r>
            <a:r>
              <a:rPr lang="zh-CN" altLang="en-US" dirty="0">
                <a:solidFill>
                  <a:prstClr val="black"/>
                </a:solidFill>
                <a:latin typeface="Times New Roman" panose="02020603050405020304" pitchFamily="18" charset="0"/>
                <a:ea typeface="黑体" panose="02010609060101010101" pitchFamily="49" charset="-122"/>
              </a:rPr>
              <a:t>的视差变化剧烈，矩形</a:t>
            </a:r>
            <a:r>
              <a:rPr lang="en-US" altLang="zh-CN" dirty="0">
                <a:solidFill>
                  <a:prstClr val="black"/>
                </a:solidFill>
                <a:latin typeface="Times New Roman" panose="02020603050405020304" pitchFamily="18" charset="0"/>
                <a:ea typeface="黑体" panose="02010609060101010101" pitchFamily="49" charset="-122"/>
              </a:rPr>
              <a:t>2</a:t>
            </a:r>
            <a:r>
              <a:rPr lang="zh-CN" altLang="en-US" dirty="0">
                <a:solidFill>
                  <a:prstClr val="black"/>
                </a:solidFill>
                <a:latin typeface="Times New Roman" panose="02020603050405020304" pitchFamily="18" charset="0"/>
                <a:ea typeface="黑体" panose="02010609060101010101" pitchFamily="49" charset="-122"/>
              </a:rPr>
              <a:t>的视差变化平稳。图</a:t>
            </a:r>
            <a:r>
              <a:rPr lang="en-US" altLang="zh-CN" dirty="0">
                <a:solidFill>
                  <a:prstClr val="black"/>
                </a:solidFill>
                <a:latin typeface="Times New Roman" panose="02020603050405020304" pitchFamily="18" charset="0"/>
                <a:ea typeface="黑体" panose="02010609060101010101" pitchFamily="49" charset="-122"/>
              </a:rPr>
              <a:t>7(b)</a:t>
            </a:r>
            <a:r>
              <a:rPr lang="zh-CN" altLang="en-US" dirty="0">
                <a:solidFill>
                  <a:prstClr val="black"/>
                </a:solidFill>
                <a:latin typeface="Times New Roman" panose="02020603050405020304" pitchFamily="18" charset="0"/>
                <a:ea typeface="黑体" panose="02010609060101010101" pitchFamily="49" charset="-122"/>
              </a:rPr>
              <a:t>是传统非局部方法的结果</a:t>
            </a:r>
            <a:r>
              <a:rPr lang="en-US" altLang="zh-CN" dirty="0">
                <a:solidFill>
                  <a:prstClr val="black"/>
                </a:solidFill>
                <a:latin typeface="Times New Roman" panose="02020603050405020304" pitchFamily="18" charset="0"/>
                <a:ea typeface="黑体" panose="02010609060101010101" pitchFamily="49" charset="-122"/>
              </a:rPr>
              <a:t>(</a:t>
            </a:r>
            <a:r>
              <a:rPr lang="en-US" altLang="zh-CN" dirty="0" err="1">
                <a:solidFill>
                  <a:prstClr val="black"/>
                </a:solidFill>
                <a:latin typeface="Times New Roman" panose="02020603050405020304" pitchFamily="18" charset="0"/>
                <a:ea typeface="黑体" panose="02010609060101010101" pitchFamily="49" charset="-122"/>
              </a:rPr>
              <a:t>Cigla</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err="1">
                <a:solidFill>
                  <a:prstClr val="black"/>
                </a:solidFill>
                <a:latin typeface="Times New Roman" panose="02020603050405020304" pitchFamily="18" charset="0"/>
                <a:ea typeface="黑体" panose="02010609060101010101" pitchFamily="49" charset="-122"/>
              </a:rPr>
              <a:t>Alantan</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2013)</a:t>
            </a:r>
            <a:r>
              <a:rPr lang="zh-CN" altLang="en-US" dirty="0">
                <a:solidFill>
                  <a:prstClr val="black"/>
                </a:solidFill>
                <a:latin typeface="Times New Roman" panose="02020603050405020304" pitchFamily="18" charset="0"/>
                <a:ea typeface="黑体" panose="02010609060101010101" pitchFamily="49" charset="-122"/>
              </a:rPr>
              <a:t>。图</a:t>
            </a:r>
            <a:r>
              <a:rPr lang="en-US" altLang="zh-CN" dirty="0">
                <a:solidFill>
                  <a:prstClr val="black"/>
                </a:solidFill>
                <a:latin typeface="Times New Roman" panose="02020603050405020304" pitchFamily="18" charset="0"/>
                <a:ea typeface="黑体" panose="02010609060101010101" pitchFamily="49" charset="-122"/>
              </a:rPr>
              <a:t>7(c)</a:t>
            </a:r>
            <a:r>
              <a:rPr lang="zh-CN" altLang="en-US" dirty="0">
                <a:solidFill>
                  <a:prstClr val="black"/>
                </a:solidFill>
                <a:latin typeface="Times New Roman" panose="02020603050405020304" pitchFamily="18" charset="0"/>
                <a:ea typeface="黑体" panose="02010609060101010101" pitchFamily="49" charset="-122"/>
              </a:rPr>
              <a:t>是所提出的方法的结果。为了单独比较这两种方法的性能，只给出了初始的视差图像。</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23</a:t>
            </a:fld>
            <a:endParaRPr lang="zh-CN" altLang="en-US" dirty="0"/>
          </a:p>
        </p:txBody>
      </p:sp>
      <p:pic>
        <p:nvPicPr>
          <p:cNvPr id="2" name="图片 1">
            <a:extLst>
              <a:ext uri="{FF2B5EF4-FFF2-40B4-BE49-F238E27FC236}">
                <a16:creationId xmlns:a16="http://schemas.microsoft.com/office/drawing/2014/main" id="{F48AC700-DDF4-4F53-99E8-44C1D222C7DE}"/>
              </a:ext>
            </a:extLst>
          </p:cNvPr>
          <p:cNvPicPr>
            <a:picLocks noChangeAspect="1"/>
          </p:cNvPicPr>
          <p:nvPr/>
        </p:nvPicPr>
        <p:blipFill>
          <a:blip r:embed="rId3"/>
          <a:stretch>
            <a:fillRect/>
          </a:stretch>
        </p:blipFill>
        <p:spPr>
          <a:xfrm>
            <a:off x="121282" y="2982358"/>
            <a:ext cx="4682053" cy="3650213"/>
          </a:xfrm>
          <a:prstGeom prst="rect">
            <a:avLst/>
          </a:prstGeom>
        </p:spPr>
      </p:pic>
      <p:sp>
        <p:nvSpPr>
          <p:cNvPr id="11" name="文本框 10">
            <a:extLst>
              <a:ext uri="{FF2B5EF4-FFF2-40B4-BE49-F238E27FC236}">
                <a16:creationId xmlns:a16="http://schemas.microsoft.com/office/drawing/2014/main" id="{D1215317-BAD8-4BEE-A468-A81797880DF9}"/>
              </a:ext>
            </a:extLst>
          </p:cNvPr>
          <p:cNvSpPr txBox="1"/>
          <p:nvPr/>
        </p:nvSpPr>
        <p:spPr>
          <a:xfrm>
            <a:off x="5209520" y="4024399"/>
            <a:ext cx="6597041" cy="1286250"/>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图</a:t>
            </a:r>
            <a:r>
              <a:rPr lang="en-US" altLang="zh-CN" dirty="0">
                <a:solidFill>
                  <a:prstClr val="black"/>
                </a:solidFill>
                <a:latin typeface="Times New Roman" panose="02020603050405020304" pitchFamily="18" charset="0"/>
                <a:ea typeface="黑体" panose="02010609060101010101" pitchFamily="49" charset="-122"/>
              </a:rPr>
              <a:t>7(b)</a:t>
            </a:r>
            <a:r>
              <a:rPr lang="zh-CN" altLang="en-US" dirty="0">
                <a:solidFill>
                  <a:prstClr val="black"/>
                </a:solidFill>
                <a:latin typeface="Times New Roman" panose="02020603050405020304" pitchFamily="18" charset="0"/>
                <a:ea typeface="黑体" panose="02010609060101010101" pitchFamily="49" charset="-122"/>
              </a:rPr>
              <a:t>清楚地显示了矩形</a:t>
            </a:r>
            <a:r>
              <a:rPr lang="en-US" altLang="zh-CN" dirty="0">
                <a:solidFill>
                  <a:prstClr val="black"/>
                </a:solidFill>
                <a:latin typeface="Times New Roman" panose="02020603050405020304" pitchFamily="18" charset="0"/>
                <a:ea typeface="黑体" panose="02010609060101010101" pitchFamily="49" charset="-122"/>
              </a:rPr>
              <a:t>1</a:t>
            </a:r>
            <a:r>
              <a:rPr lang="zh-CN" altLang="en-US" dirty="0">
                <a:solidFill>
                  <a:prstClr val="black"/>
                </a:solidFill>
                <a:latin typeface="Times New Roman" panose="02020603050405020304" pitchFamily="18" charset="0"/>
                <a:ea typeface="黑体" panose="02010609060101010101" pitchFamily="49" charset="-122"/>
              </a:rPr>
              <a:t>和矩形</a:t>
            </a:r>
            <a:r>
              <a:rPr lang="en-US" altLang="zh-CN" dirty="0">
                <a:solidFill>
                  <a:prstClr val="black"/>
                </a:solidFill>
                <a:latin typeface="Times New Roman" panose="02020603050405020304" pitchFamily="18" charset="0"/>
                <a:ea typeface="黑体" panose="02010609060101010101" pitchFamily="49" charset="-122"/>
              </a:rPr>
              <a:t>2</a:t>
            </a:r>
            <a:r>
              <a:rPr lang="zh-CN" altLang="en-US" dirty="0">
                <a:solidFill>
                  <a:prstClr val="black"/>
                </a:solidFill>
                <a:latin typeface="Times New Roman" panose="02020603050405020304" pitchFamily="18" charset="0"/>
                <a:ea typeface="黑体" panose="02010609060101010101" pitchFamily="49" charset="-122"/>
              </a:rPr>
              <a:t>的严重不匹配，如果它们的差异被强迫保持一致的话。该方法考虑了均匀亮度区域的视差变化，对图</a:t>
            </a:r>
            <a:r>
              <a:rPr lang="en-US" altLang="zh-CN" dirty="0">
                <a:solidFill>
                  <a:prstClr val="black"/>
                </a:solidFill>
                <a:latin typeface="Times New Roman" panose="02020603050405020304" pitchFamily="18" charset="0"/>
                <a:ea typeface="黑体" panose="02010609060101010101" pitchFamily="49" charset="-122"/>
              </a:rPr>
              <a:t>7(a)</a:t>
            </a:r>
            <a:r>
              <a:rPr lang="zh-CN" altLang="en-US" dirty="0">
                <a:solidFill>
                  <a:prstClr val="black"/>
                </a:solidFill>
                <a:latin typeface="Times New Roman" panose="02020603050405020304" pitchFamily="18" charset="0"/>
                <a:ea typeface="黑体" panose="02010609060101010101" pitchFamily="49" charset="-122"/>
              </a:rPr>
              <a:t>获得了较好的匹配结果。</a:t>
            </a:r>
            <a:endParaRPr lang="en-US" altLang="zh-CN" dirty="0">
              <a:solidFill>
                <a:prstClr val="black"/>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946850309"/>
      </p:ext>
    </p:extLst>
  </p:cSld>
  <p:clrMapOvr>
    <a:masterClrMapping/>
  </p:clrMapOvr>
  <p:transition advTm="4084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2070716"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2" y="330835"/>
            <a:ext cx="12777971"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EXPERIMENTS: Test on Middlebury Stereo Vision Data Sets</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81213" cy="1701748"/>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像素的平均绝对误差是精度度量。所提方法的性能如表</a:t>
            </a:r>
            <a:r>
              <a:rPr lang="en-US" altLang="zh-CN" dirty="0">
                <a:solidFill>
                  <a:prstClr val="black"/>
                </a:solidFill>
                <a:latin typeface="Times New Roman" panose="02020603050405020304" pitchFamily="18" charset="0"/>
                <a:ea typeface="黑体" panose="02010609060101010101" pitchFamily="49" charset="-122"/>
              </a:rPr>
              <a:t>2</a:t>
            </a:r>
            <a:r>
              <a:rPr lang="zh-CN" altLang="en-US" dirty="0">
                <a:solidFill>
                  <a:prstClr val="black"/>
                </a:solidFill>
                <a:latin typeface="Times New Roman" panose="02020603050405020304" pitchFamily="18" charset="0"/>
                <a:ea typeface="黑体" panose="02010609060101010101" pitchFamily="49" charset="-122"/>
              </a:rPr>
              <a:t>所示，其中列出了</a:t>
            </a:r>
            <a:r>
              <a:rPr lang="en-US" altLang="zh-CN" dirty="0">
                <a:solidFill>
                  <a:prstClr val="black"/>
                </a:solidFill>
                <a:latin typeface="Times New Roman" panose="02020603050405020304" pitchFamily="18" charset="0"/>
                <a:ea typeface="黑体" panose="02010609060101010101" pitchFamily="49" charset="-122"/>
              </a:rPr>
              <a:t>Middlebury</a:t>
            </a:r>
            <a:r>
              <a:rPr lang="zh-CN" altLang="en-US" dirty="0">
                <a:solidFill>
                  <a:prstClr val="black"/>
                </a:solidFill>
                <a:latin typeface="Times New Roman" panose="02020603050405020304" pitchFamily="18" charset="0"/>
                <a:ea typeface="黑体" panose="02010609060101010101" pitchFamily="49" charset="-122"/>
              </a:rPr>
              <a:t>立体视觉基准中排名前</a:t>
            </a:r>
            <a:r>
              <a:rPr lang="en-US" altLang="zh-CN" dirty="0">
                <a:solidFill>
                  <a:prstClr val="black"/>
                </a:solidFill>
                <a:latin typeface="Times New Roman" panose="02020603050405020304" pitchFamily="18" charset="0"/>
                <a:ea typeface="黑体" panose="02010609060101010101" pitchFamily="49" charset="-122"/>
              </a:rPr>
              <a:t>8</a:t>
            </a:r>
            <a:r>
              <a:rPr lang="zh-CN" altLang="en-US" dirty="0">
                <a:solidFill>
                  <a:prstClr val="black"/>
                </a:solidFill>
                <a:latin typeface="Times New Roman" panose="02020603050405020304" pitchFamily="18" charset="0"/>
                <a:ea typeface="黑体" panose="02010609060101010101" pitchFamily="49" charset="-122"/>
              </a:rPr>
              <a:t>的算法的最终匹配结果。在表</a:t>
            </a:r>
            <a:r>
              <a:rPr lang="en-US" altLang="zh-CN" dirty="0">
                <a:solidFill>
                  <a:prstClr val="black"/>
                </a:solidFill>
                <a:latin typeface="Times New Roman" panose="02020603050405020304" pitchFamily="18" charset="0"/>
                <a:ea typeface="黑体" panose="02010609060101010101" pitchFamily="49" charset="-122"/>
              </a:rPr>
              <a:t>2</a:t>
            </a:r>
            <a:r>
              <a:rPr lang="zh-CN" altLang="en-US" dirty="0">
                <a:solidFill>
                  <a:prstClr val="black"/>
                </a:solidFill>
                <a:latin typeface="Times New Roman" panose="02020603050405020304" pitchFamily="18" charset="0"/>
                <a:ea typeface="黑体" panose="02010609060101010101" pitchFamily="49" charset="-122"/>
              </a:rPr>
              <a:t>中，第一行列出了每种算法的名称，第二行列出了一般平均绝对误差。中心数字代表匹配精度，上标数字代表排名。第三行列出了运行时间。第四行列出了运行环境。对应的单元由两部分组成：左侧表示处理器</a:t>
            </a:r>
            <a:r>
              <a:rPr lang="en-US" altLang="zh-CN" dirty="0">
                <a:solidFill>
                  <a:prstClr val="black"/>
                </a:solidFill>
                <a:latin typeface="Times New Roman" panose="02020603050405020304" pitchFamily="18" charset="0"/>
                <a:ea typeface="黑体" panose="02010609060101010101" pitchFamily="49" charset="-122"/>
              </a:rPr>
              <a:t>(CPU</a:t>
            </a:r>
            <a:r>
              <a:rPr lang="zh-CN" altLang="en-US" dirty="0">
                <a:solidFill>
                  <a:prstClr val="black"/>
                </a:solidFill>
                <a:latin typeface="Times New Roman" panose="02020603050405020304" pitchFamily="18" charset="0"/>
                <a:ea typeface="黑体" panose="02010609060101010101" pitchFamily="49" charset="-122"/>
              </a:rPr>
              <a:t>或</a:t>
            </a:r>
            <a:r>
              <a:rPr lang="en-US" altLang="zh-CN" dirty="0">
                <a:solidFill>
                  <a:prstClr val="black"/>
                </a:solidFill>
                <a:latin typeface="Times New Roman" panose="02020603050405020304" pitchFamily="18" charset="0"/>
                <a:ea typeface="黑体" panose="02010609060101010101" pitchFamily="49" charset="-122"/>
              </a:rPr>
              <a:t>GPU)</a:t>
            </a:r>
            <a:r>
              <a:rPr lang="zh-CN" altLang="en-US" dirty="0">
                <a:solidFill>
                  <a:prstClr val="black"/>
                </a:solidFill>
                <a:latin typeface="Times New Roman" panose="02020603050405020304" pitchFamily="18" charset="0"/>
                <a:ea typeface="黑体" panose="02010609060101010101" pitchFamily="49" charset="-122"/>
              </a:rPr>
              <a:t>，右侧表示用于运行算法的处理器核心数</a:t>
            </a:r>
            <a:r>
              <a:rPr lang="en-US" altLang="zh-CN"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串行或并行</a:t>
            </a:r>
            <a:r>
              <a:rPr lang="en-US" altLang="zh-CN"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24</a:t>
            </a:fld>
            <a:endParaRPr lang="zh-CN" altLang="en-US" dirty="0"/>
          </a:p>
        </p:txBody>
      </p:sp>
      <p:pic>
        <p:nvPicPr>
          <p:cNvPr id="2" name="图片 1">
            <a:extLst>
              <a:ext uri="{FF2B5EF4-FFF2-40B4-BE49-F238E27FC236}">
                <a16:creationId xmlns:a16="http://schemas.microsoft.com/office/drawing/2014/main" id="{EE6DF013-F73D-4823-A3D4-ECE789ECB6A6}"/>
              </a:ext>
            </a:extLst>
          </p:cNvPr>
          <p:cNvPicPr>
            <a:picLocks noChangeAspect="1"/>
          </p:cNvPicPr>
          <p:nvPr/>
        </p:nvPicPr>
        <p:blipFill>
          <a:blip r:embed="rId3"/>
          <a:stretch>
            <a:fillRect/>
          </a:stretch>
        </p:blipFill>
        <p:spPr>
          <a:xfrm>
            <a:off x="2178817" y="3090264"/>
            <a:ext cx="7834365" cy="1790218"/>
          </a:xfrm>
          <a:prstGeom prst="rect">
            <a:avLst/>
          </a:prstGeom>
        </p:spPr>
      </p:pic>
      <p:sp>
        <p:nvSpPr>
          <p:cNvPr id="12" name="文本框 11">
            <a:extLst>
              <a:ext uri="{FF2B5EF4-FFF2-40B4-BE49-F238E27FC236}">
                <a16:creationId xmlns:a16="http://schemas.microsoft.com/office/drawing/2014/main" id="{16165B6E-A1D9-4DE6-B838-9FBE1A83C511}"/>
              </a:ext>
            </a:extLst>
          </p:cNvPr>
          <p:cNvSpPr txBox="1"/>
          <p:nvPr/>
        </p:nvSpPr>
        <p:spPr>
          <a:xfrm>
            <a:off x="216036" y="4867378"/>
            <a:ext cx="11881213" cy="1701748"/>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从表</a:t>
            </a:r>
            <a:r>
              <a:rPr lang="en-US" altLang="zh-CN" dirty="0">
                <a:solidFill>
                  <a:prstClr val="black"/>
                </a:solidFill>
                <a:latin typeface="Times New Roman" panose="02020603050405020304" pitchFamily="18" charset="0"/>
                <a:ea typeface="黑体" panose="02010609060101010101" pitchFamily="49" charset="-122"/>
              </a:rPr>
              <a:t>2</a:t>
            </a:r>
            <a:r>
              <a:rPr lang="zh-CN" altLang="en-US" dirty="0">
                <a:solidFill>
                  <a:prstClr val="black"/>
                </a:solidFill>
                <a:latin typeface="Times New Roman" panose="02020603050405020304" pitchFamily="18" charset="0"/>
                <a:ea typeface="黑体" panose="02010609060101010101" pitchFamily="49" charset="-122"/>
              </a:rPr>
              <a:t>可以看出，截至</a:t>
            </a:r>
            <a:r>
              <a:rPr lang="en-US" altLang="zh-CN" dirty="0">
                <a:solidFill>
                  <a:prstClr val="black"/>
                </a:solidFill>
                <a:latin typeface="Times New Roman" panose="02020603050405020304" pitchFamily="18" charset="0"/>
                <a:ea typeface="黑体" panose="02010609060101010101" pitchFamily="49" charset="-122"/>
              </a:rPr>
              <a:t>2016-04-09</a:t>
            </a:r>
            <a:r>
              <a:rPr lang="zh-CN" altLang="en-US" dirty="0">
                <a:solidFill>
                  <a:prstClr val="black"/>
                </a:solidFill>
                <a:latin typeface="Times New Roman" panose="02020603050405020304" pitchFamily="18" charset="0"/>
                <a:ea typeface="黑体" panose="02010609060101010101" pitchFamily="49" charset="-122"/>
              </a:rPr>
              <a:t>年末，</a:t>
            </a:r>
            <a:r>
              <a:rPr lang="en-US" altLang="zh-CN" dirty="0">
                <a:solidFill>
                  <a:prstClr val="black"/>
                </a:solidFill>
                <a:latin typeface="Times New Roman" panose="02020603050405020304" pitchFamily="18" charset="0"/>
                <a:ea typeface="黑体" panose="02010609060101010101" pitchFamily="49" charset="-122"/>
              </a:rPr>
              <a:t>INTS</a:t>
            </a:r>
            <a:r>
              <a:rPr lang="zh-CN" altLang="en-US" dirty="0">
                <a:solidFill>
                  <a:prstClr val="black"/>
                </a:solidFill>
                <a:latin typeface="Times New Roman" panose="02020603050405020304" pitchFamily="18" charset="0"/>
                <a:ea typeface="黑体" panose="02010609060101010101" pitchFamily="49" charset="-122"/>
              </a:rPr>
              <a:t>方法的总体匹配精度在</a:t>
            </a:r>
            <a:r>
              <a:rPr lang="en-US" altLang="zh-CN" dirty="0">
                <a:solidFill>
                  <a:prstClr val="black"/>
                </a:solidFill>
                <a:latin typeface="Times New Roman" panose="02020603050405020304" pitchFamily="18" charset="0"/>
                <a:ea typeface="黑体" panose="02010609060101010101" pitchFamily="49" charset="-122"/>
              </a:rPr>
              <a:t>Middlebury</a:t>
            </a:r>
            <a:r>
              <a:rPr lang="zh-CN" altLang="en-US" dirty="0">
                <a:solidFill>
                  <a:prstClr val="black"/>
                </a:solidFill>
                <a:latin typeface="Times New Roman" panose="02020603050405020304" pitchFamily="18" charset="0"/>
                <a:ea typeface="黑体" panose="02010609060101010101" pitchFamily="49" charset="-122"/>
              </a:rPr>
              <a:t>立体声视觉中排名前五。</a:t>
            </a:r>
            <a:r>
              <a:rPr lang="en-US" altLang="zh-CN" dirty="0">
                <a:solidFill>
                  <a:prstClr val="black"/>
                </a:solidFill>
                <a:latin typeface="Times New Roman" panose="02020603050405020304" pitchFamily="18" charset="0"/>
                <a:ea typeface="黑体" panose="02010609060101010101" pitchFamily="49" charset="-122"/>
              </a:rPr>
              <a:t>INTS</a:t>
            </a:r>
            <a:r>
              <a:rPr lang="zh-CN" altLang="en-US" dirty="0">
                <a:solidFill>
                  <a:prstClr val="black"/>
                </a:solidFill>
                <a:latin typeface="Times New Roman" panose="02020603050405020304" pitchFamily="18" charset="0"/>
                <a:ea typeface="黑体" panose="02010609060101010101" pitchFamily="49" charset="-122"/>
              </a:rPr>
              <a:t>方法使用单个</a:t>
            </a:r>
            <a:r>
              <a:rPr lang="en-US" altLang="zh-CN" dirty="0">
                <a:solidFill>
                  <a:prstClr val="black"/>
                </a:solidFill>
                <a:latin typeface="Times New Roman" panose="02020603050405020304" pitchFamily="18" charset="0"/>
                <a:ea typeface="黑体" panose="02010609060101010101" pitchFamily="49" charset="-122"/>
              </a:rPr>
              <a:t>i7CPU</a:t>
            </a:r>
            <a:r>
              <a:rPr lang="zh-CN" altLang="en-US" dirty="0">
                <a:solidFill>
                  <a:prstClr val="black"/>
                </a:solidFill>
                <a:latin typeface="Times New Roman" panose="02020603050405020304" pitchFamily="18" charset="0"/>
                <a:ea typeface="黑体" panose="02010609060101010101" pitchFamily="49" charset="-122"/>
              </a:rPr>
              <a:t>内核进行匹配，平均运行时间为</a:t>
            </a:r>
            <a:r>
              <a:rPr lang="en-US" altLang="zh-CN" dirty="0">
                <a:solidFill>
                  <a:prstClr val="black"/>
                </a:solidFill>
                <a:latin typeface="Times New Roman" panose="02020603050405020304" pitchFamily="18" charset="0"/>
                <a:ea typeface="黑体" panose="02010609060101010101" pitchFamily="49" charset="-122"/>
              </a:rPr>
              <a:t>104s</a:t>
            </a:r>
            <a:r>
              <a:rPr lang="zh-CN" altLang="en-US" dirty="0">
                <a:solidFill>
                  <a:prstClr val="black"/>
                </a:solidFill>
                <a:latin typeface="Times New Roman" panose="02020603050405020304" pitchFamily="18" charset="0"/>
                <a:ea typeface="黑体" panose="02010609060101010101" pitchFamily="49" charset="-122"/>
              </a:rPr>
              <a:t>。尽管</a:t>
            </a:r>
            <a:r>
              <a:rPr lang="en-US" altLang="zh-CN" dirty="0">
                <a:solidFill>
                  <a:prstClr val="black"/>
                </a:solidFill>
                <a:latin typeface="Times New Roman" panose="02020603050405020304" pitchFamily="18" charset="0"/>
                <a:ea typeface="黑体" panose="02010609060101010101" pitchFamily="49" charset="-122"/>
              </a:rPr>
              <a:t>INTS</a:t>
            </a:r>
            <a:r>
              <a:rPr lang="zh-CN" altLang="en-US" dirty="0">
                <a:solidFill>
                  <a:prstClr val="black"/>
                </a:solidFill>
                <a:latin typeface="Times New Roman" panose="02020603050405020304" pitchFamily="18" charset="0"/>
                <a:ea typeface="黑体" panose="02010609060101010101" pitchFamily="49" charset="-122"/>
              </a:rPr>
              <a:t>没有明显优越的运行时间，但当所有运行时间都转换到相同的运行环境时，它比其他四个顶级方法更快。此外，第</a:t>
            </a:r>
            <a:r>
              <a:rPr lang="en-US" altLang="zh-CN" dirty="0">
                <a:solidFill>
                  <a:prstClr val="black"/>
                </a:solidFill>
                <a:latin typeface="Times New Roman" panose="02020603050405020304" pitchFamily="18" charset="0"/>
                <a:ea typeface="黑体" panose="02010609060101010101" pitchFamily="49" charset="-122"/>
              </a:rPr>
              <a:t>2.2</a:t>
            </a:r>
            <a:r>
              <a:rPr lang="zh-CN" altLang="en-US" dirty="0">
                <a:solidFill>
                  <a:prstClr val="black"/>
                </a:solidFill>
                <a:latin typeface="Times New Roman" panose="02020603050405020304" pitchFamily="18" charset="0"/>
                <a:ea typeface="黑体" panose="02010609060101010101" pitchFamily="49" charset="-122"/>
              </a:rPr>
              <a:t>节和第</a:t>
            </a:r>
            <a:r>
              <a:rPr lang="en-US" altLang="zh-CN" dirty="0">
                <a:solidFill>
                  <a:prstClr val="black"/>
                </a:solidFill>
                <a:latin typeface="Times New Roman" panose="02020603050405020304" pitchFamily="18" charset="0"/>
                <a:ea typeface="黑体" panose="02010609060101010101" pitchFamily="49" charset="-122"/>
              </a:rPr>
              <a:t>2.3</a:t>
            </a:r>
            <a:r>
              <a:rPr lang="zh-CN" altLang="en-US" dirty="0">
                <a:solidFill>
                  <a:prstClr val="black"/>
                </a:solidFill>
                <a:latin typeface="Times New Roman" panose="02020603050405020304" pitchFamily="18" charset="0"/>
                <a:ea typeface="黑体" panose="02010609060101010101" pitchFamily="49" charset="-122"/>
              </a:rPr>
              <a:t>节中八个方向的代价聚合是独立的，这将易于实施到并行处理以加速。</a:t>
            </a:r>
            <a:endParaRPr lang="en-US" altLang="zh-CN" dirty="0">
              <a:solidFill>
                <a:prstClr val="black"/>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111625303"/>
      </p:ext>
    </p:extLst>
  </p:cSld>
  <p:clrMapOvr>
    <a:masterClrMapping/>
  </p:clrMapOvr>
  <p:transition advTm="40845"/>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2070716"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2" y="330835"/>
            <a:ext cx="12777971"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EXPERIMENTS: Test on KITTI Benchmark</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81213" cy="4610236"/>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en-US" altLang="zh-CN" dirty="0">
                <a:solidFill>
                  <a:prstClr val="black"/>
                </a:solidFill>
                <a:latin typeface="Times New Roman" panose="02020603050405020304" pitchFamily="18" charset="0"/>
                <a:ea typeface="黑体" panose="02010609060101010101" pitchFamily="49" charset="-122"/>
              </a:rPr>
              <a:t>INTS</a:t>
            </a:r>
            <a:r>
              <a:rPr lang="zh-CN" altLang="en-US" dirty="0">
                <a:solidFill>
                  <a:prstClr val="black"/>
                </a:solidFill>
                <a:latin typeface="Times New Roman" panose="02020603050405020304" pitchFamily="18" charset="0"/>
                <a:ea typeface="黑体" panose="02010609060101010101" pitchFamily="49" charset="-122"/>
              </a:rPr>
              <a:t>方法在</a:t>
            </a:r>
            <a:r>
              <a:rPr lang="en-US" altLang="zh-CN" dirty="0" err="1">
                <a:solidFill>
                  <a:prstClr val="black"/>
                </a:solidFill>
                <a:latin typeface="Times New Roman" panose="02020603050405020304" pitchFamily="18" charset="0"/>
                <a:ea typeface="黑体" panose="02010609060101010101" pitchFamily="49" charset="-122"/>
              </a:rPr>
              <a:t>Kitti</a:t>
            </a:r>
            <a:r>
              <a:rPr lang="zh-CN" altLang="en-US" dirty="0">
                <a:solidFill>
                  <a:prstClr val="black"/>
                </a:solidFill>
                <a:latin typeface="Times New Roman" panose="02020603050405020304" pitchFamily="18" charset="0"/>
                <a:ea typeface="黑体" panose="02010609060101010101" pitchFamily="49" charset="-122"/>
              </a:rPr>
              <a:t>提供的</a:t>
            </a:r>
            <a:r>
              <a:rPr lang="en-US" altLang="zh-CN" dirty="0">
                <a:solidFill>
                  <a:prstClr val="black"/>
                </a:solidFill>
                <a:latin typeface="Times New Roman" panose="02020603050405020304" pitchFamily="18" charset="0"/>
                <a:ea typeface="黑体" panose="02010609060101010101" pitchFamily="49" charset="-122"/>
              </a:rPr>
              <a:t>STEREO 2015</a:t>
            </a:r>
            <a:r>
              <a:rPr lang="zh-CN" altLang="en-US" dirty="0">
                <a:solidFill>
                  <a:prstClr val="black"/>
                </a:solidFill>
                <a:latin typeface="Times New Roman" panose="02020603050405020304" pitchFamily="18" charset="0"/>
                <a:ea typeface="黑体" panose="02010609060101010101" pitchFamily="49" charset="-122"/>
              </a:rPr>
              <a:t>数据集上进行了测试。如果视差小于</a:t>
            </a:r>
            <a:r>
              <a:rPr lang="en-US" altLang="zh-CN" dirty="0">
                <a:solidFill>
                  <a:prstClr val="black"/>
                </a:solidFill>
                <a:latin typeface="Times New Roman" panose="02020603050405020304" pitchFamily="18" charset="0"/>
                <a:ea typeface="黑体" panose="02010609060101010101" pitchFamily="49" charset="-122"/>
              </a:rPr>
              <a:t>3</a:t>
            </a:r>
            <a:r>
              <a:rPr lang="zh-CN" altLang="en-US" dirty="0">
                <a:solidFill>
                  <a:prstClr val="black"/>
                </a:solidFill>
                <a:latin typeface="Times New Roman" panose="02020603050405020304" pitchFamily="18" charset="0"/>
                <a:ea typeface="黑体" panose="02010609060101010101" pitchFamily="49" charset="-122"/>
              </a:rPr>
              <a:t>个像素，则认为该像素被正确估计。表</a:t>
            </a:r>
            <a:r>
              <a:rPr lang="en-US" altLang="zh-CN" dirty="0">
                <a:solidFill>
                  <a:prstClr val="black"/>
                </a:solidFill>
                <a:latin typeface="Times New Roman" panose="02020603050405020304" pitchFamily="18" charset="0"/>
                <a:ea typeface="黑体" panose="02010609060101010101" pitchFamily="49" charset="-122"/>
              </a:rPr>
              <a:t>3</a:t>
            </a:r>
            <a:r>
              <a:rPr lang="zh-CN" altLang="en-US" dirty="0">
                <a:solidFill>
                  <a:prstClr val="black"/>
                </a:solidFill>
                <a:latin typeface="Times New Roman" panose="02020603050405020304" pitchFamily="18" charset="0"/>
                <a:ea typeface="黑体" panose="02010609060101010101" pitchFamily="49" charset="-122"/>
              </a:rPr>
              <a:t>显示了</a:t>
            </a:r>
            <a:r>
              <a:rPr lang="en-US" altLang="zh-CN" dirty="0">
                <a:solidFill>
                  <a:prstClr val="black"/>
                </a:solidFill>
                <a:latin typeface="Times New Roman" panose="02020603050405020304" pitchFamily="18" charset="0"/>
                <a:ea typeface="黑体" panose="02010609060101010101" pitchFamily="49" charset="-122"/>
              </a:rPr>
              <a:t>INTS</a:t>
            </a:r>
            <a:r>
              <a:rPr lang="zh-CN" altLang="en-US" dirty="0">
                <a:solidFill>
                  <a:prstClr val="black"/>
                </a:solidFill>
                <a:latin typeface="Times New Roman" panose="02020603050405020304" pitchFamily="18" charset="0"/>
                <a:ea typeface="黑体" panose="02010609060101010101" pitchFamily="49" charset="-122"/>
              </a:rPr>
              <a:t>的性能。在表</a:t>
            </a:r>
            <a:r>
              <a:rPr lang="en-US" altLang="zh-CN" dirty="0">
                <a:solidFill>
                  <a:prstClr val="black"/>
                </a:solidFill>
                <a:latin typeface="Times New Roman" panose="02020603050405020304" pitchFamily="18" charset="0"/>
                <a:ea typeface="黑体" panose="02010609060101010101" pitchFamily="49" charset="-122"/>
              </a:rPr>
              <a:t>3</a:t>
            </a:r>
            <a:r>
              <a:rPr lang="zh-CN" altLang="en-US" dirty="0">
                <a:solidFill>
                  <a:prstClr val="black"/>
                </a:solidFill>
                <a:latin typeface="Times New Roman" panose="02020603050405020304" pitchFamily="18" charset="0"/>
                <a:ea typeface="黑体" panose="02010609060101010101" pitchFamily="49" charset="-122"/>
              </a:rPr>
              <a:t>中，</a:t>
            </a:r>
            <a:r>
              <a:rPr lang="en-US" altLang="zh-CN" dirty="0">
                <a:solidFill>
                  <a:prstClr val="black"/>
                </a:solidFill>
                <a:latin typeface="Times New Roman" panose="02020603050405020304" pitchFamily="18" charset="0"/>
                <a:ea typeface="黑体" panose="02010609060101010101" pitchFamily="49" charset="-122"/>
              </a:rPr>
              <a:t>D1</a:t>
            </a:r>
            <a:r>
              <a:rPr lang="zh-CN" altLang="en-US" dirty="0">
                <a:solidFill>
                  <a:prstClr val="black"/>
                </a:solidFill>
                <a:latin typeface="Times New Roman" panose="02020603050405020304" pitchFamily="18" charset="0"/>
                <a:ea typeface="黑体" panose="02010609060101010101" pitchFamily="49" charset="-122"/>
              </a:rPr>
              <a:t>表示第一帧中立体视差离群值的百分比；</a:t>
            </a:r>
            <a:r>
              <a:rPr lang="en-US" altLang="zh-CN" dirty="0" err="1">
                <a:solidFill>
                  <a:prstClr val="black"/>
                </a:solidFill>
                <a:latin typeface="Times New Roman" panose="02020603050405020304" pitchFamily="18" charset="0"/>
                <a:ea typeface="黑体" panose="02010609060101010101" pitchFamily="49" charset="-122"/>
              </a:rPr>
              <a:t>bg</a:t>
            </a:r>
            <a:r>
              <a:rPr lang="zh-CN" altLang="en-US" dirty="0">
                <a:solidFill>
                  <a:prstClr val="black"/>
                </a:solidFill>
                <a:latin typeface="Times New Roman" panose="02020603050405020304" pitchFamily="18" charset="0"/>
                <a:ea typeface="黑体" panose="02010609060101010101" pitchFamily="49" charset="-122"/>
              </a:rPr>
              <a:t>表示仅在背景区域上平均的离群值的百分比；</a:t>
            </a:r>
            <a:r>
              <a:rPr lang="en-US" altLang="zh-CN" dirty="0" err="1">
                <a:solidFill>
                  <a:prstClr val="black"/>
                </a:solidFill>
                <a:latin typeface="Times New Roman" panose="02020603050405020304" pitchFamily="18" charset="0"/>
                <a:ea typeface="黑体" panose="02010609060101010101" pitchFamily="49" charset="-122"/>
              </a:rPr>
              <a:t>fg</a:t>
            </a:r>
            <a:r>
              <a:rPr lang="zh-CN" altLang="en-US" dirty="0">
                <a:solidFill>
                  <a:prstClr val="black"/>
                </a:solidFill>
                <a:latin typeface="Times New Roman" panose="02020603050405020304" pitchFamily="18" charset="0"/>
                <a:ea typeface="黑体" panose="02010609060101010101" pitchFamily="49" charset="-122"/>
              </a:rPr>
              <a:t>表示仅在前景区域上平均的离群值的百分比；</a:t>
            </a:r>
            <a:r>
              <a:rPr lang="en-US" altLang="zh-CN" dirty="0">
                <a:solidFill>
                  <a:prstClr val="black"/>
                </a:solidFill>
                <a:latin typeface="Times New Roman" panose="02020603050405020304" pitchFamily="18" charset="0"/>
                <a:ea typeface="黑体" panose="02010609060101010101" pitchFamily="49" charset="-122"/>
              </a:rPr>
              <a:t>all</a:t>
            </a:r>
            <a:r>
              <a:rPr lang="zh-CN" altLang="en-US" dirty="0">
                <a:solidFill>
                  <a:prstClr val="black"/>
                </a:solidFill>
                <a:latin typeface="Times New Roman" panose="02020603050405020304" pitchFamily="18" charset="0"/>
                <a:ea typeface="黑体" panose="02010609060101010101" pitchFamily="49" charset="-122"/>
              </a:rPr>
              <a:t>表示在所有</a:t>
            </a:r>
            <a:r>
              <a:rPr lang="en-US" altLang="zh-CN" dirty="0" err="1">
                <a:solidFill>
                  <a:prstClr val="black"/>
                </a:solidFill>
                <a:latin typeface="Times New Roman" panose="02020603050405020304" pitchFamily="18" charset="0"/>
                <a:ea typeface="黑体" panose="02010609060101010101" pitchFamily="49" charset="-122"/>
              </a:rPr>
              <a:t>gt</a:t>
            </a:r>
            <a:r>
              <a:rPr lang="zh-CN" altLang="en-US" dirty="0">
                <a:solidFill>
                  <a:prstClr val="black"/>
                </a:solidFill>
                <a:latin typeface="Times New Roman" panose="02020603050405020304" pitchFamily="18" charset="0"/>
                <a:ea typeface="黑体" panose="02010609060101010101" pitchFamily="49" charset="-122"/>
              </a:rPr>
              <a:t>像素上平均的离群值的百分比。</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从表</a:t>
            </a:r>
            <a:r>
              <a:rPr lang="en-US" altLang="zh-CN" dirty="0">
                <a:solidFill>
                  <a:prstClr val="black"/>
                </a:solidFill>
                <a:latin typeface="Times New Roman" panose="02020603050405020304" pitchFamily="18" charset="0"/>
                <a:ea typeface="黑体" panose="02010609060101010101" pitchFamily="49" charset="-122"/>
              </a:rPr>
              <a:t>3</a:t>
            </a:r>
            <a:r>
              <a:rPr lang="zh-CN" altLang="en-US" dirty="0">
                <a:solidFill>
                  <a:prstClr val="black"/>
                </a:solidFill>
                <a:latin typeface="Times New Roman" panose="02020603050405020304" pitchFamily="18" charset="0"/>
                <a:ea typeface="黑体" panose="02010609060101010101" pitchFamily="49" charset="-122"/>
              </a:rPr>
              <a:t>可以看出，使用</a:t>
            </a:r>
            <a:r>
              <a:rPr lang="en-US" altLang="zh-CN" dirty="0">
                <a:solidFill>
                  <a:prstClr val="black"/>
                </a:solidFill>
                <a:latin typeface="Times New Roman" panose="02020603050405020304" pitchFamily="18" charset="0"/>
                <a:ea typeface="黑体" panose="02010609060101010101" pitchFamily="49" charset="-122"/>
              </a:rPr>
              <a:t>INTS</a:t>
            </a:r>
            <a:r>
              <a:rPr lang="zh-CN" altLang="en-US" dirty="0">
                <a:solidFill>
                  <a:prstClr val="black"/>
                </a:solidFill>
                <a:latin typeface="Times New Roman" panose="02020603050405020304" pitchFamily="18" charset="0"/>
                <a:ea typeface="黑体" panose="02010609060101010101" pitchFamily="49" charset="-122"/>
              </a:rPr>
              <a:t>方法进行街景图像匹配时，只有大约</a:t>
            </a:r>
            <a:r>
              <a:rPr lang="en-US" altLang="zh-CN" dirty="0">
                <a:solidFill>
                  <a:prstClr val="black"/>
                </a:solidFill>
                <a:latin typeface="Times New Roman" panose="02020603050405020304" pitchFamily="18" charset="0"/>
                <a:ea typeface="黑体" panose="02010609060101010101" pitchFamily="49" charset="-122"/>
              </a:rPr>
              <a:t>7%</a:t>
            </a:r>
            <a:r>
              <a:rPr lang="zh-CN" altLang="en-US" dirty="0">
                <a:solidFill>
                  <a:prstClr val="black"/>
                </a:solidFill>
                <a:latin typeface="Times New Roman" panose="02020603050405020304" pitchFamily="18" charset="0"/>
                <a:ea typeface="黑体" panose="02010609060101010101" pitchFamily="49" charset="-122"/>
              </a:rPr>
              <a:t>的像素是离群值。</a:t>
            </a:r>
            <a:r>
              <a:rPr lang="en-US" altLang="zh-CN" dirty="0">
                <a:solidFill>
                  <a:prstClr val="black"/>
                </a:solidFill>
                <a:latin typeface="Times New Roman" panose="02020603050405020304" pitchFamily="18" charset="0"/>
                <a:ea typeface="黑体" panose="02010609060101010101" pitchFamily="49" charset="-122"/>
              </a:rPr>
              <a:t>INTS</a:t>
            </a:r>
            <a:r>
              <a:rPr lang="zh-CN" altLang="en-US" dirty="0">
                <a:solidFill>
                  <a:prstClr val="black"/>
                </a:solidFill>
                <a:latin typeface="Times New Roman" panose="02020603050405020304" pitchFamily="18" charset="0"/>
                <a:ea typeface="黑体" panose="02010609060101010101" pitchFamily="49" charset="-122"/>
              </a:rPr>
              <a:t>方法在前景区域表现较好，但在背景区域表现较差。这可能是由于背景区域景深较深造成的。</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dirty="0" err="1">
                <a:solidFill>
                  <a:prstClr val="black"/>
                </a:solidFill>
                <a:latin typeface="Times New Roman" panose="02020603050405020304" pitchFamily="18" charset="0"/>
                <a:ea typeface="黑体" panose="02010609060101010101" pitchFamily="49" charset="-122"/>
              </a:rPr>
              <a:t>Kitti</a:t>
            </a:r>
            <a:r>
              <a:rPr lang="en-US" altLang="zh-CN" dirty="0">
                <a:solidFill>
                  <a:prstClr val="black"/>
                </a:solidFill>
                <a:latin typeface="Times New Roman" panose="02020603050405020304" pitchFamily="18" charset="0"/>
                <a:ea typeface="黑体" panose="02010609060101010101" pitchFamily="49" charset="-122"/>
              </a:rPr>
              <a:t> Benchmark</a:t>
            </a:r>
            <a:r>
              <a:rPr lang="zh-CN" altLang="en-US" dirty="0">
                <a:solidFill>
                  <a:prstClr val="black"/>
                </a:solidFill>
                <a:latin typeface="Times New Roman" panose="02020603050405020304" pitchFamily="18" charset="0"/>
                <a:ea typeface="黑体" panose="02010609060101010101" pitchFamily="49" charset="-122"/>
              </a:rPr>
              <a:t>的排名仅为第</a:t>
            </a:r>
            <a:r>
              <a:rPr lang="en-US" altLang="zh-CN" dirty="0">
                <a:solidFill>
                  <a:prstClr val="black"/>
                </a:solidFill>
                <a:latin typeface="Times New Roman" panose="02020603050405020304" pitchFamily="18" charset="0"/>
                <a:ea typeface="黑体" panose="02010609060101010101" pitchFamily="49" charset="-122"/>
              </a:rPr>
              <a:t>22</a:t>
            </a:r>
            <a:r>
              <a:rPr lang="zh-CN" altLang="en-US" dirty="0">
                <a:solidFill>
                  <a:prstClr val="black"/>
                </a:solidFill>
                <a:latin typeface="Times New Roman" panose="02020603050405020304" pitchFamily="18" charset="0"/>
                <a:ea typeface="黑体" panose="02010609060101010101" pitchFamily="49" charset="-122"/>
              </a:rPr>
              <a:t>位。排名不高有两个原因：</a:t>
            </a:r>
            <a:r>
              <a:rPr lang="en-US" altLang="zh-CN" dirty="0">
                <a:solidFill>
                  <a:prstClr val="black"/>
                </a:solidFill>
                <a:latin typeface="Times New Roman" panose="02020603050405020304" pitchFamily="18" charset="0"/>
                <a:ea typeface="黑体" panose="02010609060101010101" pitchFamily="49" charset="-122"/>
              </a:rPr>
              <a:t>1.</a:t>
            </a:r>
            <a:r>
              <a:rPr lang="zh-CN" altLang="en-US" dirty="0">
                <a:solidFill>
                  <a:prstClr val="black"/>
                </a:solidFill>
                <a:latin typeface="Times New Roman" panose="02020603050405020304" pitchFamily="18" charset="0"/>
                <a:ea typeface="黑体" panose="02010609060101010101" pitchFamily="49" charset="-122"/>
              </a:rPr>
              <a:t>没有使用光流信息，这已经被</a:t>
            </a:r>
            <a:r>
              <a:rPr lang="en-US" altLang="zh-CN" dirty="0" err="1">
                <a:solidFill>
                  <a:prstClr val="black"/>
                </a:solidFill>
                <a:latin typeface="Times New Roman" panose="02020603050405020304" pitchFamily="18" charset="0"/>
                <a:ea typeface="黑体" panose="02010609060101010101" pitchFamily="49" charset="-122"/>
              </a:rPr>
              <a:t>Kitti</a:t>
            </a:r>
            <a:r>
              <a:rPr lang="zh-CN" altLang="en-US" dirty="0">
                <a:solidFill>
                  <a:prstClr val="black"/>
                </a:solidFill>
                <a:latin typeface="Times New Roman" panose="02020603050405020304" pitchFamily="18" charset="0"/>
                <a:ea typeface="黑体" panose="02010609060101010101" pitchFamily="49" charset="-122"/>
              </a:rPr>
              <a:t>基准的顶级算法所使用；</a:t>
            </a:r>
            <a:r>
              <a:rPr lang="en-US" altLang="zh-CN" dirty="0">
                <a:solidFill>
                  <a:prstClr val="black"/>
                </a:solidFill>
                <a:latin typeface="Times New Roman" panose="02020603050405020304" pitchFamily="18" charset="0"/>
                <a:ea typeface="黑体" panose="02010609060101010101" pitchFamily="49" charset="-122"/>
              </a:rPr>
              <a:t>2.INTS</a:t>
            </a:r>
            <a:r>
              <a:rPr lang="zh-CN" altLang="en-US" dirty="0">
                <a:solidFill>
                  <a:prstClr val="black"/>
                </a:solidFill>
                <a:latin typeface="Times New Roman" panose="02020603050405020304" pitchFamily="18" charset="0"/>
                <a:ea typeface="黑体" panose="02010609060101010101" pitchFamily="49" charset="-122"/>
              </a:rPr>
              <a:t>方法在背景区域表现不佳。未来的工作将集中在如何提高背景区域的匹配结果上。</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25</a:t>
            </a:fld>
            <a:endParaRPr lang="zh-CN" altLang="en-US" dirty="0"/>
          </a:p>
        </p:txBody>
      </p:sp>
      <p:pic>
        <p:nvPicPr>
          <p:cNvPr id="4" name="图片 3">
            <a:extLst>
              <a:ext uri="{FF2B5EF4-FFF2-40B4-BE49-F238E27FC236}">
                <a16:creationId xmlns:a16="http://schemas.microsoft.com/office/drawing/2014/main" id="{2A499B18-46E7-4CFF-88FF-8B321F23D925}"/>
              </a:ext>
            </a:extLst>
          </p:cNvPr>
          <p:cNvPicPr>
            <a:picLocks noChangeAspect="1"/>
          </p:cNvPicPr>
          <p:nvPr/>
        </p:nvPicPr>
        <p:blipFill>
          <a:blip r:embed="rId3"/>
          <a:stretch>
            <a:fillRect/>
          </a:stretch>
        </p:blipFill>
        <p:spPr>
          <a:xfrm>
            <a:off x="3809479" y="2741562"/>
            <a:ext cx="4694327" cy="1478408"/>
          </a:xfrm>
          <a:prstGeom prst="rect">
            <a:avLst/>
          </a:prstGeom>
        </p:spPr>
      </p:pic>
    </p:spTree>
    <p:extLst>
      <p:ext uri="{BB962C8B-B14F-4D97-AF65-F5344CB8AC3E}">
        <p14:creationId xmlns:p14="http://schemas.microsoft.com/office/powerpoint/2010/main" val="1170356997"/>
      </p:ext>
    </p:extLst>
  </p:cSld>
  <p:clrMapOvr>
    <a:masterClrMapping/>
  </p:clrMapOvr>
  <p:transition advTm="40845"/>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2070716"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2" y="330835"/>
            <a:ext cx="12777971"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EXPERIMENTS: Test on Aerial Imagery of Toronto</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81213" cy="1286250"/>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本文将</a:t>
            </a:r>
            <a:r>
              <a:rPr lang="en-US" altLang="zh-CN" dirty="0">
                <a:solidFill>
                  <a:prstClr val="black"/>
                </a:solidFill>
                <a:latin typeface="Times New Roman" panose="02020603050405020304" pitchFamily="18" charset="0"/>
                <a:ea typeface="黑体" panose="02010609060101010101" pitchFamily="49" charset="-122"/>
              </a:rPr>
              <a:t>INTS</a:t>
            </a:r>
            <a:r>
              <a:rPr lang="zh-CN" altLang="en-US" dirty="0">
                <a:solidFill>
                  <a:prstClr val="black"/>
                </a:solidFill>
                <a:latin typeface="Times New Roman" panose="02020603050405020304" pitchFamily="18" charset="0"/>
                <a:ea typeface="黑体" panose="02010609060101010101" pitchFamily="49" charset="-122"/>
              </a:rPr>
              <a:t>方法应用于多伦多的航空图像，以测试匹配室外图像的性能，如图</a:t>
            </a:r>
            <a:r>
              <a:rPr lang="en-US" altLang="zh-CN" dirty="0">
                <a:solidFill>
                  <a:prstClr val="black"/>
                </a:solidFill>
                <a:latin typeface="Times New Roman" panose="02020603050405020304" pitchFamily="18" charset="0"/>
                <a:ea typeface="黑体" panose="02010609060101010101" pitchFamily="49" charset="-122"/>
              </a:rPr>
              <a:t>8(a)</a:t>
            </a:r>
            <a:r>
              <a:rPr lang="zh-CN" altLang="en-US" dirty="0">
                <a:solidFill>
                  <a:prstClr val="black"/>
                </a:solidFill>
                <a:latin typeface="Times New Roman" panose="02020603050405020304" pitchFamily="18" charset="0"/>
                <a:ea typeface="黑体" panose="02010609060101010101" pitchFamily="49" charset="-122"/>
              </a:rPr>
              <a:t>所示。这对立体对是由微软</a:t>
            </a:r>
            <a:r>
              <a:rPr lang="en-US" altLang="zh-CN" dirty="0" err="1">
                <a:solidFill>
                  <a:prstClr val="black"/>
                </a:solidFill>
                <a:latin typeface="Times New Roman" panose="02020603050405020304" pitchFamily="18" charset="0"/>
                <a:ea typeface="黑体" panose="02010609060101010101" pitchFamily="49" charset="-122"/>
              </a:rPr>
              <a:t>Vexel</a:t>
            </a:r>
            <a:r>
              <a:rPr lang="zh-CN" altLang="en-US" dirty="0">
                <a:solidFill>
                  <a:prstClr val="black"/>
                </a:solidFill>
                <a:latin typeface="Times New Roman" panose="02020603050405020304" pitchFamily="18" charset="0"/>
                <a:ea typeface="黑体" panose="02010609060101010101" pitchFamily="49" charset="-122"/>
              </a:rPr>
              <a:t>的</a:t>
            </a:r>
            <a:r>
              <a:rPr lang="en-US" altLang="zh-CN" dirty="0" err="1">
                <a:solidFill>
                  <a:prstClr val="black"/>
                </a:solidFill>
                <a:latin typeface="Times New Roman" panose="02020603050405020304" pitchFamily="18" charset="0"/>
                <a:ea typeface="黑体" panose="02010609060101010101" pitchFamily="49" charset="-122"/>
              </a:rPr>
              <a:t>UltraCam</a:t>
            </a:r>
            <a:r>
              <a:rPr lang="en-US" altLang="zh-CN" dirty="0">
                <a:solidFill>
                  <a:prstClr val="black"/>
                </a:solidFill>
                <a:latin typeface="Times New Roman" panose="02020603050405020304" pitchFamily="18" charset="0"/>
                <a:ea typeface="黑体" panose="02010609060101010101" pitchFamily="49" charset="-122"/>
              </a:rPr>
              <a:t>-D(UCD)</a:t>
            </a:r>
            <a:r>
              <a:rPr lang="zh-CN" altLang="en-US" dirty="0">
                <a:solidFill>
                  <a:prstClr val="black"/>
                </a:solidFill>
                <a:latin typeface="Times New Roman" panose="02020603050405020304" pitchFamily="18" charset="0"/>
                <a:ea typeface="黑体" panose="02010609060101010101" pitchFamily="49" charset="-122"/>
              </a:rPr>
              <a:t>相机捕捉到的。图像大小为</a:t>
            </a:r>
            <a:r>
              <a:rPr lang="en-US" altLang="zh-CN" dirty="0">
                <a:solidFill>
                  <a:prstClr val="black"/>
                </a:solidFill>
                <a:latin typeface="Times New Roman" panose="02020603050405020304" pitchFamily="18" charset="0"/>
                <a:ea typeface="黑体" panose="02010609060101010101" pitchFamily="49" charset="-122"/>
              </a:rPr>
              <a:t>7500x11500</a:t>
            </a:r>
            <a:r>
              <a:rPr lang="zh-CN" altLang="en-US" dirty="0">
                <a:solidFill>
                  <a:prstClr val="black"/>
                </a:solidFill>
                <a:latin typeface="Times New Roman" panose="02020603050405020304" pitchFamily="18" charset="0"/>
                <a:ea typeface="黑体" panose="02010609060101010101" pitchFamily="49" charset="-122"/>
              </a:rPr>
              <a:t>。为了检验匹配精度，用</a:t>
            </a:r>
            <a:r>
              <a:rPr lang="en-US" altLang="zh-CN" dirty="0" err="1">
                <a:solidFill>
                  <a:prstClr val="black"/>
                </a:solidFill>
                <a:latin typeface="Times New Roman" panose="02020603050405020304" pitchFamily="18" charset="0"/>
                <a:ea typeface="黑体" panose="02010609060101010101" pitchFamily="49" charset="-122"/>
              </a:rPr>
              <a:t>Optech</a:t>
            </a:r>
            <a:r>
              <a:rPr lang="zh-CN" altLang="en-US" dirty="0">
                <a:solidFill>
                  <a:prstClr val="black"/>
                </a:solidFill>
                <a:latin typeface="Times New Roman" panose="02020603050405020304" pitchFamily="18" charset="0"/>
                <a:ea typeface="黑体" panose="02010609060101010101" pitchFamily="49" charset="-122"/>
              </a:rPr>
              <a:t>机载激光扫描仪</a:t>
            </a:r>
            <a:r>
              <a:rPr lang="en-US" altLang="zh-CN" dirty="0">
                <a:solidFill>
                  <a:prstClr val="black"/>
                </a:solidFill>
                <a:latin typeface="Times New Roman" panose="02020603050405020304" pitchFamily="18" charset="0"/>
                <a:ea typeface="黑体" panose="02010609060101010101" pitchFamily="49" charset="-122"/>
              </a:rPr>
              <a:t>ALTMORION M</a:t>
            </a:r>
            <a:r>
              <a:rPr lang="zh-CN" altLang="en-US" dirty="0">
                <a:solidFill>
                  <a:prstClr val="black"/>
                </a:solidFill>
                <a:latin typeface="Times New Roman" panose="02020603050405020304" pitchFamily="18" charset="0"/>
                <a:ea typeface="黑体" panose="02010609060101010101" pitchFamily="49" charset="-122"/>
              </a:rPr>
              <a:t>捕获的相应的</a:t>
            </a:r>
            <a:r>
              <a:rPr lang="en-US" altLang="zh-CN" dirty="0">
                <a:solidFill>
                  <a:prstClr val="black"/>
                </a:solidFill>
                <a:latin typeface="Times New Roman" panose="02020603050405020304" pitchFamily="18" charset="0"/>
                <a:ea typeface="黑体" panose="02010609060101010101" pitchFamily="49" charset="-122"/>
              </a:rPr>
              <a:t>LiDAR</a:t>
            </a:r>
            <a:r>
              <a:rPr lang="zh-CN" altLang="en-US" dirty="0">
                <a:solidFill>
                  <a:prstClr val="black"/>
                </a:solidFill>
                <a:latin typeface="Times New Roman" panose="02020603050405020304" pitchFamily="18" charset="0"/>
                <a:ea typeface="黑体" panose="02010609060101010101" pitchFamily="49" charset="-122"/>
              </a:rPr>
              <a:t>点集作为控制信息，点密度约为</a:t>
            </a:r>
            <a:r>
              <a:rPr lang="en-US" altLang="zh-CN" dirty="0">
                <a:solidFill>
                  <a:prstClr val="black"/>
                </a:solidFill>
                <a:latin typeface="Times New Roman" panose="02020603050405020304" pitchFamily="18" charset="0"/>
                <a:ea typeface="黑体" panose="02010609060101010101" pitchFamily="49" charset="-122"/>
              </a:rPr>
              <a:t>6.0</a:t>
            </a:r>
            <a:r>
              <a:rPr lang="zh-CN" altLang="en-US" dirty="0">
                <a:solidFill>
                  <a:prstClr val="black"/>
                </a:solidFill>
                <a:latin typeface="Times New Roman" panose="02020603050405020304" pitchFamily="18" charset="0"/>
                <a:ea typeface="黑体" panose="02010609060101010101" pitchFamily="49" charset="-122"/>
              </a:rPr>
              <a:t>点</a:t>
            </a:r>
            <a:r>
              <a:rPr lang="en-US" altLang="zh-CN" dirty="0">
                <a:solidFill>
                  <a:prstClr val="black"/>
                </a:solidFill>
                <a:latin typeface="Times New Roman" panose="02020603050405020304" pitchFamily="18" charset="0"/>
                <a:ea typeface="黑体" panose="02010609060101010101" pitchFamily="49" charset="-122"/>
              </a:rPr>
              <a:t>/m2</a:t>
            </a:r>
            <a:r>
              <a:rPr lang="zh-CN" altLang="en-US" dirty="0">
                <a:solidFill>
                  <a:prstClr val="black"/>
                </a:solidFill>
                <a:latin typeface="Times New Roman" panose="02020603050405020304" pitchFamily="18" charset="0"/>
                <a:ea typeface="黑体" panose="02010609060101010101" pitchFamily="49" charset="-122"/>
              </a:rPr>
              <a:t>。匹配结果如图</a:t>
            </a:r>
            <a:r>
              <a:rPr lang="en-US" altLang="zh-CN" dirty="0">
                <a:solidFill>
                  <a:prstClr val="black"/>
                </a:solidFill>
                <a:latin typeface="Times New Roman" panose="02020603050405020304" pitchFamily="18" charset="0"/>
                <a:ea typeface="黑体" panose="02010609060101010101" pitchFamily="49" charset="-122"/>
              </a:rPr>
              <a:t>8(b)</a:t>
            </a:r>
            <a:r>
              <a:rPr lang="zh-CN" altLang="en-US" dirty="0">
                <a:solidFill>
                  <a:prstClr val="black"/>
                </a:solidFill>
                <a:latin typeface="Times New Roman" panose="02020603050405020304" pitchFamily="18" charset="0"/>
                <a:ea typeface="黑体" panose="02010609060101010101" pitchFamily="49" charset="-122"/>
              </a:rPr>
              <a:t>所示。</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26</a:t>
            </a:fld>
            <a:endParaRPr lang="zh-CN" altLang="en-US" dirty="0"/>
          </a:p>
        </p:txBody>
      </p:sp>
      <p:pic>
        <p:nvPicPr>
          <p:cNvPr id="2" name="图片 1">
            <a:extLst>
              <a:ext uri="{FF2B5EF4-FFF2-40B4-BE49-F238E27FC236}">
                <a16:creationId xmlns:a16="http://schemas.microsoft.com/office/drawing/2014/main" id="{8440BE0F-AB53-4EB5-82AB-96A0DC3A3D5C}"/>
              </a:ext>
            </a:extLst>
          </p:cNvPr>
          <p:cNvPicPr>
            <a:picLocks noChangeAspect="1"/>
          </p:cNvPicPr>
          <p:nvPr/>
        </p:nvPicPr>
        <p:blipFill>
          <a:blip r:embed="rId3"/>
          <a:stretch>
            <a:fillRect/>
          </a:stretch>
        </p:blipFill>
        <p:spPr>
          <a:xfrm>
            <a:off x="0" y="2542573"/>
            <a:ext cx="5524979" cy="4198984"/>
          </a:xfrm>
          <a:prstGeom prst="rect">
            <a:avLst/>
          </a:prstGeom>
        </p:spPr>
      </p:pic>
      <p:sp>
        <p:nvSpPr>
          <p:cNvPr id="11" name="文本框 10">
            <a:extLst>
              <a:ext uri="{FF2B5EF4-FFF2-40B4-BE49-F238E27FC236}">
                <a16:creationId xmlns:a16="http://schemas.microsoft.com/office/drawing/2014/main" id="{F9F58139-261E-4CC2-AA53-82564645F308}"/>
              </a:ext>
            </a:extLst>
          </p:cNvPr>
          <p:cNvSpPr txBox="1"/>
          <p:nvPr/>
        </p:nvSpPr>
        <p:spPr>
          <a:xfrm>
            <a:off x="5429174" y="2584159"/>
            <a:ext cx="6597041" cy="4194738"/>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从图</a:t>
            </a:r>
            <a:r>
              <a:rPr lang="en-US" altLang="zh-CN" dirty="0">
                <a:solidFill>
                  <a:prstClr val="black"/>
                </a:solidFill>
                <a:latin typeface="Times New Roman" panose="02020603050405020304" pitchFamily="18" charset="0"/>
                <a:ea typeface="黑体" panose="02010609060101010101" pitchFamily="49" charset="-122"/>
              </a:rPr>
              <a:t>8(b)</a:t>
            </a:r>
            <a:r>
              <a:rPr lang="zh-CN" altLang="en-US" dirty="0">
                <a:solidFill>
                  <a:prstClr val="black"/>
                </a:solidFill>
                <a:latin typeface="Times New Roman" panose="02020603050405020304" pitchFamily="18" charset="0"/>
                <a:ea typeface="黑体" panose="02010609060101010101" pitchFamily="49" charset="-122"/>
              </a:rPr>
              <a:t>可以看出，</a:t>
            </a:r>
            <a:r>
              <a:rPr lang="en-US" altLang="zh-CN" dirty="0">
                <a:solidFill>
                  <a:prstClr val="black"/>
                </a:solidFill>
                <a:latin typeface="Times New Roman" panose="02020603050405020304" pitchFamily="18" charset="0"/>
                <a:ea typeface="黑体" panose="02010609060101010101" pitchFamily="49" charset="-122"/>
              </a:rPr>
              <a:t>INTS</a:t>
            </a:r>
            <a:r>
              <a:rPr lang="zh-CN" altLang="en-US" dirty="0">
                <a:solidFill>
                  <a:prstClr val="black"/>
                </a:solidFill>
                <a:latin typeface="Times New Roman" panose="02020603050405020304" pitchFamily="18" charset="0"/>
                <a:ea typeface="黑体" panose="02010609060101010101" pitchFamily="49" charset="-122"/>
              </a:rPr>
              <a:t>方法在城市地区可以达到良好的重建效果。遮挡区域和阴影区域确实存在，但高层建筑重建得很好。除了多伦多的航拍图像外，</a:t>
            </a:r>
            <a:r>
              <a:rPr lang="en-US" altLang="zh-CN" dirty="0">
                <a:solidFill>
                  <a:prstClr val="black"/>
                </a:solidFill>
                <a:latin typeface="Times New Roman" panose="02020603050405020304" pitchFamily="18" charset="0"/>
                <a:ea typeface="黑体" panose="02010609060101010101" pitchFamily="49" charset="-122"/>
              </a:rPr>
              <a:t>ISPRS</a:t>
            </a:r>
            <a:r>
              <a:rPr lang="zh-CN" altLang="en-US" dirty="0">
                <a:solidFill>
                  <a:prstClr val="black"/>
                </a:solidFill>
                <a:latin typeface="Times New Roman" panose="02020603050405020304" pitchFamily="18" charset="0"/>
                <a:ea typeface="黑体" panose="02010609060101010101" pitchFamily="49" charset="-122"/>
              </a:rPr>
              <a:t>还提供了相应的激光雷达点集，这些点集已经被严格配准。为了检验多伦多</a:t>
            </a:r>
            <a:r>
              <a:rPr lang="en-US" altLang="zh-CN" dirty="0">
                <a:solidFill>
                  <a:prstClr val="black"/>
                </a:solidFill>
                <a:latin typeface="Times New Roman" panose="02020603050405020304" pitchFamily="18" charset="0"/>
                <a:ea typeface="黑体" panose="02010609060101010101" pitchFamily="49" charset="-122"/>
              </a:rPr>
              <a:t>INT</a:t>
            </a:r>
            <a:r>
              <a:rPr lang="zh-CN" altLang="en-US" dirty="0">
                <a:solidFill>
                  <a:prstClr val="black"/>
                </a:solidFill>
                <a:latin typeface="Times New Roman" panose="02020603050405020304" pitchFamily="18" charset="0"/>
                <a:ea typeface="黑体" panose="02010609060101010101" pitchFamily="49" charset="-122"/>
              </a:rPr>
              <a:t>的实际匹配精度，将</a:t>
            </a:r>
            <a:r>
              <a:rPr lang="en-US" altLang="zh-CN" dirty="0">
                <a:solidFill>
                  <a:prstClr val="black"/>
                </a:solidFill>
                <a:latin typeface="Times New Roman" panose="02020603050405020304" pitchFamily="18" charset="0"/>
                <a:ea typeface="黑体" panose="02010609060101010101" pitchFamily="49" charset="-122"/>
              </a:rPr>
              <a:t>LiDAR</a:t>
            </a:r>
            <a:r>
              <a:rPr lang="zh-CN" altLang="en-US" dirty="0">
                <a:solidFill>
                  <a:prstClr val="black"/>
                </a:solidFill>
                <a:latin typeface="Times New Roman" panose="02020603050405020304" pitchFamily="18" charset="0"/>
                <a:ea typeface="黑体" panose="02010609060101010101" pitchFamily="49" charset="-122"/>
              </a:rPr>
              <a:t>点集作为真值，并将匹配点集与</a:t>
            </a:r>
            <a:r>
              <a:rPr lang="en-US" altLang="zh-CN" dirty="0">
                <a:solidFill>
                  <a:prstClr val="black"/>
                </a:solidFill>
                <a:latin typeface="Times New Roman" panose="02020603050405020304" pitchFamily="18" charset="0"/>
                <a:ea typeface="黑体" panose="02010609060101010101" pitchFamily="49" charset="-122"/>
              </a:rPr>
              <a:t>LiDAR</a:t>
            </a:r>
            <a:r>
              <a:rPr lang="zh-CN" altLang="en-US" dirty="0">
                <a:solidFill>
                  <a:prstClr val="black"/>
                </a:solidFill>
                <a:latin typeface="Times New Roman" panose="02020603050405020304" pitchFamily="18" charset="0"/>
                <a:ea typeface="黑体" panose="02010609060101010101" pitchFamily="49" charset="-122"/>
              </a:rPr>
              <a:t>点集进行比较。然而，一些离群点仍然保留在</a:t>
            </a:r>
            <a:r>
              <a:rPr lang="en-US" altLang="zh-CN" dirty="0">
                <a:solidFill>
                  <a:prstClr val="black"/>
                </a:solidFill>
                <a:latin typeface="Times New Roman" panose="02020603050405020304" pitchFamily="18" charset="0"/>
                <a:ea typeface="黑体" panose="02010609060101010101" pitchFamily="49" charset="-122"/>
              </a:rPr>
              <a:t>LiDAR</a:t>
            </a:r>
            <a:r>
              <a:rPr lang="zh-CN" altLang="en-US" dirty="0">
                <a:solidFill>
                  <a:prstClr val="black"/>
                </a:solidFill>
                <a:latin typeface="Times New Roman" panose="02020603050405020304" pitchFamily="18" charset="0"/>
                <a:ea typeface="黑体" panose="02010609060101010101" pitchFamily="49" charset="-122"/>
              </a:rPr>
              <a:t>点集中，一些</a:t>
            </a:r>
            <a:r>
              <a:rPr lang="en-US" altLang="zh-CN" dirty="0">
                <a:solidFill>
                  <a:prstClr val="black"/>
                </a:solidFill>
                <a:latin typeface="Times New Roman" panose="02020603050405020304" pitchFamily="18" charset="0"/>
                <a:ea typeface="黑体" panose="02010609060101010101" pitchFamily="49" charset="-122"/>
              </a:rPr>
              <a:t>LiDAR</a:t>
            </a:r>
            <a:r>
              <a:rPr lang="zh-CN" altLang="en-US" dirty="0">
                <a:solidFill>
                  <a:prstClr val="black"/>
                </a:solidFill>
                <a:latin typeface="Times New Roman" panose="02020603050405020304" pitchFamily="18" charset="0"/>
                <a:ea typeface="黑体" panose="02010609060101010101" pitchFamily="49" charset="-122"/>
              </a:rPr>
              <a:t>点位于图像中不可见的遮挡区域。因此，在比较之前，对</a:t>
            </a:r>
            <a:r>
              <a:rPr lang="en-US" altLang="zh-CN" dirty="0">
                <a:solidFill>
                  <a:prstClr val="black"/>
                </a:solidFill>
                <a:latin typeface="Times New Roman" panose="02020603050405020304" pitchFamily="18" charset="0"/>
                <a:ea typeface="黑体" panose="02010609060101010101" pitchFamily="49" charset="-122"/>
              </a:rPr>
              <a:t>LiDAR</a:t>
            </a:r>
            <a:r>
              <a:rPr lang="zh-CN" altLang="en-US" dirty="0">
                <a:solidFill>
                  <a:prstClr val="black"/>
                </a:solidFill>
                <a:latin typeface="Times New Roman" panose="02020603050405020304" pitchFamily="18" charset="0"/>
                <a:ea typeface="黑体" panose="02010609060101010101" pitchFamily="49" charset="-122"/>
              </a:rPr>
              <a:t>点集进行了过滤，以消除孤立点和遮挡点。然后，将滤波后的</a:t>
            </a:r>
            <a:r>
              <a:rPr lang="en-US" altLang="zh-CN" dirty="0">
                <a:solidFill>
                  <a:prstClr val="black"/>
                </a:solidFill>
                <a:latin typeface="Times New Roman" panose="02020603050405020304" pitchFamily="18" charset="0"/>
                <a:ea typeface="黑体" panose="02010609060101010101" pitchFamily="49" charset="-122"/>
              </a:rPr>
              <a:t>LiDAR</a:t>
            </a:r>
            <a:r>
              <a:rPr lang="zh-CN" altLang="en-US" dirty="0">
                <a:solidFill>
                  <a:prstClr val="black"/>
                </a:solidFill>
                <a:latin typeface="Times New Roman" panose="02020603050405020304" pitchFamily="18" charset="0"/>
                <a:ea typeface="黑体" panose="02010609060101010101" pitchFamily="49" charset="-122"/>
              </a:rPr>
              <a:t>点投影到极线立体对上，得到一系列的对应关系。</a:t>
            </a:r>
            <a:endParaRPr lang="en-US" altLang="zh-CN" dirty="0">
              <a:solidFill>
                <a:prstClr val="black"/>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424987502"/>
      </p:ext>
    </p:extLst>
  </p:cSld>
  <p:clrMapOvr>
    <a:masterClrMapping/>
  </p:clrMapOvr>
  <p:transition advTm="40845"/>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2070716"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2" y="330835"/>
            <a:ext cx="12777971"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EXPERIMENTS: Test on Aerial Imagery of Toronto</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81213" cy="4194738"/>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最后，将密集匹配的差值与</a:t>
            </a:r>
            <a:r>
              <a:rPr lang="en-US" altLang="zh-CN" dirty="0">
                <a:solidFill>
                  <a:prstClr val="black"/>
                </a:solidFill>
                <a:latin typeface="Times New Roman" panose="02020603050405020304" pitchFamily="18" charset="0"/>
                <a:ea typeface="黑体" panose="02010609060101010101" pitchFamily="49" charset="-122"/>
              </a:rPr>
              <a:t>LiDAR</a:t>
            </a:r>
            <a:r>
              <a:rPr lang="zh-CN" altLang="en-US" dirty="0">
                <a:solidFill>
                  <a:prstClr val="black"/>
                </a:solidFill>
                <a:latin typeface="Times New Roman" panose="02020603050405020304" pitchFamily="18" charset="0"/>
                <a:ea typeface="黑体" panose="02010609060101010101" pitchFamily="49" charset="-122"/>
              </a:rPr>
              <a:t>点的差值进行比较，以评估</a:t>
            </a:r>
            <a:r>
              <a:rPr lang="en-US" altLang="zh-CN" dirty="0">
                <a:solidFill>
                  <a:prstClr val="black"/>
                </a:solidFill>
                <a:latin typeface="Times New Roman" panose="02020603050405020304" pitchFamily="18" charset="0"/>
                <a:ea typeface="黑体" panose="02010609060101010101" pitchFamily="49" charset="-122"/>
              </a:rPr>
              <a:t>INTS</a:t>
            </a:r>
            <a:r>
              <a:rPr lang="zh-CN" altLang="en-US" dirty="0">
                <a:solidFill>
                  <a:prstClr val="black"/>
                </a:solidFill>
                <a:latin typeface="Times New Roman" panose="02020603050405020304" pitchFamily="18" charset="0"/>
                <a:ea typeface="黑体" panose="02010609060101010101" pitchFamily="49" charset="-122"/>
              </a:rPr>
              <a:t>方法的性能。为了综合评价精度结果，选取了平均匹配精度、匹配精度低于</a:t>
            </a:r>
            <a:r>
              <a:rPr lang="en-US" altLang="zh-CN" dirty="0">
                <a:solidFill>
                  <a:prstClr val="black"/>
                </a:solidFill>
                <a:latin typeface="Times New Roman" panose="02020603050405020304" pitchFamily="18" charset="0"/>
                <a:ea typeface="黑体" panose="02010609060101010101" pitchFamily="49" charset="-122"/>
              </a:rPr>
              <a:t>0.5</a:t>
            </a:r>
            <a:r>
              <a:rPr lang="zh-CN" altLang="en-US" dirty="0">
                <a:solidFill>
                  <a:prstClr val="black"/>
                </a:solidFill>
                <a:latin typeface="Times New Roman" panose="02020603050405020304" pitchFamily="18" charset="0"/>
                <a:ea typeface="黑体" panose="02010609060101010101" pitchFamily="49" charset="-122"/>
              </a:rPr>
              <a:t>像素、</a:t>
            </a:r>
            <a:r>
              <a:rPr lang="en-US" altLang="zh-CN" dirty="0">
                <a:solidFill>
                  <a:prstClr val="black"/>
                </a:solidFill>
                <a:latin typeface="Times New Roman" panose="02020603050405020304" pitchFamily="18" charset="0"/>
                <a:ea typeface="黑体" panose="02010609060101010101" pitchFamily="49" charset="-122"/>
              </a:rPr>
              <a:t>1</a:t>
            </a:r>
            <a:r>
              <a:rPr lang="zh-CN" altLang="en-US" dirty="0">
                <a:solidFill>
                  <a:prstClr val="black"/>
                </a:solidFill>
                <a:latin typeface="Times New Roman" panose="02020603050405020304" pitchFamily="18" charset="0"/>
                <a:ea typeface="黑体" panose="02010609060101010101" pitchFamily="49" charset="-122"/>
              </a:rPr>
              <a:t>像素、</a:t>
            </a:r>
            <a:r>
              <a:rPr lang="en-US" altLang="zh-CN" dirty="0">
                <a:solidFill>
                  <a:prstClr val="black"/>
                </a:solidFill>
                <a:latin typeface="Times New Roman" panose="02020603050405020304" pitchFamily="18" charset="0"/>
                <a:ea typeface="黑体" panose="02010609060101010101" pitchFamily="49" charset="-122"/>
              </a:rPr>
              <a:t>2</a:t>
            </a:r>
            <a:r>
              <a:rPr lang="zh-CN" altLang="en-US" dirty="0">
                <a:solidFill>
                  <a:prstClr val="black"/>
                </a:solidFill>
                <a:latin typeface="Times New Roman" panose="02020603050405020304" pitchFamily="18" charset="0"/>
                <a:ea typeface="黑体" panose="02010609060101010101" pitchFamily="49" charset="-122"/>
              </a:rPr>
              <a:t>像素和</a:t>
            </a:r>
            <a:r>
              <a:rPr lang="en-US" altLang="zh-CN" dirty="0">
                <a:solidFill>
                  <a:prstClr val="black"/>
                </a:solidFill>
                <a:latin typeface="Times New Roman" panose="02020603050405020304" pitchFamily="18" charset="0"/>
                <a:ea typeface="黑体" panose="02010609060101010101" pitchFamily="49" charset="-122"/>
              </a:rPr>
              <a:t>4</a:t>
            </a:r>
            <a:r>
              <a:rPr lang="zh-CN" altLang="en-US" dirty="0">
                <a:solidFill>
                  <a:prstClr val="black"/>
                </a:solidFill>
                <a:latin typeface="Times New Roman" panose="02020603050405020304" pitchFamily="18" charset="0"/>
                <a:ea typeface="黑体" panose="02010609060101010101" pitchFamily="49" charset="-122"/>
              </a:rPr>
              <a:t>像素的像素百分比作为精度指标，如表</a:t>
            </a:r>
            <a:r>
              <a:rPr lang="en-US" altLang="zh-CN" dirty="0">
                <a:solidFill>
                  <a:prstClr val="black"/>
                </a:solidFill>
                <a:latin typeface="Times New Roman" panose="02020603050405020304" pitchFamily="18" charset="0"/>
                <a:ea typeface="黑体" panose="02010609060101010101" pitchFamily="49" charset="-122"/>
              </a:rPr>
              <a:t>4</a:t>
            </a:r>
            <a:r>
              <a:rPr lang="zh-CN" altLang="en-US" dirty="0">
                <a:solidFill>
                  <a:prstClr val="black"/>
                </a:solidFill>
                <a:latin typeface="Times New Roman" panose="02020603050405020304" pitchFamily="18" charset="0"/>
                <a:ea typeface="黑体" panose="02010609060101010101" pitchFamily="49" charset="-122"/>
              </a:rPr>
              <a:t>所示。</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从表</a:t>
            </a:r>
            <a:r>
              <a:rPr lang="en-US" altLang="zh-CN" dirty="0">
                <a:solidFill>
                  <a:prstClr val="black"/>
                </a:solidFill>
                <a:latin typeface="Times New Roman" panose="02020603050405020304" pitchFamily="18" charset="0"/>
                <a:ea typeface="黑体" panose="02010609060101010101" pitchFamily="49" charset="-122"/>
              </a:rPr>
              <a:t>4</a:t>
            </a:r>
            <a:r>
              <a:rPr lang="zh-CN" altLang="en-US" dirty="0">
                <a:solidFill>
                  <a:prstClr val="black"/>
                </a:solidFill>
                <a:latin typeface="Times New Roman" panose="02020603050405020304" pitchFamily="18" charset="0"/>
                <a:ea typeface="黑体" panose="02010609060101010101" pitchFamily="49" charset="-122"/>
              </a:rPr>
              <a:t>可以看出，</a:t>
            </a:r>
            <a:r>
              <a:rPr lang="en-US" altLang="zh-CN" dirty="0">
                <a:solidFill>
                  <a:prstClr val="black"/>
                </a:solidFill>
                <a:latin typeface="Times New Roman" panose="02020603050405020304" pitchFamily="18" charset="0"/>
                <a:ea typeface="黑体" panose="02010609060101010101" pitchFamily="49" charset="-122"/>
              </a:rPr>
              <a:t>INTS</a:t>
            </a:r>
            <a:r>
              <a:rPr lang="zh-CN" altLang="en-US" dirty="0">
                <a:solidFill>
                  <a:prstClr val="black"/>
                </a:solidFill>
                <a:latin typeface="Times New Roman" panose="02020603050405020304" pitchFamily="18" charset="0"/>
                <a:ea typeface="黑体" panose="02010609060101010101" pitchFamily="49" charset="-122"/>
              </a:rPr>
              <a:t>的匹配点与</a:t>
            </a:r>
            <a:r>
              <a:rPr lang="en-US" altLang="zh-CN" dirty="0">
                <a:solidFill>
                  <a:prstClr val="black"/>
                </a:solidFill>
                <a:latin typeface="Times New Roman" panose="02020603050405020304" pitchFamily="18" charset="0"/>
                <a:ea typeface="黑体" panose="02010609060101010101" pitchFamily="49" charset="-122"/>
              </a:rPr>
              <a:t>LiDAR</a:t>
            </a:r>
            <a:r>
              <a:rPr lang="zh-CN" altLang="en-US" dirty="0">
                <a:solidFill>
                  <a:prstClr val="black"/>
                </a:solidFill>
                <a:latin typeface="Times New Roman" panose="02020603050405020304" pitchFamily="18" charset="0"/>
                <a:ea typeface="黑体" panose="02010609060101010101" pitchFamily="49" charset="-122"/>
              </a:rPr>
              <a:t>点非常相似。平均匹配精度仅为</a:t>
            </a:r>
            <a:r>
              <a:rPr lang="en-US" altLang="zh-CN" dirty="0">
                <a:solidFill>
                  <a:prstClr val="black"/>
                </a:solidFill>
                <a:latin typeface="Times New Roman" panose="02020603050405020304" pitchFamily="18" charset="0"/>
                <a:ea typeface="黑体" panose="02010609060101010101" pitchFamily="49" charset="-122"/>
              </a:rPr>
              <a:t>0.888</a:t>
            </a:r>
            <a:r>
              <a:rPr lang="zh-CN" altLang="en-US" dirty="0">
                <a:solidFill>
                  <a:prstClr val="black"/>
                </a:solidFill>
                <a:latin typeface="Times New Roman" panose="02020603050405020304" pitchFamily="18" charset="0"/>
                <a:ea typeface="黑体" panose="02010609060101010101" pitchFamily="49" charset="-122"/>
              </a:rPr>
              <a:t>像素。大多数点</a:t>
            </a:r>
            <a:r>
              <a:rPr lang="en-US" altLang="zh-CN" dirty="0">
                <a:solidFill>
                  <a:prstClr val="black"/>
                </a:solidFill>
                <a:latin typeface="Times New Roman" panose="02020603050405020304" pitchFamily="18" charset="0"/>
                <a:ea typeface="黑体" panose="02010609060101010101" pitchFamily="49" charset="-122"/>
              </a:rPr>
              <a:t>(57.1%)</a:t>
            </a:r>
            <a:r>
              <a:rPr lang="zh-CN" altLang="en-US" dirty="0">
                <a:solidFill>
                  <a:prstClr val="black"/>
                </a:solidFill>
                <a:latin typeface="Times New Roman" panose="02020603050405020304" pitchFamily="18" charset="0"/>
                <a:ea typeface="黑体" panose="02010609060101010101" pitchFamily="49" charset="-122"/>
              </a:rPr>
              <a:t>的匹配精度在</a:t>
            </a:r>
            <a:r>
              <a:rPr lang="en-US" altLang="zh-CN" dirty="0">
                <a:solidFill>
                  <a:prstClr val="black"/>
                </a:solidFill>
                <a:latin typeface="Times New Roman" panose="02020603050405020304" pitchFamily="18" charset="0"/>
                <a:ea typeface="黑体" panose="02010609060101010101" pitchFamily="49" charset="-122"/>
              </a:rPr>
              <a:t>0.5</a:t>
            </a:r>
            <a:r>
              <a:rPr lang="zh-CN" altLang="en-US" dirty="0">
                <a:solidFill>
                  <a:prstClr val="black"/>
                </a:solidFill>
                <a:latin typeface="Times New Roman" panose="02020603050405020304" pitchFamily="18" charset="0"/>
                <a:ea typeface="黑体" panose="02010609060101010101" pitchFamily="49" charset="-122"/>
              </a:rPr>
              <a:t>像素以下，这表明了</a:t>
            </a:r>
            <a:r>
              <a:rPr lang="en-US" altLang="zh-CN" dirty="0">
                <a:solidFill>
                  <a:prstClr val="black"/>
                </a:solidFill>
                <a:latin typeface="Times New Roman" panose="02020603050405020304" pitchFamily="18" charset="0"/>
                <a:ea typeface="黑体" panose="02010609060101010101" pitchFamily="49" charset="-122"/>
              </a:rPr>
              <a:t>INTS</a:t>
            </a:r>
            <a:r>
              <a:rPr lang="zh-CN" altLang="en-US" dirty="0">
                <a:solidFill>
                  <a:prstClr val="black"/>
                </a:solidFill>
                <a:latin typeface="Times New Roman" panose="02020603050405020304" pitchFamily="18" charset="0"/>
                <a:ea typeface="黑体" panose="02010609060101010101" pitchFamily="49" charset="-122"/>
              </a:rPr>
              <a:t>方法的稳健性。将匹配精度大于</a:t>
            </a:r>
            <a:r>
              <a:rPr lang="en-US" altLang="zh-CN" dirty="0">
                <a:solidFill>
                  <a:prstClr val="black"/>
                </a:solidFill>
                <a:latin typeface="Times New Roman" panose="02020603050405020304" pitchFamily="18" charset="0"/>
                <a:ea typeface="黑体" panose="02010609060101010101" pitchFamily="49" charset="-122"/>
              </a:rPr>
              <a:t>4</a:t>
            </a:r>
            <a:r>
              <a:rPr lang="zh-CN" altLang="en-US" dirty="0">
                <a:solidFill>
                  <a:prstClr val="black"/>
                </a:solidFill>
                <a:latin typeface="Times New Roman" panose="02020603050405020304" pitchFamily="18" charset="0"/>
                <a:ea typeface="黑体" panose="02010609060101010101" pitchFamily="49" charset="-122"/>
              </a:rPr>
              <a:t>个像素的点视为离群点，这不仅是</a:t>
            </a:r>
            <a:r>
              <a:rPr lang="en-US" altLang="zh-CN" dirty="0">
                <a:solidFill>
                  <a:prstClr val="black"/>
                </a:solidFill>
                <a:latin typeface="Times New Roman" panose="02020603050405020304" pitchFamily="18" charset="0"/>
                <a:ea typeface="黑体" panose="02010609060101010101" pitchFamily="49" charset="-122"/>
              </a:rPr>
              <a:t>INTS</a:t>
            </a:r>
            <a:r>
              <a:rPr lang="zh-CN" altLang="en-US" dirty="0">
                <a:solidFill>
                  <a:prstClr val="black"/>
                </a:solidFill>
                <a:latin typeface="Times New Roman" panose="02020603050405020304" pitchFamily="18" charset="0"/>
                <a:ea typeface="黑体" panose="02010609060101010101" pitchFamily="49" charset="-122"/>
              </a:rPr>
              <a:t>方法本身造成的，而且由于滤波方法不能保证完全消除</a:t>
            </a:r>
            <a:r>
              <a:rPr lang="en-US" altLang="zh-CN" dirty="0">
                <a:solidFill>
                  <a:prstClr val="black"/>
                </a:solidFill>
                <a:latin typeface="Times New Roman" panose="02020603050405020304" pitchFamily="18" charset="0"/>
                <a:ea typeface="黑体" panose="02010609060101010101" pitchFamily="49" charset="-122"/>
              </a:rPr>
              <a:t>LiDAR</a:t>
            </a:r>
            <a:r>
              <a:rPr lang="zh-CN" altLang="en-US" dirty="0">
                <a:solidFill>
                  <a:prstClr val="black"/>
                </a:solidFill>
                <a:latin typeface="Times New Roman" panose="02020603050405020304" pitchFamily="18" charset="0"/>
                <a:ea typeface="黑体" panose="02010609060101010101" pitchFamily="49" charset="-122"/>
              </a:rPr>
              <a:t>点集中的离群点和遮挡，所以也是由</a:t>
            </a:r>
            <a:r>
              <a:rPr lang="en-US" altLang="zh-CN" dirty="0">
                <a:solidFill>
                  <a:prstClr val="black"/>
                </a:solidFill>
                <a:latin typeface="Times New Roman" panose="02020603050405020304" pitchFamily="18" charset="0"/>
                <a:ea typeface="黑体" panose="02010609060101010101" pitchFamily="49" charset="-122"/>
              </a:rPr>
              <a:t>LiDAR</a:t>
            </a:r>
            <a:r>
              <a:rPr lang="zh-CN" altLang="en-US" dirty="0">
                <a:solidFill>
                  <a:prstClr val="black"/>
                </a:solidFill>
                <a:latin typeface="Times New Roman" panose="02020603050405020304" pitchFamily="18" charset="0"/>
                <a:ea typeface="黑体" panose="02010609060101010101" pitchFamily="49" charset="-122"/>
              </a:rPr>
              <a:t>点引起的。当只使用一个</a:t>
            </a:r>
            <a:r>
              <a:rPr lang="en-US" altLang="zh-CN" dirty="0">
                <a:solidFill>
                  <a:prstClr val="black"/>
                </a:solidFill>
                <a:latin typeface="Times New Roman" panose="02020603050405020304" pitchFamily="18" charset="0"/>
                <a:ea typeface="黑体" panose="02010609060101010101" pitchFamily="49" charset="-122"/>
              </a:rPr>
              <a:t>i7CPU</a:t>
            </a:r>
            <a:r>
              <a:rPr lang="zh-CN" altLang="en-US" dirty="0">
                <a:solidFill>
                  <a:prstClr val="black"/>
                </a:solidFill>
                <a:latin typeface="Times New Roman" panose="02020603050405020304" pitchFamily="18" charset="0"/>
                <a:ea typeface="黑体" panose="02010609060101010101" pitchFamily="49" charset="-122"/>
              </a:rPr>
              <a:t>内核时，运行时间很短。然而，并行处理有望极大地缩短运行时间。</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27</a:t>
            </a:fld>
            <a:endParaRPr lang="zh-CN" altLang="en-US" dirty="0"/>
          </a:p>
        </p:txBody>
      </p:sp>
      <p:pic>
        <p:nvPicPr>
          <p:cNvPr id="4" name="图片 3">
            <a:extLst>
              <a:ext uri="{FF2B5EF4-FFF2-40B4-BE49-F238E27FC236}">
                <a16:creationId xmlns:a16="http://schemas.microsoft.com/office/drawing/2014/main" id="{95BE9858-9B4D-4805-A02A-FDB2F7ACBD55}"/>
              </a:ext>
            </a:extLst>
          </p:cNvPr>
          <p:cNvPicPr>
            <a:picLocks noChangeAspect="1"/>
          </p:cNvPicPr>
          <p:nvPr/>
        </p:nvPicPr>
        <p:blipFill>
          <a:blip r:embed="rId3"/>
          <a:stretch>
            <a:fillRect/>
          </a:stretch>
        </p:blipFill>
        <p:spPr>
          <a:xfrm>
            <a:off x="3786617" y="2281085"/>
            <a:ext cx="4740051" cy="1478408"/>
          </a:xfrm>
          <a:prstGeom prst="rect">
            <a:avLst/>
          </a:prstGeom>
        </p:spPr>
      </p:pic>
    </p:spTree>
    <p:extLst>
      <p:ext uri="{BB962C8B-B14F-4D97-AF65-F5344CB8AC3E}">
        <p14:creationId xmlns:p14="http://schemas.microsoft.com/office/powerpoint/2010/main" val="2031731170"/>
      </p:ext>
    </p:extLst>
  </p:cSld>
  <p:clrMapOvr>
    <a:masterClrMapping/>
  </p:clrMapOvr>
  <p:transition advTm="40845"/>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2070716"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2" y="330835"/>
            <a:ext cx="12777971"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CONCLUSION</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165785" y="1335248"/>
            <a:ext cx="11881213" cy="2948243"/>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提出了一种新的图像引导的非局部稠密匹配方法。首次将改进的</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特征引入到代价计算中，减少了垂直视差的影响。提出了一种新的非局部代价聚合策略，保证了任意两个像素之间的路径是连通的。该方法考虑了均匀亮度区域的不同视差，引入了一种更稳健的核函数，并提出了一种新的视差内插方法，定义了新的传播规则以保证内插精度。</a:t>
            </a: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在基准图像和实际航空图像上的实验表明，</a:t>
            </a:r>
            <a:r>
              <a:rPr lang="en-US" altLang="zh-CN" dirty="0">
                <a:solidFill>
                  <a:prstClr val="black"/>
                </a:solidFill>
                <a:latin typeface="Times New Roman" panose="02020603050405020304" pitchFamily="18" charset="0"/>
                <a:ea typeface="黑体" panose="02010609060101010101" pitchFamily="49" charset="-122"/>
              </a:rPr>
              <a:t>INTS</a:t>
            </a:r>
            <a:r>
              <a:rPr lang="zh-CN" altLang="en-US" dirty="0">
                <a:solidFill>
                  <a:prstClr val="black"/>
                </a:solidFill>
                <a:latin typeface="Times New Roman" panose="02020603050405020304" pitchFamily="18" charset="0"/>
                <a:ea typeface="黑体" panose="02010609060101010101" pitchFamily="49" charset="-122"/>
              </a:rPr>
              <a:t>方法具有较好的匹配精度和可靠性。整型匹配是目前最先进的匹配方法之一。它的运行时间在目前只有一个</a:t>
            </a:r>
            <a:r>
              <a:rPr lang="en-US" altLang="zh-CN" dirty="0">
                <a:solidFill>
                  <a:prstClr val="black"/>
                </a:solidFill>
                <a:latin typeface="Times New Roman" panose="02020603050405020304" pitchFamily="18" charset="0"/>
                <a:ea typeface="黑体" panose="02010609060101010101" pitchFamily="49" charset="-122"/>
              </a:rPr>
              <a:t>CPU</a:t>
            </a:r>
            <a:r>
              <a:rPr lang="zh-CN" altLang="en-US" dirty="0">
                <a:solidFill>
                  <a:prstClr val="black"/>
                </a:solidFill>
                <a:latin typeface="Times New Roman" panose="02020603050405020304" pitchFamily="18" charset="0"/>
                <a:ea typeface="黑体" panose="02010609060101010101" pitchFamily="49" charset="-122"/>
              </a:rPr>
              <a:t>的情况下并不例外，但在未来的工作中，通过并行处理可以大大加快</a:t>
            </a:r>
            <a:r>
              <a:rPr lang="en-US" altLang="zh-CN" dirty="0">
                <a:solidFill>
                  <a:prstClr val="black"/>
                </a:solidFill>
                <a:latin typeface="Times New Roman" panose="02020603050405020304" pitchFamily="18" charset="0"/>
                <a:ea typeface="黑体" panose="02010609060101010101" pitchFamily="49" charset="-122"/>
              </a:rPr>
              <a:t>INTS</a:t>
            </a:r>
            <a:r>
              <a:rPr lang="zh-CN" altLang="en-US" dirty="0">
                <a:solidFill>
                  <a:prstClr val="black"/>
                </a:solidFill>
                <a:latin typeface="Times New Roman" panose="02020603050405020304" pitchFamily="18" charset="0"/>
                <a:ea typeface="黑体" panose="02010609060101010101" pitchFamily="49" charset="-122"/>
              </a:rPr>
              <a:t>的速度。</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28</a:t>
            </a:fld>
            <a:endParaRPr lang="zh-CN" altLang="en-US" dirty="0"/>
          </a:p>
        </p:txBody>
      </p:sp>
    </p:spTree>
    <p:extLst>
      <p:ext uri="{BB962C8B-B14F-4D97-AF65-F5344CB8AC3E}">
        <p14:creationId xmlns:p14="http://schemas.microsoft.com/office/powerpoint/2010/main" val="1703302234"/>
      </p:ext>
    </p:extLst>
  </p:cSld>
  <p:clrMapOvr>
    <a:masterClrMapping/>
  </p:clrMapOvr>
  <p:transition advTm="40845"/>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365467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7324329" y="4749529"/>
            <a:ext cx="486767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7185211" y="3872932"/>
            <a:ext cx="2784737" cy="830997"/>
          </a:xfrm>
          <a:prstGeom prst="rect">
            <a:avLst/>
          </a:prstGeom>
          <a:noFill/>
        </p:spPr>
        <p:txBody>
          <a:bodyPr wrap="none" rtlCol="0">
            <a:spAutoFit/>
          </a:bodyPr>
          <a:lstStyle/>
          <a:p>
            <a:pPr algn="r"/>
            <a:r>
              <a:rPr lang="en-US" altLang="zh-CN" sz="4800" b="1" dirty="0">
                <a:solidFill>
                  <a:schemeClr val="tx1">
                    <a:lumMod val="75000"/>
                    <a:lumOff val="25000"/>
                  </a:schemeClr>
                </a:solidFill>
                <a:latin typeface="Times New Roman" panose="02020603050405020304" pitchFamily="18" charset="0"/>
                <a:ea typeface="黑体" panose="02010609060101010101" pitchFamily="49" charset="-122"/>
              </a:rPr>
              <a:t>THANKS</a:t>
            </a:r>
            <a:endParaRPr lang="zh-CN" altLang="en-US" sz="4800" b="1" dirty="0">
              <a:solidFill>
                <a:schemeClr val="tx1">
                  <a:lumMod val="75000"/>
                  <a:lumOff val="25000"/>
                </a:schemeClr>
              </a:solidFill>
              <a:latin typeface="Times New Roman" panose="02020603050405020304" pitchFamily="18" charset="0"/>
              <a:ea typeface="黑体" panose="02010609060101010101" pitchFamily="49" charset="-122"/>
            </a:endParaRPr>
          </a:p>
        </p:txBody>
      </p:sp>
      <p:sp>
        <p:nvSpPr>
          <p:cNvPr id="10" name="矩形 9"/>
          <p:cNvSpPr/>
          <p:nvPr/>
        </p:nvSpPr>
        <p:spPr>
          <a:xfrm>
            <a:off x="217555"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560"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1524000" y="3770844"/>
            <a:ext cx="9144000" cy="56736"/>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201"/>
            <a:ext cx="3137850" cy="1327881"/>
          </a:xfrm>
          <a:prstGeom prst="rect">
            <a:avLst/>
          </a:prstGeom>
        </p:spPr>
      </p:pic>
      <p:sp>
        <p:nvSpPr>
          <p:cNvPr id="6" name="灯片编号占位符 5">
            <a:extLst>
              <a:ext uri="{FF2B5EF4-FFF2-40B4-BE49-F238E27FC236}">
                <a16:creationId xmlns:a16="http://schemas.microsoft.com/office/drawing/2014/main" id="{53C0C80A-1388-451E-B282-4ADE914813B2}"/>
              </a:ext>
            </a:extLst>
          </p:cNvPr>
          <p:cNvSpPr>
            <a:spLocks noGrp="1"/>
          </p:cNvSpPr>
          <p:nvPr>
            <p:ph type="sldNum" sz="quarter" idx="12"/>
          </p:nvPr>
        </p:nvSpPr>
        <p:spPr/>
        <p:txBody>
          <a:bodyPr/>
          <a:lstStyle/>
          <a:p>
            <a:fld id="{C8259A3F-9C67-41B8-9B58-304D1839F0E8}"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0132424"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8925061"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INTRODUCTION: Review of previous work</a:t>
            </a:r>
            <a:r>
              <a:rPr lang="zh-CN" altLang="en-US" sz="3200" b="1" dirty="0">
                <a:solidFill>
                  <a:schemeClr val="bg1"/>
                </a:solidFill>
                <a:latin typeface="Times New Roman" panose="02020603050405020304" pitchFamily="18" charset="0"/>
                <a:ea typeface="黑体" panose="02010609060101010101" pitchFamily="49" charset="-122"/>
              </a:rPr>
              <a:t> </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396603" y="1335248"/>
            <a:ext cx="11454021" cy="4610236"/>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图像辐射</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在</a:t>
            </a:r>
            <a:r>
              <a:rPr lang="zh-CN" altLang="en-US" b="1" dirty="0">
                <a:solidFill>
                  <a:prstClr val="black"/>
                </a:solidFill>
                <a:latin typeface="Times New Roman" panose="02020603050405020304" pitchFamily="18" charset="0"/>
                <a:ea typeface="黑体" panose="02010609060101010101" pitchFamily="49" charset="-122"/>
              </a:rPr>
              <a:t>图像辐射条件较好</a:t>
            </a:r>
            <a:r>
              <a:rPr lang="zh-CN" altLang="en-US" dirty="0">
                <a:solidFill>
                  <a:prstClr val="black"/>
                </a:solidFill>
                <a:latin typeface="Times New Roman" panose="02020603050405020304" pitchFamily="18" charset="0"/>
                <a:ea typeface="黑体" panose="02010609060101010101" pitchFamily="49" charset="-122"/>
              </a:rPr>
              <a:t>的情况下，采用绝对差</a:t>
            </a:r>
            <a:r>
              <a:rPr lang="en-US" altLang="zh-CN" dirty="0">
                <a:solidFill>
                  <a:prstClr val="black"/>
                </a:solidFill>
                <a:latin typeface="Times New Roman" panose="02020603050405020304" pitchFamily="18" charset="0"/>
                <a:ea typeface="黑体" panose="02010609060101010101" pitchFamily="49" charset="-122"/>
              </a:rPr>
              <a:t>(AD)</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Birchfield</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err="1">
                <a:solidFill>
                  <a:prstClr val="black"/>
                </a:solidFill>
                <a:latin typeface="Times New Roman" panose="02020603050405020304" pitchFamily="18" charset="0"/>
                <a:ea typeface="黑体" panose="02010609060101010101" pitchFamily="49" charset="-122"/>
              </a:rPr>
              <a:t>Tomasi</a:t>
            </a:r>
            <a:r>
              <a:rPr lang="zh-CN" altLang="en-US" dirty="0">
                <a:solidFill>
                  <a:prstClr val="black"/>
                </a:solidFill>
                <a:latin typeface="Times New Roman" panose="02020603050405020304" pitchFamily="18" charset="0"/>
                <a:ea typeface="黑体" panose="02010609060101010101" pitchFamily="49" charset="-122"/>
              </a:rPr>
              <a:t>的不敏感度量</a:t>
            </a:r>
            <a:r>
              <a:rPr lang="en-US" altLang="zh-CN" dirty="0">
                <a:solidFill>
                  <a:prstClr val="black"/>
                </a:solidFill>
                <a:latin typeface="Times New Roman" panose="02020603050405020304" pitchFamily="18" charset="0"/>
                <a:ea typeface="黑体" panose="02010609060101010101" pitchFamily="49" charset="-122"/>
              </a:rPr>
              <a:t>(BT)</a:t>
            </a:r>
            <a:r>
              <a:rPr lang="zh-CN" altLang="en-US" dirty="0">
                <a:solidFill>
                  <a:prstClr val="black"/>
                </a:solidFill>
                <a:latin typeface="Times New Roman" panose="02020603050405020304" pitchFamily="18" charset="0"/>
                <a:ea typeface="黑体" panose="02010609060101010101" pitchFamily="49" charset="-122"/>
              </a:rPr>
              <a:t>或梯度度量都可以获得准确的匹配结果</a:t>
            </a:r>
            <a:r>
              <a:rPr lang="en-US" altLang="zh-CN" dirty="0">
                <a:solidFill>
                  <a:prstClr val="black"/>
                </a:solidFill>
                <a:latin typeface="Times New Roman" panose="02020603050405020304" pitchFamily="18" charset="0"/>
                <a:ea typeface="黑体" panose="02010609060101010101" pitchFamily="49" charset="-122"/>
              </a:rPr>
              <a:t>(</a:t>
            </a:r>
            <a:r>
              <a:rPr lang="en-US" altLang="zh-CN" dirty="0" err="1">
                <a:solidFill>
                  <a:prstClr val="black"/>
                </a:solidFill>
                <a:latin typeface="Times New Roman" panose="02020603050405020304" pitchFamily="18" charset="0"/>
                <a:ea typeface="黑体" panose="02010609060101010101" pitchFamily="49" charset="-122"/>
              </a:rPr>
              <a:t>Meiet</a:t>
            </a:r>
            <a:r>
              <a:rPr lang="en-US" altLang="zh-CN" dirty="0">
                <a:solidFill>
                  <a:prstClr val="black"/>
                </a:solidFill>
                <a:latin typeface="Times New Roman" panose="02020603050405020304" pitchFamily="18" charset="0"/>
                <a:ea typeface="黑体" panose="02010609060101010101" pitchFamily="49" charset="-122"/>
              </a:rPr>
              <a:t> et al, 2011)</a:t>
            </a:r>
            <a:r>
              <a:rPr lang="zh-CN" altLang="en-US" dirty="0">
                <a:solidFill>
                  <a:prstClr val="black"/>
                </a:solidFill>
                <a:latin typeface="Times New Roman" panose="02020603050405020304" pitchFamily="18" charset="0"/>
                <a:ea typeface="黑体" panose="02010609060101010101" pitchFamily="49" charset="-122"/>
              </a:rPr>
              <a:t>。</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当图像辐射变化时，基于零的归一化交叉相关</a:t>
            </a:r>
            <a:r>
              <a:rPr lang="en-US" altLang="zh-CN" dirty="0">
                <a:solidFill>
                  <a:prstClr val="black"/>
                </a:solidFill>
                <a:latin typeface="Times New Roman" panose="02020603050405020304" pitchFamily="18" charset="0"/>
                <a:ea typeface="黑体" panose="02010609060101010101" pitchFamily="49" charset="-122"/>
              </a:rPr>
              <a:t>(ZNCC)</a:t>
            </a:r>
            <a:r>
              <a:rPr lang="zh-CN" altLang="en-US" dirty="0">
                <a:solidFill>
                  <a:prstClr val="black"/>
                </a:solidFill>
                <a:latin typeface="Times New Roman" panose="02020603050405020304" pitchFamily="18" charset="0"/>
                <a:ea typeface="黑体" panose="02010609060101010101" pitchFamily="49" charset="-122"/>
              </a:rPr>
              <a:t>和归一化梯度</a:t>
            </a:r>
            <a:r>
              <a:rPr lang="en-US" altLang="zh-CN" dirty="0">
                <a:solidFill>
                  <a:prstClr val="black"/>
                </a:solidFill>
                <a:latin typeface="Times New Roman" panose="02020603050405020304" pitchFamily="18" charset="0"/>
                <a:ea typeface="黑体" panose="02010609060101010101" pitchFamily="49" charset="-122"/>
              </a:rPr>
              <a:t>(Zhou</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Boulanger, 2012)</a:t>
            </a:r>
            <a:r>
              <a:rPr lang="zh-CN" altLang="en-US" dirty="0">
                <a:solidFill>
                  <a:prstClr val="black"/>
                </a:solidFill>
                <a:latin typeface="Times New Roman" panose="02020603050405020304" pitchFamily="18" charset="0"/>
                <a:ea typeface="黑体" panose="02010609060101010101" pitchFamily="49" charset="-122"/>
              </a:rPr>
              <a:t>经常被用来补偿对应之间的</a:t>
            </a:r>
            <a:r>
              <a:rPr lang="zh-CN" altLang="en-US" b="1" dirty="0">
                <a:solidFill>
                  <a:prstClr val="black"/>
                </a:solidFill>
                <a:latin typeface="Times New Roman" panose="02020603050405020304" pitchFamily="18" charset="0"/>
                <a:ea typeface="黑体" panose="02010609060101010101" pitchFamily="49" charset="-122"/>
              </a:rPr>
              <a:t>线性辐射失真</a:t>
            </a:r>
            <a:r>
              <a:rPr lang="zh-CN" altLang="en-US" dirty="0">
                <a:solidFill>
                  <a:prstClr val="black"/>
                </a:solidFill>
                <a:latin typeface="Times New Roman" panose="02020603050405020304" pitchFamily="18" charset="0"/>
                <a:ea typeface="黑体" panose="02010609060101010101" pitchFamily="49" charset="-122"/>
              </a:rPr>
              <a:t>，而</a:t>
            </a:r>
            <a:r>
              <a:rPr lang="en-US" altLang="zh-CN" dirty="0">
                <a:solidFill>
                  <a:prstClr val="black"/>
                </a:solidFill>
                <a:latin typeface="Times New Roman" panose="02020603050405020304" pitchFamily="18" charset="0"/>
                <a:ea typeface="黑体" panose="02010609060101010101" pitchFamily="49" charset="-122"/>
              </a:rPr>
              <a:t>Census(</a:t>
            </a:r>
            <a:r>
              <a:rPr lang="en-US" altLang="zh-CN" dirty="0" err="1">
                <a:solidFill>
                  <a:prstClr val="black"/>
                </a:solidFill>
                <a:latin typeface="Times New Roman" panose="02020603050405020304" pitchFamily="18" charset="0"/>
                <a:ea typeface="黑体" panose="02010609060101010101" pitchFamily="49" charset="-122"/>
              </a:rPr>
              <a:t>Zabih</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err="1">
                <a:solidFill>
                  <a:prstClr val="black"/>
                </a:solidFill>
                <a:latin typeface="Times New Roman" panose="02020603050405020304" pitchFamily="18" charset="0"/>
                <a:ea typeface="黑体" panose="02010609060101010101" pitchFamily="49" charset="-122"/>
              </a:rPr>
              <a:t>Woodfill</a:t>
            </a:r>
            <a:r>
              <a:rPr lang="en-US" altLang="zh-CN" dirty="0">
                <a:solidFill>
                  <a:prstClr val="black"/>
                </a:solidFill>
                <a:latin typeface="Times New Roman" panose="02020603050405020304" pitchFamily="18" charset="0"/>
                <a:ea typeface="黑体" panose="02010609060101010101" pitchFamily="49" charset="-122"/>
              </a:rPr>
              <a:t>, 2005;Jiao</a:t>
            </a:r>
            <a:r>
              <a:rPr lang="zh-CN" altLang="en-US" dirty="0">
                <a:solidFill>
                  <a:prstClr val="black"/>
                </a:solidFill>
                <a:latin typeface="Times New Roman" panose="02020603050405020304" pitchFamily="18" charset="0"/>
                <a:ea typeface="黑体" panose="02010609060101010101" pitchFamily="49" charset="-122"/>
              </a:rPr>
              <a:t>等，</a:t>
            </a:r>
            <a:r>
              <a:rPr lang="en-US" altLang="zh-CN" dirty="0">
                <a:solidFill>
                  <a:prstClr val="black"/>
                </a:solidFill>
                <a:latin typeface="Times New Roman" panose="02020603050405020304" pitchFamily="18" charset="0"/>
                <a:ea typeface="黑体" panose="02010609060101010101" pitchFamily="49" charset="-122"/>
              </a:rPr>
              <a:t>2014;Kordelas</a:t>
            </a:r>
            <a:r>
              <a:rPr lang="zh-CN" altLang="en-US" dirty="0">
                <a:solidFill>
                  <a:prstClr val="black"/>
                </a:solidFill>
                <a:latin typeface="Times New Roman" panose="02020603050405020304" pitchFamily="18" charset="0"/>
                <a:ea typeface="黑体" panose="02010609060101010101" pitchFamily="49" charset="-122"/>
              </a:rPr>
              <a:t>等人，</a:t>
            </a:r>
            <a:r>
              <a:rPr lang="en-US" altLang="zh-CN" dirty="0">
                <a:solidFill>
                  <a:prstClr val="black"/>
                </a:solidFill>
                <a:latin typeface="Times New Roman" panose="02020603050405020304" pitchFamily="18" charset="0"/>
                <a:ea typeface="黑体" panose="02010609060101010101" pitchFamily="49" charset="-122"/>
              </a:rPr>
              <a:t>2015)</a:t>
            </a:r>
            <a:r>
              <a:rPr lang="zh-CN" altLang="en-US" dirty="0">
                <a:solidFill>
                  <a:prstClr val="black"/>
                </a:solidFill>
                <a:latin typeface="Times New Roman" panose="02020603050405020304" pitchFamily="18" charset="0"/>
                <a:ea typeface="黑体" panose="02010609060101010101" pitchFamily="49" charset="-122"/>
              </a:rPr>
              <a:t>、互信息</a:t>
            </a:r>
            <a:r>
              <a:rPr lang="en-US" altLang="zh-CN" dirty="0">
                <a:solidFill>
                  <a:prstClr val="black"/>
                </a:solidFill>
                <a:latin typeface="Times New Roman" panose="02020603050405020304" pitchFamily="18" charset="0"/>
                <a:ea typeface="黑体" panose="02010609060101010101" pitchFamily="49" charset="-122"/>
              </a:rPr>
              <a:t>(Paul</a:t>
            </a:r>
            <a:r>
              <a:rPr lang="zh-CN" altLang="en-US" dirty="0">
                <a:solidFill>
                  <a:prstClr val="black"/>
                </a:solidFill>
                <a:latin typeface="Times New Roman" panose="02020603050405020304" pitchFamily="18" charset="0"/>
                <a:ea typeface="黑体" panose="02010609060101010101" pitchFamily="49" charset="-122"/>
              </a:rPr>
              <a:t>等人，</a:t>
            </a:r>
            <a:r>
              <a:rPr lang="en-US" altLang="zh-CN" dirty="0">
                <a:solidFill>
                  <a:prstClr val="black"/>
                </a:solidFill>
                <a:latin typeface="Times New Roman" panose="02020603050405020304" pitchFamily="18" charset="0"/>
                <a:ea typeface="黑体" panose="02010609060101010101" pitchFamily="49" charset="-122"/>
              </a:rPr>
              <a:t>1997)</a:t>
            </a:r>
            <a:r>
              <a:rPr lang="zh-CN" altLang="en-US" dirty="0">
                <a:solidFill>
                  <a:prstClr val="black"/>
                </a:solidFill>
                <a:latin typeface="Times New Roman" panose="02020603050405020304" pitchFamily="18" charset="0"/>
                <a:ea typeface="黑体" panose="02010609060101010101" pitchFamily="49" charset="-122"/>
              </a:rPr>
              <a:t>和图像辐射校正</a:t>
            </a:r>
            <a:r>
              <a:rPr lang="en-US" altLang="zh-CN" dirty="0">
                <a:solidFill>
                  <a:prstClr val="black"/>
                </a:solidFill>
                <a:latin typeface="Times New Roman" panose="02020603050405020304" pitchFamily="18" charset="0"/>
                <a:ea typeface="黑体" panose="02010609060101010101" pitchFamily="49" charset="-122"/>
              </a:rPr>
              <a:t>(Jung</a:t>
            </a:r>
            <a:r>
              <a:rPr lang="zh-CN" altLang="en-US" dirty="0">
                <a:solidFill>
                  <a:prstClr val="black"/>
                </a:solidFill>
                <a:latin typeface="Times New Roman" panose="02020603050405020304" pitchFamily="18" charset="0"/>
                <a:ea typeface="黑体" panose="02010609060101010101" pitchFamily="49" charset="-122"/>
              </a:rPr>
              <a:t>等人，</a:t>
            </a:r>
            <a:r>
              <a:rPr lang="en-US" altLang="zh-CN" dirty="0">
                <a:solidFill>
                  <a:prstClr val="black"/>
                </a:solidFill>
                <a:latin typeface="Times New Roman" panose="02020603050405020304" pitchFamily="18" charset="0"/>
                <a:ea typeface="黑体" panose="02010609060101010101" pitchFamily="49" charset="-122"/>
              </a:rPr>
              <a:t>2013)</a:t>
            </a:r>
            <a:r>
              <a:rPr lang="zh-CN" altLang="en-US" dirty="0">
                <a:solidFill>
                  <a:prstClr val="black"/>
                </a:solidFill>
                <a:latin typeface="Times New Roman" panose="02020603050405020304" pitchFamily="18" charset="0"/>
                <a:ea typeface="黑体" panose="02010609060101010101" pitchFamily="49" charset="-122"/>
              </a:rPr>
              <a:t>对</a:t>
            </a:r>
            <a:r>
              <a:rPr lang="zh-CN" altLang="en-US" b="1" dirty="0">
                <a:solidFill>
                  <a:prstClr val="black"/>
                </a:solidFill>
                <a:latin typeface="Times New Roman" panose="02020603050405020304" pitchFamily="18" charset="0"/>
                <a:ea typeface="黑体" panose="02010609060101010101" pitchFamily="49" charset="-122"/>
              </a:rPr>
              <a:t>非线性辐射畸变</a:t>
            </a:r>
            <a:r>
              <a:rPr lang="zh-CN" altLang="en-US" dirty="0">
                <a:solidFill>
                  <a:prstClr val="black"/>
                </a:solidFill>
                <a:latin typeface="Times New Roman" panose="02020603050405020304" pitchFamily="18" charset="0"/>
                <a:ea typeface="黑体" panose="02010609060101010101" pitchFamily="49" charset="-122"/>
              </a:rPr>
              <a:t>不敏感。</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dirty="0" err="1">
                <a:solidFill>
                  <a:prstClr val="black"/>
                </a:solidFill>
                <a:latin typeface="Times New Roman" panose="02020603050405020304" pitchFamily="18" charset="0"/>
                <a:ea typeface="黑体" panose="02010609060101010101" pitchFamily="49" charset="-122"/>
              </a:rPr>
              <a:t>Hirschmuller</a:t>
            </a:r>
            <a:r>
              <a:rPr lang="zh-CN" altLang="en-US" dirty="0">
                <a:solidFill>
                  <a:prstClr val="black"/>
                </a:solidFill>
                <a:latin typeface="Times New Roman" panose="02020603050405020304" pitchFamily="18" charset="0"/>
                <a:ea typeface="黑体" panose="02010609060101010101" pitchFamily="49" charset="-122"/>
              </a:rPr>
              <a:t>评估了流行的代价计算方法，并得出结论，</a:t>
            </a:r>
            <a:r>
              <a:rPr lang="en-US" altLang="zh-CN" dirty="0">
                <a:solidFill>
                  <a:prstClr val="black"/>
                </a:solidFill>
                <a:latin typeface="Times New Roman" panose="02020603050405020304" pitchFamily="18" charset="0"/>
                <a:ea typeface="黑体" panose="02010609060101010101" pitchFamily="49" charset="-122"/>
              </a:rPr>
              <a:t>Census</a:t>
            </a:r>
            <a:r>
              <a:rPr lang="zh-CN" altLang="en-US" dirty="0">
                <a:solidFill>
                  <a:prstClr val="black"/>
                </a:solidFill>
                <a:latin typeface="Times New Roman" panose="02020603050405020304" pitchFamily="18" charset="0"/>
                <a:ea typeface="黑体" panose="02010609060101010101" pitchFamily="49" charset="-122"/>
              </a:rPr>
              <a:t>和互信息措施可以在不同的辐射条件下取得最佳匹配结果</a:t>
            </a:r>
            <a:r>
              <a:rPr lang="en-US" altLang="zh-CN" dirty="0">
                <a:solidFill>
                  <a:prstClr val="black"/>
                </a:solidFill>
                <a:latin typeface="Times New Roman" panose="02020603050405020304" pitchFamily="18" charset="0"/>
                <a:ea typeface="黑体" panose="02010609060101010101" pitchFamily="49" charset="-122"/>
              </a:rPr>
              <a:t>(</a:t>
            </a:r>
            <a:r>
              <a:rPr lang="en-US" altLang="zh-CN" dirty="0" err="1">
                <a:solidFill>
                  <a:prstClr val="black"/>
                </a:solidFill>
                <a:latin typeface="Times New Roman" panose="02020603050405020304" pitchFamily="18" charset="0"/>
                <a:ea typeface="黑体" panose="02010609060101010101" pitchFamily="49" charset="-122"/>
              </a:rPr>
              <a:t>Hirschmueller</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err="1">
                <a:solidFill>
                  <a:prstClr val="black"/>
                </a:solidFill>
                <a:latin typeface="Times New Roman" panose="02020603050405020304" pitchFamily="18" charset="0"/>
                <a:ea typeface="黑体" panose="02010609060101010101" pitchFamily="49" charset="-122"/>
              </a:rPr>
              <a:t>Scharstein</a:t>
            </a:r>
            <a:r>
              <a:rPr lang="en-US" altLang="zh-CN" dirty="0">
                <a:solidFill>
                  <a:prstClr val="black"/>
                </a:solidFill>
                <a:latin typeface="Times New Roman" panose="02020603050405020304" pitchFamily="18" charset="0"/>
                <a:ea typeface="黑体" panose="02010609060101010101" pitchFamily="49" charset="-122"/>
              </a:rPr>
              <a:t>, 2009)</a:t>
            </a:r>
            <a:r>
              <a:rPr lang="zh-CN" altLang="en-US" dirty="0">
                <a:solidFill>
                  <a:prstClr val="black"/>
                </a:solidFill>
                <a:latin typeface="Times New Roman" panose="02020603050405020304" pitchFamily="18" charset="0"/>
                <a:ea typeface="黑体" panose="02010609060101010101" pitchFamily="49" charset="-122"/>
              </a:rPr>
              <a:t>。</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垂直视差</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除了图像辐射之外，代价计算还受到极外立体图像的垂直视差的影响，在丰富的纹理区域，中心像素的强度分布可能与对应像素的强度分布不同，从而使得基于局部度量的对应代价计算可能不可靠。</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3</a:t>
            </a:fld>
            <a:endParaRPr lang="zh-CN" altLang="en-US"/>
          </a:p>
        </p:txBody>
      </p:sp>
    </p:spTree>
    <p:extLst>
      <p:ext uri="{BB962C8B-B14F-4D97-AF65-F5344CB8AC3E}">
        <p14:creationId xmlns:p14="http://schemas.microsoft.com/office/powerpoint/2010/main" val="3112967057"/>
      </p:ext>
    </p:extLst>
  </p:cSld>
  <p:clrMapOvr>
    <a:masterClrMapping/>
  </p:clrMapOvr>
  <p:transition advTm="40845"/>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0132424"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8925061"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INTRODUCTION: Review of previous work</a:t>
            </a:r>
            <a:r>
              <a:rPr lang="zh-CN" altLang="en-US" sz="3200" b="1" dirty="0">
                <a:solidFill>
                  <a:schemeClr val="bg1"/>
                </a:solidFill>
                <a:latin typeface="Times New Roman" panose="02020603050405020304" pitchFamily="18" charset="0"/>
                <a:ea typeface="黑体" panose="02010609060101010101" pitchFamily="49" charset="-122"/>
              </a:rPr>
              <a:t> </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396603" y="1335248"/>
            <a:ext cx="11454021" cy="5444054"/>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立体匹配分类</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根据代价聚合模式分为</a:t>
            </a:r>
            <a:r>
              <a:rPr lang="zh-CN" altLang="en-US" b="1" dirty="0">
                <a:solidFill>
                  <a:prstClr val="black"/>
                </a:solidFill>
                <a:latin typeface="Times New Roman" panose="02020603050405020304" pitchFamily="18" charset="0"/>
                <a:ea typeface="黑体" panose="02010609060101010101" pitchFamily="49" charset="-122"/>
              </a:rPr>
              <a:t>局部方法和全局方法</a:t>
            </a:r>
            <a:r>
              <a:rPr lang="zh-CN" altLang="en-US" dirty="0">
                <a:solidFill>
                  <a:prstClr val="black"/>
                </a:solidFill>
                <a:latin typeface="Times New Roman" panose="02020603050405020304" pitchFamily="18" charset="0"/>
                <a:ea typeface="黑体" panose="02010609060101010101" pitchFamily="49" charset="-122"/>
              </a:rPr>
              <a:t>，近年来，许多研究者成功地将局部方法发展为非局部方法。</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由于局部方法和非局部方法本质上是图像引导的，全局方法或半全局方法</a:t>
            </a:r>
            <a:r>
              <a:rPr lang="en-US" altLang="zh-CN" dirty="0">
                <a:solidFill>
                  <a:prstClr val="black"/>
                </a:solidFill>
                <a:latin typeface="Times New Roman" panose="02020603050405020304" pitchFamily="18" charset="0"/>
                <a:ea typeface="黑体" panose="02010609060101010101" pitchFamily="49" charset="-122"/>
              </a:rPr>
              <a:t>(SGM)</a:t>
            </a:r>
            <a:r>
              <a:rPr lang="zh-CN" altLang="en-US" dirty="0">
                <a:solidFill>
                  <a:prstClr val="black"/>
                </a:solidFill>
                <a:latin typeface="Times New Roman" panose="02020603050405020304" pitchFamily="18" charset="0"/>
                <a:ea typeface="黑体" panose="02010609060101010101" pitchFamily="49" charset="-122"/>
              </a:rPr>
              <a:t>基于能量函数的最小化</a:t>
            </a:r>
            <a:r>
              <a:rPr lang="en-US" altLang="zh-CN" dirty="0">
                <a:solidFill>
                  <a:prstClr val="black"/>
                </a:solidFill>
                <a:latin typeface="Times New Roman" panose="02020603050405020304" pitchFamily="18" charset="0"/>
                <a:ea typeface="黑体" panose="02010609060101010101" pitchFamily="49" charset="-122"/>
              </a:rPr>
              <a:t>(</a:t>
            </a:r>
            <a:r>
              <a:rPr lang="en-US" altLang="zh-CN" dirty="0" err="1">
                <a:solidFill>
                  <a:prstClr val="black"/>
                </a:solidFill>
                <a:latin typeface="Times New Roman" panose="02020603050405020304" pitchFamily="18" charset="0"/>
                <a:ea typeface="黑体" panose="02010609060101010101" pitchFamily="49" charset="-122"/>
              </a:rPr>
              <a:t>Taniai</a:t>
            </a:r>
            <a:r>
              <a:rPr lang="en-US" altLang="zh-CN" dirty="0">
                <a:solidFill>
                  <a:prstClr val="black"/>
                </a:solidFill>
                <a:latin typeface="Times New Roman" panose="02020603050405020304" pitchFamily="18" charset="0"/>
                <a:ea typeface="黑体" panose="02010609060101010101" pitchFamily="49" charset="-122"/>
              </a:rPr>
              <a:t> et al, 2014;Yang</a:t>
            </a:r>
            <a:r>
              <a:rPr lang="zh-CN" altLang="en-US" dirty="0">
                <a:solidFill>
                  <a:prstClr val="black"/>
                </a:solidFill>
                <a:latin typeface="Times New Roman" panose="02020603050405020304" pitchFamily="18" charset="0"/>
                <a:ea typeface="黑体" panose="02010609060101010101" pitchFamily="49" charset="-122"/>
              </a:rPr>
              <a:t>等人，</a:t>
            </a:r>
            <a:r>
              <a:rPr lang="en-US" altLang="zh-CN" dirty="0">
                <a:solidFill>
                  <a:prstClr val="black"/>
                </a:solidFill>
                <a:latin typeface="Times New Roman" panose="02020603050405020304" pitchFamily="18" charset="0"/>
                <a:ea typeface="黑体" panose="02010609060101010101" pitchFamily="49" charset="-122"/>
              </a:rPr>
              <a:t>2009;Hirschmuller, 2008)</a:t>
            </a:r>
            <a:r>
              <a:rPr lang="zh-CN" altLang="en-US" dirty="0">
                <a:solidFill>
                  <a:prstClr val="black"/>
                </a:solidFill>
                <a:latin typeface="Times New Roman" panose="02020603050405020304" pitchFamily="18" charset="0"/>
                <a:ea typeface="黑体" panose="02010609060101010101" pitchFamily="49" charset="-122"/>
              </a:rPr>
              <a:t>。立体匹配方法也可分为</a:t>
            </a:r>
            <a:r>
              <a:rPr lang="zh-CN" altLang="en-US" b="1" dirty="0">
                <a:solidFill>
                  <a:prstClr val="black"/>
                </a:solidFill>
                <a:latin typeface="Times New Roman" panose="02020603050405020304" pitchFamily="18" charset="0"/>
                <a:ea typeface="黑体" panose="02010609060101010101" pitchFamily="49" charset="-122"/>
              </a:rPr>
              <a:t>图像引导方法和能量函数引导方法</a:t>
            </a:r>
            <a:r>
              <a:rPr lang="zh-CN" altLang="en-US" dirty="0">
                <a:solidFill>
                  <a:prstClr val="black"/>
                </a:solidFill>
                <a:latin typeface="Times New Roman" panose="02020603050405020304" pitchFamily="18" charset="0"/>
                <a:ea typeface="黑体" panose="02010609060101010101" pitchFamily="49" charset="-122"/>
              </a:rPr>
              <a:t>。</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图像引导的立体匹配方法假设</a:t>
            </a:r>
            <a:r>
              <a:rPr lang="zh-CN" altLang="en-US" b="1" dirty="0">
                <a:solidFill>
                  <a:prstClr val="black"/>
                </a:solidFill>
                <a:latin typeface="Times New Roman" panose="02020603050405020304" pitchFamily="18" charset="0"/>
                <a:ea typeface="黑体" panose="02010609060101010101" pitchFamily="49" charset="-122"/>
              </a:rPr>
              <a:t>在支持窗内具有相似强度或均匀强度区域的所有像素具有相同的视差</a:t>
            </a:r>
            <a:r>
              <a:rPr lang="zh-CN" altLang="en-US" dirty="0">
                <a:solidFill>
                  <a:prstClr val="black"/>
                </a:solidFill>
                <a:latin typeface="Times New Roman" panose="02020603050405020304" pitchFamily="18" charset="0"/>
                <a:ea typeface="黑体" panose="02010609060101010101" pitchFamily="49" charset="-122"/>
              </a:rPr>
              <a:t>。代价聚合是由图像强度引导的。自</a:t>
            </a:r>
            <a:r>
              <a:rPr lang="en-US" altLang="zh-CN" dirty="0">
                <a:solidFill>
                  <a:prstClr val="black"/>
                </a:solidFill>
                <a:latin typeface="Times New Roman" panose="02020603050405020304" pitchFamily="18" charset="0"/>
                <a:ea typeface="黑体" panose="02010609060101010101" pitchFamily="49" charset="-122"/>
              </a:rPr>
              <a:t>2006</a:t>
            </a:r>
            <a:r>
              <a:rPr lang="zh-CN" altLang="en-US" dirty="0">
                <a:solidFill>
                  <a:prstClr val="black"/>
                </a:solidFill>
                <a:latin typeface="Times New Roman" panose="02020603050405020304" pitchFamily="18" charset="0"/>
                <a:ea typeface="黑体" panose="02010609060101010101" pitchFamily="49" charset="-122"/>
              </a:rPr>
              <a:t>年以来，局部方法如</a:t>
            </a:r>
            <a:r>
              <a:rPr lang="zh-CN" altLang="en-US" b="1" dirty="0">
                <a:solidFill>
                  <a:prstClr val="black"/>
                </a:solidFill>
                <a:latin typeface="Times New Roman" panose="02020603050405020304" pitchFamily="18" charset="0"/>
                <a:ea typeface="黑体" panose="02010609060101010101" pitchFamily="49" charset="-122"/>
              </a:rPr>
              <a:t>双边滤波</a:t>
            </a:r>
            <a:r>
              <a:rPr lang="en-US" altLang="zh-CN" dirty="0">
                <a:solidFill>
                  <a:prstClr val="black"/>
                </a:solidFill>
                <a:latin typeface="Times New Roman" panose="02020603050405020304" pitchFamily="18" charset="0"/>
                <a:ea typeface="黑体" panose="02010609060101010101" pitchFamily="49" charset="-122"/>
              </a:rPr>
              <a:t>(Yoon and </a:t>
            </a:r>
            <a:r>
              <a:rPr lang="en-US" altLang="zh-CN" dirty="0" err="1">
                <a:solidFill>
                  <a:prstClr val="black"/>
                </a:solidFill>
                <a:latin typeface="Times New Roman" panose="02020603050405020304" pitchFamily="18" charset="0"/>
                <a:ea typeface="黑体" panose="02010609060101010101" pitchFamily="49" charset="-122"/>
              </a:rPr>
              <a:t>Kweon</a:t>
            </a:r>
            <a:r>
              <a:rPr lang="en-US" altLang="zh-CN" dirty="0">
                <a:solidFill>
                  <a:prstClr val="black"/>
                </a:solidFill>
                <a:latin typeface="Times New Roman" panose="02020603050405020304" pitchFamily="18" charset="0"/>
                <a:ea typeface="黑体" panose="02010609060101010101" pitchFamily="49" charset="-122"/>
              </a:rPr>
              <a:t>, 2006)</a:t>
            </a:r>
            <a:r>
              <a:rPr lang="zh-CN" altLang="en-US" dirty="0">
                <a:solidFill>
                  <a:prstClr val="black"/>
                </a:solidFill>
                <a:latin typeface="Times New Roman" panose="02020603050405020304" pitchFamily="18" charset="0"/>
                <a:ea typeface="黑体" panose="02010609060101010101" pitchFamily="49" charset="-122"/>
              </a:rPr>
              <a:t>和</a:t>
            </a:r>
            <a:r>
              <a:rPr lang="zh-CN" altLang="en-US" b="1" dirty="0">
                <a:solidFill>
                  <a:prstClr val="black"/>
                </a:solidFill>
                <a:latin typeface="Times New Roman" panose="02020603050405020304" pitchFamily="18" charset="0"/>
                <a:ea typeface="黑体" panose="02010609060101010101" pitchFamily="49" charset="-122"/>
              </a:rPr>
              <a:t>图像引导滤波</a:t>
            </a:r>
            <a:r>
              <a:rPr lang="en-US" altLang="zh-CN" dirty="0">
                <a:solidFill>
                  <a:prstClr val="black"/>
                </a:solidFill>
                <a:latin typeface="Times New Roman" panose="02020603050405020304" pitchFamily="18" charset="0"/>
                <a:ea typeface="黑体" panose="02010609060101010101" pitchFamily="49" charset="-122"/>
              </a:rPr>
              <a:t>(He et al, 2013)</a:t>
            </a:r>
            <a:r>
              <a:rPr lang="zh-CN" altLang="en-US" dirty="0">
                <a:solidFill>
                  <a:prstClr val="black"/>
                </a:solidFill>
                <a:latin typeface="Times New Roman" panose="02020603050405020304" pitchFamily="18" charset="0"/>
                <a:ea typeface="黑体" panose="02010609060101010101" pitchFamily="49" charset="-122"/>
              </a:rPr>
              <a:t>取得了与全局方法相同的匹配结果。但是，局部方法需要先定义窗口大小。大窗口花费更多的时间进行代价聚合，而小窗口在无纹理的区域表现很差。</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为了避免窗口的定义，提出了</a:t>
            </a:r>
            <a:r>
              <a:rPr lang="zh-CN" altLang="en-US" b="1" dirty="0">
                <a:solidFill>
                  <a:prstClr val="black"/>
                </a:solidFill>
                <a:latin typeface="Times New Roman" panose="02020603050405020304" pitchFamily="18" charset="0"/>
                <a:ea typeface="黑体" panose="02010609060101010101" pitchFamily="49" charset="-122"/>
              </a:rPr>
              <a:t>基于递归</a:t>
            </a:r>
            <a:r>
              <a:rPr lang="zh-CN" altLang="en-US" dirty="0">
                <a:solidFill>
                  <a:prstClr val="black"/>
                </a:solidFill>
                <a:latin typeface="Times New Roman" panose="02020603050405020304" pitchFamily="18" charset="0"/>
                <a:ea typeface="黑体" panose="02010609060101010101" pitchFamily="49" charset="-122"/>
              </a:rPr>
              <a:t>的非局部方法</a:t>
            </a:r>
            <a:r>
              <a:rPr lang="en-US" altLang="zh-CN" dirty="0">
                <a:solidFill>
                  <a:prstClr val="black"/>
                </a:solidFill>
                <a:latin typeface="Times New Roman" panose="02020603050405020304" pitchFamily="18" charset="0"/>
                <a:ea typeface="黑体" panose="02010609060101010101" pitchFamily="49" charset="-122"/>
              </a:rPr>
              <a:t>(Yang, 2015;Pham</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Jeon, 2013;Cigla</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err="1">
                <a:solidFill>
                  <a:prstClr val="black"/>
                </a:solidFill>
                <a:latin typeface="Times New Roman" panose="02020603050405020304" pitchFamily="18" charset="0"/>
                <a:ea typeface="黑体" panose="02010609060101010101" pitchFamily="49" charset="-122"/>
              </a:rPr>
              <a:t>Alantan</a:t>
            </a:r>
            <a:r>
              <a:rPr lang="en-US" altLang="zh-CN" dirty="0">
                <a:solidFill>
                  <a:prstClr val="black"/>
                </a:solidFill>
                <a:latin typeface="Times New Roman" panose="02020603050405020304" pitchFamily="18" charset="0"/>
                <a:ea typeface="黑体" panose="02010609060101010101" pitchFamily="49" charset="-122"/>
              </a:rPr>
              <a:t>, 2013;Sun</a:t>
            </a:r>
            <a:r>
              <a:rPr lang="zh-CN" altLang="en-US" dirty="0">
                <a:solidFill>
                  <a:prstClr val="black"/>
                </a:solidFill>
                <a:latin typeface="Times New Roman" panose="02020603050405020304" pitchFamily="18" charset="0"/>
                <a:ea typeface="黑体" panose="02010609060101010101" pitchFamily="49" charset="-122"/>
              </a:rPr>
              <a:t>等人，</a:t>
            </a:r>
            <a:r>
              <a:rPr lang="en-US" altLang="zh-CN" dirty="0">
                <a:solidFill>
                  <a:prstClr val="black"/>
                </a:solidFill>
                <a:latin typeface="Times New Roman" panose="02020603050405020304" pitchFamily="18" charset="0"/>
                <a:ea typeface="黑体" panose="02010609060101010101" pitchFamily="49" charset="-122"/>
              </a:rPr>
              <a:t>2014;Cheng</a:t>
            </a:r>
            <a:r>
              <a:rPr lang="zh-CN" altLang="en-US" dirty="0">
                <a:solidFill>
                  <a:prstClr val="black"/>
                </a:solidFill>
                <a:latin typeface="Times New Roman" panose="02020603050405020304" pitchFamily="18" charset="0"/>
                <a:ea typeface="黑体" panose="02010609060101010101" pitchFamily="49" charset="-122"/>
              </a:rPr>
              <a:t>等人，</a:t>
            </a:r>
            <a:r>
              <a:rPr lang="en-US" altLang="zh-CN" dirty="0">
                <a:solidFill>
                  <a:prstClr val="black"/>
                </a:solidFill>
                <a:latin typeface="Times New Roman" panose="02020603050405020304" pitchFamily="18" charset="0"/>
                <a:ea typeface="黑体" panose="02010609060101010101" pitchFamily="49" charset="-122"/>
              </a:rPr>
              <a:t>2015)</a:t>
            </a:r>
            <a:r>
              <a:rPr lang="zh-CN" altLang="en-US" dirty="0">
                <a:solidFill>
                  <a:prstClr val="black"/>
                </a:solidFill>
                <a:latin typeface="Times New Roman" panose="02020603050405020304" pitchFamily="18" charset="0"/>
                <a:ea typeface="黑体" panose="02010609060101010101" pitchFamily="49" charset="-122"/>
              </a:rPr>
              <a:t>，它与局部方法的不同之处在于，对于非局部方法，每个像素的代价聚合是由整个图像中剩余的像素来支持的。剩余像素的支持度取决于</a:t>
            </a:r>
            <a:r>
              <a:rPr lang="zh-CN" altLang="en-US" b="1" dirty="0">
                <a:solidFill>
                  <a:prstClr val="black"/>
                </a:solidFill>
                <a:latin typeface="Times New Roman" panose="02020603050405020304" pitchFamily="18" charset="0"/>
                <a:ea typeface="黑体" panose="02010609060101010101" pitchFamily="49" charset="-122"/>
              </a:rPr>
              <a:t>强度相似度和代价聚合路径</a:t>
            </a:r>
            <a:r>
              <a:rPr lang="zh-CN" altLang="en-US" dirty="0">
                <a:solidFill>
                  <a:prstClr val="black"/>
                </a:solidFill>
                <a:latin typeface="Times New Roman" panose="02020603050405020304" pitchFamily="18" charset="0"/>
                <a:ea typeface="黑体" panose="02010609060101010101" pitchFamily="49" charset="-122"/>
              </a:rPr>
              <a:t>。非局部方法在深度不连续区域或无纹理区域具有良好的速度和一致性差异。</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然而，目前的方法都没有考虑到像素的强度可能相似，但相应的差异可能平滑或急剧变化。</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4</a:t>
            </a:fld>
            <a:endParaRPr lang="zh-CN" altLang="en-US"/>
          </a:p>
        </p:txBody>
      </p:sp>
    </p:spTree>
    <p:extLst>
      <p:ext uri="{BB962C8B-B14F-4D97-AF65-F5344CB8AC3E}">
        <p14:creationId xmlns:p14="http://schemas.microsoft.com/office/powerpoint/2010/main" val="1616188281"/>
      </p:ext>
    </p:extLst>
  </p:cSld>
  <p:clrMapOvr>
    <a:masterClrMapping/>
  </p:clrMapOvr>
  <p:transition advTm="4084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0132424"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8925061"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INTRODUCTION: Review of previous work</a:t>
            </a:r>
            <a:r>
              <a:rPr lang="zh-CN" altLang="en-US" sz="3200" b="1" dirty="0">
                <a:solidFill>
                  <a:schemeClr val="bg1"/>
                </a:solidFill>
                <a:latin typeface="Times New Roman" panose="02020603050405020304" pitchFamily="18" charset="0"/>
                <a:ea typeface="黑体" panose="02010609060101010101" pitchFamily="49" charset="-122"/>
              </a:rPr>
              <a:t> </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396603" y="1335248"/>
            <a:ext cx="11454021" cy="5441233"/>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图像引导匹配在深度不连续区域效果较好，能量函数引导匹配可以获得更鲁棒的匹配结果。如果两种方法结合使用，可以得到更精确的匹配结果。文献表明，局部方法与全局</a:t>
            </a:r>
            <a:r>
              <a:rPr lang="en-US" altLang="zh-CN" dirty="0">
                <a:solidFill>
                  <a:prstClr val="black"/>
                </a:solidFill>
                <a:latin typeface="Times New Roman" panose="02020603050405020304" pitchFamily="18" charset="0"/>
                <a:ea typeface="黑体" panose="02010609060101010101" pitchFamily="49" charset="-122"/>
              </a:rPr>
              <a:t>/SGM</a:t>
            </a:r>
            <a:r>
              <a:rPr lang="zh-CN" altLang="en-US" dirty="0">
                <a:solidFill>
                  <a:prstClr val="black"/>
                </a:solidFill>
                <a:latin typeface="Times New Roman" panose="02020603050405020304" pitchFamily="18" charset="0"/>
                <a:ea typeface="黑体" panose="02010609060101010101" pitchFamily="49" charset="-122"/>
              </a:rPr>
              <a:t>方法成功结合</a:t>
            </a:r>
            <a:r>
              <a:rPr lang="en-US" altLang="zh-CN" dirty="0">
                <a:solidFill>
                  <a:prstClr val="black"/>
                </a:solidFill>
                <a:latin typeface="Times New Roman" panose="02020603050405020304" pitchFamily="18" charset="0"/>
                <a:ea typeface="黑体" panose="02010609060101010101" pitchFamily="49" charset="-122"/>
              </a:rPr>
              <a:t>(Mei et al, 2011;Žbontar</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err="1">
                <a:solidFill>
                  <a:prstClr val="black"/>
                </a:solidFill>
                <a:latin typeface="Times New Roman" panose="02020603050405020304" pitchFamily="18" charset="0"/>
                <a:ea typeface="黑体" panose="02010609060101010101" pitchFamily="49" charset="-122"/>
              </a:rPr>
              <a:t>LeCun</a:t>
            </a:r>
            <a:r>
              <a:rPr lang="en-US" altLang="zh-CN" dirty="0">
                <a:solidFill>
                  <a:prstClr val="black"/>
                </a:solidFill>
                <a:latin typeface="Times New Roman" panose="02020603050405020304" pitchFamily="18" charset="0"/>
                <a:ea typeface="黑体" panose="02010609060101010101" pitchFamily="49" charset="-122"/>
              </a:rPr>
              <a:t>, 2015;Mozerov</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van de </a:t>
            </a:r>
            <a:r>
              <a:rPr lang="en-US" altLang="zh-CN" dirty="0" err="1">
                <a:solidFill>
                  <a:prstClr val="black"/>
                </a:solidFill>
                <a:latin typeface="Times New Roman" panose="02020603050405020304" pitchFamily="18" charset="0"/>
                <a:ea typeface="黑体" panose="02010609060101010101" pitchFamily="49" charset="-122"/>
              </a:rPr>
              <a:t>Weijer</a:t>
            </a:r>
            <a:r>
              <a:rPr lang="en-US" altLang="zh-CN" dirty="0">
                <a:solidFill>
                  <a:prstClr val="black"/>
                </a:solidFill>
                <a:latin typeface="Times New Roman" panose="02020603050405020304" pitchFamily="18" charset="0"/>
                <a:ea typeface="黑体" panose="02010609060101010101" pitchFamily="49" charset="-122"/>
              </a:rPr>
              <a:t>, 2015)</a:t>
            </a:r>
            <a:r>
              <a:rPr lang="zh-CN" altLang="en-US" dirty="0">
                <a:solidFill>
                  <a:prstClr val="black"/>
                </a:solidFill>
                <a:latin typeface="Times New Roman" panose="02020603050405020304" pitchFamily="18" charset="0"/>
                <a:ea typeface="黑体" panose="02010609060101010101" pitchFamily="49" charset="-122"/>
              </a:rPr>
              <a:t>。然而，将非局部方法与全局</a:t>
            </a:r>
            <a:r>
              <a:rPr lang="en-US" altLang="zh-CN" dirty="0">
                <a:solidFill>
                  <a:prstClr val="black"/>
                </a:solidFill>
                <a:latin typeface="Times New Roman" panose="02020603050405020304" pitchFamily="18" charset="0"/>
                <a:ea typeface="黑体" panose="02010609060101010101" pitchFamily="49" charset="-122"/>
              </a:rPr>
              <a:t>/SGM</a:t>
            </a:r>
            <a:r>
              <a:rPr lang="zh-CN" altLang="en-US" dirty="0">
                <a:solidFill>
                  <a:prstClr val="black"/>
                </a:solidFill>
                <a:latin typeface="Times New Roman" panose="02020603050405020304" pitchFamily="18" charset="0"/>
                <a:ea typeface="黑体" panose="02010609060101010101" pitchFamily="49" charset="-122"/>
              </a:rPr>
              <a:t>方法相结合尚未实现。</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初始的视差图像经过代价聚合和视差计算后，仍然存在许多不匹配，必须通过异常点检测（</a:t>
            </a:r>
            <a:r>
              <a:rPr lang="en-US" altLang="zh-CN" dirty="0">
                <a:solidFill>
                  <a:prstClr val="black"/>
                </a:solidFill>
                <a:latin typeface="Times New Roman" panose="02020603050405020304" pitchFamily="18" charset="0"/>
                <a:ea typeface="黑体" panose="02010609060101010101" pitchFamily="49" charset="-122"/>
              </a:rPr>
              <a:t>outlier detection</a:t>
            </a:r>
            <a:r>
              <a:rPr lang="zh-CN" altLang="en-US" dirty="0">
                <a:solidFill>
                  <a:prstClr val="black"/>
                </a:solidFill>
                <a:latin typeface="Times New Roman" panose="02020603050405020304" pitchFamily="18" charset="0"/>
                <a:ea typeface="黑体" panose="02010609060101010101" pitchFamily="49" charset="-122"/>
              </a:rPr>
              <a:t>）来消除这些不匹配，如左右一致性检查和去除峰值。异常值检测可能会使某些视差图像失效，并可能导致视差图像出现空洞，然后需要插值得到密集的结果。</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插值方法分为基于</a:t>
            </a:r>
            <a:r>
              <a:rPr lang="zh-CN" altLang="en-US" b="1" dirty="0">
                <a:solidFill>
                  <a:prstClr val="black"/>
                </a:solidFill>
                <a:latin typeface="Times New Roman" panose="02020603050405020304" pitchFamily="18" charset="0"/>
                <a:ea typeface="黑体" panose="02010609060101010101" pitchFamily="49" charset="-122"/>
              </a:rPr>
              <a:t>视差图像</a:t>
            </a:r>
            <a:r>
              <a:rPr lang="zh-CN" altLang="en-US" dirty="0">
                <a:solidFill>
                  <a:prstClr val="black"/>
                </a:solidFill>
                <a:latin typeface="Times New Roman" panose="02020603050405020304" pitchFamily="18" charset="0"/>
                <a:ea typeface="黑体" panose="02010609060101010101" pitchFamily="49" charset="-122"/>
              </a:rPr>
              <a:t>的插值方法和基于</a:t>
            </a:r>
            <a:r>
              <a:rPr lang="zh-CN" altLang="en-US" b="1" dirty="0">
                <a:solidFill>
                  <a:prstClr val="black"/>
                </a:solidFill>
                <a:latin typeface="Times New Roman" panose="02020603050405020304" pitchFamily="18" charset="0"/>
                <a:ea typeface="黑体" panose="02010609060101010101" pitchFamily="49" charset="-122"/>
              </a:rPr>
              <a:t>强度图像</a:t>
            </a:r>
            <a:r>
              <a:rPr lang="zh-CN" altLang="en-US" dirty="0">
                <a:solidFill>
                  <a:prstClr val="black"/>
                </a:solidFill>
                <a:latin typeface="Times New Roman" panose="02020603050405020304" pitchFamily="18" charset="0"/>
                <a:ea typeface="黑体" panose="02010609060101010101" pitchFamily="49" charset="-122"/>
              </a:rPr>
              <a:t>的插值方法。</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基于视差图像的插值方法将无效的视差分为不匹配和遮挡。无效视差的插值是基于邻域有效像素</a:t>
            </a:r>
            <a:r>
              <a:rPr lang="en-US" altLang="zh-CN" dirty="0">
                <a:solidFill>
                  <a:prstClr val="black"/>
                </a:solidFill>
                <a:latin typeface="Times New Roman" panose="02020603050405020304" pitchFamily="18" charset="0"/>
                <a:ea typeface="黑体" panose="02010609060101010101" pitchFamily="49" charset="-122"/>
              </a:rPr>
              <a:t>(Mei</a:t>
            </a:r>
            <a:r>
              <a:rPr lang="zh-CN" altLang="en-US" dirty="0">
                <a:solidFill>
                  <a:prstClr val="black"/>
                </a:solidFill>
                <a:latin typeface="Times New Roman" panose="02020603050405020304" pitchFamily="18" charset="0"/>
                <a:ea typeface="黑体" panose="02010609060101010101" pitchFamily="49" charset="-122"/>
              </a:rPr>
              <a:t>等人，</a:t>
            </a:r>
            <a:r>
              <a:rPr lang="en-US" altLang="zh-CN" dirty="0">
                <a:solidFill>
                  <a:prstClr val="black"/>
                </a:solidFill>
                <a:latin typeface="Times New Roman" panose="02020603050405020304" pitchFamily="18" charset="0"/>
                <a:ea typeface="黑体" panose="02010609060101010101" pitchFamily="49" charset="-122"/>
              </a:rPr>
              <a:t>2011;Hirschmuller, 2008)</a:t>
            </a:r>
            <a:r>
              <a:rPr lang="zh-CN" altLang="en-US" dirty="0">
                <a:solidFill>
                  <a:prstClr val="black"/>
                </a:solidFill>
                <a:latin typeface="Times New Roman" panose="02020603050405020304" pitchFamily="18" charset="0"/>
                <a:ea typeface="黑体" panose="02010609060101010101" pitchFamily="49" charset="-122"/>
              </a:rPr>
              <a:t>。该方法速度快，对于较好的初始视差图像能获得较好的插值结果。但是，如果有效像素不足，插值结果会不理想。</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强度图像引导插值假设相似强度的像素具有一致的视差</a:t>
            </a:r>
            <a:r>
              <a:rPr lang="en-US" altLang="zh-CN" dirty="0">
                <a:solidFill>
                  <a:prstClr val="black"/>
                </a:solidFill>
                <a:latin typeface="Times New Roman" panose="02020603050405020304" pitchFamily="18" charset="0"/>
                <a:ea typeface="黑体" panose="02010609060101010101" pitchFamily="49" charset="-122"/>
              </a:rPr>
              <a:t>(Yang, 2015)</a:t>
            </a:r>
            <a:r>
              <a:rPr lang="zh-CN" altLang="en-US" dirty="0">
                <a:solidFill>
                  <a:prstClr val="black"/>
                </a:solidFill>
                <a:latin typeface="Times New Roman" panose="02020603050405020304" pitchFamily="18" charset="0"/>
                <a:ea typeface="黑体" panose="02010609060101010101" pitchFamily="49" charset="-122"/>
              </a:rPr>
              <a:t>。将有效的视差从有效像素传播到强度相近的无效像素。虽然有效像素较少，但该方法仍能获得满意的插值结果。然而，在具有不一致视差的均匀强度区域，强度图像引导方法可能无效。取而代之的是，允许具有相似强度的像素的视差变化更合理。</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5</a:t>
            </a:fld>
            <a:endParaRPr lang="zh-CN" altLang="en-US" dirty="0"/>
          </a:p>
        </p:txBody>
      </p:sp>
    </p:spTree>
    <p:extLst>
      <p:ext uri="{BB962C8B-B14F-4D97-AF65-F5344CB8AC3E}">
        <p14:creationId xmlns:p14="http://schemas.microsoft.com/office/powerpoint/2010/main" val="1929806227"/>
      </p:ext>
    </p:extLst>
  </p:cSld>
  <p:clrMapOvr>
    <a:masterClrMapping/>
  </p:clrMapOvr>
  <p:transition advTm="40845"/>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0132424"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8925061"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INTRODUCTION: Contribution of this paper</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396603" y="1335248"/>
            <a:ext cx="11795397" cy="5441233"/>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本文提出了一种基于图像引导和能量函数引导相结合的三步优化图像引导的非局部稠密匹配方法。</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dirty="0">
                <a:solidFill>
                  <a:prstClr val="black"/>
                </a:solidFill>
                <a:latin typeface="Times New Roman" panose="02020603050405020304" pitchFamily="18" charset="0"/>
                <a:ea typeface="黑体" panose="02010609060101010101" pitchFamily="49" charset="-122"/>
              </a:rPr>
              <a:t>INTS</a:t>
            </a:r>
            <a:r>
              <a:rPr lang="zh-CN" altLang="en-US" dirty="0">
                <a:solidFill>
                  <a:prstClr val="black"/>
                </a:solidFill>
                <a:latin typeface="Times New Roman" panose="02020603050405020304" pitchFamily="18" charset="0"/>
                <a:ea typeface="黑体" panose="02010609060101010101" pitchFamily="49" charset="-122"/>
              </a:rPr>
              <a:t>包括以下步骤：</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dirty="0">
                <a:solidFill>
                  <a:prstClr val="black"/>
                </a:solidFill>
                <a:latin typeface="Times New Roman" panose="02020603050405020304" pitchFamily="18" charset="0"/>
                <a:ea typeface="黑体" panose="02010609060101010101" pitchFamily="49" charset="-122"/>
              </a:rPr>
              <a:t>(1)</a:t>
            </a:r>
            <a:r>
              <a:rPr lang="zh-CN" altLang="en-US" dirty="0">
                <a:solidFill>
                  <a:prstClr val="black"/>
                </a:solidFill>
                <a:latin typeface="Times New Roman" panose="02020603050405020304" pitchFamily="18" charset="0"/>
                <a:ea typeface="黑体" panose="02010609060101010101" pitchFamily="49" charset="-122"/>
              </a:rPr>
              <a:t>采用一种新的非局部方法来加强</a:t>
            </a:r>
            <a:r>
              <a:rPr lang="zh-CN" altLang="en-US" b="1" dirty="0">
                <a:solidFill>
                  <a:prstClr val="black"/>
                </a:solidFill>
                <a:latin typeface="Times New Roman" panose="02020603050405020304" pitchFamily="18" charset="0"/>
                <a:ea typeface="黑体" panose="02010609060101010101" pitchFamily="49" charset="-122"/>
              </a:rPr>
              <a:t>均匀亮度区域</a:t>
            </a:r>
            <a:r>
              <a:rPr lang="zh-CN" altLang="en-US" dirty="0">
                <a:solidFill>
                  <a:prstClr val="black"/>
                </a:solidFill>
                <a:latin typeface="Times New Roman" panose="02020603050405020304" pitchFamily="18" charset="0"/>
                <a:ea typeface="黑体" panose="02010609060101010101" pitchFamily="49" charset="-122"/>
              </a:rPr>
              <a:t>的代价传播；</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dirty="0">
                <a:solidFill>
                  <a:prstClr val="black"/>
                </a:solidFill>
                <a:latin typeface="Times New Roman" panose="02020603050405020304" pitchFamily="18" charset="0"/>
                <a:ea typeface="黑体" panose="02010609060101010101" pitchFamily="49" charset="-122"/>
              </a:rPr>
              <a:t>(2)</a:t>
            </a:r>
            <a:r>
              <a:rPr lang="zh-CN" altLang="en-US" dirty="0">
                <a:solidFill>
                  <a:prstClr val="black"/>
                </a:solidFill>
                <a:latin typeface="Times New Roman" panose="02020603050405020304" pitchFamily="18" charset="0"/>
                <a:ea typeface="黑体" panose="02010609060101010101" pitchFamily="49" charset="-122"/>
              </a:rPr>
              <a:t>使用半全局匹配法</a:t>
            </a:r>
            <a:r>
              <a:rPr lang="en-US" altLang="zh-CN" dirty="0">
                <a:solidFill>
                  <a:prstClr val="black"/>
                </a:solidFill>
                <a:latin typeface="Times New Roman" panose="02020603050405020304" pitchFamily="18" charset="0"/>
                <a:ea typeface="黑体" panose="02010609060101010101" pitchFamily="49" charset="-122"/>
              </a:rPr>
              <a:t>(SGM)(</a:t>
            </a:r>
            <a:r>
              <a:rPr lang="en-US" altLang="zh-CN" dirty="0" err="1">
                <a:solidFill>
                  <a:prstClr val="black"/>
                </a:solidFill>
                <a:latin typeface="Times New Roman" panose="02020603050405020304" pitchFamily="18" charset="0"/>
                <a:ea typeface="黑体" panose="02010609060101010101" pitchFamily="49" charset="-122"/>
              </a:rPr>
              <a:t>Hirschmuller</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2008)</a:t>
            </a:r>
            <a:r>
              <a:rPr lang="zh-CN" altLang="en-US" dirty="0">
                <a:solidFill>
                  <a:prstClr val="black"/>
                </a:solidFill>
                <a:latin typeface="Times New Roman" panose="02020603050405020304" pitchFamily="18" charset="0"/>
                <a:ea typeface="黑体" panose="02010609060101010101" pitchFamily="49" charset="-122"/>
              </a:rPr>
              <a:t>来保证</a:t>
            </a:r>
            <a:r>
              <a:rPr lang="zh-CN" altLang="en-US" b="1" dirty="0">
                <a:solidFill>
                  <a:prstClr val="black"/>
                </a:solidFill>
                <a:latin typeface="Times New Roman" panose="02020603050405020304" pitchFamily="18" charset="0"/>
                <a:ea typeface="黑体" panose="02010609060101010101" pitchFamily="49" charset="-122"/>
              </a:rPr>
              <a:t>纹理丰富区域</a:t>
            </a:r>
            <a:r>
              <a:rPr lang="zh-CN" altLang="en-US" dirty="0">
                <a:solidFill>
                  <a:prstClr val="black"/>
                </a:solidFill>
                <a:latin typeface="Times New Roman" panose="02020603050405020304" pitchFamily="18" charset="0"/>
                <a:ea typeface="黑体" panose="02010609060101010101" pitchFamily="49" charset="-122"/>
              </a:rPr>
              <a:t>的代价传播；</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dirty="0">
                <a:solidFill>
                  <a:prstClr val="black"/>
                </a:solidFill>
                <a:latin typeface="Times New Roman" panose="02020603050405020304" pitchFamily="18" charset="0"/>
                <a:ea typeface="黑体" panose="02010609060101010101" pitchFamily="49" charset="-122"/>
              </a:rPr>
              <a:t>(3)</a:t>
            </a:r>
            <a:r>
              <a:rPr lang="zh-CN" altLang="en-US" dirty="0">
                <a:solidFill>
                  <a:prstClr val="black"/>
                </a:solidFill>
                <a:latin typeface="Times New Roman" panose="02020603050405020304" pitchFamily="18" charset="0"/>
                <a:ea typeface="黑体" panose="02010609060101010101" pitchFamily="49" charset="-122"/>
              </a:rPr>
              <a:t>使用一种新的图像引导内插方法对</a:t>
            </a:r>
            <a:r>
              <a:rPr lang="zh-CN" altLang="en-US" b="1" dirty="0">
                <a:solidFill>
                  <a:prstClr val="black"/>
                </a:solidFill>
                <a:latin typeface="Times New Roman" panose="02020603050405020304" pitchFamily="18" charset="0"/>
                <a:ea typeface="黑体" panose="02010609060101010101" pitchFamily="49" charset="-122"/>
              </a:rPr>
              <a:t>无效视差</a:t>
            </a:r>
            <a:r>
              <a:rPr lang="zh-CN" altLang="en-US" dirty="0">
                <a:solidFill>
                  <a:prstClr val="black"/>
                </a:solidFill>
                <a:latin typeface="Times New Roman" panose="02020603050405020304" pitchFamily="18" charset="0"/>
                <a:ea typeface="黑体" panose="02010609060101010101" pitchFamily="49" charset="-122"/>
              </a:rPr>
              <a:t>进行内插，从而得到最终的匹配结果。</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本文贡献</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对方向梯度</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特征的直方图进行了改进，使其具有线性辐射不变性。将</a:t>
            </a:r>
            <a:r>
              <a:rPr lang="zh-CN" altLang="en-US" b="1" dirty="0">
                <a:solidFill>
                  <a:prstClr val="black"/>
                </a:solidFill>
                <a:latin typeface="Times New Roman" panose="02020603050405020304" pitchFamily="18" charset="0"/>
                <a:ea typeface="黑体" panose="02010609060101010101" pitchFamily="49" charset="-122"/>
              </a:rPr>
              <a:t>改进的</a:t>
            </a:r>
            <a:r>
              <a:rPr lang="en-US" altLang="zh-CN" b="1" dirty="0">
                <a:solidFill>
                  <a:prstClr val="black"/>
                </a:solidFill>
                <a:latin typeface="Times New Roman" panose="02020603050405020304" pitchFamily="18" charset="0"/>
                <a:ea typeface="黑体" panose="02010609060101010101" pitchFamily="49" charset="-122"/>
              </a:rPr>
              <a:t>HOG</a:t>
            </a:r>
            <a:r>
              <a:rPr lang="zh-CN" altLang="en-US" b="1" dirty="0">
                <a:solidFill>
                  <a:prstClr val="black"/>
                </a:solidFill>
                <a:latin typeface="Times New Roman" panose="02020603050405020304" pitchFamily="18" charset="0"/>
                <a:ea typeface="黑体" panose="02010609060101010101" pitchFamily="49" charset="-122"/>
              </a:rPr>
              <a:t>特征</a:t>
            </a:r>
            <a:r>
              <a:rPr lang="zh-CN" altLang="en-US" dirty="0">
                <a:solidFill>
                  <a:prstClr val="black"/>
                </a:solidFill>
                <a:latin typeface="Times New Roman" panose="02020603050405020304" pitchFamily="18" charset="0"/>
                <a:ea typeface="黑体" panose="02010609060101010101" pitchFamily="49" charset="-122"/>
              </a:rPr>
              <a:t>用于代价计算，这是首次将</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特征用作代价度量，能够</a:t>
            </a:r>
            <a:r>
              <a:rPr lang="zh-CN" altLang="en-US" b="1" dirty="0">
                <a:solidFill>
                  <a:prstClr val="black"/>
                </a:solidFill>
                <a:latin typeface="Times New Roman" panose="02020603050405020304" pitchFamily="18" charset="0"/>
                <a:ea typeface="黑体" panose="02010609060101010101" pitchFamily="49" charset="-122"/>
              </a:rPr>
              <a:t>减少垂直视差对代价计算的影响</a:t>
            </a:r>
            <a:r>
              <a:rPr lang="zh-CN" altLang="en-US" dirty="0">
                <a:solidFill>
                  <a:prstClr val="black"/>
                </a:solidFill>
                <a:latin typeface="Times New Roman" panose="02020603050405020304" pitchFamily="18" charset="0"/>
                <a:ea typeface="黑体" panose="02010609060101010101" pitchFamily="49" charset="-122"/>
              </a:rPr>
              <a:t>。</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提出了一种新的图像引导的非局部匹配方法，在</a:t>
            </a:r>
            <a:r>
              <a:rPr lang="zh-CN" altLang="en-US" b="1" dirty="0">
                <a:solidFill>
                  <a:prstClr val="black"/>
                </a:solidFill>
                <a:latin typeface="Times New Roman" panose="02020603050405020304" pitchFamily="18" charset="0"/>
                <a:ea typeface="黑体" panose="02010609060101010101" pitchFamily="49" charset="-122"/>
              </a:rPr>
              <a:t>均匀亮度区域</a:t>
            </a:r>
            <a:r>
              <a:rPr lang="zh-CN" altLang="en-US" dirty="0">
                <a:solidFill>
                  <a:prstClr val="black"/>
                </a:solidFill>
                <a:latin typeface="Times New Roman" panose="02020603050405020304" pitchFamily="18" charset="0"/>
                <a:ea typeface="黑体" panose="02010609060101010101" pitchFamily="49" charset="-122"/>
              </a:rPr>
              <a:t>的匹配过程中引入了惩罚项。提出了一种新的核函数，该核函数比高斯核函数具有更强的鲁棒性。从深度不连续区域传播的代价是有限的。新的代价传播路径可用，它可以保证同质像素之间路径的连通性。该方法可以避免不一致视差的均匀灰度区域的失配。</a:t>
            </a:r>
            <a:endParaRPr lang="en-US" altLang="zh-CN"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本文提出了一种新的强度图像引导内插方法。新方法定义了从有效像素到无效像素的新传播规则，提高了插值精度。</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6</a:t>
            </a:fld>
            <a:endParaRPr lang="zh-CN" altLang="en-US" dirty="0"/>
          </a:p>
        </p:txBody>
      </p:sp>
    </p:spTree>
    <p:extLst>
      <p:ext uri="{BB962C8B-B14F-4D97-AF65-F5344CB8AC3E}">
        <p14:creationId xmlns:p14="http://schemas.microsoft.com/office/powerpoint/2010/main" val="4011622224"/>
      </p:ext>
    </p:extLst>
  </p:cSld>
  <p:clrMapOvr>
    <a:masterClrMapping/>
  </p:clrMapOvr>
  <p:transition advTm="40845"/>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0132424"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10709473"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PROPOSED METHOD: Cost Computation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396603" y="1335248"/>
            <a:ext cx="11795397" cy="4194738"/>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是一种用于目标检测的众所周知的特征描述符，已成功地用于图像识别</a:t>
            </a:r>
            <a:r>
              <a:rPr lang="en-US" altLang="zh-CN" dirty="0">
                <a:solidFill>
                  <a:prstClr val="black"/>
                </a:solidFill>
                <a:latin typeface="Times New Roman" panose="02020603050405020304" pitchFamily="18" charset="0"/>
                <a:ea typeface="黑体" panose="02010609060101010101" pitchFamily="49" charset="-122"/>
              </a:rPr>
              <a:t>(</a:t>
            </a:r>
            <a:r>
              <a:rPr lang="en-US" altLang="zh-CN" dirty="0" err="1">
                <a:solidFill>
                  <a:prstClr val="black"/>
                </a:solidFill>
                <a:latin typeface="Times New Roman" panose="02020603050405020304" pitchFamily="18" charset="0"/>
                <a:ea typeface="黑体" panose="02010609060101010101" pitchFamily="49" charset="-122"/>
              </a:rPr>
              <a:t>Triggs</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Rhone-Alps</a:t>
            </a:r>
            <a:r>
              <a:rPr lang="zh-CN" altLang="en-US" dirty="0">
                <a:solidFill>
                  <a:prstClr val="black"/>
                </a:solidFill>
                <a:latin typeface="Times New Roman" panose="02020603050405020304" pitchFamily="18" charset="0"/>
                <a:ea typeface="黑体" panose="02010609060101010101" pitchFamily="49" charset="-122"/>
              </a:rPr>
              <a:t>，</a:t>
            </a:r>
            <a:r>
              <a:rPr lang="en-US" altLang="zh-CN" dirty="0">
                <a:solidFill>
                  <a:prstClr val="black"/>
                </a:solidFill>
                <a:latin typeface="Times New Roman" panose="02020603050405020304" pitchFamily="18" charset="0"/>
                <a:ea typeface="黑体" panose="02010609060101010101" pitchFamily="49" charset="-122"/>
              </a:rPr>
              <a:t>2005)</a:t>
            </a:r>
            <a:r>
              <a:rPr lang="zh-CN" altLang="en-US" dirty="0">
                <a:solidFill>
                  <a:prstClr val="black"/>
                </a:solidFill>
                <a:latin typeface="Times New Roman" panose="02020603050405020304" pitchFamily="18" charset="0"/>
                <a:ea typeface="黑体" panose="02010609060101010101" pitchFamily="49" charset="-122"/>
              </a:rPr>
              <a:t>。</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由于</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能够准确地描述对象特征，因此它也被用作代价度量。然而，计算每个像素的完整</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特征是非常耗时的。</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特征也是辐射测量的变体，这可能由于辐射测量条件的变化而不可靠。</a:t>
            </a: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因此，本文提出了一种改进的</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特征，该特征不仅速度快，而且具有线性辐射不变性。</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本文假定辐射失真在一个很小的窗口内是线性的，例如</a:t>
            </a:r>
            <a:r>
              <a:rPr lang="en-US" altLang="zh-CN" dirty="0">
                <a:solidFill>
                  <a:prstClr val="black"/>
                </a:solidFill>
                <a:latin typeface="Times New Roman" panose="02020603050405020304" pitchFamily="18" charset="0"/>
                <a:ea typeface="黑体" panose="02010609060101010101" pitchFamily="49" charset="-122"/>
              </a:rPr>
              <a:t>3x3</a:t>
            </a:r>
            <a:r>
              <a:rPr lang="zh-CN" altLang="en-US" dirty="0">
                <a:solidFill>
                  <a:prstClr val="black"/>
                </a:solidFill>
                <a:latin typeface="Times New Roman" panose="02020603050405020304" pitchFamily="18" charset="0"/>
                <a:ea typeface="黑体" panose="02010609060101010101" pitchFamily="49" charset="-122"/>
              </a:rPr>
              <a:t>的邻域。</a:t>
            </a:r>
            <a:r>
              <a:rPr lang="zh-CN" altLang="en-US" dirty="0">
                <a:solidFill>
                  <a:srgbClr val="FF0000"/>
                </a:solidFill>
                <a:latin typeface="Times New Roman" panose="02020603050405020304" pitchFamily="18" charset="0"/>
                <a:ea typeface="黑体" panose="02010609060101010101" pitchFamily="49" charset="-122"/>
              </a:rPr>
              <a:t>线性</a:t>
            </a:r>
            <a:r>
              <a:rPr lang="zh-CN" altLang="en-US" dirty="0">
                <a:solidFill>
                  <a:prstClr val="black"/>
                </a:solidFill>
                <a:latin typeface="Times New Roman" panose="02020603050405020304" pitchFamily="18" charset="0"/>
                <a:ea typeface="黑体" panose="02010609060101010101" pitchFamily="49" charset="-122"/>
              </a:rPr>
              <a:t>辐射失真可以表示为以下方程：</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其中，</a:t>
            </a:r>
            <a:r>
              <a:rPr lang="en-US" altLang="zh-CN" i="1" dirty="0">
                <a:solidFill>
                  <a:prstClr val="black"/>
                </a:solidFill>
                <a:latin typeface="Times New Roman" panose="02020603050405020304" pitchFamily="18" charset="0"/>
                <a:ea typeface="黑体" panose="02010609060101010101" pitchFamily="49" charset="-122"/>
              </a:rPr>
              <a:t> p</a:t>
            </a:r>
            <a:r>
              <a:rPr lang="en-US" altLang="zh-CN" i="1" baseline="-25000" dirty="0">
                <a:solidFill>
                  <a:prstClr val="black"/>
                </a:solidFill>
                <a:latin typeface="Times New Roman" panose="02020603050405020304" pitchFamily="18" charset="0"/>
                <a:ea typeface="黑体" panose="02010609060101010101" pitchFamily="49" charset="-122"/>
              </a:rPr>
              <a:t>l</a:t>
            </a:r>
            <a:r>
              <a:rPr lang="zh-CN" altLang="en-US" dirty="0">
                <a:solidFill>
                  <a:prstClr val="black"/>
                </a:solidFill>
                <a:latin typeface="Times New Roman" panose="02020603050405020304" pitchFamily="18" charset="0"/>
                <a:ea typeface="黑体" panose="02010609060101010101" pitchFamily="49" charset="-122"/>
              </a:rPr>
              <a:t>和</a:t>
            </a:r>
            <a:r>
              <a:rPr lang="en-US" altLang="zh-CN" i="1" dirty="0" err="1">
                <a:solidFill>
                  <a:prstClr val="black"/>
                </a:solidFill>
                <a:latin typeface="Times New Roman" panose="02020603050405020304" pitchFamily="18" charset="0"/>
                <a:ea typeface="黑体" panose="02010609060101010101" pitchFamily="49" charset="-122"/>
              </a:rPr>
              <a:t>p</a:t>
            </a:r>
            <a:r>
              <a:rPr lang="en-US" altLang="zh-CN" i="1" baseline="-25000" dirty="0" err="1">
                <a:solidFill>
                  <a:prstClr val="black"/>
                </a:solidFill>
                <a:latin typeface="Times New Roman" panose="02020603050405020304" pitchFamily="18" charset="0"/>
                <a:ea typeface="黑体" panose="02010609060101010101" pitchFamily="49" charset="-122"/>
              </a:rPr>
              <a:t>r</a:t>
            </a:r>
            <a:r>
              <a:rPr lang="zh-CN" altLang="en-US" dirty="0">
                <a:solidFill>
                  <a:prstClr val="black"/>
                </a:solidFill>
                <a:latin typeface="Times New Roman" panose="02020603050405020304" pitchFamily="18" charset="0"/>
                <a:ea typeface="黑体" panose="02010609060101010101" pitchFamily="49" charset="-122"/>
              </a:rPr>
              <a:t>分别表示左图像和右图像中的对应；当立体对是极线图像时，它们的水平坐标之间的关系是</a:t>
            </a:r>
            <a:r>
              <a:rPr lang="en-US" altLang="zh-CN" i="1" dirty="0" err="1">
                <a:solidFill>
                  <a:prstClr val="black"/>
                </a:solidFill>
                <a:latin typeface="Times New Roman" panose="02020603050405020304" pitchFamily="18" charset="0"/>
                <a:ea typeface="黑体" panose="02010609060101010101" pitchFamily="49" charset="-122"/>
              </a:rPr>
              <a:t>p</a:t>
            </a:r>
            <a:r>
              <a:rPr lang="en-US" altLang="zh-CN" i="1" baseline="-25000" dirty="0" err="1">
                <a:solidFill>
                  <a:prstClr val="black"/>
                </a:solidFill>
                <a:latin typeface="Times New Roman" panose="02020603050405020304" pitchFamily="18" charset="0"/>
                <a:ea typeface="黑体" panose="02010609060101010101" pitchFamily="49" charset="-122"/>
              </a:rPr>
              <a:t>rx</a:t>
            </a:r>
            <a:r>
              <a:rPr lang="en-US" altLang="zh-CN" i="1" dirty="0">
                <a:solidFill>
                  <a:prstClr val="black"/>
                </a:solidFill>
                <a:latin typeface="Times New Roman" panose="02020603050405020304" pitchFamily="18" charset="0"/>
                <a:ea typeface="黑体" panose="02010609060101010101" pitchFamily="49" charset="-122"/>
              </a:rPr>
              <a:t>=</a:t>
            </a:r>
            <a:r>
              <a:rPr lang="en-US" altLang="zh-CN" i="1" dirty="0" err="1">
                <a:solidFill>
                  <a:prstClr val="black"/>
                </a:solidFill>
                <a:latin typeface="Times New Roman" panose="02020603050405020304" pitchFamily="18" charset="0"/>
                <a:ea typeface="黑体" panose="02010609060101010101" pitchFamily="49" charset="-122"/>
              </a:rPr>
              <a:t>p</a:t>
            </a:r>
            <a:r>
              <a:rPr lang="en-US" altLang="zh-CN" i="1" baseline="-25000" dirty="0" err="1">
                <a:solidFill>
                  <a:prstClr val="black"/>
                </a:solidFill>
                <a:latin typeface="Times New Roman" panose="02020603050405020304" pitchFamily="18" charset="0"/>
                <a:ea typeface="黑体" panose="02010609060101010101" pitchFamily="49" charset="-122"/>
              </a:rPr>
              <a:t>lx</a:t>
            </a:r>
            <a:r>
              <a:rPr lang="en-US" altLang="zh-CN" i="1" dirty="0">
                <a:solidFill>
                  <a:prstClr val="black"/>
                </a:solidFill>
                <a:latin typeface="Times New Roman" panose="02020603050405020304" pitchFamily="18" charset="0"/>
                <a:ea typeface="黑体" panose="02010609060101010101" pitchFamily="49" charset="-122"/>
              </a:rPr>
              <a:t>-d</a:t>
            </a:r>
            <a:r>
              <a:rPr lang="zh-CN" altLang="en-US" dirty="0">
                <a:solidFill>
                  <a:prstClr val="black"/>
                </a:solidFill>
                <a:latin typeface="Times New Roman" panose="02020603050405020304" pitchFamily="18" charset="0"/>
                <a:ea typeface="黑体" panose="02010609060101010101" pitchFamily="49" charset="-122"/>
              </a:rPr>
              <a:t>，其中</a:t>
            </a:r>
            <a:r>
              <a:rPr lang="en-US" altLang="zh-CN" i="1" dirty="0">
                <a:solidFill>
                  <a:prstClr val="black"/>
                </a:solidFill>
                <a:latin typeface="Times New Roman" panose="02020603050405020304" pitchFamily="18" charset="0"/>
                <a:ea typeface="黑体" panose="02010609060101010101" pitchFamily="49" charset="-122"/>
              </a:rPr>
              <a:t>d</a:t>
            </a:r>
            <a:r>
              <a:rPr lang="zh-CN" altLang="en-US" dirty="0">
                <a:solidFill>
                  <a:prstClr val="black"/>
                </a:solidFill>
                <a:latin typeface="Times New Roman" panose="02020603050405020304" pitchFamily="18" charset="0"/>
                <a:ea typeface="黑体" panose="02010609060101010101" pitchFamily="49" charset="-122"/>
              </a:rPr>
              <a:t>表示视差；</a:t>
            </a:r>
            <a:r>
              <a:rPr lang="en-US" altLang="zh-CN" i="1" dirty="0" err="1">
                <a:solidFill>
                  <a:prstClr val="black"/>
                </a:solidFill>
                <a:latin typeface="Times New Roman" panose="02020603050405020304" pitchFamily="18" charset="0"/>
                <a:ea typeface="黑体" panose="02010609060101010101" pitchFamily="49" charset="-122"/>
              </a:rPr>
              <a:t>g</a:t>
            </a:r>
            <a:r>
              <a:rPr lang="en-US" altLang="zh-CN" i="1" baseline="-25000" dirty="0" err="1">
                <a:solidFill>
                  <a:prstClr val="black"/>
                </a:solidFill>
                <a:latin typeface="Times New Roman" panose="02020603050405020304" pitchFamily="18" charset="0"/>
                <a:ea typeface="黑体" panose="02010609060101010101" pitchFamily="49" charset="-122"/>
              </a:rPr>
              <a:t>l</a:t>
            </a:r>
            <a:r>
              <a:rPr lang="zh-CN" altLang="en-US" dirty="0">
                <a:solidFill>
                  <a:prstClr val="black"/>
                </a:solidFill>
                <a:latin typeface="Times New Roman" panose="02020603050405020304" pitchFamily="18" charset="0"/>
                <a:ea typeface="黑体" panose="02010609060101010101" pitchFamily="49" charset="-122"/>
              </a:rPr>
              <a:t>和</a:t>
            </a:r>
            <a:r>
              <a:rPr lang="en-US" altLang="zh-CN" i="1" dirty="0">
                <a:solidFill>
                  <a:prstClr val="black"/>
                </a:solidFill>
                <a:latin typeface="Times New Roman" panose="02020603050405020304" pitchFamily="18" charset="0"/>
                <a:ea typeface="黑体" panose="02010609060101010101" pitchFamily="49" charset="-122"/>
              </a:rPr>
              <a:t>g</a:t>
            </a:r>
            <a:r>
              <a:rPr lang="en-US" altLang="zh-CN" i="1" baseline="-25000" dirty="0">
                <a:solidFill>
                  <a:prstClr val="black"/>
                </a:solidFill>
                <a:latin typeface="Times New Roman" panose="02020603050405020304" pitchFamily="18" charset="0"/>
                <a:ea typeface="黑体" panose="02010609060101010101" pitchFamily="49" charset="-122"/>
              </a:rPr>
              <a:t>r</a:t>
            </a:r>
            <a:r>
              <a:rPr lang="zh-CN" altLang="en-US" dirty="0">
                <a:solidFill>
                  <a:prstClr val="black"/>
                </a:solidFill>
                <a:latin typeface="Times New Roman" panose="02020603050405020304" pitchFamily="18" charset="0"/>
                <a:ea typeface="黑体" panose="02010609060101010101" pitchFamily="49" charset="-122"/>
              </a:rPr>
              <a:t>分别表示对应的强度；</a:t>
            </a:r>
            <a:r>
              <a:rPr lang="en-US" altLang="zh-CN" i="1" dirty="0">
                <a:solidFill>
                  <a:prstClr val="black"/>
                </a:solidFill>
                <a:latin typeface="Times New Roman" panose="02020603050405020304" pitchFamily="18" charset="0"/>
                <a:ea typeface="黑体" panose="02010609060101010101" pitchFamily="49" charset="-122"/>
              </a:rPr>
              <a:t>c</a:t>
            </a:r>
            <a:r>
              <a:rPr lang="zh-CN" altLang="en-US" dirty="0">
                <a:solidFill>
                  <a:prstClr val="black"/>
                </a:solidFill>
                <a:latin typeface="Times New Roman" panose="02020603050405020304" pitchFamily="18" charset="0"/>
                <a:ea typeface="黑体" panose="02010609060101010101" pitchFamily="49" charset="-122"/>
              </a:rPr>
              <a:t>和</a:t>
            </a:r>
            <a:r>
              <a:rPr lang="en-US" altLang="zh-CN" i="1"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是线性辐射失真模型的系数。</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平移因子</a:t>
            </a:r>
            <a:r>
              <a:rPr lang="en-US" altLang="zh-CN" i="1" dirty="0">
                <a:solidFill>
                  <a:prstClr val="black"/>
                </a:solidFill>
                <a:latin typeface="Times New Roman" panose="02020603050405020304" pitchFamily="18" charset="0"/>
                <a:ea typeface="黑体" panose="02010609060101010101" pitchFamily="49" charset="-122"/>
              </a:rPr>
              <a:t>t</a:t>
            </a:r>
            <a:r>
              <a:rPr lang="zh-CN" altLang="en-US" dirty="0">
                <a:solidFill>
                  <a:prstClr val="black"/>
                </a:solidFill>
                <a:latin typeface="Times New Roman" panose="02020603050405020304" pitchFamily="18" charset="0"/>
                <a:ea typeface="黑体" panose="02010609060101010101" pitchFamily="49" charset="-122"/>
              </a:rPr>
              <a:t>可以通过局部小窗口中的梯度计算来消除。本文使用的是</a:t>
            </a:r>
            <a:r>
              <a:rPr lang="en-US" altLang="zh-CN" dirty="0">
                <a:solidFill>
                  <a:prstClr val="black"/>
                </a:solidFill>
                <a:latin typeface="Times New Roman" panose="02020603050405020304" pitchFamily="18" charset="0"/>
                <a:ea typeface="黑体" panose="02010609060101010101" pitchFamily="49" charset="-122"/>
              </a:rPr>
              <a:t>Sobel</a:t>
            </a:r>
            <a:r>
              <a:rPr lang="zh-CN" altLang="en-US" dirty="0">
                <a:solidFill>
                  <a:prstClr val="black"/>
                </a:solidFill>
                <a:latin typeface="Times New Roman" panose="02020603050405020304" pitchFamily="18" charset="0"/>
                <a:ea typeface="黑体" panose="02010609060101010101" pitchFamily="49" charset="-122"/>
              </a:rPr>
              <a:t>算子。为了进一步消除比例因子</a:t>
            </a:r>
            <a:r>
              <a:rPr lang="en-US" altLang="zh-CN" i="1" dirty="0">
                <a:solidFill>
                  <a:prstClr val="black"/>
                </a:solidFill>
                <a:latin typeface="Times New Roman" panose="02020603050405020304" pitchFamily="18" charset="0"/>
                <a:ea typeface="黑体" panose="02010609060101010101" pitchFamily="49" charset="-122"/>
              </a:rPr>
              <a:t>c</a:t>
            </a:r>
            <a:r>
              <a:rPr lang="zh-CN" altLang="en-US" dirty="0">
                <a:solidFill>
                  <a:prstClr val="black"/>
                </a:solidFill>
                <a:latin typeface="Times New Roman" panose="02020603050405020304" pitchFamily="18" charset="0"/>
                <a:ea typeface="黑体" panose="02010609060101010101" pitchFamily="49" charset="-122"/>
              </a:rPr>
              <a:t>，梯度方向的计算如下：</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7</a:t>
            </a:fld>
            <a:endParaRPr lang="zh-CN" altLang="en-US" dirty="0"/>
          </a:p>
        </p:txBody>
      </p:sp>
      <p:pic>
        <p:nvPicPr>
          <p:cNvPr id="2" name="图片 1">
            <a:extLst>
              <a:ext uri="{FF2B5EF4-FFF2-40B4-BE49-F238E27FC236}">
                <a16:creationId xmlns:a16="http://schemas.microsoft.com/office/drawing/2014/main" id="{B3A36830-7FED-404F-943D-AEFDF09A7AF1}"/>
              </a:ext>
            </a:extLst>
          </p:cNvPr>
          <p:cNvPicPr>
            <a:picLocks noChangeAspect="1"/>
          </p:cNvPicPr>
          <p:nvPr/>
        </p:nvPicPr>
        <p:blipFill>
          <a:blip r:embed="rId3"/>
          <a:stretch>
            <a:fillRect/>
          </a:stretch>
        </p:blipFill>
        <p:spPr>
          <a:xfrm>
            <a:off x="5002435" y="3429000"/>
            <a:ext cx="2187130" cy="419136"/>
          </a:xfrm>
          <a:prstGeom prst="rect">
            <a:avLst/>
          </a:prstGeom>
        </p:spPr>
      </p:pic>
      <p:pic>
        <p:nvPicPr>
          <p:cNvPr id="4" name="图片 3">
            <a:extLst>
              <a:ext uri="{FF2B5EF4-FFF2-40B4-BE49-F238E27FC236}">
                <a16:creationId xmlns:a16="http://schemas.microsoft.com/office/drawing/2014/main" id="{FBC7DF63-7CBD-48BD-BCED-FE515B64CA69}"/>
              </a:ext>
            </a:extLst>
          </p:cNvPr>
          <p:cNvPicPr>
            <a:picLocks noChangeAspect="1"/>
          </p:cNvPicPr>
          <p:nvPr/>
        </p:nvPicPr>
        <p:blipFill>
          <a:blip r:embed="rId4"/>
          <a:stretch>
            <a:fillRect/>
          </a:stretch>
        </p:blipFill>
        <p:spPr>
          <a:xfrm>
            <a:off x="4518687" y="5466614"/>
            <a:ext cx="3551228" cy="1165961"/>
          </a:xfrm>
          <a:prstGeom prst="rect">
            <a:avLst/>
          </a:prstGeom>
        </p:spPr>
      </p:pic>
    </p:spTree>
    <p:extLst>
      <p:ext uri="{BB962C8B-B14F-4D97-AF65-F5344CB8AC3E}">
        <p14:creationId xmlns:p14="http://schemas.microsoft.com/office/powerpoint/2010/main" val="3211549024"/>
      </p:ext>
    </p:extLst>
  </p:cSld>
  <p:clrMapOvr>
    <a:masterClrMapping/>
  </p:clrMapOvr>
  <p:transition advTm="40845"/>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0132424"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10709473"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PROPOSED METHOD: Cost Computation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396603" y="1335248"/>
            <a:ext cx="11795397" cy="5441233"/>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en-US" altLang="zh-CN" i="1" dirty="0" err="1">
                <a:solidFill>
                  <a:prstClr val="black"/>
                </a:solidFill>
                <a:latin typeface="Times New Roman" panose="02020603050405020304" pitchFamily="18" charset="0"/>
                <a:ea typeface="黑体" panose="02010609060101010101" pitchFamily="49" charset="-122"/>
              </a:rPr>
              <a:t>Gx</a:t>
            </a:r>
            <a:r>
              <a:rPr lang="en-US" altLang="zh-CN" i="1" baseline="-25000" dirty="0" err="1">
                <a:solidFill>
                  <a:prstClr val="black"/>
                </a:solidFill>
                <a:latin typeface="Times New Roman" panose="02020603050405020304" pitchFamily="18" charset="0"/>
                <a:ea typeface="黑体" panose="02010609060101010101" pitchFamily="49" charset="-122"/>
              </a:rPr>
              <a:t>l</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i="1" baseline="-25000" dirty="0">
                <a:solidFill>
                  <a:prstClr val="black"/>
                </a:solidFill>
                <a:latin typeface="Times New Roman" panose="02020603050405020304" pitchFamily="18" charset="0"/>
                <a:ea typeface="黑体" panose="02010609060101010101" pitchFamily="49" charset="-122"/>
              </a:rPr>
              <a:t>l</a:t>
            </a:r>
            <a:r>
              <a:rPr lang="en-US" altLang="zh-CN" i="1"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和</a:t>
            </a:r>
            <a:r>
              <a:rPr lang="en-US" altLang="zh-CN" i="1" dirty="0" err="1">
                <a:solidFill>
                  <a:prstClr val="black"/>
                </a:solidFill>
                <a:latin typeface="Times New Roman" panose="02020603050405020304" pitchFamily="18" charset="0"/>
                <a:ea typeface="黑体" panose="02010609060101010101" pitchFamily="49" charset="-122"/>
              </a:rPr>
              <a:t>Gx</a:t>
            </a:r>
            <a:r>
              <a:rPr lang="en-US" altLang="zh-CN" i="1" baseline="-25000" dirty="0" err="1">
                <a:solidFill>
                  <a:prstClr val="black"/>
                </a:solidFill>
                <a:latin typeface="Times New Roman" panose="02020603050405020304" pitchFamily="18" charset="0"/>
                <a:ea typeface="黑体" panose="02010609060101010101" pitchFamily="49" charset="-122"/>
              </a:rPr>
              <a:t>r</a:t>
            </a:r>
            <a:r>
              <a:rPr lang="en-US" altLang="zh-CN" i="1" dirty="0">
                <a:solidFill>
                  <a:prstClr val="black"/>
                </a:solidFill>
                <a:latin typeface="Times New Roman" panose="02020603050405020304" pitchFamily="18" charset="0"/>
                <a:ea typeface="黑体" panose="02010609060101010101" pitchFamily="49" charset="-122"/>
              </a:rPr>
              <a:t>(</a:t>
            </a:r>
            <a:r>
              <a:rPr lang="en-US" altLang="zh-CN" i="1" dirty="0" err="1">
                <a:solidFill>
                  <a:prstClr val="black"/>
                </a:solidFill>
                <a:latin typeface="Times New Roman" panose="02020603050405020304" pitchFamily="18" charset="0"/>
                <a:ea typeface="黑体" panose="02010609060101010101" pitchFamily="49" charset="-122"/>
              </a:rPr>
              <a:t>p</a:t>
            </a:r>
            <a:r>
              <a:rPr lang="en-US" altLang="zh-CN" i="1" baseline="-25000" dirty="0" err="1">
                <a:solidFill>
                  <a:prstClr val="black"/>
                </a:solidFill>
                <a:latin typeface="Times New Roman" panose="02020603050405020304" pitchFamily="18" charset="0"/>
                <a:ea typeface="黑体" panose="02010609060101010101" pitchFamily="49" charset="-122"/>
              </a:rPr>
              <a:t>r</a:t>
            </a:r>
            <a:r>
              <a:rPr lang="en-US" altLang="zh-CN" i="1"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分别表示</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i="1" baseline="-25000" dirty="0">
                <a:solidFill>
                  <a:prstClr val="black"/>
                </a:solidFill>
                <a:latin typeface="Times New Roman" panose="02020603050405020304" pitchFamily="18" charset="0"/>
                <a:ea typeface="黑体" panose="02010609060101010101" pitchFamily="49" charset="-122"/>
              </a:rPr>
              <a:t>l</a:t>
            </a:r>
            <a:r>
              <a:rPr lang="zh-CN" altLang="en-US" dirty="0">
                <a:solidFill>
                  <a:prstClr val="black"/>
                </a:solidFill>
                <a:latin typeface="Times New Roman" panose="02020603050405020304" pitchFamily="18" charset="0"/>
                <a:ea typeface="黑体" panose="02010609060101010101" pitchFamily="49" charset="-122"/>
              </a:rPr>
              <a:t>和</a:t>
            </a:r>
            <a:r>
              <a:rPr lang="en-US" altLang="zh-CN" i="1" dirty="0" err="1">
                <a:solidFill>
                  <a:prstClr val="black"/>
                </a:solidFill>
                <a:latin typeface="Times New Roman" panose="02020603050405020304" pitchFamily="18" charset="0"/>
                <a:ea typeface="黑体" panose="02010609060101010101" pitchFamily="49" charset="-122"/>
              </a:rPr>
              <a:t>p</a:t>
            </a:r>
            <a:r>
              <a:rPr lang="en-US" altLang="zh-CN" i="1" baseline="-25000" dirty="0" err="1">
                <a:solidFill>
                  <a:prstClr val="black"/>
                </a:solidFill>
                <a:latin typeface="Times New Roman" panose="02020603050405020304" pitchFamily="18" charset="0"/>
                <a:ea typeface="黑体" panose="02010609060101010101" pitchFamily="49" charset="-122"/>
              </a:rPr>
              <a:t>r</a:t>
            </a:r>
            <a:r>
              <a:rPr lang="zh-CN" altLang="en-US" dirty="0">
                <a:solidFill>
                  <a:prstClr val="black"/>
                </a:solidFill>
                <a:latin typeface="Times New Roman" panose="02020603050405020304" pitchFamily="18" charset="0"/>
                <a:ea typeface="黑体" panose="02010609060101010101" pitchFamily="49" charset="-122"/>
              </a:rPr>
              <a:t>的水平梯度，</a:t>
            </a:r>
            <a:r>
              <a:rPr lang="en-US" altLang="zh-CN" i="1" dirty="0">
                <a:solidFill>
                  <a:prstClr val="black"/>
                </a:solidFill>
                <a:latin typeface="Times New Roman" panose="02020603050405020304" pitchFamily="18" charset="0"/>
                <a:ea typeface="黑体" panose="02010609060101010101" pitchFamily="49" charset="-122"/>
              </a:rPr>
              <a:t> </a:t>
            </a:r>
            <a:r>
              <a:rPr lang="en-US" altLang="zh-CN" i="1" dirty="0" err="1">
                <a:solidFill>
                  <a:prstClr val="black"/>
                </a:solidFill>
                <a:latin typeface="Times New Roman" panose="02020603050405020304" pitchFamily="18" charset="0"/>
                <a:ea typeface="黑体" panose="02010609060101010101" pitchFamily="49" charset="-122"/>
              </a:rPr>
              <a:t>Gy</a:t>
            </a:r>
            <a:r>
              <a:rPr lang="en-US" altLang="zh-CN" i="1" baseline="-25000" dirty="0" err="1">
                <a:solidFill>
                  <a:prstClr val="black"/>
                </a:solidFill>
                <a:latin typeface="Times New Roman" panose="02020603050405020304" pitchFamily="18" charset="0"/>
                <a:ea typeface="黑体" panose="02010609060101010101" pitchFamily="49" charset="-122"/>
              </a:rPr>
              <a:t>l</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i="1" baseline="-25000" dirty="0">
                <a:solidFill>
                  <a:prstClr val="black"/>
                </a:solidFill>
                <a:latin typeface="Times New Roman" panose="02020603050405020304" pitchFamily="18" charset="0"/>
                <a:ea typeface="黑体" panose="02010609060101010101" pitchFamily="49" charset="-122"/>
              </a:rPr>
              <a:t>l</a:t>
            </a:r>
            <a:r>
              <a:rPr lang="en-US" altLang="zh-CN" i="1"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和</a:t>
            </a:r>
            <a:r>
              <a:rPr lang="en-US" altLang="zh-CN" i="1" dirty="0" err="1">
                <a:solidFill>
                  <a:prstClr val="black"/>
                </a:solidFill>
                <a:latin typeface="Times New Roman" panose="02020603050405020304" pitchFamily="18" charset="0"/>
                <a:ea typeface="黑体" panose="02010609060101010101" pitchFamily="49" charset="-122"/>
              </a:rPr>
              <a:t>Gy</a:t>
            </a:r>
            <a:r>
              <a:rPr lang="en-US" altLang="zh-CN" i="1" baseline="-25000" dirty="0" err="1">
                <a:solidFill>
                  <a:prstClr val="black"/>
                </a:solidFill>
                <a:latin typeface="Times New Roman" panose="02020603050405020304" pitchFamily="18" charset="0"/>
                <a:ea typeface="黑体" panose="02010609060101010101" pitchFamily="49" charset="-122"/>
              </a:rPr>
              <a:t>r</a:t>
            </a:r>
            <a:r>
              <a:rPr lang="en-US" altLang="zh-CN" i="1" dirty="0">
                <a:solidFill>
                  <a:prstClr val="black"/>
                </a:solidFill>
                <a:latin typeface="Times New Roman" panose="02020603050405020304" pitchFamily="18" charset="0"/>
                <a:ea typeface="黑体" panose="02010609060101010101" pitchFamily="49" charset="-122"/>
              </a:rPr>
              <a:t>(</a:t>
            </a:r>
            <a:r>
              <a:rPr lang="en-US" altLang="zh-CN" i="1" dirty="0" err="1">
                <a:solidFill>
                  <a:prstClr val="black"/>
                </a:solidFill>
                <a:latin typeface="Times New Roman" panose="02020603050405020304" pitchFamily="18" charset="0"/>
                <a:ea typeface="黑体" panose="02010609060101010101" pitchFamily="49" charset="-122"/>
              </a:rPr>
              <a:t>p</a:t>
            </a:r>
            <a:r>
              <a:rPr lang="en-US" altLang="zh-CN" i="1" baseline="-25000" dirty="0" err="1">
                <a:solidFill>
                  <a:prstClr val="black"/>
                </a:solidFill>
                <a:latin typeface="Times New Roman" panose="02020603050405020304" pitchFamily="18" charset="0"/>
                <a:ea typeface="黑体" panose="02010609060101010101" pitchFamily="49" charset="-122"/>
              </a:rPr>
              <a:t>r</a:t>
            </a:r>
            <a:r>
              <a:rPr lang="en-US" altLang="zh-CN" i="1"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分别表示</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i="1" baseline="-25000" dirty="0">
                <a:solidFill>
                  <a:prstClr val="black"/>
                </a:solidFill>
                <a:latin typeface="Times New Roman" panose="02020603050405020304" pitchFamily="18" charset="0"/>
                <a:ea typeface="黑体" panose="02010609060101010101" pitchFamily="49" charset="-122"/>
              </a:rPr>
              <a:t>l</a:t>
            </a:r>
            <a:r>
              <a:rPr lang="zh-CN" altLang="en-US" dirty="0">
                <a:solidFill>
                  <a:prstClr val="black"/>
                </a:solidFill>
                <a:latin typeface="Times New Roman" panose="02020603050405020304" pitchFamily="18" charset="0"/>
                <a:ea typeface="黑体" panose="02010609060101010101" pitchFamily="49" charset="-122"/>
              </a:rPr>
              <a:t>和</a:t>
            </a:r>
            <a:r>
              <a:rPr lang="en-US" altLang="zh-CN" i="1" dirty="0" err="1">
                <a:solidFill>
                  <a:prstClr val="black"/>
                </a:solidFill>
                <a:latin typeface="Times New Roman" panose="02020603050405020304" pitchFamily="18" charset="0"/>
                <a:ea typeface="黑体" panose="02010609060101010101" pitchFamily="49" charset="-122"/>
              </a:rPr>
              <a:t>p</a:t>
            </a:r>
            <a:r>
              <a:rPr lang="en-US" altLang="zh-CN" i="1" baseline="-25000" dirty="0" err="1">
                <a:solidFill>
                  <a:prstClr val="black"/>
                </a:solidFill>
                <a:latin typeface="Times New Roman" panose="02020603050405020304" pitchFamily="18" charset="0"/>
                <a:ea typeface="黑体" panose="02010609060101010101" pitchFamily="49" charset="-122"/>
              </a:rPr>
              <a:t>r</a:t>
            </a:r>
            <a:r>
              <a:rPr lang="zh-CN" altLang="en-US" dirty="0">
                <a:solidFill>
                  <a:prstClr val="black"/>
                </a:solidFill>
                <a:latin typeface="Times New Roman" panose="02020603050405020304" pitchFamily="18" charset="0"/>
                <a:ea typeface="黑体" panose="02010609060101010101" pitchFamily="49" charset="-122"/>
              </a:rPr>
              <a:t>的垂直梯度。</a:t>
            </a:r>
            <a:r>
              <a:rPr lang="en-US" altLang="zh-CN" i="1" dirty="0" err="1">
                <a:solidFill>
                  <a:prstClr val="black"/>
                </a:solidFill>
                <a:latin typeface="Times New Roman" panose="02020603050405020304" pitchFamily="18" charset="0"/>
                <a:ea typeface="黑体" panose="02010609060101010101" pitchFamily="49" charset="-122"/>
              </a:rPr>
              <a:t>θ</a:t>
            </a:r>
            <a:r>
              <a:rPr lang="en-US" altLang="zh-CN" i="1" baseline="-25000" dirty="0" err="1">
                <a:solidFill>
                  <a:prstClr val="black"/>
                </a:solidFill>
                <a:latin typeface="Times New Roman" panose="02020603050405020304" pitchFamily="18" charset="0"/>
                <a:ea typeface="黑体" panose="02010609060101010101" pitchFamily="49" charset="-122"/>
              </a:rPr>
              <a:t>l</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i="1" baseline="-25000" dirty="0">
                <a:solidFill>
                  <a:prstClr val="black"/>
                </a:solidFill>
                <a:latin typeface="Times New Roman" panose="02020603050405020304" pitchFamily="18" charset="0"/>
                <a:ea typeface="黑体" panose="02010609060101010101" pitchFamily="49" charset="-122"/>
              </a:rPr>
              <a:t>l</a:t>
            </a:r>
            <a:r>
              <a:rPr lang="en-US" altLang="zh-CN" i="1"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和</a:t>
            </a:r>
            <a:r>
              <a:rPr lang="en-US" altLang="zh-CN" i="1" dirty="0" err="1">
                <a:solidFill>
                  <a:prstClr val="black"/>
                </a:solidFill>
                <a:latin typeface="Times New Roman" panose="02020603050405020304" pitchFamily="18" charset="0"/>
                <a:ea typeface="黑体" panose="02010609060101010101" pitchFamily="49" charset="-122"/>
              </a:rPr>
              <a:t>θ</a:t>
            </a:r>
            <a:r>
              <a:rPr lang="en-US" altLang="zh-CN" i="1" baseline="-25000" dirty="0" err="1">
                <a:solidFill>
                  <a:prstClr val="black"/>
                </a:solidFill>
                <a:latin typeface="Times New Roman" panose="02020603050405020304" pitchFamily="18" charset="0"/>
                <a:ea typeface="黑体" panose="02010609060101010101" pitchFamily="49" charset="-122"/>
              </a:rPr>
              <a:t>r</a:t>
            </a:r>
            <a:r>
              <a:rPr lang="en-US" altLang="zh-CN" i="1" dirty="0">
                <a:solidFill>
                  <a:prstClr val="black"/>
                </a:solidFill>
                <a:latin typeface="Times New Roman" panose="02020603050405020304" pitchFamily="18" charset="0"/>
                <a:ea typeface="黑体" panose="02010609060101010101" pitchFamily="49" charset="-122"/>
              </a:rPr>
              <a:t>(</a:t>
            </a:r>
            <a:r>
              <a:rPr lang="en-US" altLang="zh-CN" i="1" dirty="0" err="1">
                <a:solidFill>
                  <a:prstClr val="black"/>
                </a:solidFill>
                <a:latin typeface="Times New Roman" panose="02020603050405020304" pitchFamily="18" charset="0"/>
                <a:ea typeface="黑体" panose="02010609060101010101" pitchFamily="49" charset="-122"/>
              </a:rPr>
              <a:t>p</a:t>
            </a:r>
            <a:r>
              <a:rPr lang="en-US" altLang="zh-CN" i="1" baseline="-25000" dirty="0" err="1">
                <a:solidFill>
                  <a:prstClr val="black"/>
                </a:solidFill>
                <a:latin typeface="Times New Roman" panose="02020603050405020304" pitchFamily="18" charset="0"/>
                <a:ea typeface="黑体" panose="02010609060101010101" pitchFamily="49" charset="-122"/>
              </a:rPr>
              <a:t>r</a:t>
            </a:r>
            <a:r>
              <a:rPr lang="en-US" altLang="zh-CN" i="1" dirty="0">
                <a:solidFill>
                  <a:prstClr val="black"/>
                </a:solidFill>
                <a:latin typeface="Times New Roman" panose="02020603050405020304" pitchFamily="18" charset="0"/>
                <a:ea typeface="黑体" panose="02010609060101010101" pitchFamily="49" charset="-122"/>
              </a:rPr>
              <a:t>)</a:t>
            </a:r>
            <a:r>
              <a:rPr lang="zh-CN" altLang="en-US" dirty="0">
                <a:solidFill>
                  <a:prstClr val="black"/>
                </a:solidFill>
                <a:latin typeface="Times New Roman" panose="02020603050405020304" pitchFamily="18" charset="0"/>
                <a:ea typeface="黑体" panose="02010609060101010101" pitchFamily="49" charset="-122"/>
              </a:rPr>
              <a:t>分别表示</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i="1" baseline="-25000" dirty="0">
                <a:solidFill>
                  <a:prstClr val="black"/>
                </a:solidFill>
                <a:latin typeface="Times New Roman" panose="02020603050405020304" pitchFamily="18" charset="0"/>
                <a:ea typeface="黑体" panose="02010609060101010101" pitchFamily="49" charset="-122"/>
              </a:rPr>
              <a:t>l</a:t>
            </a:r>
            <a:r>
              <a:rPr lang="zh-CN" altLang="en-US" dirty="0">
                <a:solidFill>
                  <a:prstClr val="black"/>
                </a:solidFill>
                <a:latin typeface="Times New Roman" panose="02020603050405020304" pitchFamily="18" charset="0"/>
                <a:ea typeface="黑体" panose="02010609060101010101" pitchFamily="49" charset="-122"/>
              </a:rPr>
              <a:t>和</a:t>
            </a:r>
            <a:r>
              <a:rPr lang="en-US" altLang="zh-CN" i="1" dirty="0" err="1">
                <a:solidFill>
                  <a:prstClr val="black"/>
                </a:solidFill>
                <a:latin typeface="Times New Roman" panose="02020603050405020304" pitchFamily="18" charset="0"/>
                <a:ea typeface="黑体" panose="02010609060101010101" pitchFamily="49" charset="-122"/>
              </a:rPr>
              <a:t>p</a:t>
            </a:r>
            <a:r>
              <a:rPr lang="en-US" altLang="zh-CN" i="1" baseline="-25000" dirty="0" err="1">
                <a:solidFill>
                  <a:prstClr val="black"/>
                </a:solidFill>
                <a:latin typeface="Times New Roman" panose="02020603050405020304" pitchFamily="18" charset="0"/>
                <a:ea typeface="黑体" panose="02010609060101010101" pitchFamily="49" charset="-122"/>
              </a:rPr>
              <a:t>r</a:t>
            </a:r>
            <a:r>
              <a:rPr lang="zh-CN" altLang="en-US" dirty="0">
                <a:solidFill>
                  <a:prstClr val="black"/>
                </a:solidFill>
                <a:latin typeface="Times New Roman" panose="02020603050405020304" pitchFamily="18" charset="0"/>
                <a:ea typeface="黑体" panose="02010609060101010101" pitchFamily="49" charset="-122"/>
              </a:rPr>
              <a:t>的梯度方向，梯度方向是线性辐射不变性的指标，梯度方向的范围是</a:t>
            </a:r>
            <a:r>
              <a:rPr lang="en-US" altLang="zh-CN" dirty="0">
                <a:solidFill>
                  <a:prstClr val="black"/>
                </a:solidFill>
                <a:latin typeface="Times New Roman" panose="02020603050405020304" pitchFamily="18" charset="0"/>
                <a:ea typeface="黑体" panose="02010609060101010101" pitchFamily="49" charset="-122"/>
              </a:rPr>
              <a:t>[0, 360°]</a:t>
            </a:r>
            <a:r>
              <a:rPr lang="zh-CN" altLang="en-US" dirty="0">
                <a:solidFill>
                  <a:prstClr val="black"/>
                </a:solidFill>
                <a:latin typeface="Times New Roman" panose="02020603050405020304" pitchFamily="18" charset="0"/>
                <a:ea typeface="黑体" panose="02010609060101010101" pitchFamily="49" charset="-122"/>
              </a:rPr>
              <a:t>。</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我们定义了以像素</a:t>
            </a:r>
            <a:r>
              <a:rPr lang="en-US" altLang="zh-CN"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为中心的</a:t>
            </a:r>
            <a:r>
              <a:rPr lang="en-US" altLang="zh-CN" dirty="0" err="1">
                <a:solidFill>
                  <a:prstClr val="black"/>
                </a:solidFill>
                <a:latin typeface="Times New Roman" panose="02020603050405020304" pitchFamily="18" charset="0"/>
                <a:ea typeface="黑体" panose="02010609060101010101" pitchFamily="49" charset="-122"/>
              </a:rPr>
              <a:t>WxW</a:t>
            </a:r>
            <a:r>
              <a:rPr lang="zh-CN" altLang="en-US" dirty="0">
                <a:solidFill>
                  <a:prstClr val="black"/>
                </a:solidFill>
                <a:latin typeface="Times New Roman" panose="02020603050405020304" pitchFamily="18" charset="0"/>
                <a:ea typeface="黑体" panose="02010609060101010101" pitchFamily="49" charset="-122"/>
              </a:rPr>
              <a:t>窗口作为基本描述单元（</a:t>
            </a:r>
            <a:r>
              <a:rPr lang="en-US" altLang="zh-CN" dirty="0">
                <a:solidFill>
                  <a:prstClr val="black"/>
                </a:solidFill>
                <a:latin typeface="Times New Roman" panose="02020603050405020304" pitchFamily="18" charset="0"/>
                <a:ea typeface="黑体" panose="02010609060101010101" pitchFamily="49" charset="-122"/>
              </a:rPr>
              <a:t>cell</a:t>
            </a:r>
            <a:r>
              <a:rPr lang="zh-CN" altLang="en-US" dirty="0">
                <a:solidFill>
                  <a:prstClr val="black"/>
                </a:solidFill>
                <a:latin typeface="Times New Roman" panose="02020603050405020304" pitchFamily="18" charset="0"/>
                <a:ea typeface="黑体" panose="02010609060101010101" pitchFamily="49" charset="-122"/>
              </a:rPr>
              <a:t>）。对单元格中的所有梯度方向进行计数，然后构建梯度方向直方图，如图</a:t>
            </a:r>
            <a:r>
              <a:rPr lang="en-US" altLang="zh-CN" dirty="0">
                <a:solidFill>
                  <a:prstClr val="black"/>
                </a:solidFill>
                <a:latin typeface="Times New Roman" panose="02020603050405020304" pitchFamily="18" charset="0"/>
                <a:ea typeface="黑体" panose="02010609060101010101" pitchFamily="49" charset="-122"/>
              </a:rPr>
              <a:t>1</a:t>
            </a:r>
            <a:r>
              <a:rPr lang="zh-CN" altLang="en-US" dirty="0">
                <a:solidFill>
                  <a:prstClr val="black"/>
                </a:solidFill>
                <a:latin typeface="Times New Roman" panose="02020603050405020304" pitchFamily="18" charset="0"/>
                <a:ea typeface="黑体" panose="02010609060101010101" pitchFamily="49" charset="-122"/>
              </a:rPr>
              <a:t>所示。</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梯度方向的范围被划分为</a:t>
            </a:r>
            <a:r>
              <a:rPr lang="en-US" altLang="zh-CN" dirty="0">
                <a:solidFill>
                  <a:prstClr val="black"/>
                </a:solidFill>
                <a:latin typeface="Times New Roman" panose="02020603050405020304" pitchFamily="18" charset="0"/>
                <a:ea typeface="黑体" panose="02010609060101010101" pitchFamily="49" charset="-122"/>
              </a:rPr>
              <a:t>12</a:t>
            </a:r>
            <a:r>
              <a:rPr lang="zh-CN" altLang="en-US" dirty="0">
                <a:solidFill>
                  <a:prstClr val="black"/>
                </a:solidFill>
                <a:latin typeface="Times New Roman" panose="02020603050405020304" pitchFamily="18" charset="0"/>
                <a:ea typeface="黑体" panose="02010609060101010101" pitchFamily="49" charset="-122"/>
              </a:rPr>
              <a:t>个</a:t>
            </a:r>
            <a:r>
              <a:rPr lang="en-US" altLang="zh-CN" dirty="0">
                <a:solidFill>
                  <a:prstClr val="black"/>
                </a:solidFill>
                <a:latin typeface="Times New Roman" panose="02020603050405020304" pitchFamily="18" charset="0"/>
                <a:ea typeface="黑体" panose="02010609060101010101" pitchFamily="49" charset="-122"/>
              </a:rPr>
              <a:t>bin</a:t>
            </a:r>
            <a:r>
              <a:rPr lang="zh-CN" altLang="en-US" dirty="0">
                <a:solidFill>
                  <a:prstClr val="black"/>
                </a:solidFill>
                <a:latin typeface="Times New Roman" panose="02020603050405020304" pitchFamily="18" charset="0"/>
                <a:ea typeface="黑体" panose="02010609060101010101" pitchFamily="49" charset="-122"/>
              </a:rPr>
              <a:t>，每个</a:t>
            </a:r>
            <a:r>
              <a:rPr lang="en-US" altLang="zh-CN" dirty="0">
                <a:solidFill>
                  <a:prstClr val="black"/>
                </a:solidFill>
                <a:latin typeface="Times New Roman" panose="02020603050405020304" pitchFamily="18" charset="0"/>
                <a:ea typeface="黑体" panose="02010609060101010101" pitchFamily="49" charset="-122"/>
              </a:rPr>
              <a:t>bin</a:t>
            </a:r>
            <a:r>
              <a:rPr lang="zh-CN" altLang="en-US" dirty="0">
                <a:solidFill>
                  <a:prstClr val="black"/>
                </a:solidFill>
                <a:latin typeface="Times New Roman" panose="02020603050405020304" pitchFamily="18" charset="0"/>
                <a:ea typeface="黑体" panose="02010609060101010101" pitchFamily="49" charset="-122"/>
              </a:rPr>
              <a:t>的初始计数被设置为零。当单元格</a:t>
            </a:r>
            <a:r>
              <a:rPr lang="en-US" altLang="zh-CN" dirty="0">
                <a:solidFill>
                  <a:prstClr val="black"/>
                </a:solidFill>
                <a:latin typeface="Times New Roman" panose="02020603050405020304" pitchFamily="18" charset="0"/>
                <a:ea typeface="黑体" panose="02010609060101010101" pitchFamily="49" charset="-122"/>
              </a:rPr>
              <a:t>cell</a:t>
            </a:r>
            <a:r>
              <a:rPr lang="zh-CN" altLang="en-US" dirty="0">
                <a:solidFill>
                  <a:prstClr val="black"/>
                </a:solidFill>
                <a:latin typeface="Times New Roman" panose="02020603050405020304" pitchFamily="18" charset="0"/>
                <a:ea typeface="黑体" panose="02010609060101010101" pitchFamily="49" charset="-122"/>
              </a:rPr>
              <a:t>中的梯度方向属于某个</a:t>
            </a:r>
            <a:r>
              <a:rPr lang="en-US" altLang="zh-CN" dirty="0">
                <a:solidFill>
                  <a:prstClr val="black"/>
                </a:solidFill>
                <a:latin typeface="Times New Roman" panose="02020603050405020304" pitchFamily="18" charset="0"/>
                <a:ea typeface="黑体" panose="02010609060101010101" pitchFamily="49" charset="-122"/>
              </a:rPr>
              <a:t>bin</a:t>
            </a:r>
            <a:r>
              <a:rPr lang="zh-CN" altLang="en-US" dirty="0">
                <a:solidFill>
                  <a:prstClr val="black"/>
                </a:solidFill>
                <a:latin typeface="Times New Roman" panose="02020603050405020304" pitchFamily="18" charset="0"/>
                <a:ea typeface="黑体" panose="02010609060101010101" pitchFamily="49" charset="-122"/>
              </a:rPr>
              <a:t>时，将相应的计数加</a:t>
            </a:r>
            <a:r>
              <a:rPr lang="en-US" altLang="zh-CN" dirty="0">
                <a:solidFill>
                  <a:prstClr val="black"/>
                </a:solidFill>
                <a:latin typeface="Times New Roman" panose="02020603050405020304" pitchFamily="18" charset="0"/>
                <a:ea typeface="黑体" panose="02010609060101010101" pitchFamily="49" charset="-122"/>
              </a:rPr>
              <a:t>1</a:t>
            </a:r>
            <a:r>
              <a:rPr lang="zh-CN" altLang="en-US" dirty="0">
                <a:solidFill>
                  <a:prstClr val="black"/>
                </a:solidFill>
                <a:latin typeface="Times New Roman" panose="02020603050405020304" pitchFamily="18" charset="0"/>
                <a:ea typeface="黑体" panose="02010609060101010101" pitchFamily="49" charset="-122"/>
              </a:rPr>
              <a:t>。</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8</a:t>
            </a:fld>
            <a:endParaRPr lang="zh-CN" altLang="en-US" dirty="0"/>
          </a:p>
        </p:txBody>
      </p:sp>
      <p:pic>
        <p:nvPicPr>
          <p:cNvPr id="9" name="图片 8">
            <a:extLst>
              <a:ext uri="{FF2B5EF4-FFF2-40B4-BE49-F238E27FC236}">
                <a16:creationId xmlns:a16="http://schemas.microsoft.com/office/drawing/2014/main" id="{41FCF072-61DC-4F71-8DCF-26F0A9C40B24}"/>
              </a:ext>
            </a:extLst>
          </p:cNvPr>
          <p:cNvPicPr>
            <a:picLocks noChangeAspect="1"/>
          </p:cNvPicPr>
          <p:nvPr/>
        </p:nvPicPr>
        <p:blipFill rotWithShape="1">
          <a:blip r:embed="rId3"/>
          <a:srcRect b="16361"/>
          <a:stretch/>
        </p:blipFill>
        <p:spPr>
          <a:xfrm>
            <a:off x="3648034" y="3196983"/>
            <a:ext cx="4895932" cy="2755387"/>
          </a:xfrm>
          <a:prstGeom prst="rect">
            <a:avLst/>
          </a:prstGeom>
        </p:spPr>
      </p:pic>
    </p:spTree>
    <p:extLst>
      <p:ext uri="{BB962C8B-B14F-4D97-AF65-F5344CB8AC3E}">
        <p14:creationId xmlns:p14="http://schemas.microsoft.com/office/powerpoint/2010/main" val="3193429519"/>
      </p:ext>
    </p:extLst>
  </p:cSld>
  <p:clrMapOvr>
    <a:masterClrMapping/>
  </p:clrMapOvr>
  <p:transition advTm="40845"/>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1285" y="225425"/>
            <a:ext cx="10132424"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10709473"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PROPOSED METHOD: Cost Computation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396603" y="1335248"/>
            <a:ext cx="11795397" cy="5441233"/>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图</a:t>
            </a:r>
            <a:r>
              <a:rPr lang="en-US" altLang="zh-CN" dirty="0">
                <a:solidFill>
                  <a:prstClr val="black"/>
                </a:solidFill>
                <a:latin typeface="Times New Roman" panose="02020603050405020304" pitchFamily="18" charset="0"/>
                <a:ea typeface="黑体" panose="02010609060101010101" pitchFamily="49" charset="-122"/>
              </a:rPr>
              <a:t>1(a)</a:t>
            </a:r>
            <a:r>
              <a:rPr lang="zh-CN" altLang="en-US" dirty="0">
                <a:solidFill>
                  <a:prstClr val="black"/>
                </a:solidFill>
                <a:latin typeface="Times New Roman" panose="02020603050405020304" pitchFamily="18" charset="0"/>
                <a:ea typeface="黑体" panose="02010609060101010101" pitchFamily="49" charset="-122"/>
              </a:rPr>
              <a:t>表示描述单元格</a:t>
            </a:r>
            <a:r>
              <a:rPr lang="en-US" altLang="zh-CN" dirty="0">
                <a:solidFill>
                  <a:prstClr val="black"/>
                </a:solidFill>
                <a:latin typeface="Times New Roman" panose="02020603050405020304" pitchFamily="18" charset="0"/>
                <a:ea typeface="黑体" panose="02010609060101010101" pitchFamily="49" charset="-122"/>
              </a:rPr>
              <a:t>cell</a:t>
            </a:r>
            <a:r>
              <a:rPr lang="zh-CN" altLang="en-US" dirty="0">
                <a:solidFill>
                  <a:prstClr val="black"/>
                </a:solidFill>
                <a:latin typeface="Times New Roman" panose="02020603050405020304" pitchFamily="18" charset="0"/>
                <a:ea typeface="黑体" panose="02010609060101010101" pitchFamily="49" charset="-122"/>
              </a:rPr>
              <a:t>，其中矩形表示单元格中的一个像素；箭头的方向表示梯度方向；像素的背景颜色与梯度方向直方图的方格一一对应。</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图</a:t>
            </a:r>
            <a:r>
              <a:rPr lang="en-US" altLang="zh-CN" dirty="0">
                <a:solidFill>
                  <a:prstClr val="black"/>
                </a:solidFill>
                <a:latin typeface="Times New Roman" panose="02020603050405020304" pitchFamily="18" charset="0"/>
                <a:ea typeface="黑体" panose="02010609060101010101" pitchFamily="49" charset="-122"/>
              </a:rPr>
              <a:t>1(b)</a:t>
            </a:r>
            <a:r>
              <a:rPr lang="zh-CN" altLang="en-US" dirty="0">
                <a:solidFill>
                  <a:prstClr val="black"/>
                </a:solidFill>
                <a:latin typeface="Times New Roman" panose="02020603050405020304" pitchFamily="18" charset="0"/>
                <a:ea typeface="黑体" panose="02010609060101010101" pitchFamily="49" charset="-122"/>
              </a:rPr>
              <a:t>表示梯度方向直方图，其中每个柱中的数字表示相应的计数。</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最后，每个</a:t>
            </a:r>
            <a:r>
              <a:rPr lang="en-US" altLang="zh-CN" dirty="0">
                <a:solidFill>
                  <a:prstClr val="black"/>
                </a:solidFill>
                <a:latin typeface="Times New Roman" panose="02020603050405020304" pitchFamily="18" charset="0"/>
                <a:ea typeface="黑体" panose="02010609060101010101" pitchFamily="49" charset="-122"/>
              </a:rPr>
              <a:t>bin</a:t>
            </a:r>
            <a:r>
              <a:rPr lang="zh-CN" altLang="en-US" dirty="0">
                <a:solidFill>
                  <a:prstClr val="black"/>
                </a:solidFill>
                <a:latin typeface="Times New Roman" panose="02020603050405020304" pitchFamily="18" charset="0"/>
                <a:ea typeface="黑体" panose="02010609060101010101" pitchFamily="49" charset="-122"/>
              </a:rPr>
              <a:t>中的计数除以用于归一化的单元格中的像素总和。根据归一化的梯度方向直方图，可以构造一个</a:t>
            </a:r>
            <a:r>
              <a:rPr lang="en-US" altLang="zh-CN" dirty="0">
                <a:solidFill>
                  <a:prstClr val="black"/>
                </a:solidFill>
                <a:latin typeface="Times New Roman" panose="02020603050405020304" pitchFamily="18" charset="0"/>
                <a:ea typeface="黑体" panose="02010609060101010101" pitchFamily="49" charset="-122"/>
              </a:rPr>
              <a:t>12 x1</a:t>
            </a:r>
            <a:r>
              <a:rPr lang="zh-CN" altLang="en-US" dirty="0">
                <a:solidFill>
                  <a:prstClr val="black"/>
                </a:solidFill>
                <a:latin typeface="Times New Roman" panose="02020603050405020304" pitchFamily="18" charset="0"/>
                <a:ea typeface="黑体" panose="02010609060101010101" pitchFamily="49" charset="-122"/>
              </a:rPr>
              <a:t>的矢量作为像素</a:t>
            </a:r>
            <a:r>
              <a:rPr lang="en-US" altLang="zh-CN"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的特征描述子，如公式</a:t>
            </a:r>
            <a:r>
              <a:rPr lang="en-US" altLang="zh-CN" dirty="0">
                <a:solidFill>
                  <a:prstClr val="black"/>
                </a:solidFill>
                <a:latin typeface="Times New Roman" panose="02020603050405020304" pitchFamily="18" charset="0"/>
                <a:ea typeface="黑体" panose="02010609060101010101" pitchFamily="49" charset="-122"/>
              </a:rPr>
              <a:t>(3)</a:t>
            </a:r>
            <a:r>
              <a:rPr lang="zh-CN" altLang="en-US" dirty="0">
                <a:solidFill>
                  <a:prstClr val="black"/>
                </a:solidFill>
                <a:latin typeface="Times New Roman" panose="02020603050405020304" pitchFamily="18" charset="0"/>
                <a:ea typeface="黑体" panose="02010609060101010101" pitchFamily="49" charset="-122"/>
              </a:rPr>
              <a:t>所示。</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其中，</a:t>
            </a:r>
            <a:r>
              <a:rPr lang="en-US" altLang="zh-CN" i="1" dirty="0">
                <a:solidFill>
                  <a:prstClr val="black"/>
                </a:solidFill>
                <a:latin typeface="Times New Roman" panose="02020603050405020304" pitchFamily="18" charset="0"/>
                <a:ea typeface="黑体" panose="02010609060101010101" pitchFamily="49" charset="-122"/>
              </a:rPr>
              <a:t>b</a:t>
            </a:r>
            <a:r>
              <a:rPr lang="en-US" altLang="zh-CN" i="1" baseline="-25000" dirty="0">
                <a:solidFill>
                  <a:prstClr val="black"/>
                </a:solidFill>
                <a:latin typeface="Times New Roman" panose="02020603050405020304" pitchFamily="18" charset="0"/>
                <a:ea typeface="黑体" panose="02010609060101010101" pitchFamily="49" charset="-122"/>
              </a:rPr>
              <a:t>i</a:t>
            </a:r>
            <a:r>
              <a:rPr lang="en-US" altLang="zh-CN" i="1" dirty="0">
                <a:solidFill>
                  <a:prstClr val="black"/>
                </a:solidFill>
                <a:latin typeface="Times New Roman" panose="02020603050405020304" pitchFamily="18" charset="0"/>
                <a:ea typeface="黑体" panose="02010609060101010101" pitchFamily="49" charset="-122"/>
              </a:rPr>
              <a:t>(</a:t>
            </a:r>
            <a:r>
              <a:rPr lang="en-US" altLang="zh-CN" i="1" dirty="0" err="1">
                <a:solidFill>
                  <a:prstClr val="black"/>
                </a:solidFill>
                <a:latin typeface="Times New Roman" panose="02020603050405020304" pitchFamily="18" charset="0"/>
                <a:ea typeface="黑体" panose="02010609060101010101" pitchFamily="49" charset="-122"/>
              </a:rPr>
              <a:t>i</a:t>
            </a:r>
            <a:r>
              <a:rPr lang="en-US" altLang="zh-CN" i="1" dirty="0">
                <a:solidFill>
                  <a:prstClr val="black"/>
                </a:solidFill>
                <a:latin typeface="Times New Roman" panose="02020603050405020304" pitchFamily="18" charset="0"/>
                <a:ea typeface="黑体" panose="02010609060101010101" pitchFamily="49" charset="-122"/>
              </a:rPr>
              <a:t>=0~11)</a:t>
            </a:r>
            <a:r>
              <a:rPr lang="zh-CN" altLang="en-US" dirty="0">
                <a:solidFill>
                  <a:prstClr val="black"/>
                </a:solidFill>
                <a:latin typeface="Times New Roman" panose="02020603050405020304" pitchFamily="18" charset="0"/>
                <a:ea typeface="黑体" panose="02010609060101010101" pitchFamily="49" charset="-122"/>
              </a:rPr>
              <a:t>表示归一化梯度方向直方图的每个</a:t>
            </a:r>
            <a:r>
              <a:rPr lang="en-US" altLang="zh-CN" dirty="0">
                <a:solidFill>
                  <a:prstClr val="black"/>
                </a:solidFill>
                <a:latin typeface="Times New Roman" panose="02020603050405020304" pitchFamily="18" charset="0"/>
                <a:ea typeface="黑体" panose="02010609060101010101" pitchFamily="49" charset="-122"/>
              </a:rPr>
              <a:t>bin</a:t>
            </a:r>
            <a:r>
              <a:rPr lang="zh-CN" altLang="en-US" dirty="0">
                <a:solidFill>
                  <a:prstClr val="black"/>
                </a:solidFill>
                <a:latin typeface="Times New Roman" panose="02020603050405020304" pitchFamily="18" charset="0"/>
                <a:ea typeface="黑体" panose="02010609060101010101" pitchFamily="49" charset="-122"/>
              </a:rPr>
              <a:t>中的值；以及</a:t>
            </a:r>
            <a:r>
              <a:rPr lang="en-US" altLang="zh-CN" i="1" dirty="0">
                <a:solidFill>
                  <a:prstClr val="black"/>
                </a:solidFill>
                <a:latin typeface="Times New Roman" panose="02020603050405020304" pitchFamily="18" charset="0"/>
                <a:ea typeface="黑体" panose="02010609060101010101" pitchFamily="49" charset="-122"/>
              </a:rPr>
              <a:t>V</a:t>
            </a:r>
            <a:r>
              <a:rPr lang="en-US" altLang="zh-CN" i="1" baseline="-25000" dirty="0">
                <a:solidFill>
                  <a:prstClr val="black"/>
                </a:solidFill>
                <a:latin typeface="Times New Roman" panose="02020603050405020304" pitchFamily="18" charset="0"/>
                <a:ea typeface="黑体" panose="02010609060101010101" pitchFamily="49" charset="-122"/>
              </a:rPr>
              <a:t>HOG</a:t>
            </a:r>
            <a:r>
              <a:rPr lang="en-US" altLang="zh-CN" i="1" dirty="0">
                <a:solidFill>
                  <a:prstClr val="black"/>
                </a:solidFill>
                <a:latin typeface="Times New Roman" panose="02020603050405020304" pitchFamily="18" charset="0"/>
                <a:ea typeface="黑体" panose="02010609060101010101" pitchFamily="49" charset="-122"/>
              </a:rPr>
              <a:t>(p)</a:t>
            </a:r>
            <a:r>
              <a:rPr lang="en-US" altLang="zh-CN" dirty="0">
                <a:solidFill>
                  <a:prstClr val="black"/>
                </a:solidFill>
                <a:latin typeface="Times New Roman" panose="02020603050405020304" pitchFamily="18" charset="0"/>
                <a:ea typeface="黑体" panose="02010609060101010101" pitchFamily="49" charset="-122"/>
              </a:rPr>
              <a:t> </a:t>
            </a:r>
            <a:r>
              <a:rPr lang="zh-CN" altLang="en-US" dirty="0">
                <a:solidFill>
                  <a:prstClr val="black"/>
                </a:solidFill>
                <a:latin typeface="Times New Roman" panose="02020603050405020304" pitchFamily="18" charset="0"/>
                <a:ea typeface="黑体" panose="02010609060101010101" pitchFamily="49" charset="-122"/>
              </a:rPr>
              <a:t>表示像素</a:t>
            </a:r>
            <a:r>
              <a:rPr lang="en-US" altLang="zh-CN" dirty="0">
                <a:solidFill>
                  <a:prstClr val="black"/>
                </a:solidFill>
                <a:latin typeface="Times New Roman" panose="02020603050405020304" pitchFamily="18" charset="0"/>
                <a:ea typeface="黑体" panose="02010609060101010101" pitchFamily="49" charset="-122"/>
              </a:rPr>
              <a:t>p</a:t>
            </a:r>
            <a:r>
              <a:rPr lang="zh-CN" altLang="en-US" dirty="0">
                <a:solidFill>
                  <a:prstClr val="black"/>
                </a:solidFill>
                <a:latin typeface="Times New Roman" panose="02020603050405020304" pitchFamily="18" charset="0"/>
                <a:ea typeface="黑体" panose="02010609060101010101" pitchFamily="49" charset="-122"/>
              </a:rPr>
              <a:t>的特征描述符。</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与传统的</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特征相比，改进的</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在构造直方图的过程中忽略了梯度范数，使得改进的</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具有线性辐射不变性。此外，传统的</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需要将多个基本描述单元组合成一个块来构造更大的特征描述符。由于立体匹配的代价聚合步骤可以将邻域内的代价聚合在一起，因此改进的</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只在单元级描述像素特征，而不是以块为单位描述像素特征，从而</a:t>
            </a:r>
            <a:r>
              <a:rPr lang="zh-CN" altLang="en-US" b="1" dirty="0">
                <a:solidFill>
                  <a:prstClr val="black"/>
                </a:solidFill>
                <a:latin typeface="Times New Roman" panose="02020603050405020304" pitchFamily="18" charset="0"/>
                <a:ea typeface="黑体" panose="02010609060101010101" pitchFamily="49" charset="-122"/>
              </a:rPr>
              <a:t>避免了重复计算</a:t>
            </a:r>
            <a:r>
              <a:rPr lang="zh-CN" altLang="en-US" dirty="0">
                <a:solidFill>
                  <a:prstClr val="black"/>
                </a:solidFill>
                <a:latin typeface="Times New Roman" panose="02020603050405020304" pitchFamily="18" charset="0"/>
                <a:ea typeface="黑体" panose="02010609060101010101" pitchFamily="49" charset="-122"/>
              </a:rPr>
              <a:t>。</a:t>
            </a:r>
            <a:endParaRPr lang="en-US" altLang="zh-CN"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dirty="0">
                <a:solidFill>
                  <a:prstClr val="black"/>
                </a:solidFill>
                <a:latin typeface="Times New Roman" panose="02020603050405020304" pitchFamily="18" charset="0"/>
                <a:ea typeface="黑体" panose="02010609060101010101" pitchFamily="49" charset="-122"/>
              </a:rPr>
              <a:t>本文将对应的</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特征描述符之间的距离作为代价度量，如公式</a:t>
            </a:r>
            <a:r>
              <a:rPr lang="en-US" altLang="zh-CN" dirty="0">
                <a:solidFill>
                  <a:prstClr val="black"/>
                </a:solidFill>
                <a:latin typeface="Times New Roman" panose="02020603050405020304" pitchFamily="18" charset="0"/>
                <a:ea typeface="黑体" panose="02010609060101010101" pitchFamily="49" charset="-122"/>
              </a:rPr>
              <a:t>(4)</a:t>
            </a:r>
            <a:r>
              <a:rPr lang="zh-CN" altLang="en-US" dirty="0">
                <a:solidFill>
                  <a:prstClr val="black"/>
                </a:solidFill>
                <a:latin typeface="Times New Roman" panose="02020603050405020304" pitchFamily="18" charset="0"/>
                <a:ea typeface="黑体" panose="02010609060101010101" pitchFamily="49" charset="-122"/>
              </a:rPr>
              <a:t>所示。为了更准确地描述像素特征，本文将</a:t>
            </a:r>
            <a:r>
              <a:rPr lang="en-US" altLang="zh-CN" dirty="0">
                <a:solidFill>
                  <a:prstClr val="black"/>
                </a:solidFill>
                <a:latin typeface="Times New Roman" panose="02020603050405020304" pitchFamily="18" charset="0"/>
                <a:ea typeface="黑体" panose="02010609060101010101" pitchFamily="49" charset="-122"/>
              </a:rPr>
              <a:t>HOG</a:t>
            </a:r>
            <a:r>
              <a:rPr lang="zh-CN" altLang="en-US" dirty="0">
                <a:solidFill>
                  <a:prstClr val="black"/>
                </a:solidFill>
                <a:latin typeface="Times New Roman" panose="02020603050405020304" pitchFamily="18" charset="0"/>
                <a:ea typeface="黑体" panose="02010609060101010101" pitchFamily="49" charset="-122"/>
              </a:rPr>
              <a:t>和</a:t>
            </a:r>
            <a:r>
              <a:rPr lang="en-US" altLang="zh-CN" dirty="0">
                <a:solidFill>
                  <a:prstClr val="black"/>
                </a:solidFill>
                <a:latin typeface="Times New Roman" panose="02020603050405020304" pitchFamily="18" charset="0"/>
                <a:ea typeface="黑体" panose="02010609060101010101" pitchFamily="49" charset="-122"/>
              </a:rPr>
              <a:t>Census</a:t>
            </a:r>
            <a:r>
              <a:rPr lang="zh-CN" altLang="en-US" dirty="0">
                <a:solidFill>
                  <a:prstClr val="black"/>
                </a:solidFill>
                <a:latin typeface="Times New Roman" panose="02020603050405020304" pitchFamily="18" charset="0"/>
                <a:ea typeface="黑体" panose="02010609060101010101" pitchFamily="49" charset="-122"/>
              </a:rPr>
              <a:t>结合起来作为最终的代价度量，如公式</a:t>
            </a:r>
            <a:r>
              <a:rPr lang="en-US" altLang="zh-CN" dirty="0">
                <a:solidFill>
                  <a:prstClr val="black"/>
                </a:solidFill>
                <a:latin typeface="Times New Roman" panose="02020603050405020304" pitchFamily="18" charset="0"/>
                <a:ea typeface="黑体" panose="02010609060101010101" pitchFamily="49" charset="-122"/>
              </a:rPr>
              <a:t>(5)</a:t>
            </a:r>
            <a:r>
              <a:rPr lang="zh-CN" altLang="en-US" dirty="0">
                <a:solidFill>
                  <a:prstClr val="black"/>
                </a:solidFill>
                <a:latin typeface="Times New Roman" panose="02020603050405020304" pitchFamily="18" charset="0"/>
                <a:ea typeface="黑体" panose="02010609060101010101" pitchFamily="49" charset="-122"/>
              </a:rPr>
              <a:t>所示。</a:t>
            </a:r>
            <a:endParaRPr lang="en-US" altLang="zh-CN"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9</a:t>
            </a:fld>
            <a:endParaRPr lang="zh-CN" altLang="en-US" dirty="0"/>
          </a:p>
        </p:txBody>
      </p:sp>
      <p:pic>
        <p:nvPicPr>
          <p:cNvPr id="2" name="图片 1">
            <a:extLst>
              <a:ext uri="{FF2B5EF4-FFF2-40B4-BE49-F238E27FC236}">
                <a16:creationId xmlns:a16="http://schemas.microsoft.com/office/drawing/2014/main" id="{6C56AF7D-A019-4D5F-B357-8B4896E75A66}"/>
              </a:ext>
            </a:extLst>
          </p:cNvPr>
          <p:cNvPicPr>
            <a:picLocks noChangeAspect="1"/>
          </p:cNvPicPr>
          <p:nvPr/>
        </p:nvPicPr>
        <p:blipFill>
          <a:blip r:embed="rId3"/>
          <a:stretch>
            <a:fillRect/>
          </a:stretch>
        </p:blipFill>
        <p:spPr>
          <a:xfrm>
            <a:off x="3527837" y="3413007"/>
            <a:ext cx="5136325" cy="419136"/>
          </a:xfrm>
          <a:prstGeom prst="rect">
            <a:avLst/>
          </a:prstGeom>
        </p:spPr>
      </p:pic>
    </p:spTree>
    <p:extLst>
      <p:ext uri="{BB962C8B-B14F-4D97-AF65-F5344CB8AC3E}">
        <p14:creationId xmlns:p14="http://schemas.microsoft.com/office/powerpoint/2010/main" val="604714951"/>
      </p:ext>
    </p:extLst>
  </p:cSld>
  <p:clrMapOvr>
    <a:masterClrMapping/>
  </p:clrMapOvr>
  <p:transition advTm="40845"/>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3" id="{ACC559EA-9D7E-48FF-875B-25A59C1DBEAA}" vid="{51AFB2B1-8E2C-4CD8-9E50-FE2F65C7466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论文模板</Template>
  <TotalTime>925</TotalTime>
  <Words>6326</Words>
  <Application>Microsoft Office PowerPoint</Application>
  <PresentationFormat>宽屏</PresentationFormat>
  <Paragraphs>221</Paragraphs>
  <Slides>29</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等线</vt:lpstr>
      <vt:lpstr>等线 Light</vt:lpstr>
      <vt:lpstr>黑体</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董 泽华</dc:creator>
  <cp:lastModifiedBy>董 泽华</cp:lastModifiedBy>
  <cp:revision>231</cp:revision>
  <dcterms:created xsi:type="dcterms:W3CDTF">2022-06-12T14:16:57Z</dcterms:created>
  <dcterms:modified xsi:type="dcterms:W3CDTF">2022-06-13T06:40:57Z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2052-11.1.0.11566</vt:lpwstr>
  </property>
  <property fmtid="{D5CDD505-2E9C-101B-9397-08002B2CF9AE}" pid="3" name="ICV">
    <vt:lpwstr>47813BB548094029879A61EED0261988</vt:lpwstr>
  </property>
</Properties>
</file>