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Pacifico"/>
      <p:regular r:id="rId36"/>
    </p:embeddedFont>
    <p:embeddedFont>
      <p:font typeface="Old Standard TT"/>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OldStandardTT-regular.fntdata"/><Relationship Id="rId14" Type="http://schemas.openxmlformats.org/officeDocument/2006/relationships/slide" Target="slides/slide9.xml"/><Relationship Id="rId36" Type="http://schemas.openxmlformats.org/officeDocument/2006/relationships/font" Target="fonts/Pacifico-regular.fntdata"/><Relationship Id="rId17" Type="http://schemas.openxmlformats.org/officeDocument/2006/relationships/slide" Target="slides/slide12.xml"/><Relationship Id="rId39" Type="http://schemas.openxmlformats.org/officeDocument/2006/relationships/font" Target="fonts/OldStandardTT-italic.fntdata"/><Relationship Id="rId16" Type="http://schemas.openxmlformats.org/officeDocument/2006/relationships/slide" Target="slides/slide11.xml"/><Relationship Id="rId38" Type="http://schemas.openxmlformats.org/officeDocument/2006/relationships/font" Target="fonts/OldStandardT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97f4a990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97f4a99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cd8029e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cd8029e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cd8029e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cd8029e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0cfb49057_3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0cfb49057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97f4a990d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97f4a990d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59e6122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59e6122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59e61225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59e612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59e61225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59e61225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59e61225d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59e6122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97f4a990d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97f4a990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0cfb4905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0cfb4905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97f4a990d_1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97f4a990d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97f4a990d_1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97f4a990d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97f4a990d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97f4a990d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97f4a98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97f4a98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0cfb4905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0cfb4905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97f4a990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97f4a990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97f4a990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97f4a990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97f4a990d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97f4a990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97f4a990d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97f4a990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97f4a990d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97f4a990d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97f4a990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97f4a990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97f4a990d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97f4a990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arduino.cc/en/Main/Products" TargetMode="External"/><Relationship Id="rId4" Type="http://schemas.openxmlformats.org/officeDocument/2006/relationships/hyperlink" Target="https://www.arduino.cc/en/Reference/HomePage" TargetMode="External"/><Relationship Id="rId5" Type="http://schemas.openxmlformats.org/officeDocument/2006/relationships/hyperlink" Target="http://wiring.org.co/" TargetMode="External"/><Relationship Id="rId6" Type="http://schemas.openxmlformats.org/officeDocument/2006/relationships/hyperlink" Target="https://www.arduino.cc/en/Main/Software" TargetMode="External"/><Relationship Id="rId7" Type="http://schemas.openxmlformats.org/officeDocument/2006/relationships/hyperlink" Target="https://processing.org/" TargetMode="External"/><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en.wikipedia.org/wiki/Wi-Fi" TargetMode="External"/><Relationship Id="rId4" Type="http://schemas.openxmlformats.org/officeDocument/2006/relationships/hyperlink" Target="https://en.wikipedia.org/wiki/TCP/IP_stack" TargetMode="External"/><Relationship Id="rId5" Type="http://schemas.openxmlformats.org/officeDocument/2006/relationships/hyperlink" Target="https://en.wikipedia.org/wiki/Microcontroller" TargetMode="External"/><Relationship Id="rId6" Type="http://schemas.openxmlformats.org/officeDocument/2006/relationships/hyperlink" Target="https://en.wikipedia.org/wiki/Hayes_command_set" TargetMode="External"/><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36500" y="18552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Human Activity Recognition System</a:t>
            </a:r>
            <a:endParaRPr/>
          </a:p>
        </p:txBody>
      </p:sp>
      <p:sp>
        <p:nvSpPr>
          <p:cNvPr id="60" name="Google Shape;60;p13"/>
          <p:cNvSpPr txBox="1"/>
          <p:nvPr>
            <p:ph idx="1" type="subTitle"/>
          </p:nvPr>
        </p:nvSpPr>
        <p:spPr>
          <a:xfrm>
            <a:off x="527050" y="3710404"/>
            <a:ext cx="8118600" cy="10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000" u="sng">
                <a:solidFill>
                  <a:srgbClr val="FFFFFF"/>
                </a:solidFill>
                <a:latin typeface="Arial"/>
                <a:ea typeface="Arial"/>
                <a:cs typeface="Arial"/>
                <a:sym typeface="Arial"/>
              </a:rPr>
              <a:t>Group Members :</a:t>
            </a:r>
            <a:endParaRPr b="1" sz="1000" u="sng">
              <a:solidFill>
                <a:srgbClr val="FFFFFF"/>
              </a:solidFill>
              <a:latin typeface="Arial"/>
              <a:ea typeface="Arial"/>
              <a:cs typeface="Arial"/>
              <a:sym typeface="Arial"/>
            </a:endParaRPr>
          </a:p>
          <a:p>
            <a:pPr indent="0" lvl="0" marL="0" rtl="0" algn="r">
              <a:spcBef>
                <a:spcPts val="0"/>
              </a:spcBef>
              <a:spcAft>
                <a:spcPts val="0"/>
              </a:spcAft>
              <a:buNone/>
            </a:pPr>
            <a:r>
              <a:rPr b="1" lang="en" sz="1000">
                <a:solidFill>
                  <a:srgbClr val="FFFFFF"/>
                </a:solidFill>
                <a:latin typeface="Arial"/>
                <a:ea typeface="Arial"/>
                <a:cs typeface="Arial"/>
                <a:sym typeface="Arial"/>
              </a:rPr>
              <a:t>   </a:t>
            </a:r>
            <a:endParaRPr b="1" sz="1000">
              <a:solidFill>
                <a:srgbClr val="FFFFFF"/>
              </a:solidFill>
              <a:latin typeface="Arial"/>
              <a:ea typeface="Arial"/>
              <a:cs typeface="Arial"/>
              <a:sym typeface="Arial"/>
            </a:endParaRPr>
          </a:p>
          <a:p>
            <a:pPr indent="0" lvl="0" marL="0" rtl="0" algn="r">
              <a:spcBef>
                <a:spcPts val="0"/>
              </a:spcBef>
              <a:spcAft>
                <a:spcPts val="0"/>
              </a:spcAft>
              <a:buClr>
                <a:schemeClr val="dk1"/>
              </a:buClr>
              <a:buSzPts val="1100"/>
              <a:buFont typeface="Arial"/>
              <a:buNone/>
            </a:pPr>
            <a:r>
              <a:rPr b="1" lang="en" sz="1000">
                <a:solidFill>
                  <a:srgbClr val="FFFFFF"/>
                </a:solidFill>
                <a:latin typeface="Arial"/>
                <a:ea typeface="Arial"/>
                <a:cs typeface="Arial"/>
                <a:sym typeface="Arial"/>
              </a:rPr>
              <a:t>Manan Mittal - IEC2018056</a:t>
            </a:r>
            <a:endParaRPr b="1" sz="1000">
              <a:solidFill>
                <a:srgbClr val="FFFFFF"/>
              </a:solidFill>
              <a:latin typeface="Arial"/>
              <a:ea typeface="Arial"/>
              <a:cs typeface="Arial"/>
              <a:sym typeface="Arial"/>
            </a:endParaRPr>
          </a:p>
          <a:p>
            <a:pPr indent="0" lvl="0" marL="0" rtl="0" algn="r">
              <a:spcBef>
                <a:spcPts val="0"/>
              </a:spcBef>
              <a:spcAft>
                <a:spcPts val="0"/>
              </a:spcAft>
              <a:buClr>
                <a:schemeClr val="dk1"/>
              </a:buClr>
              <a:buSzPts val="1100"/>
              <a:buFont typeface="Arial"/>
              <a:buNone/>
            </a:pPr>
            <a:r>
              <a:rPr b="1" lang="en" sz="1000">
                <a:solidFill>
                  <a:srgbClr val="FFFFFF"/>
                </a:solidFill>
                <a:latin typeface="Arial"/>
                <a:ea typeface="Arial"/>
                <a:cs typeface="Arial"/>
                <a:sym typeface="Arial"/>
              </a:rPr>
              <a:t>Likith Kumar - IEC2018064</a:t>
            </a:r>
            <a:endParaRPr b="1" sz="1000">
              <a:solidFill>
                <a:srgbClr val="FFFFFF"/>
              </a:solidFill>
              <a:latin typeface="Arial"/>
              <a:ea typeface="Arial"/>
              <a:cs typeface="Arial"/>
              <a:sym typeface="Arial"/>
            </a:endParaRPr>
          </a:p>
          <a:p>
            <a:pPr indent="0" lvl="0" marL="0" rtl="0" algn="r">
              <a:spcBef>
                <a:spcPts val="0"/>
              </a:spcBef>
              <a:spcAft>
                <a:spcPts val="0"/>
              </a:spcAft>
              <a:buClr>
                <a:schemeClr val="dk1"/>
              </a:buClr>
              <a:buSzPts val="1100"/>
              <a:buFont typeface="Arial"/>
              <a:buNone/>
            </a:pPr>
            <a:r>
              <a:rPr b="1" lang="en" sz="1000">
                <a:solidFill>
                  <a:srgbClr val="FFFFFF"/>
                </a:solidFill>
                <a:latin typeface="Arial"/>
                <a:ea typeface="Arial"/>
                <a:cs typeface="Arial"/>
                <a:sym typeface="Arial"/>
              </a:rPr>
              <a:t>Rayan Kejriwal - IEC2018080</a:t>
            </a:r>
            <a:endParaRPr b="1" sz="1000">
              <a:solidFill>
                <a:srgbClr val="FFFFFF"/>
              </a:solidFill>
              <a:latin typeface="Arial"/>
              <a:ea typeface="Arial"/>
              <a:cs typeface="Arial"/>
              <a:sym typeface="Arial"/>
            </a:endParaRPr>
          </a:p>
          <a:p>
            <a:pPr indent="0" lvl="0" marL="0" rtl="0" algn="r">
              <a:spcBef>
                <a:spcPts val="0"/>
              </a:spcBef>
              <a:spcAft>
                <a:spcPts val="0"/>
              </a:spcAft>
              <a:buClr>
                <a:schemeClr val="dk1"/>
              </a:buClr>
              <a:buSzPts val="1100"/>
              <a:buFont typeface="Arial"/>
              <a:buNone/>
            </a:pPr>
            <a:r>
              <a:t/>
            </a:r>
            <a:endParaRPr b="1" sz="1000">
              <a:solidFill>
                <a:srgbClr val="FFFFFF"/>
              </a:solidFill>
              <a:latin typeface="Arial"/>
              <a:ea typeface="Arial"/>
              <a:cs typeface="Arial"/>
              <a:sym typeface="Arial"/>
            </a:endParaRPr>
          </a:p>
          <a:p>
            <a:pPr indent="0" lvl="0" marL="0" rtl="0" algn="r">
              <a:spcBef>
                <a:spcPts val="0"/>
              </a:spcBef>
              <a:spcAft>
                <a:spcPts val="0"/>
              </a:spcAft>
              <a:buClr>
                <a:schemeClr val="dk1"/>
              </a:buClr>
              <a:buSzPts val="1100"/>
              <a:buFont typeface="Arial"/>
              <a:buNone/>
            </a:pPr>
            <a:r>
              <a:rPr b="1" lang="en" sz="1000">
                <a:solidFill>
                  <a:srgbClr val="FFFFFF"/>
                </a:solidFill>
                <a:latin typeface="Arial"/>
                <a:ea typeface="Arial"/>
                <a:cs typeface="Arial"/>
                <a:sym typeface="Arial"/>
              </a:rPr>
              <a:t>Mini Project Supervisor - Dr. Rajat Sir</a:t>
            </a:r>
            <a:endParaRPr b="1" sz="1000">
              <a:solidFill>
                <a:srgbClr val="FFFFFF"/>
              </a:solidFill>
              <a:latin typeface="Arial"/>
              <a:ea typeface="Arial"/>
              <a:cs typeface="Arial"/>
              <a:sym typeface="Arial"/>
            </a:endParaRPr>
          </a:p>
          <a:p>
            <a:pPr indent="0" lvl="0" marL="0" rtl="0" algn="r">
              <a:spcBef>
                <a:spcPts val="0"/>
              </a:spcBef>
              <a:spcAft>
                <a:spcPts val="0"/>
              </a:spcAft>
              <a:buClr>
                <a:schemeClr val="dk1"/>
              </a:buClr>
              <a:buSzPts val="1100"/>
              <a:buFont typeface="Arial"/>
              <a:buNone/>
            </a:pPr>
            <a:r>
              <a:rPr b="1" lang="en" sz="1000">
                <a:solidFill>
                  <a:srgbClr val="FFFFFF"/>
                </a:solidFill>
                <a:latin typeface="Arial"/>
                <a:ea typeface="Arial"/>
                <a:cs typeface="Arial"/>
                <a:sym typeface="Arial"/>
              </a:rPr>
              <a:t>(HoD ECE, IIIT Allahabad)</a:t>
            </a:r>
            <a:endParaRPr b="1" sz="1000">
              <a:solidFill>
                <a:srgbClr val="FFFFFF"/>
              </a:solidFill>
              <a:latin typeface="Arial"/>
              <a:ea typeface="Arial"/>
              <a:cs typeface="Arial"/>
              <a:sym typeface="Arial"/>
            </a:endParaRPr>
          </a:p>
          <a:p>
            <a:pPr indent="0" lvl="0" marL="0" rtl="0" algn="r">
              <a:spcBef>
                <a:spcPts val="0"/>
              </a:spcBef>
              <a:spcAft>
                <a:spcPts val="0"/>
              </a:spcAft>
              <a:buNone/>
            </a:pPr>
            <a:r>
              <a:t/>
            </a:r>
            <a:endParaRPr sz="300">
              <a:solidFill>
                <a:srgbClr val="FFFFFF"/>
              </a:solidFill>
            </a:endParaRPr>
          </a:p>
        </p:txBody>
      </p:sp>
      <p:sp>
        <p:nvSpPr>
          <p:cNvPr id="61" name="Google Shape;61;p13"/>
          <p:cNvSpPr txBox="1"/>
          <p:nvPr>
            <p:ph type="ctrTitle"/>
          </p:nvPr>
        </p:nvSpPr>
        <p:spPr>
          <a:xfrm>
            <a:off x="527050" y="246450"/>
            <a:ext cx="5869200" cy="119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2800" u="sng">
                <a:latin typeface="Pacifico"/>
                <a:ea typeface="Pacifico"/>
                <a:cs typeface="Pacifico"/>
                <a:sym typeface="Pacifico"/>
              </a:rPr>
              <a:t>Mini Project - VI</a:t>
            </a:r>
            <a:r>
              <a:rPr baseline="30000" i="1" lang="en" sz="2800" u="sng">
                <a:latin typeface="Pacifico"/>
                <a:ea typeface="Pacifico"/>
                <a:cs typeface="Pacifico"/>
                <a:sym typeface="Pacifico"/>
              </a:rPr>
              <a:t>th</a:t>
            </a:r>
            <a:r>
              <a:rPr i="1" lang="en" sz="2800" u="sng">
                <a:latin typeface="Pacifico"/>
                <a:ea typeface="Pacifico"/>
                <a:cs typeface="Pacifico"/>
                <a:sym typeface="Pacifico"/>
              </a:rPr>
              <a:t> Semester</a:t>
            </a:r>
            <a:r>
              <a:rPr i="1" lang="en" sz="2800">
                <a:latin typeface="Pacifico"/>
                <a:ea typeface="Pacifico"/>
                <a:cs typeface="Pacifico"/>
                <a:sym typeface="Pacifico"/>
              </a:rPr>
              <a:t> </a:t>
            </a:r>
            <a:r>
              <a:rPr i="1" lang="en" sz="2400">
                <a:latin typeface="Pacifico"/>
                <a:ea typeface="Pacifico"/>
                <a:cs typeface="Pacifico"/>
                <a:sym typeface="Pacifico"/>
              </a:rPr>
              <a:t> </a:t>
            </a:r>
            <a:endParaRPr i="1" sz="2400">
              <a:latin typeface="Pacifico"/>
              <a:ea typeface="Pacifico"/>
              <a:cs typeface="Pacifico"/>
              <a:sym typeface="Pacifico"/>
            </a:endParaRPr>
          </a:p>
          <a:p>
            <a:pPr indent="0" lvl="0" marL="0" rtl="0" algn="l">
              <a:spcBef>
                <a:spcPts val="0"/>
              </a:spcBef>
              <a:spcAft>
                <a:spcPts val="0"/>
              </a:spcAft>
              <a:buNone/>
            </a:pPr>
            <a:r>
              <a:t/>
            </a:r>
            <a:endParaRPr>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 Nano-MPU6050</a:t>
            </a:r>
            <a:endParaRPr/>
          </a:p>
        </p:txBody>
      </p:sp>
      <p:pic>
        <p:nvPicPr>
          <p:cNvPr id="136" name="Google Shape;136;p22"/>
          <p:cNvPicPr preferRelativeResize="0"/>
          <p:nvPr/>
        </p:nvPicPr>
        <p:blipFill>
          <a:blip r:embed="rId3">
            <a:alphaModFix/>
          </a:blip>
          <a:stretch>
            <a:fillRect/>
          </a:stretch>
        </p:blipFill>
        <p:spPr>
          <a:xfrm>
            <a:off x="1062225" y="1247025"/>
            <a:ext cx="3390900" cy="3362325"/>
          </a:xfrm>
          <a:prstGeom prst="rect">
            <a:avLst/>
          </a:prstGeom>
          <a:noFill/>
          <a:ln>
            <a:noFill/>
          </a:ln>
        </p:spPr>
      </p:pic>
      <p:sp>
        <p:nvSpPr>
          <p:cNvPr id="137" name="Google Shape;137;p22"/>
          <p:cNvSpPr txBox="1"/>
          <p:nvPr/>
        </p:nvSpPr>
        <p:spPr>
          <a:xfrm>
            <a:off x="4900900" y="1831775"/>
            <a:ext cx="40164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ArduinoNano                                                         MPU6050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5v    -------------------------------------------------     Vcc</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Gnd    ---------------------------------------------   Gnd</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      A5    ------------------------------</a:t>
            </a:r>
            <a:r>
              <a:rPr lang="en" sz="1200">
                <a:solidFill>
                  <a:schemeClr val="dk1"/>
                </a:solidFill>
                <a:latin typeface="Times New Roman"/>
                <a:ea typeface="Times New Roman"/>
                <a:cs typeface="Times New Roman"/>
                <a:sym typeface="Times New Roman"/>
              </a:rPr>
              <a:t>-----------------    SCL</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A4    -------------------------------------------    SDA</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Arduino Nano-ESP8266</a:t>
            </a:r>
            <a:endParaRPr/>
          </a:p>
        </p:txBody>
      </p:sp>
      <p:sp>
        <p:nvSpPr>
          <p:cNvPr id="143" name="Google Shape;143;p23"/>
          <p:cNvSpPr txBox="1"/>
          <p:nvPr/>
        </p:nvSpPr>
        <p:spPr>
          <a:xfrm>
            <a:off x="4900900" y="1831775"/>
            <a:ext cx="4016400" cy="3694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ArduinoNano      				ESP8266</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                                                                                                           3.3    ----------------------------------------------------    3.3</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     3.3    ----------------------------------------------------    En</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    Gnd    ---------------------------------------------------   Gnd</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      Tx    ---------------------------------------------------    Rx</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200">
                <a:solidFill>
                  <a:schemeClr val="dk1"/>
                </a:solidFill>
                <a:latin typeface="Times New Roman"/>
                <a:ea typeface="Times New Roman"/>
                <a:cs typeface="Times New Roman"/>
                <a:sym typeface="Times New Roman"/>
              </a:rPr>
              <a:t>      Rx    ---------------------------------------------------    Tx</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pic>
        <p:nvPicPr>
          <p:cNvPr id="144" name="Google Shape;144;p23"/>
          <p:cNvPicPr preferRelativeResize="0"/>
          <p:nvPr/>
        </p:nvPicPr>
        <p:blipFill>
          <a:blip r:embed="rId3">
            <a:alphaModFix/>
          </a:blip>
          <a:stretch>
            <a:fillRect/>
          </a:stretch>
        </p:blipFill>
        <p:spPr>
          <a:xfrm>
            <a:off x="152400" y="1210625"/>
            <a:ext cx="4596100" cy="37230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Filtering of sensor acceleration and gyro signals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Butterworth Low Pass Filter</a:t>
            </a:r>
            <a:endParaRPr/>
          </a:p>
          <a:p>
            <a:pPr indent="0" lvl="0" marL="0" rtl="0" algn="l">
              <a:spcBef>
                <a:spcPts val="0"/>
              </a:spcBef>
              <a:spcAft>
                <a:spcPts val="0"/>
              </a:spcAft>
              <a:buNone/>
            </a:pPr>
            <a:r>
              <a:t/>
            </a:r>
            <a:endParaRPr/>
          </a:p>
        </p:txBody>
      </p:sp>
      <p:sp>
        <p:nvSpPr>
          <p:cNvPr id="155" name="Google Shape;155;p25"/>
          <p:cNvSpPr txBox="1"/>
          <p:nvPr>
            <p:ph idx="2" type="body"/>
          </p:nvPr>
        </p:nvSpPr>
        <p:spPr>
          <a:xfrm>
            <a:off x="3717925" y="1171675"/>
            <a:ext cx="51144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A Butterworth filter is a type of signal processing filter designed to have a frequency response as flat as possible in the passband. Hence the Butterworth filter is also known as “maximally flat magnitude filter”. The frequency response of the Butterworth filter is flat in the passband (i.e. a bandpass filter) and roll-offs towards zero in the stopband. The rate of roll-off response depends on the order of the filter. The number of reactive elements used in the filter circuit will decide the order of the filter.The inductor and capacitor are reactive elements used in filters. But in the case of Butterworth filter only capacitors are used. So, the number of capacitors will decide the order of the filter.</a:t>
            </a:r>
            <a:endParaRPr sz="1500"/>
          </a:p>
          <a:p>
            <a:pPr indent="0" lvl="0" marL="0" rtl="0" algn="just">
              <a:spcBef>
                <a:spcPts val="1600"/>
              </a:spcBef>
              <a:spcAft>
                <a:spcPts val="0"/>
              </a:spcAft>
              <a:buNone/>
            </a:pPr>
            <a:r>
              <a:t/>
            </a:r>
            <a:endParaRPr sz="1500"/>
          </a:p>
          <a:p>
            <a:pPr indent="0" lvl="0" marL="0" rtl="0" algn="just">
              <a:spcBef>
                <a:spcPts val="1600"/>
              </a:spcBef>
              <a:spcAft>
                <a:spcPts val="1600"/>
              </a:spcAft>
              <a:buNone/>
            </a:pPr>
            <a:r>
              <a:t/>
            </a:r>
            <a:endParaRPr sz="1500"/>
          </a:p>
        </p:txBody>
      </p:sp>
      <p:pic>
        <p:nvPicPr>
          <p:cNvPr id="156" name="Google Shape;156;p25"/>
          <p:cNvPicPr preferRelativeResize="0"/>
          <p:nvPr/>
        </p:nvPicPr>
        <p:blipFill rotWithShape="1">
          <a:blip r:embed="rId3">
            <a:alphaModFix/>
          </a:blip>
          <a:srcRect b="20141" l="61370" r="0" t="8860"/>
          <a:stretch/>
        </p:blipFill>
        <p:spPr>
          <a:xfrm>
            <a:off x="311700" y="1608050"/>
            <a:ext cx="2914432" cy="286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225200" y="932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Appropriate Filters and their Orders</a:t>
            </a:r>
            <a:endParaRPr/>
          </a:p>
        </p:txBody>
      </p:sp>
      <p:sp>
        <p:nvSpPr>
          <p:cNvPr id="162" name="Google Shape;162;p26"/>
          <p:cNvSpPr txBox="1"/>
          <p:nvPr/>
        </p:nvSpPr>
        <p:spPr>
          <a:xfrm>
            <a:off x="360750" y="1114400"/>
            <a:ext cx="84225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The features selected for this database come from the accelerometer and gyroscope 3-axial raw signals tAcc-XYZ and tGyro-XYZ. </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These time domain signals (prefix 't' to denote time) were captured at a constant rate of 50 Hz. </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They are to be filtered using a 3rd order low pass Butterworth filter with a corner frequency of 20 Hz to remove noise. </a:t>
            </a:r>
            <a:endParaRPr sz="1800">
              <a:solidFill>
                <a:schemeClr val="dk1"/>
              </a:solidFill>
              <a:latin typeface="Old Standard TT"/>
              <a:ea typeface="Old Standard TT"/>
              <a:cs typeface="Old Standard TT"/>
              <a:sym typeface="Old Standard T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Old Standard TT"/>
                <a:ea typeface="Old Standard TT"/>
                <a:cs typeface="Old Standard TT"/>
                <a:sym typeface="Old Standard TT"/>
              </a:rPr>
              <a:t>The acceleration signal was then separated into -  body and gravity acceleration signals (tBodyAcc-XYZ and tGravityAcc-XYZ) using another low pass Butterworth filter with a corner frequency of 0.3 Hz.</a:t>
            </a:r>
            <a:r>
              <a:rPr lang="en" sz="1800">
                <a:solidFill>
                  <a:schemeClr val="dk1"/>
                </a:solidFill>
              </a:rPr>
              <a:t> </a:t>
            </a:r>
            <a:endParaRPr sz="18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Implementation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277100"/>
            <a:ext cx="8520600" cy="9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t>
            </a:r>
            <a:endParaRPr/>
          </a:p>
          <a:p>
            <a:pPr indent="0" lvl="0" marL="0" rtl="0" algn="r">
              <a:spcBef>
                <a:spcPts val="0"/>
              </a:spcBef>
              <a:spcAft>
                <a:spcPts val="0"/>
              </a:spcAft>
              <a:buNone/>
            </a:pPr>
            <a:r>
              <a:rPr b="1" lang="en" sz="2300">
                <a:solidFill>
                  <a:schemeClr val="lt2"/>
                </a:solidFill>
                <a:latin typeface="Times New Roman"/>
                <a:ea typeface="Times New Roman"/>
                <a:cs typeface="Times New Roman"/>
                <a:sym typeface="Times New Roman"/>
              </a:rPr>
              <a:t>Deriving New Predictive Features</a:t>
            </a:r>
            <a:endParaRPr sz="3700">
              <a:solidFill>
                <a:schemeClr val="lt2"/>
              </a:solidFill>
            </a:endParaRPr>
          </a:p>
        </p:txBody>
      </p:sp>
      <p:sp>
        <p:nvSpPr>
          <p:cNvPr id="173" name="Google Shape;173;p28"/>
          <p:cNvSpPr txBox="1"/>
          <p:nvPr/>
        </p:nvSpPr>
        <p:spPr>
          <a:xfrm>
            <a:off x="518025" y="1411775"/>
            <a:ext cx="8167800" cy="33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u="sng">
                <a:solidFill>
                  <a:schemeClr val="dk1"/>
                </a:solidFill>
                <a:latin typeface="Old Standard TT"/>
                <a:ea typeface="Old Standard TT"/>
                <a:cs typeface="Old Standard TT"/>
                <a:sym typeface="Old Standard TT"/>
              </a:rPr>
              <a:t>Approach</a:t>
            </a:r>
            <a:r>
              <a:rPr lang="en" sz="1700">
                <a:solidFill>
                  <a:schemeClr val="dk1"/>
                </a:solidFill>
                <a:latin typeface="Old Standard TT"/>
                <a:ea typeface="Old Standard TT"/>
                <a:cs typeface="Old Standard TT"/>
                <a:sym typeface="Old Standard TT"/>
              </a:rPr>
              <a:t> - The idea is to add as many features as possible and then apply feature reduction techniques later to preserve only the most important features which are highly predictive and very uncorrelated with each other so as to maintain a perfect balance of bias and variance in our model.</a:t>
            </a:r>
            <a:endParaRPr sz="17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900">
                <a:solidFill>
                  <a:schemeClr val="dk1"/>
                </a:solidFill>
                <a:latin typeface="Old Standard TT"/>
                <a:ea typeface="Old Standard TT"/>
                <a:cs typeface="Old Standard TT"/>
                <a:sym typeface="Old Standard TT"/>
              </a:rPr>
              <a:t>Main Methods Used for Feature Addition : </a:t>
            </a:r>
            <a:endParaRPr sz="19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500">
                <a:solidFill>
                  <a:schemeClr val="dk1"/>
                </a:solidFill>
                <a:latin typeface="Old Standard TT"/>
                <a:ea typeface="Old Standard TT"/>
                <a:cs typeface="Old Standard TT"/>
                <a:sym typeface="Old Standard TT"/>
              </a:rPr>
              <a:t>1. We Specifically get 9 features after filtration &gt;  tGyro-XYZ + tBodyAcc-XYZ + tGravityAcc-XYZ</a:t>
            </a:r>
            <a:endParaRPr sz="15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1600"/>
              </a:spcAft>
              <a:buNone/>
            </a:pPr>
            <a:r>
              <a:rPr lang="en" sz="1500">
                <a:solidFill>
                  <a:schemeClr val="dk1"/>
                </a:solidFill>
                <a:latin typeface="Old Standard TT"/>
                <a:ea typeface="Old Standard TT"/>
                <a:cs typeface="Old Standard TT"/>
                <a:sym typeface="Old Standard TT"/>
              </a:rPr>
              <a:t>2. tBodyAcc-XYZ (body linear acceleration) and tGyro-XYZ (angular velocity) were derived in time to obtain Jerk signals (tBodyAccJerk-XYZ and tBodyGyroJerk-XYZ)</a:t>
            </a:r>
            <a:endParaRPr sz="800">
              <a:solidFill>
                <a:schemeClr val="dk1"/>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7" name="Shape 177"/>
        <p:cNvGrpSpPr/>
        <p:nvPr/>
      </p:nvGrpSpPr>
      <p:grpSpPr>
        <a:xfrm>
          <a:off x="0" y="0"/>
          <a:ext cx="0" cy="0"/>
          <a:chOff x="0" y="0"/>
          <a:chExt cx="0" cy="0"/>
        </a:xfrm>
      </p:grpSpPr>
      <p:sp>
        <p:nvSpPr>
          <p:cNvPr id="178" name="Google Shape;178;p29"/>
          <p:cNvSpPr/>
          <p:nvPr/>
        </p:nvSpPr>
        <p:spPr>
          <a:xfrm>
            <a:off x="6101525" y="973025"/>
            <a:ext cx="2623500" cy="1539300"/>
          </a:xfrm>
          <a:prstGeom prst="rect">
            <a:avLst/>
          </a:prstGeom>
          <a:solidFill>
            <a:schemeClr val="dk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457200" rtl="0" algn="l">
              <a:lnSpc>
                <a:spcPct val="115000"/>
              </a:lnSpc>
              <a:spcBef>
                <a:spcPts val="0"/>
              </a:spcBef>
              <a:spcAft>
                <a:spcPts val="1600"/>
              </a:spcAft>
              <a:buNone/>
            </a:pPr>
            <a:r>
              <a:rPr lang="en" sz="1300">
                <a:solidFill>
                  <a:schemeClr val="lt1"/>
                </a:solidFill>
              </a:rPr>
              <a:t>tBodyAccMag tGravityAccMag tBodyAccJerkMag tBodyGyroMag tBodyGyroJerkMag </a:t>
            </a:r>
            <a:endParaRPr sz="1500">
              <a:solidFill>
                <a:schemeClr val="lt1"/>
              </a:solidFill>
              <a:latin typeface="Old Standard TT"/>
              <a:ea typeface="Old Standard TT"/>
              <a:cs typeface="Old Standard TT"/>
              <a:sym typeface="Old Standard TT"/>
            </a:endParaRPr>
          </a:p>
        </p:txBody>
      </p:sp>
      <p:sp>
        <p:nvSpPr>
          <p:cNvPr id="179" name="Google Shape;179;p29"/>
          <p:cNvSpPr/>
          <p:nvPr/>
        </p:nvSpPr>
        <p:spPr>
          <a:xfrm>
            <a:off x="4109950" y="973025"/>
            <a:ext cx="1481100" cy="1156500"/>
          </a:xfrm>
          <a:prstGeom prst="rect">
            <a:avLst/>
          </a:prstGeom>
          <a:solidFill>
            <a:schemeClr val="lt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reflection blurRad="0" dir="0" dist="0" endA="0" endPos="27000" fadeDir="5400012" kx="0" rotWithShape="0" algn="bl" stA="29000" stPos="0" sy="-100000" ky="0"/>
          </a:effectLst>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600" u="sng">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a:solidFill>
                  <a:srgbClr val="FFF2CC"/>
                </a:solidFill>
              </a:rPr>
              <a:t>To Correspondingly derive new set as </a:t>
            </a:r>
            <a:endParaRPr b="1" sz="1600">
              <a:solidFill>
                <a:srgbClr val="FFF2CC"/>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Clr>
                <a:schemeClr val="dk1"/>
              </a:buClr>
              <a:buSzPts val="1100"/>
              <a:buFont typeface="Arial"/>
              <a:buNone/>
            </a:pPr>
            <a:r>
              <a:t/>
            </a:r>
            <a:endParaRPr sz="1600">
              <a:solidFill>
                <a:schemeClr val="dk1"/>
              </a:solidFill>
              <a:latin typeface="Old Standard TT"/>
              <a:ea typeface="Old Standard TT"/>
              <a:cs typeface="Old Standard TT"/>
              <a:sym typeface="Old Standard TT"/>
            </a:endParaRPr>
          </a:p>
          <a:p>
            <a:pPr indent="0" lvl="0" marL="0" rtl="0" algn="l">
              <a:spcBef>
                <a:spcPts val="1600"/>
              </a:spcBef>
              <a:spcAft>
                <a:spcPts val="0"/>
              </a:spcAft>
              <a:buNone/>
            </a:pPr>
            <a:r>
              <a:t/>
            </a:r>
            <a:endParaRPr/>
          </a:p>
        </p:txBody>
      </p:sp>
      <p:sp>
        <p:nvSpPr>
          <p:cNvPr id="180" name="Google Shape;180;p29"/>
          <p:cNvSpPr/>
          <p:nvPr/>
        </p:nvSpPr>
        <p:spPr>
          <a:xfrm>
            <a:off x="475975" y="916750"/>
            <a:ext cx="3038400" cy="1684800"/>
          </a:xfrm>
          <a:prstGeom prst="rect">
            <a:avLst/>
          </a:prstGeom>
          <a:solidFill>
            <a:schemeClr val="dk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u="sng">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b="1" sz="1600">
              <a:solidFill>
                <a:srgbClr val="EFEFE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1">
              <a:solidFill>
                <a:srgbClr val="FFF2CC"/>
              </a:solidFill>
            </a:endParaRPr>
          </a:p>
          <a:p>
            <a:pPr indent="0" lvl="0" marL="0" rtl="0" algn="l">
              <a:lnSpc>
                <a:spcPct val="115000"/>
              </a:lnSpc>
              <a:spcBef>
                <a:spcPts val="1600"/>
              </a:spcBef>
              <a:spcAft>
                <a:spcPts val="0"/>
              </a:spcAft>
              <a:buNone/>
            </a:pPr>
            <a:r>
              <a:rPr b="1" lang="en">
                <a:solidFill>
                  <a:srgbClr val="FFF2CC"/>
                </a:solidFill>
              </a:rPr>
              <a:t>Euclidean Norm</a:t>
            </a:r>
            <a:r>
              <a:rPr lang="en">
                <a:solidFill>
                  <a:schemeClr val="dk1"/>
                </a:solidFill>
              </a:rPr>
              <a:t> </a:t>
            </a:r>
            <a:r>
              <a:rPr lang="en">
                <a:solidFill>
                  <a:schemeClr val="lt1"/>
                </a:solidFill>
              </a:rPr>
              <a:t>is applied to 3-dimensional signals viz.</a:t>
            </a:r>
            <a:endParaRPr>
              <a:solidFill>
                <a:schemeClr val="lt1"/>
              </a:solidFill>
            </a:endParaRPr>
          </a:p>
          <a:p>
            <a:pPr indent="0" lvl="0" marL="0" rtl="0" algn="l">
              <a:lnSpc>
                <a:spcPct val="115000"/>
              </a:lnSpc>
              <a:spcBef>
                <a:spcPts val="1600"/>
              </a:spcBef>
              <a:spcAft>
                <a:spcPts val="0"/>
              </a:spcAft>
              <a:buNone/>
            </a:pPr>
            <a:r>
              <a:rPr lang="en">
                <a:solidFill>
                  <a:schemeClr val="lt1"/>
                </a:solidFill>
              </a:rPr>
              <a:t>tBodyAcc, tGravityAcc, tBodyAccJerk, tBodyGyro, tBodyGyroJerk</a:t>
            </a:r>
            <a:endParaRPr sz="1600">
              <a:solidFill>
                <a:schemeClr val="lt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t/>
            </a:r>
            <a:endParaRPr sz="1600">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sz="1600">
              <a:solidFill>
                <a:srgbClr val="FFFFFF"/>
              </a:solidFill>
              <a:latin typeface="Old Standard TT"/>
              <a:ea typeface="Old Standard TT"/>
              <a:cs typeface="Old Standard TT"/>
              <a:sym typeface="Old Standard TT"/>
            </a:endParaRPr>
          </a:p>
          <a:p>
            <a:pPr indent="0" lvl="0" marL="0" rtl="0" algn="l">
              <a:spcBef>
                <a:spcPts val="1600"/>
              </a:spcBef>
              <a:spcAft>
                <a:spcPts val="0"/>
              </a:spcAft>
              <a:buNone/>
            </a:pPr>
            <a:r>
              <a:t/>
            </a:r>
            <a:endParaRPr>
              <a:solidFill>
                <a:srgbClr val="FFFFFF"/>
              </a:solidFill>
            </a:endParaRPr>
          </a:p>
        </p:txBody>
      </p:sp>
      <p:sp>
        <p:nvSpPr>
          <p:cNvPr id="181" name="Google Shape;181;p29"/>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Addition - Main Methods Cont..</a:t>
            </a:r>
            <a:endParaRPr/>
          </a:p>
        </p:txBody>
      </p:sp>
      <p:cxnSp>
        <p:nvCxnSpPr>
          <p:cNvPr id="182" name="Google Shape;182;p29"/>
          <p:cNvCxnSpPr/>
          <p:nvPr/>
        </p:nvCxnSpPr>
        <p:spPr>
          <a:xfrm>
            <a:off x="3682963" y="1759300"/>
            <a:ext cx="343500" cy="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9"/>
          <p:cNvCxnSpPr/>
          <p:nvPr/>
        </p:nvCxnSpPr>
        <p:spPr>
          <a:xfrm>
            <a:off x="5674538" y="1759300"/>
            <a:ext cx="343500" cy="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9"/>
          <p:cNvSpPr txBox="1"/>
          <p:nvPr>
            <p:ph type="title"/>
          </p:nvPr>
        </p:nvSpPr>
        <p:spPr>
          <a:xfrm>
            <a:off x="5109800" y="4843250"/>
            <a:ext cx="4326900" cy="31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800">
                <a:latin typeface="Arial"/>
                <a:ea typeface="Arial"/>
                <a:cs typeface="Arial"/>
                <a:sym typeface="Arial"/>
              </a:rPr>
              <a:t>*</a:t>
            </a:r>
            <a:r>
              <a:rPr b="1" lang="en" sz="800">
                <a:latin typeface="Arial"/>
                <a:ea typeface="Arial"/>
                <a:cs typeface="Arial"/>
                <a:sym typeface="Arial"/>
              </a:rPr>
              <a:t>Here Mag is ref. to  Magnitude - | |, f - as frequency domain, t - as time domain</a:t>
            </a:r>
            <a:endParaRPr b="1" sz="800">
              <a:latin typeface="Arial"/>
              <a:ea typeface="Arial"/>
              <a:cs typeface="Arial"/>
              <a:sym typeface="Arial"/>
            </a:endParaRPr>
          </a:p>
          <a:p>
            <a:pPr indent="0" lvl="0" marL="0" rtl="0" algn="l">
              <a:spcBef>
                <a:spcPts val="1600"/>
              </a:spcBef>
              <a:spcAft>
                <a:spcPts val="0"/>
              </a:spcAft>
              <a:buNone/>
            </a:pPr>
            <a:r>
              <a:t/>
            </a:r>
            <a:endParaRPr b="1"/>
          </a:p>
        </p:txBody>
      </p:sp>
      <p:sp>
        <p:nvSpPr>
          <p:cNvPr id="185" name="Google Shape;185;p29"/>
          <p:cNvSpPr/>
          <p:nvPr/>
        </p:nvSpPr>
        <p:spPr>
          <a:xfrm>
            <a:off x="475975" y="3082250"/>
            <a:ext cx="3038400" cy="1684800"/>
          </a:xfrm>
          <a:prstGeom prst="rect">
            <a:avLst/>
          </a:prstGeom>
          <a:solidFill>
            <a:schemeClr val="dk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u="sng">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b="1" sz="1600">
              <a:solidFill>
                <a:srgbClr val="EFEFE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1">
              <a:solidFill>
                <a:srgbClr val="FFF2CC"/>
              </a:solidFill>
            </a:endParaRPr>
          </a:p>
          <a:p>
            <a:pPr indent="0" lvl="0" marL="0" rtl="0" algn="l">
              <a:lnSpc>
                <a:spcPct val="115000"/>
              </a:lnSpc>
              <a:spcBef>
                <a:spcPts val="1600"/>
              </a:spcBef>
              <a:spcAft>
                <a:spcPts val="0"/>
              </a:spcAft>
              <a:buNone/>
            </a:pPr>
            <a:r>
              <a:rPr b="1" lang="en">
                <a:solidFill>
                  <a:srgbClr val="FFF2CC"/>
                </a:solidFill>
              </a:rPr>
              <a:t>Fast Fourier Transform (FFT)</a:t>
            </a:r>
            <a:r>
              <a:rPr lang="en">
                <a:solidFill>
                  <a:schemeClr val="dk1"/>
                </a:solidFill>
              </a:rPr>
              <a:t> </a:t>
            </a:r>
            <a:r>
              <a:rPr lang="en">
                <a:solidFill>
                  <a:schemeClr val="lt1"/>
                </a:solidFill>
              </a:rPr>
              <a:t>is applied to </a:t>
            </a:r>
            <a:r>
              <a:rPr lang="en">
                <a:solidFill>
                  <a:schemeClr val="lt1"/>
                </a:solidFill>
              </a:rPr>
              <a:t>these signals to correspondingly derive new respectively set as -</a:t>
            </a:r>
            <a:endParaRPr b="1" sz="16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solidFill>
                <a:schemeClr val="lt1"/>
              </a:solidFill>
            </a:endParaRPr>
          </a:p>
          <a:p>
            <a:pPr indent="0" lvl="0" marL="0" rtl="0" algn="l">
              <a:lnSpc>
                <a:spcPct val="115000"/>
              </a:lnSpc>
              <a:spcBef>
                <a:spcPts val="1600"/>
              </a:spcBef>
              <a:spcAft>
                <a:spcPts val="0"/>
              </a:spcAft>
              <a:buNone/>
            </a:pPr>
            <a:r>
              <a:t/>
            </a:r>
            <a:endParaRPr sz="1600">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sz="1600">
              <a:solidFill>
                <a:srgbClr val="FFFFFF"/>
              </a:solidFill>
              <a:latin typeface="Old Standard TT"/>
              <a:ea typeface="Old Standard TT"/>
              <a:cs typeface="Old Standard TT"/>
              <a:sym typeface="Old Standard TT"/>
            </a:endParaRPr>
          </a:p>
          <a:p>
            <a:pPr indent="0" lvl="0" marL="0" rtl="0" algn="l">
              <a:spcBef>
                <a:spcPts val="1600"/>
              </a:spcBef>
              <a:spcAft>
                <a:spcPts val="0"/>
              </a:spcAft>
              <a:buNone/>
            </a:pPr>
            <a:r>
              <a:t/>
            </a:r>
            <a:endParaRPr>
              <a:solidFill>
                <a:srgbClr val="FFFFFF"/>
              </a:solidFill>
            </a:endParaRPr>
          </a:p>
        </p:txBody>
      </p:sp>
      <p:sp>
        <p:nvSpPr>
          <p:cNvPr id="186" name="Google Shape;186;p29"/>
          <p:cNvSpPr/>
          <p:nvPr/>
        </p:nvSpPr>
        <p:spPr>
          <a:xfrm>
            <a:off x="6018050" y="3004025"/>
            <a:ext cx="2623500" cy="1763700"/>
          </a:xfrm>
          <a:prstGeom prst="rect">
            <a:avLst/>
          </a:prstGeom>
          <a:solidFill>
            <a:schemeClr val="dk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rPr lang="en" sz="1300">
                <a:solidFill>
                  <a:schemeClr val="lt1"/>
                </a:solidFill>
              </a:rPr>
              <a:t>fBodyAcc-XYZ fBodyAccJerk-XYZ fBodyGyro-XYZ fBodyAccJerkMag fBodyGyroMag fBodyGyroJerkMag</a:t>
            </a:r>
            <a:endParaRPr sz="1300">
              <a:solidFill>
                <a:schemeClr val="lt1"/>
              </a:solidFill>
            </a:endParaRPr>
          </a:p>
        </p:txBody>
      </p:sp>
      <p:cxnSp>
        <p:nvCxnSpPr>
          <p:cNvPr id="187" name="Google Shape;187;p29"/>
          <p:cNvCxnSpPr/>
          <p:nvPr/>
        </p:nvCxnSpPr>
        <p:spPr>
          <a:xfrm flipH="1">
            <a:off x="3595125" y="2620200"/>
            <a:ext cx="2423700" cy="4443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9"/>
          <p:cNvCxnSpPr/>
          <p:nvPr/>
        </p:nvCxnSpPr>
        <p:spPr>
          <a:xfrm>
            <a:off x="3824075" y="3885875"/>
            <a:ext cx="1965900" cy="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9"/>
          <p:cNvSpPr txBox="1"/>
          <p:nvPr>
            <p:ph type="title"/>
          </p:nvPr>
        </p:nvSpPr>
        <p:spPr>
          <a:xfrm>
            <a:off x="0" y="3352375"/>
            <a:ext cx="4953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b="1" lang="en" sz="1200"/>
              <a:t>.</a:t>
            </a:r>
            <a:endParaRPr b="1" sz="1200"/>
          </a:p>
        </p:txBody>
      </p:sp>
      <p:sp>
        <p:nvSpPr>
          <p:cNvPr id="190" name="Google Shape;190;p29"/>
          <p:cNvSpPr txBox="1"/>
          <p:nvPr>
            <p:ph type="title"/>
          </p:nvPr>
        </p:nvSpPr>
        <p:spPr>
          <a:xfrm>
            <a:off x="0" y="1383425"/>
            <a:ext cx="4953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b="1" lang="en" sz="1200"/>
              <a:t>.</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4" name="Shape 194"/>
        <p:cNvGrpSpPr/>
        <p:nvPr/>
      </p:nvGrpSpPr>
      <p:grpSpPr>
        <a:xfrm>
          <a:off x="0" y="0"/>
          <a:ext cx="0" cy="0"/>
          <a:chOff x="0" y="0"/>
          <a:chExt cx="0" cy="0"/>
        </a:xfrm>
      </p:grpSpPr>
      <p:sp>
        <p:nvSpPr>
          <p:cNvPr id="195" name="Google Shape;195;p30"/>
          <p:cNvSpPr txBox="1"/>
          <p:nvPr>
            <p:ph idx="1" type="body"/>
          </p:nvPr>
        </p:nvSpPr>
        <p:spPr>
          <a:xfrm>
            <a:off x="0" y="1137650"/>
            <a:ext cx="3999900" cy="33972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Clr>
                <a:schemeClr val="dk1"/>
              </a:buClr>
              <a:buSzPts val="1100"/>
              <a:buFont typeface="Arial"/>
              <a:buNone/>
            </a:pPr>
            <a:r>
              <a:rPr lang="en"/>
              <a:t>mean(): Mean value</a:t>
            </a:r>
            <a:endParaRPr/>
          </a:p>
          <a:p>
            <a:pPr indent="0" lvl="0" marL="0" rtl="0" algn="l">
              <a:lnSpc>
                <a:spcPct val="60000"/>
              </a:lnSpc>
              <a:spcBef>
                <a:spcPts val="1600"/>
              </a:spcBef>
              <a:spcAft>
                <a:spcPts val="0"/>
              </a:spcAft>
              <a:buClr>
                <a:schemeClr val="dk1"/>
              </a:buClr>
              <a:buSzPts val="1100"/>
              <a:buFont typeface="Arial"/>
              <a:buNone/>
            </a:pPr>
            <a:r>
              <a:rPr lang="en"/>
              <a:t>std(): Standard deviation</a:t>
            </a:r>
            <a:endParaRPr/>
          </a:p>
          <a:p>
            <a:pPr indent="0" lvl="0" marL="0" rtl="0" algn="l">
              <a:lnSpc>
                <a:spcPct val="60000"/>
              </a:lnSpc>
              <a:spcBef>
                <a:spcPts val="1600"/>
              </a:spcBef>
              <a:spcAft>
                <a:spcPts val="0"/>
              </a:spcAft>
              <a:buClr>
                <a:schemeClr val="dk1"/>
              </a:buClr>
              <a:buSzPts val="1100"/>
              <a:buFont typeface="Arial"/>
              <a:buNone/>
            </a:pPr>
            <a:r>
              <a:rPr lang="en"/>
              <a:t>mad(): Median absolute deviation </a:t>
            </a:r>
            <a:endParaRPr/>
          </a:p>
          <a:p>
            <a:pPr indent="0" lvl="0" marL="0" rtl="0" algn="l">
              <a:lnSpc>
                <a:spcPct val="60000"/>
              </a:lnSpc>
              <a:spcBef>
                <a:spcPts val="1600"/>
              </a:spcBef>
              <a:spcAft>
                <a:spcPts val="0"/>
              </a:spcAft>
              <a:buClr>
                <a:schemeClr val="dk1"/>
              </a:buClr>
              <a:buSzPts val="1100"/>
              <a:buFont typeface="Arial"/>
              <a:buNone/>
            </a:pPr>
            <a:r>
              <a:rPr lang="en"/>
              <a:t>max(): Largest value in array</a:t>
            </a:r>
            <a:endParaRPr/>
          </a:p>
          <a:p>
            <a:pPr indent="0" lvl="0" marL="0" rtl="0" algn="l">
              <a:lnSpc>
                <a:spcPct val="60000"/>
              </a:lnSpc>
              <a:spcBef>
                <a:spcPts val="1600"/>
              </a:spcBef>
              <a:spcAft>
                <a:spcPts val="0"/>
              </a:spcAft>
              <a:buClr>
                <a:schemeClr val="dk1"/>
              </a:buClr>
              <a:buSzPts val="1100"/>
              <a:buFont typeface="Arial"/>
              <a:buNone/>
            </a:pPr>
            <a:r>
              <a:rPr lang="en"/>
              <a:t>min(): Smallest value in array</a:t>
            </a:r>
            <a:endParaRPr/>
          </a:p>
          <a:p>
            <a:pPr indent="0" lvl="0" marL="0" rtl="0" algn="l">
              <a:lnSpc>
                <a:spcPct val="60000"/>
              </a:lnSpc>
              <a:spcBef>
                <a:spcPts val="1600"/>
              </a:spcBef>
              <a:spcAft>
                <a:spcPts val="0"/>
              </a:spcAft>
              <a:buClr>
                <a:schemeClr val="dk1"/>
              </a:buClr>
              <a:buSzPts val="1100"/>
              <a:buFont typeface="Arial"/>
              <a:buNone/>
            </a:pPr>
            <a:r>
              <a:rPr lang="en"/>
              <a:t>sma(): Signal magnitude area</a:t>
            </a:r>
            <a:endParaRPr/>
          </a:p>
          <a:p>
            <a:pPr indent="0" lvl="0" marL="0" rtl="0" algn="l">
              <a:lnSpc>
                <a:spcPct val="60000"/>
              </a:lnSpc>
              <a:spcBef>
                <a:spcPts val="1600"/>
              </a:spcBef>
              <a:spcAft>
                <a:spcPts val="0"/>
              </a:spcAft>
              <a:buNone/>
            </a:pPr>
            <a:r>
              <a:rPr lang="en"/>
              <a:t>energy(): Energy measure - </a:t>
            </a:r>
            <a:endParaRPr/>
          </a:p>
          <a:p>
            <a:pPr indent="0" lvl="0" marL="0" rtl="0" algn="l">
              <a:lnSpc>
                <a:spcPct val="60000"/>
              </a:lnSpc>
              <a:spcBef>
                <a:spcPts val="1600"/>
              </a:spcBef>
              <a:spcAft>
                <a:spcPts val="0"/>
              </a:spcAft>
              <a:buNone/>
            </a:pPr>
            <a:r>
              <a:rPr lang="en"/>
              <a:t>Sum of the squares </a:t>
            </a:r>
            <a:endParaRPr/>
          </a:p>
          <a:p>
            <a:pPr indent="0" lvl="0" marL="0" rtl="0" algn="l">
              <a:lnSpc>
                <a:spcPct val="60000"/>
              </a:lnSpc>
              <a:spcBef>
                <a:spcPts val="1600"/>
              </a:spcBef>
              <a:spcAft>
                <a:spcPts val="0"/>
              </a:spcAft>
              <a:buClr>
                <a:schemeClr val="dk1"/>
              </a:buClr>
              <a:buSzPts val="1100"/>
              <a:buFont typeface="Arial"/>
              <a:buNone/>
            </a:pPr>
            <a:r>
              <a:rPr lang="en"/>
              <a:t>divided by the number of values. </a:t>
            </a:r>
            <a:endParaRPr/>
          </a:p>
          <a:p>
            <a:pPr indent="0" lvl="0" marL="0" rtl="0" algn="l">
              <a:lnSpc>
                <a:spcPct val="60000"/>
              </a:lnSpc>
              <a:spcBef>
                <a:spcPts val="1600"/>
              </a:spcBef>
              <a:spcAft>
                <a:spcPts val="1600"/>
              </a:spcAft>
              <a:buNone/>
            </a:pPr>
            <a:r>
              <a:t/>
            </a:r>
            <a:endParaRPr/>
          </a:p>
        </p:txBody>
      </p:sp>
      <p:sp>
        <p:nvSpPr>
          <p:cNvPr id="196" name="Google Shape;196;p30"/>
          <p:cNvSpPr txBox="1"/>
          <p:nvPr>
            <p:ph type="title"/>
          </p:nvPr>
        </p:nvSpPr>
        <p:spPr>
          <a:xfrm>
            <a:off x="0" y="3238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Other Statistical Features Added :</a:t>
            </a:r>
            <a:endParaRPr/>
          </a:p>
        </p:txBody>
      </p:sp>
      <p:sp>
        <p:nvSpPr>
          <p:cNvPr id="197" name="Google Shape;197;p30"/>
          <p:cNvSpPr txBox="1"/>
          <p:nvPr>
            <p:ph idx="2" type="body"/>
          </p:nvPr>
        </p:nvSpPr>
        <p:spPr>
          <a:xfrm>
            <a:off x="2888900" y="1137650"/>
            <a:ext cx="6334200" cy="33972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None/>
            </a:pPr>
            <a:r>
              <a:rPr lang="en"/>
              <a:t>iqr(): Interquartile range </a:t>
            </a:r>
            <a:endParaRPr/>
          </a:p>
          <a:p>
            <a:pPr indent="0" lvl="0" marL="0" rtl="0" algn="l">
              <a:lnSpc>
                <a:spcPct val="60000"/>
              </a:lnSpc>
              <a:spcBef>
                <a:spcPts val="1600"/>
              </a:spcBef>
              <a:spcAft>
                <a:spcPts val="0"/>
              </a:spcAft>
              <a:buNone/>
            </a:pPr>
            <a:r>
              <a:rPr lang="en"/>
              <a:t>entropy(): Signal entropy</a:t>
            </a:r>
            <a:endParaRPr/>
          </a:p>
          <a:p>
            <a:pPr indent="0" lvl="0" marL="0" rtl="0" algn="l">
              <a:lnSpc>
                <a:spcPct val="60000"/>
              </a:lnSpc>
              <a:spcBef>
                <a:spcPts val="1600"/>
              </a:spcBef>
              <a:spcAft>
                <a:spcPts val="0"/>
              </a:spcAft>
              <a:buNone/>
            </a:pPr>
            <a:r>
              <a:rPr lang="en"/>
              <a:t>correlation(): correlation coefficient between two signals</a:t>
            </a:r>
            <a:endParaRPr/>
          </a:p>
          <a:p>
            <a:pPr indent="0" lvl="0" marL="0" rtl="0" algn="l">
              <a:lnSpc>
                <a:spcPct val="60000"/>
              </a:lnSpc>
              <a:spcBef>
                <a:spcPts val="1600"/>
              </a:spcBef>
              <a:spcAft>
                <a:spcPts val="0"/>
              </a:spcAft>
              <a:buNone/>
            </a:pPr>
            <a:r>
              <a:rPr lang="en"/>
              <a:t>maxInds(): index of the frequency component with largest magnitude</a:t>
            </a:r>
            <a:endParaRPr/>
          </a:p>
          <a:p>
            <a:pPr indent="0" lvl="0" marL="0" rtl="0" algn="l">
              <a:lnSpc>
                <a:spcPct val="60000"/>
              </a:lnSpc>
              <a:spcBef>
                <a:spcPts val="1600"/>
              </a:spcBef>
              <a:spcAft>
                <a:spcPts val="0"/>
              </a:spcAft>
              <a:buNone/>
            </a:pPr>
            <a:r>
              <a:rPr lang="en"/>
              <a:t>meanFreq(): Weighted average of the frequency components for mean frequency</a:t>
            </a:r>
            <a:endParaRPr/>
          </a:p>
          <a:p>
            <a:pPr indent="0" lvl="0" marL="0" rtl="0" algn="l">
              <a:lnSpc>
                <a:spcPct val="60000"/>
              </a:lnSpc>
              <a:spcBef>
                <a:spcPts val="1600"/>
              </a:spcBef>
              <a:spcAft>
                <a:spcPts val="0"/>
              </a:spcAft>
              <a:buNone/>
            </a:pPr>
            <a:r>
              <a:rPr lang="en"/>
              <a:t>skewness(): skewness of the frequency domain signal </a:t>
            </a:r>
            <a:endParaRPr/>
          </a:p>
          <a:p>
            <a:pPr indent="0" lvl="0" marL="0" rtl="0" algn="l">
              <a:lnSpc>
                <a:spcPct val="60000"/>
              </a:lnSpc>
              <a:spcBef>
                <a:spcPts val="1600"/>
              </a:spcBef>
              <a:spcAft>
                <a:spcPts val="0"/>
              </a:spcAft>
              <a:buNone/>
            </a:pPr>
            <a:r>
              <a:rPr lang="en"/>
              <a:t>kurtosis(): kurtosis of the frequency domain signal </a:t>
            </a:r>
            <a:endParaRPr/>
          </a:p>
          <a:p>
            <a:pPr indent="0" lvl="0" marL="0" rtl="0" algn="l">
              <a:lnSpc>
                <a:spcPct val="60000"/>
              </a:lnSpc>
              <a:spcBef>
                <a:spcPts val="1600"/>
              </a:spcBef>
              <a:spcAft>
                <a:spcPts val="0"/>
              </a:spcAft>
              <a:buNone/>
            </a:pPr>
            <a:r>
              <a:t/>
            </a:r>
            <a:endParaRPr/>
          </a:p>
          <a:p>
            <a:pPr indent="0" lvl="0" marL="0" rtl="0" algn="l">
              <a:lnSpc>
                <a:spcPct val="60000"/>
              </a:lnSpc>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p:nvPr/>
        </p:nvSpPr>
        <p:spPr>
          <a:xfrm>
            <a:off x="6101500" y="1267900"/>
            <a:ext cx="2623500" cy="2914800"/>
          </a:xfrm>
          <a:prstGeom prst="rect">
            <a:avLst/>
          </a:prstGeom>
          <a:solidFill>
            <a:schemeClr val="dk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reflection blurRad="0" dir="0" dist="0" endA="0" endPos="27000" fadeDir="5400012" kx="0" rotWithShape="0" algn="bl" stA="29000" stPos="0" sy="-100000" ky="0"/>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EFEFEF"/>
                </a:solidFill>
                <a:latin typeface="Times New Roman"/>
                <a:ea typeface="Times New Roman"/>
                <a:cs typeface="Times New Roman"/>
                <a:sym typeface="Times New Roman"/>
              </a:rPr>
              <a:t>Exploratory Data Analysis</a:t>
            </a:r>
            <a:endParaRPr b="1" sz="1600">
              <a:solidFill>
                <a:srgbClr val="EFEFEF"/>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Clr>
                <a:schemeClr val="dk1"/>
              </a:buClr>
              <a:buSzPts val="1100"/>
              <a:buFont typeface="Arial"/>
              <a:buNone/>
            </a:pPr>
            <a:r>
              <a:rPr lang="en" sz="1600">
                <a:solidFill>
                  <a:srgbClr val="FFFFFF"/>
                </a:solidFill>
                <a:latin typeface="Old Standard TT"/>
                <a:ea typeface="Old Standard TT"/>
                <a:cs typeface="Old Standard TT"/>
                <a:sym typeface="Old Standard TT"/>
              </a:rPr>
              <a:t>&gt; EDA is carried out to observe some of the underlying patterns and correlations among features so as to further calibrate the features</a:t>
            </a:r>
            <a:endParaRPr sz="1600">
              <a:solidFill>
                <a:srgbClr val="FFFFFF"/>
              </a:solidFill>
              <a:latin typeface="Old Standard TT"/>
              <a:ea typeface="Old Standard TT"/>
              <a:cs typeface="Old Standard TT"/>
              <a:sym typeface="Old Standard TT"/>
            </a:endParaRPr>
          </a:p>
        </p:txBody>
      </p:sp>
      <p:sp>
        <p:nvSpPr>
          <p:cNvPr id="203" name="Google Shape;203;p31"/>
          <p:cNvSpPr/>
          <p:nvPr/>
        </p:nvSpPr>
        <p:spPr>
          <a:xfrm>
            <a:off x="3946350" y="2110825"/>
            <a:ext cx="1481100" cy="989100"/>
          </a:xfrm>
          <a:prstGeom prst="rect">
            <a:avLst/>
          </a:prstGeom>
          <a:solidFill>
            <a:schemeClr val="lt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reflection blurRad="0" dir="0" dist="0" endA="0" endPos="27000" fadeDir="5400012" kx="0" rotWithShape="0" algn="bl" stA="29000" stPos="0" sy="-100000" ky="0"/>
          </a:effectLst>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600" u="sng">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b="1" lang="en" sz="1600">
                <a:solidFill>
                  <a:srgbClr val="EFEFEF"/>
                </a:solidFill>
                <a:latin typeface="Times New Roman"/>
                <a:ea typeface="Times New Roman"/>
                <a:cs typeface="Times New Roman"/>
                <a:sym typeface="Times New Roman"/>
              </a:rPr>
              <a:t>Feature Normalization</a:t>
            </a:r>
            <a:endParaRPr b="1" sz="1600">
              <a:solidFill>
                <a:srgbClr val="EFEFEF"/>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Clr>
                <a:schemeClr val="dk1"/>
              </a:buClr>
              <a:buSzPts val="1100"/>
              <a:buFont typeface="Arial"/>
              <a:buNone/>
            </a:pPr>
            <a:r>
              <a:t/>
            </a:r>
            <a:endParaRPr sz="1600">
              <a:solidFill>
                <a:schemeClr val="dk1"/>
              </a:solidFill>
              <a:latin typeface="Old Standard TT"/>
              <a:ea typeface="Old Standard TT"/>
              <a:cs typeface="Old Standard TT"/>
              <a:sym typeface="Old Standard TT"/>
            </a:endParaRPr>
          </a:p>
          <a:p>
            <a:pPr indent="0" lvl="0" marL="0" rtl="0" algn="l">
              <a:spcBef>
                <a:spcPts val="1600"/>
              </a:spcBef>
              <a:spcAft>
                <a:spcPts val="0"/>
              </a:spcAft>
              <a:buNone/>
            </a:pPr>
            <a:r>
              <a:t/>
            </a:r>
            <a:endParaRPr/>
          </a:p>
        </p:txBody>
      </p:sp>
      <p:sp>
        <p:nvSpPr>
          <p:cNvPr id="204" name="Google Shape;204;p31"/>
          <p:cNvSpPr/>
          <p:nvPr/>
        </p:nvSpPr>
        <p:spPr>
          <a:xfrm>
            <a:off x="142550" y="1232900"/>
            <a:ext cx="3207000" cy="3196500"/>
          </a:xfrm>
          <a:prstGeom prst="rect">
            <a:avLst/>
          </a:prstGeom>
          <a:solidFill>
            <a:schemeClr val="dk2"/>
          </a:soli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reflection blurRad="0" dir="0" dist="0" endA="0" endPos="27000" fadeDir="5400012" kx="0" rotWithShape="0" algn="bl" stA="29000" stPos="0" sy="-100000" ky="0"/>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u="sng">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b="1" lang="en" sz="1600">
                <a:solidFill>
                  <a:srgbClr val="EFEFEF"/>
                </a:solidFill>
                <a:latin typeface="Times New Roman"/>
                <a:ea typeface="Times New Roman"/>
                <a:cs typeface="Times New Roman"/>
                <a:sym typeface="Times New Roman"/>
              </a:rPr>
              <a:t>Feature Reduction </a:t>
            </a:r>
            <a:endParaRPr b="1" sz="1600">
              <a:solidFill>
                <a:srgbClr val="EFEFE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600">
                <a:solidFill>
                  <a:srgbClr val="FFFFFF"/>
                </a:solidFill>
                <a:latin typeface="Old Standard TT"/>
                <a:ea typeface="Old Standard TT"/>
                <a:cs typeface="Old Standard TT"/>
                <a:sym typeface="Old Standard TT"/>
              </a:rPr>
              <a:t>&gt; Reduction of Many Correlated and less Predictive Features as Modeling of High Dimensional Data is expensive.</a:t>
            </a:r>
            <a:endParaRPr sz="1600">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 sz="1600">
                <a:solidFill>
                  <a:srgbClr val="FFFFFF"/>
                </a:solidFill>
                <a:latin typeface="Old Standard TT"/>
                <a:ea typeface="Old Standard TT"/>
                <a:cs typeface="Old Standard TT"/>
                <a:sym typeface="Old Standard TT"/>
              </a:rPr>
              <a:t>&gt; This will be carried out using techniques like PCA and T-SNE (clustering) algorithms.</a:t>
            </a:r>
            <a:endParaRPr sz="1600">
              <a:solidFill>
                <a:srgbClr val="FFFFFF"/>
              </a:solidFill>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t/>
            </a:r>
            <a:endParaRPr sz="1600">
              <a:solidFill>
                <a:srgbClr val="FFFFFF"/>
              </a:solidFill>
              <a:latin typeface="Old Standard TT"/>
              <a:ea typeface="Old Standard TT"/>
              <a:cs typeface="Old Standard TT"/>
              <a:sym typeface="Old Standard TT"/>
            </a:endParaRPr>
          </a:p>
          <a:p>
            <a:pPr indent="0" lvl="0" marL="0" rtl="0" algn="l">
              <a:spcBef>
                <a:spcPts val="1600"/>
              </a:spcBef>
              <a:spcAft>
                <a:spcPts val="0"/>
              </a:spcAft>
              <a:buNone/>
            </a:pPr>
            <a:r>
              <a:t/>
            </a:r>
            <a:endParaRPr>
              <a:solidFill>
                <a:srgbClr val="FFFFFF"/>
              </a:solidFill>
            </a:endParaRPr>
          </a:p>
        </p:txBody>
      </p:sp>
      <p:sp>
        <p:nvSpPr>
          <p:cNvPr id="205" name="Google Shape;205;p31"/>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t>
            </a:r>
            <a:r>
              <a:rPr lang="en"/>
              <a:t>Feature Engineering</a:t>
            </a:r>
            <a:endParaRPr/>
          </a:p>
        </p:txBody>
      </p:sp>
      <p:cxnSp>
        <p:nvCxnSpPr>
          <p:cNvPr id="206" name="Google Shape;206;p31"/>
          <p:cNvCxnSpPr/>
          <p:nvPr/>
        </p:nvCxnSpPr>
        <p:spPr>
          <a:xfrm>
            <a:off x="3501825" y="2634725"/>
            <a:ext cx="343500" cy="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31"/>
          <p:cNvCxnSpPr/>
          <p:nvPr/>
        </p:nvCxnSpPr>
        <p:spPr>
          <a:xfrm>
            <a:off x="5559225" y="2634725"/>
            <a:ext cx="343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22400" y="35490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What does our project do?</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Modeling</a:t>
            </a:r>
            <a:endParaRPr/>
          </a:p>
        </p:txBody>
      </p:sp>
      <p:sp>
        <p:nvSpPr>
          <p:cNvPr id="213" name="Google Shape;213;p32"/>
          <p:cNvSpPr txBox="1"/>
          <p:nvPr>
            <p:ph idx="1" type="body"/>
          </p:nvPr>
        </p:nvSpPr>
        <p:spPr>
          <a:xfrm>
            <a:off x="311700" y="1556825"/>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First Approach was to try-out Neural Networks.</a:t>
            </a:r>
            <a:endParaRPr/>
          </a:p>
          <a:p>
            <a:pPr indent="-342900" lvl="0" marL="457200" rtl="0" algn="l">
              <a:spcBef>
                <a:spcPts val="0"/>
              </a:spcBef>
              <a:spcAft>
                <a:spcPts val="0"/>
              </a:spcAft>
              <a:buSzPts val="1800"/>
              <a:buChar char="●"/>
            </a:pPr>
            <a:r>
              <a:rPr lang="en"/>
              <a:t>Other Machine Learning Algorithms like SVM, Logistic </a:t>
            </a:r>
            <a:r>
              <a:rPr lang="en"/>
              <a:t>Regression</a:t>
            </a:r>
            <a:r>
              <a:rPr lang="en"/>
              <a:t>,K-Means, Random Forest Classification, were </a:t>
            </a:r>
            <a:r>
              <a:rPr lang="en"/>
              <a:t>also</a:t>
            </a:r>
            <a:r>
              <a:rPr lang="en"/>
              <a:t> used to train the Multiclass model and the accuracies were compares</a:t>
            </a:r>
            <a:endParaRPr/>
          </a:p>
          <a:p>
            <a:pPr indent="-342900" lvl="0" marL="457200" rtl="0" algn="l">
              <a:spcBef>
                <a:spcPts val="0"/>
              </a:spcBef>
              <a:spcAft>
                <a:spcPts val="0"/>
              </a:spcAft>
              <a:buSzPts val="1800"/>
              <a:buChar char="●"/>
            </a:pPr>
            <a:r>
              <a:rPr lang="en"/>
              <a:t>We used sk-learn’s accuracy_score a metrics to evaluate our Model’s 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 Inference</a:t>
            </a:r>
            <a:endParaRPr/>
          </a:p>
        </p:txBody>
      </p:sp>
      <p:sp>
        <p:nvSpPr>
          <p:cNvPr id="219" name="Google Shape;219;p33"/>
          <p:cNvSpPr txBox="1"/>
          <p:nvPr>
            <p:ph idx="1" type="body"/>
          </p:nvPr>
        </p:nvSpPr>
        <p:spPr>
          <a:xfrm>
            <a:off x="311700" y="1171600"/>
            <a:ext cx="8520600" cy="355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tested</a:t>
            </a:r>
            <a:r>
              <a:rPr lang="en"/>
              <a:t> our data model on the data</a:t>
            </a:r>
            <a:r>
              <a:rPr lang="en"/>
              <a:t> collected in a previous Dataset. We trained our data Model and further </a:t>
            </a:r>
            <a:r>
              <a:rPr lang="en"/>
              <a:t>test our model on the basis of separated test data (30% of total data) </a:t>
            </a:r>
            <a:r>
              <a:rPr lang="en"/>
              <a:t>before deploying it in our application.</a:t>
            </a:r>
            <a:endParaRPr/>
          </a:p>
          <a:p>
            <a:pPr indent="-342900" lvl="0" marL="457200" rtl="0" algn="l">
              <a:spcBef>
                <a:spcPts val="0"/>
              </a:spcBef>
              <a:spcAft>
                <a:spcPts val="0"/>
              </a:spcAft>
              <a:buSzPts val="1800"/>
              <a:buChar char="●"/>
            </a:pPr>
            <a:r>
              <a:rPr lang="en"/>
              <a:t>We further carried out hyperparameter optimization to further improve the </a:t>
            </a:r>
            <a:r>
              <a:rPr lang="en"/>
              <a:t>proposed</a:t>
            </a:r>
            <a:r>
              <a:rPr lang="en"/>
              <a:t> model’s Accuracies.</a:t>
            </a:r>
            <a:endParaRPr/>
          </a:p>
          <a:p>
            <a:pPr indent="-342900" lvl="0" marL="457200" rtl="0" algn="l">
              <a:spcBef>
                <a:spcPts val="0"/>
              </a:spcBef>
              <a:spcAft>
                <a:spcPts val="0"/>
              </a:spcAft>
              <a:buSzPts val="1800"/>
              <a:buChar char="●"/>
            </a:pPr>
            <a:r>
              <a:rPr lang="en"/>
              <a:t>Finally, We have averaged out the predictions using Ensembling our 4 Models Based on its performance which will be exported as ‘.pkl’ file to be deployed.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103875" y="202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Training</a:t>
            </a:r>
            <a:endParaRPr/>
          </a:p>
        </p:txBody>
      </p:sp>
      <p:sp>
        <p:nvSpPr>
          <p:cNvPr id="230" name="Google Shape;230;p35"/>
          <p:cNvSpPr txBox="1"/>
          <p:nvPr/>
        </p:nvSpPr>
        <p:spPr>
          <a:xfrm>
            <a:off x="103875" y="960125"/>
            <a:ext cx="2964600" cy="461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Neural Network Developed</a:t>
            </a:r>
            <a:endParaRPr sz="1800">
              <a:latin typeface="Old Standard TT"/>
              <a:ea typeface="Old Standard TT"/>
              <a:cs typeface="Old Standard TT"/>
              <a:sym typeface="Old Standard TT"/>
            </a:endParaRPr>
          </a:p>
        </p:txBody>
      </p:sp>
      <p:pic>
        <p:nvPicPr>
          <p:cNvPr id="231" name="Google Shape;231;p35"/>
          <p:cNvPicPr preferRelativeResize="0"/>
          <p:nvPr/>
        </p:nvPicPr>
        <p:blipFill>
          <a:blip r:embed="rId3">
            <a:alphaModFix/>
          </a:blip>
          <a:stretch>
            <a:fillRect/>
          </a:stretch>
        </p:blipFill>
        <p:spPr>
          <a:xfrm>
            <a:off x="103875" y="1566325"/>
            <a:ext cx="3183600" cy="3414750"/>
          </a:xfrm>
          <a:prstGeom prst="rect">
            <a:avLst/>
          </a:prstGeom>
          <a:noFill/>
          <a:ln>
            <a:noFill/>
          </a:ln>
        </p:spPr>
      </p:pic>
      <p:sp>
        <p:nvSpPr>
          <p:cNvPr id="232" name="Google Shape;232;p35"/>
          <p:cNvSpPr txBox="1"/>
          <p:nvPr/>
        </p:nvSpPr>
        <p:spPr>
          <a:xfrm>
            <a:off x="5103425" y="678425"/>
            <a:ext cx="2964600" cy="7389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Other </a:t>
            </a:r>
            <a:r>
              <a:rPr lang="en" sz="1800">
                <a:latin typeface="Old Standard TT"/>
                <a:ea typeface="Old Standard TT"/>
                <a:cs typeface="Old Standard TT"/>
                <a:sym typeface="Old Standard TT"/>
              </a:rPr>
              <a:t>Algorithms</a:t>
            </a:r>
            <a:r>
              <a:rPr lang="en" sz="1800">
                <a:latin typeface="Old Standard TT"/>
                <a:ea typeface="Old Standard TT"/>
                <a:cs typeface="Old Standard TT"/>
                <a:sym typeface="Old Standard TT"/>
              </a:rPr>
              <a:t> Comparison</a:t>
            </a:r>
            <a:endParaRPr sz="1800">
              <a:latin typeface="Old Standard TT"/>
              <a:ea typeface="Old Standard TT"/>
              <a:cs typeface="Old Standard TT"/>
              <a:sym typeface="Old Standard TT"/>
            </a:endParaRPr>
          </a:p>
        </p:txBody>
      </p:sp>
      <p:pic>
        <p:nvPicPr>
          <p:cNvPr id="233" name="Google Shape;233;p35"/>
          <p:cNvPicPr preferRelativeResize="0"/>
          <p:nvPr/>
        </p:nvPicPr>
        <p:blipFill>
          <a:blip r:embed="rId4">
            <a:alphaModFix/>
          </a:blip>
          <a:stretch>
            <a:fillRect/>
          </a:stretch>
        </p:blipFill>
        <p:spPr>
          <a:xfrm>
            <a:off x="3417625" y="1944850"/>
            <a:ext cx="5551725" cy="22502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Sample Predictions on Validation Set</a:t>
            </a:r>
            <a:endParaRPr/>
          </a:p>
        </p:txBody>
      </p:sp>
      <p:sp>
        <p:nvSpPr>
          <p:cNvPr id="239" name="Google Shape;239;p36"/>
          <p:cNvSpPr txBox="1"/>
          <p:nvPr>
            <p:ph type="title"/>
          </p:nvPr>
        </p:nvSpPr>
        <p:spPr>
          <a:xfrm>
            <a:off x="1087550" y="1755250"/>
            <a:ext cx="32097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Each of the float variables represent a class [0.0,6.0] -&gt;</a:t>
            </a:r>
            <a:r>
              <a:rPr lang="en"/>
              <a:t> </a:t>
            </a:r>
            <a:endParaRPr/>
          </a:p>
          <a:p>
            <a:pPr indent="0" lvl="0" marL="0" marR="76200" rtl="0" algn="r">
              <a:lnSpc>
                <a:spcPct val="135714"/>
              </a:lnSpc>
              <a:spcBef>
                <a:spcPts val="800"/>
              </a:spcBef>
              <a:spcAft>
                <a:spcPts val="0"/>
              </a:spcAft>
              <a:buClr>
                <a:schemeClr val="dk1"/>
              </a:buClr>
              <a:buSzPts val="1100"/>
              <a:buFont typeface="Arial"/>
              <a:buNone/>
            </a:pPr>
            <a:r>
              <a:rPr lang="en" sz="1050">
                <a:highlight>
                  <a:srgbClr val="F7F7F7"/>
                </a:highlight>
                <a:latin typeface="Courier New"/>
                <a:ea typeface="Courier New"/>
                <a:cs typeface="Courier New"/>
                <a:sym typeface="Courier New"/>
              </a:rPr>
              <a:t>1</a:t>
            </a:r>
            <a:endParaRPr sz="1050">
              <a:highlight>
                <a:srgbClr val="F7F7F7"/>
              </a:highlight>
              <a:latin typeface="Courier New"/>
              <a:ea typeface="Courier New"/>
              <a:cs typeface="Courier New"/>
              <a:sym typeface="Courier New"/>
            </a:endParaRPr>
          </a:p>
          <a:p>
            <a:pPr indent="0" lvl="0" marL="0" marR="76200" rtl="0" algn="l">
              <a:lnSpc>
                <a:spcPct val="135714"/>
              </a:lnSpc>
              <a:spcBef>
                <a:spcPts val="800"/>
              </a:spcBef>
              <a:spcAft>
                <a:spcPts val="0"/>
              </a:spcAft>
              <a:buClr>
                <a:schemeClr val="dk1"/>
              </a:buClr>
              <a:buSzPts val="1100"/>
              <a:buFont typeface="Arial"/>
              <a:buNone/>
            </a:pPr>
            <a:r>
              <a:rPr lang="en" sz="1050">
                <a:highlight>
                  <a:srgbClr val="F7F7F7"/>
                </a:highlight>
                <a:latin typeface="Courier New"/>
                <a:ea typeface="Courier New"/>
                <a:cs typeface="Courier New"/>
                <a:sym typeface="Courier New"/>
              </a:rPr>
              <a:t>learn.dls.vocab</a:t>
            </a:r>
            <a:endParaRPr sz="1050">
              <a:highlight>
                <a:srgbClr val="F7F7F7"/>
              </a:highlight>
              <a:latin typeface="Courier New"/>
              <a:ea typeface="Courier New"/>
              <a:cs typeface="Courier New"/>
              <a:sym typeface="Courier New"/>
            </a:endParaRPr>
          </a:p>
          <a:p>
            <a:pPr indent="0" lvl="0" marL="50800" marR="12700" rtl="0" algn="l">
              <a:lnSpc>
                <a:spcPct val="115000"/>
              </a:lnSpc>
              <a:spcBef>
                <a:spcPts val="100"/>
              </a:spcBef>
              <a:spcAft>
                <a:spcPts val="0"/>
              </a:spcAft>
              <a:buClr>
                <a:schemeClr val="dk1"/>
              </a:buClr>
              <a:buSzPts val="1100"/>
              <a:buFont typeface="Arial"/>
              <a:buNone/>
            </a:pPr>
            <a:r>
              <a:rPr lang="en" sz="1000">
                <a:solidFill>
                  <a:srgbClr val="212121"/>
                </a:solidFill>
                <a:highlight>
                  <a:srgbClr val="FFFFFF"/>
                </a:highlight>
                <a:latin typeface="Roboto"/>
                <a:ea typeface="Roboto"/>
                <a:cs typeface="Roboto"/>
                <a:sym typeface="Roboto"/>
              </a:rPr>
              <a:t>['LAYING', 'SITTING', 'STANDING', 'WALKING', 'WALKING_DOWNSTAIRS', 'WALKING_UPSTAIRS']</a:t>
            </a:r>
            <a:endParaRPr sz="10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pic>
        <p:nvPicPr>
          <p:cNvPr id="240" name="Google Shape;240;p36"/>
          <p:cNvPicPr preferRelativeResize="0"/>
          <p:nvPr/>
        </p:nvPicPr>
        <p:blipFill>
          <a:blip r:embed="rId3">
            <a:alphaModFix/>
          </a:blip>
          <a:stretch>
            <a:fillRect/>
          </a:stretch>
        </p:blipFill>
        <p:spPr>
          <a:xfrm>
            <a:off x="4449650" y="1210625"/>
            <a:ext cx="4541950" cy="3076805"/>
          </a:xfrm>
          <a:prstGeom prst="rect">
            <a:avLst/>
          </a:prstGeom>
          <a:noFill/>
          <a:ln>
            <a:noFill/>
          </a:ln>
        </p:spPr>
      </p:pic>
      <p:sp>
        <p:nvSpPr>
          <p:cNvPr id="241" name="Google Shape;241;p36"/>
          <p:cNvSpPr/>
          <p:nvPr/>
        </p:nvSpPr>
        <p:spPr>
          <a:xfrm>
            <a:off x="7281050" y="1269175"/>
            <a:ext cx="1710600" cy="290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Realtime Predictions</a:t>
            </a:r>
            <a:endParaRPr/>
          </a:p>
        </p:txBody>
      </p:sp>
      <p:pic>
        <p:nvPicPr>
          <p:cNvPr id="247" name="Google Shape;247;p37"/>
          <p:cNvPicPr preferRelativeResize="0"/>
          <p:nvPr/>
        </p:nvPicPr>
        <p:blipFill>
          <a:blip r:embed="rId3">
            <a:alphaModFix/>
          </a:blip>
          <a:stretch>
            <a:fillRect/>
          </a:stretch>
        </p:blipFill>
        <p:spPr>
          <a:xfrm>
            <a:off x="634525" y="1640625"/>
            <a:ext cx="7203525" cy="2191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nvSpPr>
        <p:spPr>
          <a:xfrm>
            <a:off x="208350" y="715725"/>
            <a:ext cx="8829300" cy="4823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60000"/>
              </a:lnSpc>
              <a:spcBef>
                <a:spcPts val="0"/>
              </a:spcBef>
              <a:spcAft>
                <a:spcPts val="0"/>
              </a:spcAft>
              <a:buClr>
                <a:schemeClr val="dk1"/>
              </a:buClr>
              <a:buSzPts val="1300"/>
              <a:buFont typeface="Old Standard TT"/>
              <a:buAutoNum type="arabicPeriod"/>
            </a:pPr>
            <a:r>
              <a:rPr lang="en" sz="1300">
                <a:solidFill>
                  <a:schemeClr val="dk1"/>
                </a:solidFill>
                <a:latin typeface="Old Standard TT"/>
                <a:ea typeface="Old Standard TT"/>
                <a:cs typeface="Old Standard TT"/>
                <a:sym typeface="Old Standard TT"/>
              </a:rPr>
              <a:t>Davide Anguita, Alessandro Ghio, Luca Oneto, Xavier Parra and Jorge L. Reyes-Ortiz. Human Activity</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Recognition on Smartphones using a Multiclass Hardware-Friendly Support Vector Machine. International </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Workshop of Ambient Assisted Living (IWAAL 2012). Vitoria-Gasteiz, Spain. Dec 2012</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t/>
            </a:r>
            <a:endParaRPr sz="1300">
              <a:solidFill>
                <a:schemeClr val="dk1"/>
              </a:solidFill>
              <a:latin typeface="Old Standard TT"/>
              <a:ea typeface="Old Standard TT"/>
              <a:cs typeface="Old Standard TT"/>
              <a:sym typeface="Old Standard TT"/>
            </a:endParaRPr>
          </a:p>
          <a:p>
            <a:pPr indent="-311150" lvl="0" marL="457200" marR="0" rtl="0" algn="l">
              <a:lnSpc>
                <a:spcPct val="60000"/>
              </a:lnSpc>
              <a:spcBef>
                <a:spcPts val="1600"/>
              </a:spcBef>
              <a:spcAft>
                <a:spcPts val="0"/>
              </a:spcAft>
              <a:buClr>
                <a:schemeClr val="dk1"/>
              </a:buClr>
              <a:buSzPts val="1300"/>
              <a:buFont typeface="Old Standard TT"/>
              <a:buAutoNum type="arabicPeriod"/>
            </a:pPr>
            <a:r>
              <a:rPr lang="en" sz="1300">
                <a:solidFill>
                  <a:schemeClr val="dk1"/>
                </a:solidFill>
                <a:latin typeface="Old Standard TT"/>
                <a:ea typeface="Old Standard TT"/>
                <a:cs typeface="Old Standard TT"/>
                <a:sym typeface="Old Standard TT"/>
              </a:rPr>
              <a:t>Davide Anguita, Alessandro Ghio, Luca Oneto, Xavier Parra and Jorge L. Reyes-Ortiz. Human Activity </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Recognition on Smartphones using a Multiclass Hardware-Friendly Support Vector Machine. 4th International </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Workshop of Ambient Assisted Living, IWAAL 2012, Vitoria-Gasteiz, Spain, December 3-5, 2012. Proceedings.</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 Lecture Notes in Computer Science 2012, pp 216-223.</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t/>
            </a:r>
            <a:endParaRPr sz="1300">
              <a:solidFill>
                <a:schemeClr val="dk1"/>
              </a:solidFill>
              <a:latin typeface="Old Standard TT"/>
              <a:ea typeface="Old Standard TT"/>
              <a:cs typeface="Old Standard TT"/>
              <a:sym typeface="Old Standard TT"/>
            </a:endParaRPr>
          </a:p>
          <a:p>
            <a:pPr indent="-311150" lvl="0" marL="457200" marR="0" rtl="0" algn="l">
              <a:lnSpc>
                <a:spcPct val="60000"/>
              </a:lnSpc>
              <a:spcBef>
                <a:spcPts val="1600"/>
              </a:spcBef>
              <a:spcAft>
                <a:spcPts val="0"/>
              </a:spcAft>
              <a:buClr>
                <a:schemeClr val="dk1"/>
              </a:buClr>
              <a:buSzPts val="1300"/>
              <a:buFont typeface="Old Standard TT"/>
              <a:buAutoNum type="arabicPeriod"/>
            </a:pPr>
            <a:r>
              <a:rPr lang="en" sz="1300">
                <a:solidFill>
                  <a:schemeClr val="dk1"/>
                </a:solidFill>
                <a:latin typeface="Old Standard TT"/>
                <a:ea typeface="Old Standard TT"/>
                <a:cs typeface="Old Standard TT"/>
                <a:sym typeface="Old Standard TT"/>
              </a:rPr>
              <a:t>Jorge Luis Reyes-Ortiz, Alessandro Ghio, Xavier Parra-Llanas, Davide Anguita, Joan Cabestany, Andreu </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Català. Human Activity and Motion Disorder Recognition: Towards Smarter Interactive Cognitive </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Environments. 21th European Symposium on Artificial Neural Networks, Computational Intelligence and </a:t>
            </a:r>
            <a:endParaRPr sz="1300">
              <a:solidFill>
                <a:schemeClr val="dk1"/>
              </a:solidFill>
              <a:latin typeface="Old Standard TT"/>
              <a:ea typeface="Old Standard TT"/>
              <a:cs typeface="Old Standard TT"/>
              <a:sym typeface="Old Standard TT"/>
            </a:endParaRPr>
          </a:p>
          <a:p>
            <a:pPr indent="0" lvl="0" marL="0" marR="0" rtl="0" algn="l">
              <a:lnSpc>
                <a:spcPct val="60000"/>
              </a:lnSpc>
              <a:spcBef>
                <a:spcPts val="1600"/>
              </a:spcBef>
              <a:spcAft>
                <a:spcPts val="0"/>
              </a:spcAft>
              <a:buNone/>
            </a:pPr>
            <a:r>
              <a:rPr lang="en" sz="1300">
                <a:solidFill>
                  <a:schemeClr val="dk1"/>
                </a:solidFill>
                <a:latin typeface="Old Standard TT"/>
                <a:ea typeface="Old Standard TT"/>
                <a:cs typeface="Old Standard TT"/>
                <a:sym typeface="Old Standard TT"/>
              </a:rPr>
              <a:t>Machine Learning, ESANN 2013. Bruges, Belgium 24-26 April 201</a:t>
            </a:r>
            <a:r>
              <a:rPr lang="en" sz="1300">
                <a:solidFill>
                  <a:srgbClr val="123654"/>
                </a:solidFill>
              </a:rPr>
              <a:t>3.</a:t>
            </a:r>
            <a:endParaRPr sz="1300">
              <a:solidFill>
                <a:srgbClr val="123654"/>
              </a:solidFill>
            </a:endParaRPr>
          </a:p>
          <a:p>
            <a:pPr indent="0" lvl="0" marL="0" rtl="0" algn="l">
              <a:lnSpc>
                <a:spcPct val="115000"/>
              </a:lnSpc>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253" name="Google Shape;253;p38"/>
          <p:cNvSpPr txBox="1"/>
          <p:nvPr>
            <p:ph idx="4294967295" type="title"/>
          </p:nvPr>
        </p:nvSpPr>
        <p:spPr>
          <a:xfrm>
            <a:off x="208350"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4294967295" type="title"/>
          </p:nvPr>
        </p:nvSpPr>
        <p:spPr>
          <a:xfrm>
            <a:off x="511675" y="397775"/>
            <a:ext cx="57354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We have made a armband that can be  worn conveni</a:t>
            </a:r>
            <a:r>
              <a:rPr lang="en" sz="2700"/>
              <a:t>ently</a:t>
            </a:r>
            <a:r>
              <a:rPr lang="en" sz="2700"/>
              <a:t> by the user which classifies the user action into six </a:t>
            </a:r>
            <a:endParaRPr sz="2700"/>
          </a:p>
          <a:p>
            <a:pPr indent="0" lvl="0" marL="0" rtl="0" algn="l">
              <a:lnSpc>
                <a:spcPct val="115000"/>
              </a:lnSpc>
              <a:spcBef>
                <a:spcPts val="0"/>
              </a:spcBef>
              <a:spcAft>
                <a:spcPts val="0"/>
              </a:spcAft>
              <a:buNone/>
            </a:pPr>
            <a:r>
              <a:rPr lang="en" sz="2700"/>
              <a:t>States - </a:t>
            </a:r>
            <a:r>
              <a:rPr b="1" lang="en" sz="2700"/>
              <a:t>Sitting, Standing, Walking, Upstairs, Downstairs, Laying</a:t>
            </a:r>
            <a:endParaRPr sz="2700"/>
          </a:p>
        </p:txBody>
      </p:sp>
      <p:pic>
        <p:nvPicPr>
          <p:cNvPr id="72" name="Google Shape;72;p15"/>
          <p:cNvPicPr preferRelativeResize="0"/>
          <p:nvPr/>
        </p:nvPicPr>
        <p:blipFill>
          <a:blip r:embed="rId3">
            <a:alphaModFix/>
          </a:blip>
          <a:stretch>
            <a:fillRect/>
          </a:stretch>
        </p:blipFill>
        <p:spPr>
          <a:xfrm>
            <a:off x="6096200" y="2433000"/>
            <a:ext cx="2592125" cy="24142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136575" y="1124675"/>
            <a:ext cx="1278000" cy="1351800"/>
          </a:xfrm>
          <a:prstGeom prst="rect">
            <a:avLst/>
          </a:prstGeom>
          <a:solidFill>
            <a:schemeClr val="lt2"/>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User Performs Activity</a:t>
            </a:r>
            <a:endParaRPr>
              <a:solidFill>
                <a:srgbClr val="FFFFFF"/>
              </a:solidFill>
            </a:endParaRPr>
          </a:p>
        </p:txBody>
      </p:sp>
      <p:sp>
        <p:nvSpPr>
          <p:cNvPr id="78" name="Google Shape;78;p16"/>
          <p:cNvSpPr/>
          <p:nvPr/>
        </p:nvSpPr>
        <p:spPr>
          <a:xfrm>
            <a:off x="1996950" y="1146650"/>
            <a:ext cx="1278000" cy="1351800"/>
          </a:xfrm>
          <a:prstGeom prst="rect">
            <a:avLst/>
          </a:prstGeom>
          <a:solidFill>
            <a:schemeClr val="lt2"/>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Data Collection through MPU 6050</a:t>
            </a:r>
            <a:endParaRPr>
              <a:solidFill>
                <a:srgbClr val="FFFFFF"/>
              </a:solidFill>
            </a:endParaRPr>
          </a:p>
        </p:txBody>
      </p:sp>
      <p:sp>
        <p:nvSpPr>
          <p:cNvPr id="79" name="Google Shape;79;p16"/>
          <p:cNvSpPr/>
          <p:nvPr/>
        </p:nvSpPr>
        <p:spPr>
          <a:xfrm>
            <a:off x="7122400" y="3484000"/>
            <a:ext cx="1495500" cy="1289400"/>
          </a:xfrm>
          <a:prstGeom prst="rect">
            <a:avLst/>
          </a:prstGeom>
          <a:solidFill>
            <a:schemeClr val="lt2"/>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Filtration of collected data to remove unnecessary noise and other irregularities</a:t>
            </a:r>
            <a:endParaRPr>
              <a:solidFill>
                <a:srgbClr val="FFFFFF"/>
              </a:solidFill>
            </a:endParaRPr>
          </a:p>
        </p:txBody>
      </p:sp>
      <p:sp>
        <p:nvSpPr>
          <p:cNvPr id="80" name="Google Shape;80;p16"/>
          <p:cNvSpPr/>
          <p:nvPr/>
        </p:nvSpPr>
        <p:spPr>
          <a:xfrm>
            <a:off x="5118925" y="3484000"/>
            <a:ext cx="1378200" cy="1289400"/>
          </a:xfrm>
          <a:prstGeom prst="rect">
            <a:avLst/>
          </a:prstGeom>
          <a:solidFill>
            <a:schemeClr val="lt2"/>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Data Analysis, Feature Engineering, Modeling, and Predictions on Test Data</a:t>
            </a:r>
            <a:endParaRPr>
              <a:solidFill>
                <a:srgbClr val="FFFFFF"/>
              </a:solidFill>
            </a:endParaRPr>
          </a:p>
        </p:txBody>
      </p:sp>
      <p:sp>
        <p:nvSpPr>
          <p:cNvPr id="81" name="Google Shape;81;p16"/>
          <p:cNvSpPr/>
          <p:nvPr/>
        </p:nvSpPr>
        <p:spPr>
          <a:xfrm>
            <a:off x="3163675" y="3484000"/>
            <a:ext cx="1278000" cy="1289400"/>
          </a:xfrm>
          <a:prstGeom prst="rect">
            <a:avLst/>
          </a:prstGeom>
          <a:solidFill>
            <a:schemeClr val="lt2"/>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Check Accuracy and Fitness</a:t>
            </a:r>
            <a:endParaRPr>
              <a:solidFill>
                <a:srgbClr val="FFFFFF"/>
              </a:solidFill>
            </a:endParaRPr>
          </a:p>
        </p:txBody>
      </p:sp>
      <p:sp>
        <p:nvSpPr>
          <p:cNvPr id="82" name="Google Shape;82;p16"/>
          <p:cNvSpPr/>
          <p:nvPr/>
        </p:nvSpPr>
        <p:spPr>
          <a:xfrm>
            <a:off x="1462737" y="1594475"/>
            <a:ext cx="502200" cy="412200"/>
          </a:xfrm>
          <a:prstGeom prst="rightArrow">
            <a:avLst>
              <a:gd fmla="val 50000" name="adj1"/>
              <a:gd fmla="val 50000" name="adj2"/>
            </a:avLst>
          </a:prstGeom>
          <a:solidFill>
            <a:srgbClr val="000000"/>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1325" y="3673000"/>
            <a:ext cx="2483700" cy="661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latin typeface="Old Standard TT"/>
                <a:ea typeface="Old Standard TT"/>
                <a:cs typeface="Old Standard TT"/>
                <a:sym typeface="Old Standard TT"/>
              </a:rPr>
              <a:t>Methodology</a:t>
            </a:r>
            <a:endParaRPr sz="3100">
              <a:latin typeface="Old Standard TT"/>
              <a:ea typeface="Old Standard TT"/>
              <a:cs typeface="Old Standard TT"/>
              <a:sym typeface="Old Standard TT"/>
            </a:endParaRPr>
          </a:p>
        </p:txBody>
      </p:sp>
      <p:sp>
        <p:nvSpPr>
          <p:cNvPr id="84" name="Google Shape;84;p16"/>
          <p:cNvSpPr txBox="1"/>
          <p:nvPr/>
        </p:nvSpPr>
        <p:spPr>
          <a:xfrm>
            <a:off x="2939275" y="175300"/>
            <a:ext cx="1879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999999"/>
                </a:solidFill>
                <a:latin typeface="Old Standard TT"/>
                <a:ea typeface="Old Standard TT"/>
                <a:cs typeface="Old Standard TT"/>
                <a:sym typeface="Old Standard TT"/>
              </a:rPr>
              <a:t>Hardware </a:t>
            </a:r>
            <a:endParaRPr sz="2300">
              <a:solidFill>
                <a:srgbClr val="999999"/>
              </a:solidFill>
              <a:latin typeface="Old Standard TT"/>
              <a:ea typeface="Old Standard TT"/>
              <a:cs typeface="Old Standard TT"/>
              <a:sym typeface="Old Standard TT"/>
            </a:endParaRPr>
          </a:p>
        </p:txBody>
      </p:sp>
      <p:sp>
        <p:nvSpPr>
          <p:cNvPr id="85" name="Google Shape;85;p16"/>
          <p:cNvSpPr/>
          <p:nvPr/>
        </p:nvSpPr>
        <p:spPr>
          <a:xfrm>
            <a:off x="3882900" y="1146663"/>
            <a:ext cx="1378200" cy="1351800"/>
          </a:xfrm>
          <a:prstGeom prst="rect">
            <a:avLst/>
          </a:prstGeom>
          <a:solidFill>
            <a:schemeClr val="lt2"/>
          </a:solid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 remote control controls the device and transmits the data to system</a:t>
            </a:r>
            <a:endParaRPr>
              <a:solidFill>
                <a:srgbClr val="FFFFFF"/>
              </a:solidFill>
            </a:endParaRPr>
          </a:p>
        </p:txBody>
      </p:sp>
      <p:sp>
        <p:nvSpPr>
          <p:cNvPr id="86" name="Google Shape;86;p16"/>
          <p:cNvSpPr/>
          <p:nvPr/>
        </p:nvSpPr>
        <p:spPr>
          <a:xfrm rot="5400000">
            <a:off x="3455675" y="-845000"/>
            <a:ext cx="321600" cy="3439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rot="5400000">
            <a:off x="6658275" y="1557475"/>
            <a:ext cx="805800" cy="1086600"/>
          </a:xfrm>
          <a:prstGeom prst="bentArrow">
            <a:avLst>
              <a:gd fmla="val 25000" name="adj1"/>
              <a:gd fmla="val 25000" name="adj2"/>
              <a:gd fmla="val 25000" name="adj3"/>
              <a:gd fmla="val 43750" name="adj4"/>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5085925" y="2657550"/>
            <a:ext cx="1879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999999"/>
                </a:solidFill>
                <a:latin typeface="Old Standard TT"/>
                <a:ea typeface="Old Standard TT"/>
                <a:cs typeface="Old Standard TT"/>
                <a:sym typeface="Old Standard TT"/>
              </a:rPr>
              <a:t>Software </a:t>
            </a:r>
            <a:endParaRPr sz="2300">
              <a:solidFill>
                <a:srgbClr val="999999"/>
              </a:solidFill>
              <a:latin typeface="Old Standard TT"/>
              <a:ea typeface="Old Standard TT"/>
              <a:cs typeface="Old Standard TT"/>
              <a:sym typeface="Old Standard TT"/>
            </a:endParaRPr>
          </a:p>
        </p:txBody>
      </p:sp>
      <p:sp>
        <p:nvSpPr>
          <p:cNvPr id="89" name="Google Shape;89;p16"/>
          <p:cNvSpPr/>
          <p:nvPr/>
        </p:nvSpPr>
        <p:spPr>
          <a:xfrm rot="5400000">
            <a:off x="5732725" y="450225"/>
            <a:ext cx="321600" cy="5658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3327837" y="1594475"/>
            <a:ext cx="502200" cy="412200"/>
          </a:xfrm>
          <a:prstGeom prst="rightArrow">
            <a:avLst>
              <a:gd fmla="val 50000" name="adj1"/>
              <a:gd fmla="val 50000" name="adj2"/>
            </a:avLst>
          </a:prstGeom>
          <a:solidFill>
            <a:srgbClr val="000000"/>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rot="10800000">
            <a:off x="4491112" y="3922600"/>
            <a:ext cx="502200" cy="412200"/>
          </a:xfrm>
          <a:prstGeom prst="rightArrow">
            <a:avLst>
              <a:gd fmla="val 50000" name="adj1"/>
              <a:gd fmla="val 50000" name="adj2"/>
            </a:avLst>
          </a:prstGeom>
          <a:solidFill>
            <a:srgbClr val="000000"/>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rot="10800000">
            <a:off x="6520575" y="3978575"/>
            <a:ext cx="502200" cy="412200"/>
          </a:xfrm>
          <a:prstGeom prst="rightArrow">
            <a:avLst>
              <a:gd fmla="val 50000" name="adj1"/>
              <a:gd fmla="val 50000" name="adj2"/>
            </a:avLst>
          </a:prstGeom>
          <a:solidFill>
            <a:srgbClr val="000000"/>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Hardware 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08350" y="19503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Components Used</a:t>
            </a:r>
            <a:endParaRPr b="1"/>
          </a:p>
        </p:txBody>
      </p:sp>
      <p:sp>
        <p:nvSpPr>
          <p:cNvPr id="103" name="Google Shape;103;p18"/>
          <p:cNvSpPr txBox="1"/>
          <p:nvPr>
            <p:ph idx="2" type="body"/>
          </p:nvPr>
        </p:nvSpPr>
        <p:spPr>
          <a:xfrm>
            <a:off x="4895450" y="95995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MPU 6050 Chip</a:t>
            </a:r>
            <a:endParaRPr/>
          </a:p>
          <a:p>
            <a:pPr indent="-342900" lvl="0" marL="457200" rtl="0" algn="l">
              <a:spcBef>
                <a:spcPts val="1600"/>
              </a:spcBef>
              <a:spcAft>
                <a:spcPts val="0"/>
              </a:spcAft>
              <a:buSzPts val="1800"/>
              <a:buChar char="●"/>
            </a:pPr>
            <a:r>
              <a:rPr lang="en"/>
              <a:t>Arduino Nano</a:t>
            </a:r>
            <a:endParaRPr/>
          </a:p>
          <a:p>
            <a:pPr indent="-342900" lvl="0" marL="457200" rtl="0" algn="l">
              <a:spcBef>
                <a:spcPts val="1600"/>
              </a:spcBef>
              <a:spcAft>
                <a:spcPts val="0"/>
              </a:spcAft>
              <a:buSzPts val="1800"/>
              <a:buChar char="●"/>
            </a:pPr>
            <a:r>
              <a:rPr lang="en"/>
              <a:t>ESP8266</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0" y="878675"/>
            <a:ext cx="3793325" cy="4264826"/>
          </a:xfrm>
          <a:prstGeom prst="rect">
            <a:avLst/>
          </a:prstGeom>
          <a:noFill/>
          <a:ln>
            <a:noFill/>
          </a:ln>
        </p:spPr>
      </p:pic>
      <p:sp>
        <p:nvSpPr>
          <p:cNvPr id="109" name="Google Shape;109;p19"/>
          <p:cNvSpPr txBox="1"/>
          <p:nvPr>
            <p:ph idx="4294967295" type="title"/>
          </p:nvPr>
        </p:nvSpPr>
        <p:spPr>
          <a:xfrm>
            <a:off x="50" y="0"/>
            <a:ext cx="3793200" cy="8784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MPU 6050 Chip</a:t>
            </a:r>
            <a:endParaRPr/>
          </a:p>
        </p:txBody>
      </p:sp>
      <p:sp>
        <p:nvSpPr>
          <p:cNvPr id="110" name="Google Shape;110;p19"/>
          <p:cNvSpPr txBox="1"/>
          <p:nvPr>
            <p:ph idx="4294967295" type="body"/>
          </p:nvPr>
        </p:nvSpPr>
        <p:spPr>
          <a:xfrm>
            <a:off x="3901500" y="93800"/>
            <a:ext cx="5242500" cy="19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MPU-6050 chip is a  Motion Tracking device which combine a 3-axis gyroscope and a 3-axis accelerometer on the same silicon die, together with an onboard Digital Motion Processor, which processes complex 6-axis MotionFusion algorithms. The device can access external magnetometers or other sensors through an auxiliary master I²C bus, allowing the devices to gather a full set of sensor data without intervention from the system processor.</a:t>
            </a:r>
            <a:r>
              <a:rPr lang="en" sz="1600"/>
              <a:t> </a:t>
            </a:r>
            <a:endParaRPr sz="1600"/>
          </a:p>
          <a:p>
            <a:pPr indent="0" lvl="0" marL="0" rtl="0" algn="l">
              <a:spcBef>
                <a:spcPts val="1600"/>
              </a:spcBef>
              <a:spcAft>
                <a:spcPts val="1600"/>
              </a:spcAft>
              <a:buNone/>
            </a:pPr>
            <a:r>
              <a:t/>
            </a:r>
            <a:endParaRPr sz="1600"/>
          </a:p>
        </p:txBody>
      </p:sp>
      <p:sp>
        <p:nvSpPr>
          <p:cNvPr id="111" name="Google Shape;111;p19"/>
          <p:cNvSpPr txBox="1"/>
          <p:nvPr/>
        </p:nvSpPr>
        <p:spPr>
          <a:xfrm>
            <a:off x="3901500" y="2340900"/>
            <a:ext cx="2999400" cy="461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Application in Our Project</a:t>
            </a:r>
            <a:endParaRPr sz="1800">
              <a:latin typeface="Old Standard TT"/>
              <a:ea typeface="Old Standard TT"/>
              <a:cs typeface="Old Standard TT"/>
              <a:sym typeface="Old Standard TT"/>
            </a:endParaRPr>
          </a:p>
        </p:txBody>
      </p:sp>
      <p:sp>
        <p:nvSpPr>
          <p:cNvPr id="112" name="Google Shape;112;p19"/>
          <p:cNvSpPr txBox="1"/>
          <p:nvPr>
            <p:ph idx="4294967295" type="body"/>
          </p:nvPr>
        </p:nvSpPr>
        <p:spPr>
          <a:xfrm>
            <a:off x="3978875" y="2860825"/>
            <a:ext cx="5242500" cy="19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simply plan to make use of its GyroScope and Accelerometer sensor providing us with the information of the targeted object in the scope of 6 axis based motion discussion. This information will serve as raw data for our time series model to be able to classify the action of the object into six states that are sitting, standing, walking ,Laying </a:t>
            </a:r>
            <a:endParaRPr sz="1500"/>
          </a:p>
          <a:p>
            <a:pPr indent="0" lvl="0" marL="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50" y="0"/>
            <a:ext cx="3793200" cy="8784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Arduino Kit</a:t>
            </a:r>
            <a:endParaRPr/>
          </a:p>
        </p:txBody>
      </p:sp>
      <p:sp>
        <p:nvSpPr>
          <p:cNvPr id="118" name="Google Shape;118;p20"/>
          <p:cNvSpPr txBox="1"/>
          <p:nvPr>
            <p:ph idx="4294967295" type="body"/>
          </p:nvPr>
        </p:nvSpPr>
        <p:spPr>
          <a:xfrm>
            <a:off x="3901500" y="93800"/>
            <a:ext cx="5242500" cy="24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Arduino is an open-source electronics platform based on easy-to-use hardware and software. </a:t>
            </a:r>
            <a:r>
              <a:rPr lang="en" sz="1400">
                <a:uFill>
                  <a:noFill/>
                </a:uFill>
                <a:hlinkClick r:id="rId3"/>
              </a:rPr>
              <a:t>Arduino boards</a:t>
            </a:r>
            <a:r>
              <a:rPr lang="en" sz="1400"/>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 sz="1400">
                <a:uFill>
                  <a:noFill/>
                </a:uFill>
                <a:hlinkClick r:id="rId4"/>
              </a:rPr>
              <a:t>Arduino programming language</a:t>
            </a:r>
            <a:r>
              <a:rPr lang="en" sz="1400"/>
              <a:t> (based on </a:t>
            </a:r>
            <a:r>
              <a:rPr lang="en" sz="1400">
                <a:uFill>
                  <a:noFill/>
                </a:uFill>
                <a:hlinkClick r:id="rId5"/>
              </a:rPr>
              <a:t>Wiring</a:t>
            </a:r>
            <a:r>
              <a:rPr lang="en" sz="1400"/>
              <a:t>), and </a:t>
            </a:r>
            <a:r>
              <a:rPr lang="en" sz="1400">
                <a:uFill>
                  <a:noFill/>
                </a:uFill>
                <a:hlinkClick r:id="rId6"/>
              </a:rPr>
              <a:t>the Arduino Software (IDE)</a:t>
            </a:r>
            <a:r>
              <a:rPr lang="en" sz="1400"/>
              <a:t>, based on </a:t>
            </a:r>
            <a:r>
              <a:rPr lang="en" sz="1400">
                <a:uFill>
                  <a:noFill/>
                </a:uFill>
                <a:hlinkClick r:id="rId7"/>
              </a:rPr>
              <a:t>Processing</a:t>
            </a:r>
            <a:r>
              <a:rPr lang="en" sz="1400"/>
              <a:t>.</a:t>
            </a:r>
            <a:endParaRPr sz="1400"/>
          </a:p>
          <a:p>
            <a:pPr indent="0" lvl="0" marL="0" rtl="0" algn="l">
              <a:spcBef>
                <a:spcPts val="1600"/>
              </a:spcBef>
              <a:spcAft>
                <a:spcPts val="1600"/>
              </a:spcAft>
              <a:buNone/>
            </a:pPr>
            <a:r>
              <a:t/>
            </a:r>
            <a:endParaRPr sz="1600"/>
          </a:p>
        </p:txBody>
      </p:sp>
      <p:sp>
        <p:nvSpPr>
          <p:cNvPr id="119" name="Google Shape;119;p20"/>
          <p:cNvSpPr txBox="1"/>
          <p:nvPr/>
        </p:nvSpPr>
        <p:spPr>
          <a:xfrm>
            <a:off x="3901500" y="2571750"/>
            <a:ext cx="3074400" cy="461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ld Standard TT"/>
                <a:ea typeface="Old Standard TT"/>
                <a:cs typeface="Old Standard TT"/>
                <a:sym typeface="Old Standard TT"/>
              </a:rPr>
              <a:t>Application in Our Project</a:t>
            </a:r>
            <a:endParaRPr sz="1800">
              <a:latin typeface="Old Standard TT"/>
              <a:ea typeface="Old Standard TT"/>
              <a:cs typeface="Old Standard TT"/>
              <a:sym typeface="Old Standard TT"/>
            </a:endParaRPr>
          </a:p>
        </p:txBody>
      </p:sp>
      <p:sp>
        <p:nvSpPr>
          <p:cNvPr id="120" name="Google Shape;120;p20"/>
          <p:cNvSpPr txBox="1"/>
          <p:nvPr>
            <p:ph idx="4294967295" type="body"/>
          </p:nvPr>
        </p:nvSpPr>
        <p:spPr>
          <a:xfrm>
            <a:off x="3968175" y="3087050"/>
            <a:ext cx="5242500" cy="19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We are using Arduino Kit to act as our main micro controller for directing our other components. It acts as our controller for both chip that is the main sensor and the remote controller. It communicates with the MPU6050 chip to gather the required data and transmits it through bluetooth module. </a:t>
            </a:r>
            <a:endParaRPr sz="1600"/>
          </a:p>
        </p:txBody>
      </p:sp>
      <p:pic>
        <p:nvPicPr>
          <p:cNvPr id="121" name="Google Shape;121;p20"/>
          <p:cNvPicPr preferRelativeResize="0"/>
          <p:nvPr/>
        </p:nvPicPr>
        <p:blipFill>
          <a:blip r:embed="rId8">
            <a:alphaModFix/>
          </a:blip>
          <a:stretch>
            <a:fillRect/>
          </a:stretch>
        </p:blipFill>
        <p:spPr>
          <a:xfrm>
            <a:off x="0" y="878400"/>
            <a:ext cx="3793200" cy="426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50" y="0"/>
            <a:ext cx="3793200" cy="12003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ESP8266</a:t>
            </a:r>
            <a:endParaRPr/>
          </a:p>
          <a:p>
            <a:pPr indent="0" lvl="0" marL="0" rtl="0" algn="ctr">
              <a:spcBef>
                <a:spcPts val="0"/>
              </a:spcBef>
              <a:spcAft>
                <a:spcPts val="0"/>
              </a:spcAft>
              <a:buNone/>
            </a:pPr>
            <a:r>
              <a:rPr lang="en"/>
              <a:t>WIFI Module</a:t>
            </a:r>
            <a:endParaRPr/>
          </a:p>
        </p:txBody>
      </p:sp>
      <p:sp>
        <p:nvSpPr>
          <p:cNvPr id="127" name="Google Shape;127;p21"/>
          <p:cNvSpPr txBox="1"/>
          <p:nvPr>
            <p:ph idx="4294967295" type="body"/>
          </p:nvPr>
        </p:nvSpPr>
        <p:spPr>
          <a:xfrm>
            <a:off x="3974275" y="222400"/>
            <a:ext cx="4905600" cy="2094600"/>
          </a:xfrm>
          <a:prstGeom prst="rect">
            <a:avLst/>
          </a:prstGeom>
        </p:spPr>
        <p:txBody>
          <a:bodyPr anchorCtr="0" anchor="t" bIns="91425" lIns="91425" spcFirstLastPara="1" rIns="91425" wrap="square" tIns="91425">
            <a:noAutofit/>
          </a:bodyPr>
          <a:lstStyle/>
          <a:p>
            <a:pPr indent="0" lvl="0" marL="0" rtl="0" algn="l">
              <a:spcBef>
                <a:spcPts val="500"/>
              </a:spcBef>
              <a:spcAft>
                <a:spcPts val="500"/>
              </a:spcAft>
              <a:buNone/>
            </a:pPr>
            <a:r>
              <a:rPr lang="en" sz="1500"/>
              <a:t>The ESP8266 is a low-cost </a:t>
            </a:r>
            <a:r>
              <a:rPr lang="en" sz="1500">
                <a:uFill>
                  <a:noFill/>
                </a:uFill>
                <a:hlinkClick r:id="rId3"/>
              </a:rPr>
              <a:t>Wi-Fi</a:t>
            </a:r>
            <a:r>
              <a:rPr lang="en" sz="1500"/>
              <a:t> microchip, with a full </a:t>
            </a:r>
            <a:r>
              <a:rPr lang="en" sz="1500">
                <a:uFill>
                  <a:noFill/>
                </a:uFill>
                <a:hlinkClick r:id="rId4"/>
              </a:rPr>
              <a:t>TCP/IP stack</a:t>
            </a:r>
            <a:r>
              <a:rPr lang="en" sz="1500"/>
              <a:t> and </a:t>
            </a:r>
            <a:r>
              <a:rPr lang="en" sz="1500">
                <a:uFill>
                  <a:noFill/>
                </a:uFill>
                <a:hlinkClick r:id="rId5"/>
              </a:rPr>
              <a:t>microcontroller</a:t>
            </a:r>
            <a:r>
              <a:rPr lang="en" sz="1500"/>
              <a:t> capability.This small module allows microcontrollers to connect to a Wi-Fi network and make simple TCP/IP connections using </a:t>
            </a:r>
            <a:r>
              <a:rPr lang="en" sz="1500">
                <a:uFill>
                  <a:noFill/>
                </a:uFill>
                <a:hlinkClick r:id="rId6"/>
              </a:rPr>
              <a:t>Hayes</a:t>
            </a:r>
            <a:r>
              <a:rPr lang="en" sz="1500"/>
              <a:t>-style commands. The ESP8285 is an ESP8266 with 1 MiB of built-in flash, allowing the building of single-chip devices capable of connecting to Wi-Fi.</a:t>
            </a:r>
            <a:endParaRPr sz="1500"/>
          </a:p>
        </p:txBody>
      </p:sp>
      <p:sp>
        <p:nvSpPr>
          <p:cNvPr id="128" name="Google Shape;128;p21"/>
          <p:cNvSpPr txBox="1"/>
          <p:nvPr/>
        </p:nvSpPr>
        <p:spPr>
          <a:xfrm>
            <a:off x="4028693" y="2486821"/>
            <a:ext cx="27066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Old Standard TT"/>
                <a:ea typeface="Old Standard TT"/>
                <a:cs typeface="Old Standard TT"/>
                <a:sym typeface="Old Standard TT"/>
              </a:rPr>
              <a:t>Application in Our Project</a:t>
            </a:r>
            <a:endParaRPr sz="1500">
              <a:solidFill>
                <a:schemeClr val="dk1"/>
              </a:solidFill>
              <a:latin typeface="Old Standard TT"/>
              <a:ea typeface="Old Standard TT"/>
              <a:cs typeface="Old Standard TT"/>
              <a:sym typeface="Old Standard TT"/>
            </a:endParaRPr>
          </a:p>
        </p:txBody>
      </p:sp>
      <p:sp>
        <p:nvSpPr>
          <p:cNvPr id="129" name="Google Shape;129;p21"/>
          <p:cNvSpPr txBox="1"/>
          <p:nvPr>
            <p:ph idx="4294967295" type="body"/>
          </p:nvPr>
        </p:nvSpPr>
        <p:spPr>
          <a:xfrm>
            <a:off x="3974275" y="2971750"/>
            <a:ext cx="5242500" cy="19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have used the ESP8266 module as a communication link between our both chips and also the system on which we going to analyse the data for the desired results.</a:t>
            </a:r>
            <a:endParaRPr sz="1500"/>
          </a:p>
          <a:p>
            <a:pPr indent="0" lvl="0" marL="0" rtl="0" algn="l">
              <a:spcBef>
                <a:spcPts val="1600"/>
              </a:spcBef>
              <a:spcAft>
                <a:spcPts val="1600"/>
              </a:spcAft>
              <a:buNone/>
            </a:pPr>
            <a:r>
              <a:t/>
            </a:r>
            <a:endParaRPr sz="1600"/>
          </a:p>
        </p:txBody>
      </p:sp>
      <p:pic>
        <p:nvPicPr>
          <p:cNvPr id="130" name="Google Shape;130;p21"/>
          <p:cNvPicPr preferRelativeResize="0"/>
          <p:nvPr/>
        </p:nvPicPr>
        <p:blipFill>
          <a:blip r:embed="rId7">
            <a:alphaModFix/>
          </a:blip>
          <a:stretch>
            <a:fillRect/>
          </a:stretch>
        </p:blipFill>
        <p:spPr>
          <a:xfrm>
            <a:off x="0" y="1200300"/>
            <a:ext cx="3793200" cy="39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