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0" r:id="rId3"/>
    <p:sldId id="259" r:id="rId4"/>
    <p:sldId id="256" r:id="rId5"/>
    <p:sldId id="258" r:id="rId6"/>
    <p:sldId id="257" r:id="rId7"/>
  </p:sldIdLst>
  <p:sldSz cx="12239625" cy="180006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was angepasst" id="{8636AC1A-F488-4106-91C3-8F3C23691AD2}">
          <p14:sldIdLst>
            <p14:sldId id="261"/>
          </p14:sldIdLst>
        </p14:section>
        <p14:section name="Für Arbeit" id="{DC4A9F04-397F-41B8-AE87-DEC5BF504269}">
          <p14:sldIdLst>
            <p14:sldId id="260"/>
          </p14:sldIdLst>
        </p14:section>
        <p14:section name="Für Präsentation (nicht ganz angepasst)" id="{9264F207-F81C-4D5D-A935-463B7883F113}">
          <p14:sldIdLst>
            <p14:sldId id="259"/>
          </p14:sldIdLst>
        </p14:section>
        <p14:section name="Kompakt" id="{02EAADA7-AD47-482D-B6D1-5446A7375661}">
          <p14:sldIdLst>
            <p14:sldId id="256"/>
          </p14:sldIdLst>
        </p14:section>
        <p14:section name="Old" id="{95F9E2BE-B2CB-471F-8443-611565BFCA9D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E9"/>
    <a:srgbClr val="FF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2" autoAdjust="0"/>
    <p:restoredTop sz="94660"/>
  </p:normalViewPr>
  <p:slideViewPr>
    <p:cSldViewPr>
      <p:cViewPr varScale="1">
        <p:scale>
          <a:sx n="46" d="100"/>
          <a:sy n="46" d="100"/>
        </p:scale>
        <p:origin x="2292" y="48"/>
      </p:cViewPr>
      <p:guideLst>
        <p:guide orient="horz" pos="567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2945943"/>
            <a:ext cx="10403681" cy="6266897"/>
          </a:xfrm>
        </p:spPr>
        <p:txBody>
          <a:bodyPr anchor="b"/>
          <a:lstStyle>
            <a:lvl1pPr algn="ctr">
              <a:defRPr sz="8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9454516"/>
            <a:ext cx="9179719" cy="4345992"/>
          </a:xfrm>
        </p:spPr>
        <p:txBody>
          <a:bodyPr/>
          <a:lstStyle>
            <a:lvl1pPr marL="0" indent="0" algn="ctr">
              <a:buNone/>
              <a:defRPr sz="3212"/>
            </a:lvl1pPr>
            <a:lvl2pPr marL="611962" indent="0" algn="ctr">
              <a:buNone/>
              <a:defRPr sz="2677"/>
            </a:lvl2pPr>
            <a:lvl3pPr marL="1223924" indent="0" algn="ctr">
              <a:buNone/>
              <a:defRPr sz="2409"/>
            </a:lvl3pPr>
            <a:lvl4pPr marL="1835887" indent="0" algn="ctr">
              <a:buNone/>
              <a:defRPr sz="2142"/>
            </a:lvl4pPr>
            <a:lvl5pPr marL="2447849" indent="0" algn="ctr">
              <a:buNone/>
              <a:defRPr sz="2142"/>
            </a:lvl5pPr>
            <a:lvl6pPr marL="3059811" indent="0" algn="ctr">
              <a:buNone/>
              <a:defRPr sz="2142"/>
            </a:lvl6pPr>
            <a:lvl7pPr marL="3671773" indent="0" algn="ctr">
              <a:buNone/>
              <a:defRPr sz="2142"/>
            </a:lvl7pPr>
            <a:lvl8pPr marL="4283735" indent="0" algn="ctr">
              <a:buNone/>
              <a:defRPr sz="2142"/>
            </a:lvl8pPr>
            <a:lvl9pPr marL="4895698" indent="0" algn="ctr">
              <a:buNone/>
              <a:defRPr sz="21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6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958369"/>
            <a:ext cx="2639169" cy="1525473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958369"/>
            <a:ext cx="7764512" cy="1525473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9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4487671"/>
            <a:ext cx="10556677" cy="7487774"/>
          </a:xfrm>
        </p:spPr>
        <p:txBody>
          <a:bodyPr anchor="b"/>
          <a:lstStyle>
            <a:lvl1pPr>
              <a:defRPr sz="8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12046282"/>
            <a:ext cx="10556677" cy="3937644"/>
          </a:xfrm>
        </p:spPr>
        <p:txBody>
          <a:bodyPr/>
          <a:lstStyle>
            <a:lvl1pPr marL="0" indent="0">
              <a:buNone/>
              <a:defRPr sz="3212">
                <a:solidFill>
                  <a:schemeClr val="tx1"/>
                </a:solidFill>
              </a:defRPr>
            </a:lvl1pPr>
            <a:lvl2pPr marL="611962" indent="0">
              <a:buNone/>
              <a:defRPr sz="2677">
                <a:solidFill>
                  <a:schemeClr val="tx1">
                    <a:tint val="75000"/>
                  </a:schemeClr>
                </a:solidFill>
              </a:defRPr>
            </a:lvl2pPr>
            <a:lvl3pPr marL="1223924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3pPr>
            <a:lvl4pPr marL="1835887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4pPr>
            <a:lvl5pPr marL="2447849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5pPr>
            <a:lvl6pPr marL="3059811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6pPr>
            <a:lvl7pPr marL="3671773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7pPr>
            <a:lvl8pPr marL="4283735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8pPr>
            <a:lvl9pPr marL="4895698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4791843"/>
            <a:ext cx="5201841" cy="114212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4791843"/>
            <a:ext cx="5201841" cy="114212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958373"/>
            <a:ext cx="10556677" cy="347929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4412664"/>
            <a:ext cx="5177934" cy="2162578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6575242"/>
            <a:ext cx="5177934" cy="96711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4412664"/>
            <a:ext cx="5203435" cy="2162578"/>
          </a:xfrm>
        </p:spPr>
        <p:txBody>
          <a:bodyPr anchor="b"/>
          <a:lstStyle>
            <a:lvl1pPr marL="0" indent="0">
              <a:buNone/>
              <a:defRPr sz="3212" b="1"/>
            </a:lvl1pPr>
            <a:lvl2pPr marL="611962" indent="0">
              <a:buNone/>
              <a:defRPr sz="2677" b="1"/>
            </a:lvl2pPr>
            <a:lvl3pPr marL="1223924" indent="0">
              <a:buNone/>
              <a:defRPr sz="2409" b="1"/>
            </a:lvl3pPr>
            <a:lvl4pPr marL="1835887" indent="0">
              <a:buNone/>
              <a:defRPr sz="2142" b="1"/>
            </a:lvl4pPr>
            <a:lvl5pPr marL="2447849" indent="0">
              <a:buNone/>
              <a:defRPr sz="2142" b="1"/>
            </a:lvl5pPr>
            <a:lvl6pPr marL="3059811" indent="0">
              <a:buNone/>
              <a:defRPr sz="2142" b="1"/>
            </a:lvl6pPr>
            <a:lvl7pPr marL="3671773" indent="0">
              <a:buNone/>
              <a:defRPr sz="2142" b="1"/>
            </a:lvl7pPr>
            <a:lvl8pPr marL="4283735" indent="0">
              <a:buNone/>
              <a:defRPr sz="2142" b="1"/>
            </a:lvl8pPr>
            <a:lvl9pPr marL="4895698" indent="0">
              <a:buNone/>
              <a:defRPr sz="214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6575242"/>
            <a:ext cx="5203435" cy="96711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4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200044"/>
            <a:ext cx="3947598" cy="4200155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2591766"/>
            <a:ext cx="6196310" cy="12792138"/>
          </a:xfrm>
        </p:spPr>
        <p:txBody>
          <a:bodyPr/>
          <a:lstStyle>
            <a:lvl1pPr>
              <a:defRPr sz="4283"/>
            </a:lvl1pPr>
            <a:lvl2pPr>
              <a:defRPr sz="3748"/>
            </a:lvl2pPr>
            <a:lvl3pPr>
              <a:defRPr sz="3212"/>
            </a:lvl3pPr>
            <a:lvl4pPr>
              <a:defRPr sz="2677"/>
            </a:lvl4pPr>
            <a:lvl5pPr>
              <a:defRPr sz="2677"/>
            </a:lvl5pPr>
            <a:lvl6pPr>
              <a:defRPr sz="2677"/>
            </a:lvl6pPr>
            <a:lvl7pPr>
              <a:defRPr sz="2677"/>
            </a:lvl7pPr>
            <a:lvl8pPr>
              <a:defRPr sz="2677"/>
            </a:lvl8pPr>
            <a:lvl9pPr>
              <a:defRPr sz="267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5400199"/>
            <a:ext cx="3947598" cy="10004536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200044"/>
            <a:ext cx="3947598" cy="4200155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2591766"/>
            <a:ext cx="6196310" cy="12792138"/>
          </a:xfrm>
        </p:spPr>
        <p:txBody>
          <a:bodyPr anchor="t"/>
          <a:lstStyle>
            <a:lvl1pPr marL="0" indent="0">
              <a:buNone/>
              <a:defRPr sz="4283"/>
            </a:lvl1pPr>
            <a:lvl2pPr marL="611962" indent="0">
              <a:buNone/>
              <a:defRPr sz="3748"/>
            </a:lvl2pPr>
            <a:lvl3pPr marL="1223924" indent="0">
              <a:buNone/>
              <a:defRPr sz="3212"/>
            </a:lvl3pPr>
            <a:lvl4pPr marL="1835887" indent="0">
              <a:buNone/>
              <a:defRPr sz="2677"/>
            </a:lvl4pPr>
            <a:lvl5pPr marL="2447849" indent="0">
              <a:buNone/>
              <a:defRPr sz="2677"/>
            </a:lvl5pPr>
            <a:lvl6pPr marL="3059811" indent="0">
              <a:buNone/>
              <a:defRPr sz="2677"/>
            </a:lvl6pPr>
            <a:lvl7pPr marL="3671773" indent="0">
              <a:buNone/>
              <a:defRPr sz="2677"/>
            </a:lvl7pPr>
            <a:lvl8pPr marL="4283735" indent="0">
              <a:buNone/>
              <a:defRPr sz="2677"/>
            </a:lvl8pPr>
            <a:lvl9pPr marL="4895698" indent="0">
              <a:buNone/>
              <a:defRPr sz="2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5400199"/>
            <a:ext cx="3947598" cy="10004536"/>
          </a:xfrm>
        </p:spPr>
        <p:txBody>
          <a:bodyPr/>
          <a:lstStyle>
            <a:lvl1pPr marL="0" indent="0">
              <a:buNone/>
              <a:defRPr sz="2142"/>
            </a:lvl1pPr>
            <a:lvl2pPr marL="611962" indent="0">
              <a:buNone/>
              <a:defRPr sz="1874"/>
            </a:lvl2pPr>
            <a:lvl3pPr marL="1223924" indent="0">
              <a:buNone/>
              <a:defRPr sz="1606"/>
            </a:lvl3pPr>
            <a:lvl4pPr marL="1835887" indent="0">
              <a:buNone/>
              <a:defRPr sz="1339"/>
            </a:lvl4pPr>
            <a:lvl5pPr marL="2447849" indent="0">
              <a:buNone/>
              <a:defRPr sz="1339"/>
            </a:lvl5pPr>
            <a:lvl6pPr marL="3059811" indent="0">
              <a:buNone/>
              <a:defRPr sz="1339"/>
            </a:lvl6pPr>
            <a:lvl7pPr marL="3671773" indent="0">
              <a:buNone/>
              <a:defRPr sz="1339"/>
            </a:lvl7pPr>
            <a:lvl8pPr marL="4283735" indent="0">
              <a:buNone/>
              <a:defRPr sz="1339"/>
            </a:lvl8pPr>
            <a:lvl9pPr marL="4895698" indent="0">
              <a:buNone/>
              <a:defRPr sz="133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09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958373"/>
            <a:ext cx="1055667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4791843"/>
            <a:ext cx="1055667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16683952"/>
            <a:ext cx="275391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270A-3082-47F6-BD62-C256B8740ACE}" type="datetimeFigureOut">
              <a:rPr lang="de-DE" smtClean="0"/>
              <a:t>26.07.2017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16683952"/>
            <a:ext cx="413087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16683952"/>
            <a:ext cx="275391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B23E-4AB4-4DEA-AF49-8CE2D216C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80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23924" rtl="0" eaLnBrk="1" latinLnBrk="0" hangingPunct="1">
        <a:lnSpc>
          <a:spcPct val="90000"/>
        </a:lnSpc>
        <a:spcBef>
          <a:spcPct val="0"/>
        </a:spcBef>
        <a:buNone/>
        <a:defRPr sz="5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1" indent="-305981" algn="l" defTabSz="1223924" rtl="0" eaLnBrk="1" latinLnBrk="0" hangingPunct="1">
        <a:lnSpc>
          <a:spcPct val="90000"/>
        </a:lnSpc>
        <a:spcBef>
          <a:spcPts val="1339"/>
        </a:spcBef>
        <a:buFont typeface="Arial" panose="020B0604020202020204" pitchFamily="34" charset="0"/>
        <a:buChar char="•"/>
        <a:defRPr sz="3748" kern="1200">
          <a:solidFill>
            <a:schemeClr val="tx1"/>
          </a:solidFill>
          <a:latin typeface="+mn-lt"/>
          <a:ea typeface="+mn-ea"/>
          <a:cs typeface="+mn-cs"/>
        </a:defRPr>
      </a:lvl1pPr>
      <a:lvl2pPr marL="917943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529906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677" kern="1200">
          <a:solidFill>
            <a:schemeClr val="tx1"/>
          </a:solidFill>
          <a:latin typeface="+mn-lt"/>
          <a:ea typeface="+mn-ea"/>
          <a:cs typeface="+mn-cs"/>
        </a:defRPr>
      </a:lvl3pPr>
      <a:lvl4pPr marL="2141868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753830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365792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977754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589717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5201679" indent="-305981" algn="l" defTabSz="1223924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1pPr>
      <a:lvl2pPr marL="611962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223924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3pPr>
      <a:lvl4pPr marL="1835887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4pPr>
      <a:lvl5pPr marL="2447849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5pPr>
      <a:lvl6pPr marL="3059811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6pPr>
      <a:lvl7pPr marL="3671773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7pPr>
      <a:lvl8pPr marL="4283735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8pPr>
      <a:lvl9pPr marL="4895698" algn="l" defTabSz="1223924" rtl="0" eaLnBrk="1" latinLnBrk="0" hangingPunct="1">
        <a:defRPr sz="24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224812" y="250687"/>
            <a:ext cx="11880000" cy="16520961"/>
            <a:chOff x="224812" y="250687"/>
            <a:chExt cx="11880000" cy="16520961"/>
          </a:xfrm>
        </p:grpSpPr>
        <p:sp>
          <p:nvSpPr>
            <p:cNvPr id="222" name="Flussdiagramm: Daten 221"/>
            <p:cNvSpPr/>
            <p:nvPr/>
          </p:nvSpPr>
          <p:spPr>
            <a:xfrm>
              <a:off x="2974138" y="765085"/>
              <a:ext cx="1620000" cy="612648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Zeitraum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-Zeitpunkte)</a:t>
              </a:r>
            </a:p>
          </p:txBody>
        </p:sp>
        <p:sp>
          <p:nvSpPr>
            <p:cNvPr id="389" name="Flussdiagramm: Prozess 388"/>
            <p:cNvSpPr/>
            <p:nvPr/>
          </p:nvSpPr>
          <p:spPr>
            <a:xfrm>
              <a:off x="11456812" y="4816350"/>
              <a:ext cx="648000" cy="360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+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1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Flussdiagramm: Prozess 265"/>
            <p:cNvSpPr>
              <a:spLocks/>
            </p:cNvSpPr>
            <p:nvPr/>
          </p:nvSpPr>
          <p:spPr>
            <a:xfrm>
              <a:off x="10092319" y="11143938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= </a:t>
              </a:r>
            </a:p>
            <a:p>
              <a:pPr algn="ctr"/>
              <a:r>
                <a:rPr lang="de-DE" sz="1000" b="1" dirty="0" err="1" smtClean="0">
                  <a:solidFill>
                    <a:schemeClr val="tx1"/>
                  </a:solidFill>
                </a:rPr>
                <a:t>SoC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 (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k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Flussdiagramm: Grenzstelle 255"/>
            <p:cNvSpPr/>
            <p:nvPr/>
          </p:nvSpPr>
          <p:spPr>
            <a:xfrm>
              <a:off x="5552464" y="6097580"/>
              <a:ext cx="918001" cy="306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Ende</a:t>
              </a:r>
            </a:p>
          </p:txBody>
        </p:sp>
        <p:sp>
          <p:nvSpPr>
            <p:cNvPr id="220" name="Flussdiagramm: Grenzstelle 219"/>
            <p:cNvSpPr/>
            <p:nvPr/>
          </p:nvSpPr>
          <p:spPr>
            <a:xfrm>
              <a:off x="3325138" y="250687"/>
              <a:ext cx="918001" cy="306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45" name="Flussdiagramm: Dokument 244"/>
            <p:cNvSpPr/>
            <p:nvPr/>
          </p:nvSpPr>
          <p:spPr>
            <a:xfrm>
              <a:off x="5327464" y="8770742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E-Auto </a:t>
              </a:r>
              <a:r>
                <a:rPr lang="de-DE" sz="1000" b="1" dirty="0" err="1">
                  <a:solidFill>
                    <a:schemeClr val="tx1"/>
                  </a:solidFill>
                </a:rPr>
                <a:t>Eingenschaften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Flussdiagramm: Dokument 243"/>
            <p:cNvSpPr/>
            <p:nvPr/>
          </p:nvSpPr>
          <p:spPr>
            <a:xfrm>
              <a:off x="584812" y="8770742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Verbraucher Verhalten</a:t>
              </a:r>
            </a:p>
          </p:txBody>
        </p:sp>
        <p:sp>
          <p:nvSpPr>
            <p:cNvPr id="250" name="Flussdiagramm: Dokument 249"/>
            <p:cNvSpPr/>
            <p:nvPr/>
          </p:nvSpPr>
          <p:spPr>
            <a:xfrm>
              <a:off x="7785284" y="14928049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Szenarien für Ladeanfang  Wahrscheinlichkeiten</a:t>
              </a:r>
            </a:p>
          </p:txBody>
        </p:sp>
        <p:sp>
          <p:nvSpPr>
            <p:cNvPr id="258" name="Flussdiagramm: Manuelle Eingabe 257"/>
            <p:cNvSpPr/>
            <p:nvPr/>
          </p:nvSpPr>
          <p:spPr>
            <a:xfrm>
              <a:off x="9930320" y="15099049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 Szenario</a:t>
              </a:r>
            </a:p>
          </p:txBody>
        </p:sp>
        <p:sp>
          <p:nvSpPr>
            <p:cNvPr id="213" name="Flussdiagramm: Manuelle Eingabe 212"/>
            <p:cNvSpPr/>
            <p:nvPr/>
          </p:nvSpPr>
          <p:spPr>
            <a:xfrm>
              <a:off x="5363465" y="7881144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E-Auto Typ</a:t>
              </a:r>
            </a:p>
          </p:txBody>
        </p:sp>
        <p:sp>
          <p:nvSpPr>
            <p:cNvPr id="207" name="Flussdiagramm: Manuelle Eingabe 206"/>
            <p:cNvSpPr/>
            <p:nvPr/>
          </p:nvSpPr>
          <p:spPr>
            <a:xfrm>
              <a:off x="800813" y="2906933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 geladen?</a:t>
              </a:r>
            </a:p>
          </p:txBody>
        </p:sp>
        <p:sp>
          <p:nvSpPr>
            <p:cNvPr id="211" name="Flussdiagramm: Manuelle Eingabe 210"/>
            <p:cNvSpPr/>
            <p:nvPr/>
          </p:nvSpPr>
          <p:spPr>
            <a:xfrm>
              <a:off x="620813" y="7881144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Verbraucher Typ</a:t>
              </a:r>
            </a:p>
          </p:txBody>
        </p:sp>
        <p:sp>
          <p:nvSpPr>
            <p:cNvPr id="274" name="Flussdiagramm: Manuelle Eingabe 273"/>
            <p:cNvSpPr/>
            <p:nvPr/>
          </p:nvSpPr>
          <p:spPr>
            <a:xfrm>
              <a:off x="800813" y="2072132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 benutzt?</a:t>
              </a:r>
            </a:p>
          </p:txBody>
        </p:sp>
        <p:sp>
          <p:nvSpPr>
            <p:cNvPr id="275" name="Flussdiagramm: Manuelle Eingabe 274"/>
            <p:cNvSpPr/>
            <p:nvPr/>
          </p:nvSpPr>
          <p:spPr>
            <a:xfrm>
              <a:off x="7821285" y="2072132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Zufallsgenerator einstellen</a:t>
              </a:r>
            </a:p>
          </p:txBody>
        </p:sp>
        <p:sp>
          <p:nvSpPr>
            <p:cNvPr id="251" name="Flussdiagramm: Verzweigung 250"/>
            <p:cNvSpPr/>
            <p:nvPr/>
          </p:nvSpPr>
          <p:spPr>
            <a:xfrm>
              <a:off x="4861802" y="14973049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</a:p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 anfangen zu 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8" name="Flussdiagramm: Verzweigung TO"/>
            <p:cNvSpPr/>
            <p:nvPr/>
          </p:nvSpPr>
          <p:spPr>
            <a:xfrm>
              <a:off x="224812" y="12644853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+ 1 benutzt? 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5" name="Flussdiagramm: Verzweigung 264"/>
            <p:cNvSpPr/>
            <p:nvPr/>
          </p:nvSpPr>
          <p:spPr>
            <a:xfrm>
              <a:off x="7425284" y="10002340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Ist Batterie voll?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3" name="Flussdiagramm: Verzweigung 242"/>
            <p:cNvSpPr/>
            <p:nvPr/>
          </p:nvSpPr>
          <p:spPr>
            <a:xfrm>
              <a:off x="7425284" y="69753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geladen?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4" name="Flussdiagramm: Verzweigung 263"/>
            <p:cNvSpPr/>
            <p:nvPr/>
          </p:nvSpPr>
          <p:spPr>
            <a:xfrm>
              <a:off x="7425284" y="1378645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Hat E-Auto für </a:t>
              </a:r>
            </a:p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 geladen?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1" name="Flussdiagramm: Verzweigung 240"/>
            <p:cNvSpPr/>
            <p:nvPr/>
          </p:nvSpPr>
          <p:spPr>
            <a:xfrm>
              <a:off x="2740138" y="69753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benutzt</a:t>
              </a:r>
              <a:r>
                <a:rPr lang="de-DE" sz="1000" b="1" dirty="0">
                  <a:solidFill>
                    <a:schemeClr val="tx1"/>
                  </a:solidFill>
                </a:rPr>
                <a:t>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4" name="Flussdiagramm: Verzweigung 253"/>
            <p:cNvSpPr/>
            <p:nvPr/>
          </p:nvSpPr>
          <p:spPr>
            <a:xfrm>
              <a:off x="2740138" y="5890580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&lt; </a:t>
              </a:r>
              <a:r>
                <a:rPr lang="de-DE" sz="1000" b="1" i="1" dirty="0" err="1">
                  <a:solidFill>
                    <a:schemeClr val="tx1"/>
                  </a:solidFill>
                </a:rPr>
                <a:t>k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max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2" name="Flussdiagramm: Verzweigung 91"/>
            <p:cNvSpPr/>
            <p:nvPr/>
          </p:nvSpPr>
          <p:spPr>
            <a:xfrm>
              <a:off x="2740138" y="367061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k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&lt; 0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5" name="Flussdiagramm: Verzweigung 204"/>
            <p:cNvSpPr/>
            <p:nvPr/>
          </p:nvSpPr>
          <p:spPr>
            <a:xfrm>
              <a:off x="2740138" y="12644853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begonnen E-Auto </a:t>
              </a:r>
              <a:r>
                <a:rPr lang="de-DE" sz="1000" b="1" dirty="0">
                  <a:solidFill>
                    <a:schemeClr val="tx1"/>
                  </a:solidFill>
                </a:rPr>
                <a:t>für 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+ 1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zu benutzt</a:t>
              </a:r>
              <a:r>
                <a:rPr lang="de-DE" sz="1000" b="1" dirty="0">
                  <a:solidFill>
                    <a:schemeClr val="tx1"/>
                  </a:solidFill>
                </a:rPr>
                <a:t>? 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3" name="Flussdiagramm: Prozess 222"/>
            <p:cNvSpPr/>
            <p:nvPr/>
          </p:nvSpPr>
          <p:spPr>
            <a:xfrm>
              <a:off x="3460138" y="1586131"/>
              <a:ext cx="648000" cy="360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</a:t>
              </a:r>
            </a:p>
          </p:txBody>
        </p:sp>
        <p:sp>
          <p:nvSpPr>
            <p:cNvPr id="261" name="Flussdiagramm: Prozess 260"/>
            <p:cNvSpPr/>
            <p:nvPr/>
          </p:nvSpPr>
          <p:spPr>
            <a:xfrm>
              <a:off x="3028138" y="13804451"/>
              <a:ext cx="1512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Auto benutzt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</a:t>
              </a:r>
              <a:r>
                <a:rPr lang="de-DE" sz="1000" b="1" i="1" dirty="0" err="1" smtClean="0">
                  <a:solidFill>
                    <a:schemeClr val="tx1"/>
                  </a:solidFill>
                </a:rPr>
                <a:t>k</a:t>
              </a:r>
              <a:r>
                <a:rPr lang="de-DE" sz="1000" b="1" baseline="-25000" dirty="0" err="1" smtClean="0">
                  <a:solidFill>
                    <a:schemeClr val="tx1"/>
                  </a:solidFill>
                </a:rPr>
                <a:t>Nutzen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</a:t>
              </a:r>
              <a:r>
                <a:rPr lang="de-DE" sz="1000" b="1" dirty="0">
                  <a:solidFill>
                    <a:schemeClr val="tx1"/>
                  </a:solidFill>
                </a:rPr>
                <a:t>= Richtig</a:t>
              </a:r>
            </a:p>
          </p:txBody>
        </p:sp>
        <p:sp>
          <p:nvSpPr>
            <p:cNvPr id="268" name="Flussdiagramm: Prozess 267"/>
            <p:cNvSpPr>
              <a:spLocks/>
            </p:cNvSpPr>
            <p:nvPr/>
          </p:nvSpPr>
          <p:spPr>
            <a:xfrm>
              <a:off x="5525464" y="11143938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Wahr </a:t>
              </a:r>
            </a:p>
          </p:txBody>
        </p:sp>
        <p:sp>
          <p:nvSpPr>
            <p:cNvPr id="253" name="Flussdiagramm: Prozess 252"/>
            <p:cNvSpPr>
              <a:spLocks/>
            </p:cNvSpPr>
            <p:nvPr/>
          </p:nvSpPr>
          <p:spPr>
            <a:xfrm>
              <a:off x="5149802" y="16159648"/>
              <a:ext cx="151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Wahr </a:t>
              </a:r>
            </a:p>
          </p:txBody>
        </p:sp>
        <p:sp>
          <p:nvSpPr>
            <p:cNvPr id="276" name="Flussdiagramm: Prozess 275"/>
            <p:cNvSpPr/>
            <p:nvPr/>
          </p:nvSpPr>
          <p:spPr>
            <a:xfrm>
              <a:off x="5255464" y="1964132"/>
              <a:ext cx="1512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= 1)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in </a:t>
              </a:r>
              <a:r>
                <a:rPr lang="de-DE" sz="1000" b="1" dirty="0">
                  <a:solidFill>
                    <a:schemeClr val="tx1"/>
                  </a:solidFill>
                </a:rPr>
                <a:t>%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bestimmen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0" name="Flussdiagramm: Prozess 269"/>
            <p:cNvSpPr>
              <a:spLocks/>
            </p:cNvSpPr>
            <p:nvPr/>
          </p:nvSpPr>
          <p:spPr>
            <a:xfrm>
              <a:off x="7983284" y="11143938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(k + 1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= </a:t>
              </a:r>
              <a:r>
                <a:rPr lang="de-DE" sz="1000" b="1" dirty="0">
                  <a:solidFill>
                    <a:schemeClr val="tx1"/>
                  </a:solidFill>
                </a:rPr>
                <a:t>Falsch </a:t>
              </a:r>
            </a:p>
          </p:txBody>
        </p:sp>
        <p:sp>
          <p:nvSpPr>
            <p:cNvPr id="247" name="Flussdiagramm: Prozess 246"/>
            <p:cNvSpPr/>
            <p:nvPr/>
          </p:nvSpPr>
          <p:spPr>
            <a:xfrm>
              <a:off x="7713284" y="8833742"/>
              <a:ext cx="1512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</a:t>
              </a:r>
            </a:p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 + </a:t>
              </a:r>
              <a:r>
                <a:rPr lang="de-DE" sz="1000" b="1" dirty="0" err="1">
                  <a:solidFill>
                    <a:schemeClr val="tx1"/>
                  </a:solidFill>
                </a:rPr>
                <a:t>W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Laden</a:t>
              </a:r>
              <a:r>
                <a:rPr lang="de-DE" sz="1000" b="1" baseline="-25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9" name="Flussdiagramm: Prozess 248"/>
            <p:cNvSpPr/>
            <p:nvPr/>
          </p:nvSpPr>
          <p:spPr>
            <a:xfrm>
              <a:off x="7713284" y="12662853"/>
              <a:ext cx="1512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Auto benutzt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 = Falsch</a:t>
              </a:r>
            </a:p>
          </p:txBody>
        </p:sp>
        <p:sp>
          <p:nvSpPr>
            <p:cNvPr id="125" name="Flussdiagramm: Prozess 124"/>
            <p:cNvSpPr/>
            <p:nvPr/>
          </p:nvSpPr>
          <p:spPr>
            <a:xfrm>
              <a:off x="3348260" y="4755361"/>
              <a:ext cx="871756" cy="360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k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= 0 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Flussdiagramm: Prozess 245"/>
            <p:cNvSpPr/>
            <p:nvPr/>
          </p:nvSpPr>
          <p:spPr>
            <a:xfrm>
              <a:off x="3028138" y="8833742"/>
              <a:ext cx="1512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</a:t>
              </a:r>
            </a:p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 – </a:t>
              </a:r>
              <a:r>
                <a:rPr lang="de-DE" sz="1000" b="1" i="1" dirty="0" err="1">
                  <a:solidFill>
                    <a:schemeClr val="tx1"/>
                  </a:solidFill>
                </a:rPr>
                <a:t>W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Verbrauch</a:t>
              </a:r>
              <a:r>
                <a:rPr lang="de-DE" sz="1000" b="1" baseline="-25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2" name="Flussdiagramm: Prozess 251"/>
            <p:cNvSpPr>
              <a:spLocks/>
            </p:cNvSpPr>
            <p:nvPr/>
          </p:nvSpPr>
          <p:spPr>
            <a:xfrm>
              <a:off x="3028138" y="16159648"/>
              <a:ext cx="151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</a:t>
              </a:r>
              <a:r>
                <a:rPr lang="de-DE" sz="1000" b="1" i="1" dirty="0" err="1">
                  <a:solidFill>
                    <a:schemeClr val="tx1"/>
                  </a:solidFill>
                </a:rPr>
                <a:t>k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Nutzen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</a:t>
              </a:r>
              <a:r>
                <a:rPr lang="de-DE" sz="1000" b="1" dirty="0">
                  <a:solidFill>
                    <a:schemeClr val="tx1"/>
                  </a:solidFill>
                </a:rPr>
                <a:t>= Falsch </a:t>
              </a:r>
            </a:p>
          </p:txBody>
        </p:sp>
      </p:grpSp>
      <p:grpSp>
        <p:nvGrpSpPr>
          <p:cNvPr id="458" name="Gruppieren 457"/>
          <p:cNvGrpSpPr/>
          <p:nvPr/>
        </p:nvGrpSpPr>
        <p:grpSpPr>
          <a:xfrm>
            <a:off x="1245953" y="2283273"/>
            <a:ext cx="10557719" cy="14997777"/>
            <a:chOff x="1245953" y="2283273"/>
            <a:chExt cx="10557719" cy="14997777"/>
          </a:xfrm>
        </p:grpSpPr>
        <p:sp>
          <p:nvSpPr>
            <p:cNvPr id="316" name="Ellipse 315"/>
            <p:cNvSpPr/>
            <p:nvPr/>
          </p:nvSpPr>
          <p:spPr>
            <a:xfrm>
              <a:off x="11757953" y="164427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Ellipse 320"/>
            <p:cNvSpPr/>
            <p:nvPr/>
          </p:nvSpPr>
          <p:spPr>
            <a:xfrm>
              <a:off x="11757953" y="172353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Ellipse 329"/>
            <p:cNvSpPr/>
            <p:nvPr/>
          </p:nvSpPr>
          <p:spPr>
            <a:xfrm>
              <a:off x="11757953" y="146703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5" name="Ellipse 294"/>
            <p:cNvSpPr/>
            <p:nvPr/>
          </p:nvSpPr>
          <p:spPr>
            <a:xfrm>
              <a:off x="5988605" y="121775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1" name="Ellipse 570"/>
            <p:cNvSpPr/>
            <p:nvPr/>
          </p:nvSpPr>
          <p:spPr>
            <a:xfrm>
              <a:off x="1245953" y="121775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Ellipse 304"/>
            <p:cNvSpPr/>
            <p:nvPr/>
          </p:nvSpPr>
          <p:spPr>
            <a:xfrm>
              <a:off x="8446425" y="121775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Ellipse 282"/>
            <p:cNvSpPr/>
            <p:nvPr/>
          </p:nvSpPr>
          <p:spPr>
            <a:xfrm>
              <a:off x="3746879" y="121775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/>
            <p:cNvSpPr/>
            <p:nvPr/>
          </p:nvSpPr>
          <p:spPr>
            <a:xfrm>
              <a:off x="3761279" y="311807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/>
            <p:cNvSpPr/>
            <p:nvPr/>
          </p:nvSpPr>
          <p:spPr>
            <a:xfrm>
              <a:off x="3761279" y="228327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3761279" y="5480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Ellipse 400"/>
            <p:cNvSpPr/>
            <p:nvPr/>
          </p:nvSpPr>
          <p:spPr>
            <a:xfrm>
              <a:off x="3761279" y="153101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9" name="Gruppieren 468"/>
          <p:cNvGrpSpPr/>
          <p:nvPr/>
        </p:nvGrpSpPr>
        <p:grpSpPr>
          <a:xfrm>
            <a:off x="1268812" y="3140934"/>
            <a:ext cx="10512001" cy="14140115"/>
            <a:chOff x="1268812" y="3140934"/>
            <a:chExt cx="10512001" cy="14140115"/>
          </a:xfrm>
        </p:grpSpPr>
        <p:cxnSp>
          <p:nvCxnSpPr>
            <p:cNvPr id="218" name="Gewinkelte Verbindung 217"/>
            <p:cNvCxnSpPr>
              <a:stCxn id="243" idx="3"/>
              <a:endCxn id="266" idx="0"/>
            </p:cNvCxnSpPr>
            <p:nvPr/>
          </p:nvCxnSpPr>
          <p:spPr>
            <a:xfrm>
              <a:off x="9513284" y="7335331"/>
              <a:ext cx="1065035" cy="38086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winkelte Verbindung 237"/>
            <p:cNvCxnSpPr>
              <a:stCxn id="264" idx="2"/>
              <a:endCxn id="330" idx="2"/>
            </p:cNvCxnSpPr>
            <p:nvPr/>
          </p:nvCxnSpPr>
          <p:spPr>
            <a:xfrm rot="16200000" flipH="1">
              <a:off x="10020248" y="12955486"/>
              <a:ext cx="186740" cy="328866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winkelte Verbindung 279"/>
            <p:cNvCxnSpPr>
              <a:stCxn id="265" idx="1"/>
              <a:endCxn id="268" idx="0"/>
            </p:cNvCxnSpPr>
            <p:nvPr/>
          </p:nvCxnSpPr>
          <p:spPr>
            <a:xfrm rot="10800000" flipV="1">
              <a:off x="6011464" y="10362340"/>
              <a:ext cx="1413820" cy="781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winkelte Verbindung 283"/>
            <p:cNvCxnSpPr>
              <a:stCxn id="266" idx="2"/>
              <a:endCxn id="305" idx="6"/>
            </p:cNvCxnSpPr>
            <p:nvPr/>
          </p:nvCxnSpPr>
          <p:spPr>
            <a:xfrm rot="5400000">
              <a:off x="9313003" y="10935080"/>
              <a:ext cx="444458" cy="2086175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winkelte Verbindung 287"/>
            <p:cNvCxnSpPr>
              <a:stCxn id="252" idx="2"/>
              <a:endCxn id="321" idx="2"/>
            </p:cNvCxnSpPr>
            <p:nvPr/>
          </p:nvCxnSpPr>
          <p:spPr>
            <a:xfrm rot="16200000" flipH="1">
              <a:off x="7527774" y="13028011"/>
              <a:ext cx="486543" cy="7973815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Gewinkelte Verbindung 394"/>
            <p:cNvCxnSpPr>
              <a:stCxn id="389" idx="0"/>
              <a:endCxn id="349" idx="6"/>
            </p:cNvCxnSpPr>
            <p:nvPr/>
          </p:nvCxnSpPr>
          <p:spPr>
            <a:xfrm rot="16200000" flipV="1">
              <a:off x="6956197" y="-8265"/>
              <a:ext cx="1675416" cy="797381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Gewinkelte Verbindung 512"/>
            <p:cNvCxnSpPr>
              <a:stCxn id="248" idx="2"/>
              <a:endCxn id="321" idx="4"/>
            </p:cNvCxnSpPr>
            <p:nvPr/>
          </p:nvCxnSpPr>
          <p:spPr>
            <a:xfrm rot="16200000" flipH="1">
              <a:off x="4566714" y="10066950"/>
              <a:ext cx="3916197" cy="10512001"/>
            </a:xfrm>
            <a:prstGeom prst="bentConnector3">
              <a:avLst>
                <a:gd name="adj1" fmla="val 105837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winkelte Verbindung 127"/>
            <p:cNvCxnSpPr>
              <a:stCxn id="264" idx="1"/>
              <a:endCxn id="251" idx="0"/>
            </p:cNvCxnSpPr>
            <p:nvPr/>
          </p:nvCxnSpPr>
          <p:spPr>
            <a:xfrm rot="10800000" flipV="1">
              <a:off x="5905802" y="14146451"/>
              <a:ext cx="1519482" cy="826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winkelte Verbindung 131"/>
            <p:cNvCxnSpPr>
              <a:stCxn id="92" idx="3"/>
              <a:endCxn id="377" idx="6"/>
            </p:cNvCxnSpPr>
            <p:nvPr/>
          </p:nvCxnSpPr>
          <p:spPr>
            <a:xfrm flipH="1">
              <a:off x="3806998" y="4030611"/>
              <a:ext cx="1021140" cy="1472360"/>
            </a:xfrm>
            <a:prstGeom prst="bentConnector3">
              <a:avLst>
                <a:gd name="adj1" fmla="val -22387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uppieren 469"/>
          <p:cNvGrpSpPr/>
          <p:nvPr/>
        </p:nvGrpSpPr>
        <p:grpSpPr>
          <a:xfrm>
            <a:off x="1268812" y="556687"/>
            <a:ext cx="10512001" cy="16678644"/>
            <a:chOff x="1268812" y="556687"/>
            <a:chExt cx="10512001" cy="16678644"/>
          </a:xfrm>
        </p:grpSpPr>
        <p:cxnSp>
          <p:nvCxnSpPr>
            <p:cNvPr id="111" name="Gerader Verbinder 110"/>
            <p:cNvCxnSpPr>
              <a:stCxn id="321" idx="0"/>
              <a:endCxn id="316" idx="4"/>
            </p:cNvCxnSpPr>
            <p:nvPr/>
          </p:nvCxnSpPr>
          <p:spPr>
            <a:xfrm flipV="1">
              <a:off x="11780813" y="16488508"/>
              <a:ext cx="0" cy="746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>
              <a:stCxn id="268" idx="2"/>
              <a:endCxn id="295" idx="0"/>
            </p:cNvCxnSpPr>
            <p:nvPr/>
          </p:nvCxnSpPr>
          <p:spPr>
            <a:xfrm>
              <a:off x="6011464" y="11755938"/>
              <a:ext cx="1" cy="421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>
              <a:stCxn id="330" idx="4"/>
              <a:endCxn id="316" idx="0"/>
            </p:cNvCxnSpPr>
            <p:nvPr/>
          </p:nvCxnSpPr>
          <p:spPr>
            <a:xfrm>
              <a:off x="11780813" y="14716050"/>
              <a:ext cx="0" cy="1726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>
              <a:stCxn id="350" idx="6"/>
              <a:endCxn id="276" idx="1"/>
            </p:cNvCxnSpPr>
            <p:nvPr/>
          </p:nvCxnSpPr>
          <p:spPr>
            <a:xfrm flipV="1">
              <a:off x="3806998" y="2306132"/>
              <a:ext cx="144846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283" idx="2"/>
              <a:endCxn id="571" idx="6"/>
            </p:cNvCxnSpPr>
            <p:nvPr/>
          </p:nvCxnSpPr>
          <p:spPr>
            <a:xfrm flipH="1">
              <a:off x="1291672" y="12200396"/>
              <a:ext cx="24552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stCxn id="295" idx="6"/>
              <a:endCxn id="305" idx="2"/>
            </p:cNvCxnSpPr>
            <p:nvPr/>
          </p:nvCxnSpPr>
          <p:spPr>
            <a:xfrm>
              <a:off x="6034324" y="12200396"/>
              <a:ext cx="241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283" idx="2"/>
              <a:endCxn id="295" idx="2"/>
            </p:cNvCxnSpPr>
            <p:nvPr/>
          </p:nvCxnSpPr>
          <p:spPr>
            <a:xfrm>
              <a:off x="3746879" y="12200396"/>
              <a:ext cx="2241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253" idx="3"/>
              <a:endCxn id="316" idx="2"/>
            </p:cNvCxnSpPr>
            <p:nvPr/>
          </p:nvCxnSpPr>
          <p:spPr>
            <a:xfrm>
              <a:off x="6661802" y="16465648"/>
              <a:ext cx="50961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>
              <a:stCxn id="244" idx="2"/>
              <a:endCxn id="571" idx="0"/>
            </p:cNvCxnSpPr>
            <p:nvPr/>
          </p:nvCxnSpPr>
          <p:spPr>
            <a:xfrm>
              <a:off x="1268812" y="9527192"/>
              <a:ext cx="1" cy="2650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>
              <a:stCxn id="270" idx="2"/>
              <a:endCxn id="305" idx="0"/>
            </p:cNvCxnSpPr>
            <p:nvPr/>
          </p:nvCxnSpPr>
          <p:spPr>
            <a:xfrm>
              <a:off x="8469284" y="11755938"/>
              <a:ext cx="1" cy="421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/>
            <p:cNvCxnSpPr>
              <a:stCxn id="247" idx="2"/>
              <a:endCxn id="265" idx="0"/>
            </p:cNvCxnSpPr>
            <p:nvPr/>
          </p:nvCxnSpPr>
          <p:spPr>
            <a:xfrm>
              <a:off x="8469284" y="9517742"/>
              <a:ext cx="0" cy="484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>
              <a:stCxn id="350" idx="2"/>
              <a:endCxn id="274" idx="3"/>
            </p:cNvCxnSpPr>
            <p:nvPr/>
          </p:nvCxnSpPr>
          <p:spPr>
            <a:xfrm flipH="1" flipV="1">
              <a:off x="2096812" y="2306132"/>
              <a:ext cx="16644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>
              <a:stCxn id="207" idx="3"/>
              <a:endCxn id="349" idx="2"/>
            </p:cNvCxnSpPr>
            <p:nvPr/>
          </p:nvCxnSpPr>
          <p:spPr>
            <a:xfrm>
              <a:off x="2096812" y="3140933"/>
              <a:ext cx="16644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46" idx="2"/>
              <a:endCxn id="283" idx="0"/>
            </p:cNvCxnSpPr>
            <p:nvPr/>
          </p:nvCxnSpPr>
          <p:spPr>
            <a:xfrm flipH="1">
              <a:off x="3769739" y="9517742"/>
              <a:ext cx="14399" cy="2659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>
              <a:stCxn id="350" idx="0"/>
              <a:endCxn id="223" idx="2"/>
            </p:cNvCxnSpPr>
            <p:nvPr/>
          </p:nvCxnSpPr>
          <p:spPr>
            <a:xfrm flipH="1" flipV="1">
              <a:off x="3784138" y="1946131"/>
              <a:ext cx="1" cy="337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>
              <a:stCxn id="350" idx="4"/>
              <a:endCxn id="349" idx="0"/>
            </p:cNvCxnSpPr>
            <p:nvPr/>
          </p:nvCxnSpPr>
          <p:spPr>
            <a:xfrm>
              <a:off x="3784139" y="2328992"/>
              <a:ext cx="0" cy="78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>
              <a:stCxn id="125" idx="2"/>
              <a:endCxn id="377" idx="0"/>
            </p:cNvCxnSpPr>
            <p:nvPr/>
          </p:nvCxnSpPr>
          <p:spPr>
            <a:xfrm>
              <a:off x="3784138" y="5115361"/>
              <a:ext cx="1" cy="364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 Verbindung mit Pfeil 278"/>
            <p:cNvCxnSpPr>
              <a:stCxn id="211" idx="2"/>
              <a:endCxn id="244" idx="0"/>
            </p:cNvCxnSpPr>
            <p:nvPr/>
          </p:nvCxnSpPr>
          <p:spPr>
            <a:xfrm flipH="1">
              <a:off x="1268812" y="8349144"/>
              <a:ext cx="1" cy="421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>
              <a:stCxn id="571" idx="4"/>
              <a:endCxn id="248" idx="0"/>
            </p:cNvCxnSpPr>
            <p:nvPr/>
          </p:nvCxnSpPr>
          <p:spPr>
            <a:xfrm flipH="1">
              <a:off x="1268812" y="12223255"/>
              <a:ext cx="1" cy="421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/>
            <p:cNvCxnSpPr>
              <a:stCxn id="250" idx="1"/>
              <a:endCxn id="251" idx="3"/>
            </p:cNvCxnSpPr>
            <p:nvPr/>
          </p:nvCxnSpPr>
          <p:spPr>
            <a:xfrm flipH="1">
              <a:off x="6949802" y="15333049"/>
              <a:ext cx="8354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>
              <a:stCxn id="243" idx="2"/>
              <a:endCxn id="247" idx="0"/>
            </p:cNvCxnSpPr>
            <p:nvPr/>
          </p:nvCxnSpPr>
          <p:spPr>
            <a:xfrm>
              <a:off x="8469284" y="7695331"/>
              <a:ext cx="0" cy="113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>
              <a:stCxn id="249" idx="2"/>
              <a:endCxn id="264" idx="0"/>
            </p:cNvCxnSpPr>
            <p:nvPr/>
          </p:nvCxnSpPr>
          <p:spPr>
            <a:xfrm>
              <a:off x="8469284" y="13346853"/>
              <a:ext cx="0" cy="439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cxnSpLocks/>
              <a:stCxn id="265" idx="2"/>
              <a:endCxn id="270" idx="0"/>
            </p:cNvCxnSpPr>
            <p:nvPr/>
          </p:nvCxnSpPr>
          <p:spPr>
            <a:xfrm>
              <a:off x="8469284" y="10722340"/>
              <a:ext cx="0" cy="421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mit Pfeil 218"/>
            <p:cNvCxnSpPr>
              <a:stCxn id="248" idx="3"/>
              <a:endCxn id="205" idx="1"/>
            </p:cNvCxnSpPr>
            <p:nvPr/>
          </p:nvCxnSpPr>
          <p:spPr>
            <a:xfrm>
              <a:off x="2312812" y="13004853"/>
              <a:ext cx="4273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/>
            <p:cNvCxnSpPr>
              <a:stCxn id="241" idx="3"/>
              <a:endCxn id="243" idx="1"/>
            </p:cNvCxnSpPr>
            <p:nvPr/>
          </p:nvCxnSpPr>
          <p:spPr>
            <a:xfrm>
              <a:off x="4828138" y="7335331"/>
              <a:ext cx="2597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/>
            <p:cNvCxnSpPr>
              <a:stCxn id="244" idx="3"/>
              <a:endCxn id="246" idx="1"/>
            </p:cNvCxnSpPr>
            <p:nvPr/>
          </p:nvCxnSpPr>
          <p:spPr>
            <a:xfrm>
              <a:off x="1952812" y="9175742"/>
              <a:ext cx="10753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mit Pfeil 214"/>
            <p:cNvCxnSpPr>
              <a:stCxn id="245" idx="1"/>
              <a:endCxn id="246" idx="3"/>
            </p:cNvCxnSpPr>
            <p:nvPr/>
          </p:nvCxnSpPr>
          <p:spPr>
            <a:xfrm flipH="1">
              <a:off x="4540138" y="9175742"/>
              <a:ext cx="7873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/>
            <p:cNvCxnSpPr>
              <a:stCxn id="258" idx="1"/>
              <a:endCxn id="250" idx="3"/>
            </p:cNvCxnSpPr>
            <p:nvPr/>
          </p:nvCxnSpPr>
          <p:spPr>
            <a:xfrm flipH="1">
              <a:off x="9153284" y="15333049"/>
              <a:ext cx="7770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mit Pfeil 254"/>
            <p:cNvCxnSpPr>
              <a:stCxn id="254" idx="3"/>
              <a:endCxn id="256" idx="1"/>
            </p:cNvCxnSpPr>
            <p:nvPr/>
          </p:nvCxnSpPr>
          <p:spPr>
            <a:xfrm>
              <a:off x="4828138" y="6250580"/>
              <a:ext cx="7243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Gerade Verbindung mit Pfeil 448"/>
            <p:cNvCxnSpPr>
              <a:stCxn id="245" idx="3"/>
              <a:endCxn id="247" idx="1"/>
            </p:cNvCxnSpPr>
            <p:nvPr/>
          </p:nvCxnSpPr>
          <p:spPr>
            <a:xfrm>
              <a:off x="6695464" y="9175742"/>
              <a:ext cx="1017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stCxn id="330" idx="0"/>
              <a:endCxn id="389" idx="2"/>
            </p:cNvCxnSpPr>
            <p:nvPr/>
          </p:nvCxnSpPr>
          <p:spPr>
            <a:xfrm flipH="1" flipV="1">
              <a:off x="11780812" y="5176350"/>
              <a:ext cx="1" cy="9493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 Verbindung mit Pfeil 276"/>
            <p:cNvCxnSpPr>
              <a:stCxn id="275" idx="1"/>
              <a:endCxn id="276" idx="3"/>
            </p:cNvCxnSpPr>
            <p:nvPr/>
          </p:nvCxnSpPr>
          <p:spPr>
            <a:xfrm flipH="1">
              <a:off x="6767464" y="2306132"/>
              <a:ext cx="10538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/>
            <p:cNvCxnSpPr>
              <a:stCxn id="213" idx="2"/>
              <a:endCxn id="245" idx="0"/>
            </p:cNvCxnSpPr>
            <p:nvPr/>
          </p:nvCxnSpPr>
          <p:spPr>
            <a:xfrm flipH="1">
              <a:off x="6011464" y="8349144"/>
              <a:ext cx="1" cy="421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mit Pfeil 224"/>
            <p:cNvCxnSpPr>
              <a:stCxn id="251" idx="2"/>
              <a:endCxn id="253" idx="0"/>
            </p:cNvCxnSpPr>
            <p:nvPr/>
          </p:nvCxnSpPr>
          <p:spPr>
            <a:xfrm>
              <a:off x="5905802" y="15693049"/>
              <a:ext cx="0" cy="466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mit Pfeil 203"/>
            <p:cNvCxnSpPr>
              <a:stCxn id="241" idx="2"/>
              <a:endCxn id="246" idx="0"/>
            </p:cNvCxnSpPr>
            <p:nvPr/>
          </p:nvCxnSpPr>
          <p:spPr>
            <a:xfrm>
              <a:off x="3784138" y="7695331"/>
              <a:ext cx="0" cy="113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mit Pfeil 228"/>
            <p:cNvCxnSpPr>
              <a:stCxn id="261" idx="2"/>
              <a:endCxn id="401" idx="0"/>
            </p:cNvCxnSpPr>
            <p:nvPr/>
          </p:nvCxnSpPr>
          <p:spPr>
            <a:xfrm>
              <a:off x="3784138" y="14488451"/>
              <a:ext cx="1" cy="8217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/>
            <p:cNvCxnSpPr>
              <a:stCxn id="220" idx="2"/>
              <a:endCxn id="222" idx="1"/>
            </p:cNvCxnSpPr>
            <p:nvPr/>
          </p:nvCxnSpPr>
          <p:spPr>
            <a:xfrm flipH="1">
              <a:off x="3784138" y="556687"/>
              <a:ext cx="1" cy="20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222" idx="4"/>
              <a:endCxn id="223" idx="0"/>
            </p:cNvCxnSpPr>
            <p:nvPr/>
          </p:nvCxnSpPr>
          <p:spPr>
            <a:xfrm>
              <a:off x="3784138" y="1377733"/>
              <a:ext cx="0" cy="20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mit Pfeil 258"/>
            <p:cNvCxnSpPr>
              <a:stCxn id="205" idx="2"/>
              <a:endCxn id="261" idx="0"/>
            </p:cNvCxnSpPr>
            <p:nvPr/>
          </p:nvCxnSpPr>
          <p:spPr>
            <a:xfrm>
              <a:off x="3784138" y="13364853"/>
              <a:ext cx="0" cy="439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mit Pfeil 238"/>
            <p:cNvCxnSpPr>
              <a:stCxn id="254" idx="2"/>
              <a:endCxn id="241" idx="0"/>
            </p:cNvCxnSpPr>
            <p:nvPr/>
          </p:nvCxnSpPr>
          <p:spPr>
            <a:xfrm>
              <a:off x="3784138" y="6610580"/>
              <a:ext cx="0" cy="364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/>
            <p:cNvCxnSpPr>
              <a:stCxn id="92" idx="2"/>
              <a:endCxn id="125" idx="0"/>
            </p:cNvCxnSpPr>
            <p:nvPr/>
          </p:nvCxnSpPr>
          <p:spPr>
            <a:xfrm>
              <a:off x="3784138" y="4390611"/>
              <a:ext cx="0" cy="364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377" idx="4"/>
              <a:endCxn id="254" idx="0"/>
            </p:cNvCxnSpPr>
            <p:nvPr/>
          </p:nvCxnSpPr>
          <p:spPr>
            <a:xfrm flipH="1">
              <a:off x="3784138" y="5525830"/>
              <a:ext cx="1" cy="364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>
              <a:stCxn id="349" idx="4"/>
              <a:endCxn id="92" idx="0"/>
            </p:cNvCxnSpPr>
            <p:nvPr/>
          </p:nvCxnSpPr>
          <p:spPr>
            <a:xfrm flipH="1">
              <a:off x="3784138" y="3163793"/>
              <a:ext cx="1" cy="50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>
              <a:stCxn id="401" idx="4"/>
              <a:endCxn id="252" idx="0"/>
            </p:cNvCxnSpPr>
            <p:nvPr/>
          </p:nvCxnSpPr>
          <p:spPr>
            <a:xfrm flipH="1">
              <a:off x="3784138" y="15355909"/>
              <a:ext cx="1" cy="803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stCxn id="205" idx="3"/>
              <a:endCxn id="249" idx="1"/>
            </p:cNvCxnSpPr>
            <p:nvPr/>
          </p:nvCxnSpPr>
          <p:spPr>
            <a:xfrm>
              <a:off x="4828138" y="13004853"/>
              <a:ext cx="2885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251" idx="1"/>
              <a:endCxn id="401" idx="6"/>
            </p:cNvCxnSpPr>
            <p:nvPr/>
          </p:nvCxnSpPr>
          <p:spPr>
            <a:xfrm flipH="1">
              <a:off x="3806998" y="15333049"/>
              <a:ext cx="105480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979950" y="3784390"/>
            <a:ext cx="8964862" cy="12154880"/>
            <a:chOff x="979950" y="3784390"/>
            <a:chExt cx="8964862" cy="12154880"/>
          </a:xfrm>
        </p:grpSpPr>
        <p:sp>
          <p:nvSpPr>
            <p:cNvPr id="508" name="Rechteck 507"/>
            <p:cNvSpPr/>
            <p:nvPr/>
          </p:nvSpPr>
          <p:spPr>
            <a:xfrm>
              <a:off x="4828138" y="6004359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454" name="Rechteck 453"/>
            <p:cNvSpPr/>
            <p:nvPr/>
          </p:nvSpPr>
          <p:spPr>
            <a:xfrm>
              <a:off x="4828138" y="70891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4828138" y="378439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2312812" y="12758632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32" name="Rechteck 531"/>
            <p:cNvSpPr/>
            <p:nvPr/>
          </p:nvSpPr>
          <p:spPr>
            <a:xfrm>
              <a:off x="5616940" y="15693049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979950" y="13364853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29" name="Rechteck 528"/>
            <p:cNvSpPr/>
            <p:nvPr/>
          </p:nvSpPr>
          <p:spPr>
            <a:xfrm>
              <a:off x="6993756" y="1390023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4430274" y="15086828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04" name="Rechteck 503"/>
            <p:cNvSpPr/>
            <p:nvPr/>
          </p:nvSpPr>
          <p:spPr>
            <a:xfrm>
              <a:off x="8180422" y="76953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8180422" y="1072234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18" name="Rechteck 517"/>
            <p:cNvSpPr/>
            <p:nvPr/>
          </p:nvSpPr>
          <p:spPr>
            <a:xfrm>
              <a:off x="9513284" y="7089110"/>
              <a:ext cx="43152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38" name="Rechteck 537"/>
            <p:cNvSpPr/>
            <p:nvPr/>
          </p:nvSpPr>
          <p:spPr>
            <a:xfrm>
              <a:off x="8180422" y="1450645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6993756" y="10116119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455" name="Rechteck 454"/>
            <p:cNvSpPr/>
            <p:nvPr/>
          </p:nvSpPr>
          <p:spPr>
            <a:xfrm>
              <a:off x="3495276" y="6631362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3495276" y="7716113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3495276" y="4411393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3495276" y="13385635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4828138" y="12779414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26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ruppieren 523"/>
          <p:cNvGrpSpPr/>
          <p:nvPr/>
        </p:nvGrpSpPr>
        <p:grpSpPr>
          <a:xfrm>
            <a:off x="1081727" y="520687"/>
            <a:ext cx="10076171" cy="15454644"/>
            <a:chOff x="1623641" y="520687"/>
            <a:chExt cx="10076171" cy="15454644"/>
          </a:xfrm>
        </p:grpSpPr>
        <p:cxnSp>
          <p:nvCxnSpPr>
            <p:cNvPr id="204" name="Gerade Verbindung mit Pfeil 203"/>
            <p:cNvCxnSpPr>
              <a:stCxn id="241" idx="2"/>
              <a:endCxn id="246" idx="0"/>
            </p:cNvCxnSpPr>
            <p:nvPr/>
          </p:nvCxnSpPr>
          <p:spPr>
            <a:xfrm>
              <a:off x="4178970" y="5823331"/>
              <a:ext cx="0" cy="126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208"/>
            <p:cNvCxnSpPr>
              <a:stCxn id="246" idx="2"/>
              <a:endCxn id="248" idx="0"/>
            </p:cNvCxnSpPr>
            <p:nvPr/>
          </p:nvCxnSpPr>
          <p:spPr>
            <a:xfrm>
              <a:off x="4178970" y="7772731"/>
              <a:ext cx="0" cy="3403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>
              <a:stCxn id="243" idx="2"/>
              <a:endCxn id="247" idx="0"/>
            </p:cNvCxnSpPr>
            <p:nvPr/>
          </p:nvCxnSpPr>
          <p:spPr>
            <a:xfrm>
              <a:off x="8353156" y="5823331"/>
              <a:ext cx="0" cy="126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/>
            <p:cNvCxnSpPr>
              <a:stCxn id="247" idx="2"/>
              <a:endCxn id="265" idx="0"/>
            </p:cNvCxnSpPr>
            <p:nvPr/>
          </p:nvCxnSpPr>
          <p:spPr>
            <a:xfrm>
              <a:off x="8353156" y="7772731"/>
              <a:ext cx="0" cy="43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winkelte Verbindung 217"/>
            <p:cNvCxnSpPr>
              <a:stCxn id="243" idx="3"/>
              <a:endCxn id="266" idx="0"/>
            </p:cNvCxnSpPr>
            <p:nvPr/>
          </p:nvCxnSpPr>
          <p:spPr>
            <a:xfrm>
              <a:off x="9397156" y="5463331"/>
              <a:ext cx="858829" cy="38268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mit Pfeil 218"/>
            <p:cNvCxnSpPr>
              <a:stCxn id="248" idx="3"/>
              <a:endCxn id="249" idx="1"/>
            </p:cNvCxnSpPr>
            <p:nvPr/>
          </p:nvCxnSpPr>
          <p:spPr>
            <a:xfrm>
              <a:off x="5222970" y="11536531"/>
              <a:ext cx="2446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/>
            <p:cNvCxnSpPr>
              <a:stCxn id="250" idx="1"/>
              <a:endCxn id="251" idx="3"/>
            </p:cNvCxnSpPr>
            <p:nvPr/>
          </p:nvCxnSpPr>
          <p:spPr>
            <a:xfrm flipH="1">
              <a:off x="9397156" y="14591131"/>
              <a:ext cx="3226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mit Pfeil 228"/>
            <p:cNvCxnSpPr>
              <a:stCxn id="261" idx="2"/>
              <a:endCxn id="252" idx="0"/>
            </p:cNvCxnSpPr>
            <p:nvPr/>
          </p:nvCxnSpPr>
          <p:spPr>
            <a:xfrm>
              <a:off x="4178970" y="12965731"/>
              <a:ext cx="0" cy="239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winkelte Verbindung 229"/>
            <p:cNvCxnSpPr>
              <a:stCxn id="253" idx="3"/>
              <a:endCxn id="389" idx="2"/>
            </p:cNvCxnSpPr>
            <p:nvPr/>
          </p:nvCxnSpPr>
          <p:spPr>
            <a:xfrm flipV="1">
              <a:off x="8839156" y="7610731"/>
              <a:ext cx="2536656" cy="8058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>
              <a:stCxn id="223" idx="2"/>
              <a:endCxn id="254" idx="0"/>
            </p:cNvCxnSpPr>
            <p:nvPr/>
          </p:nvCxnSpPr>
          <p:spPr>
            <a:xfrm>
              <a:off x="4178970" y="2216131"/>
              <a:ext cx="0" cy="180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winkelte Verbindung 231"/>
            <p:cNvCxnSpPr>
              <a:stCxn id="207" idx="3"/>
              <a:endCxn id="254" idx="0"/>
            </p:cNvCxnSpPr>
            <p:nvPr/>
          </p:nvCxnSpPr>
          <p:spPr>
            <a:xfrm>
              <a:off x="2955641" y="3296132"/>
              <a:ext cx="1223329" cy="7199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winkelte Verbindung 232"/>
            <p:cNvCxnSpPr>
              <a:stCxn id="274" idx="3"/>
              <a:endCxn id="254" idx="0"/>
            </p:cNvCxnSpPr>
            <p:nvPr/>
          </p:nvCxnSpPr>
          <p:spPr>
            <a:xfrm>
              <a:off x="2955641" y="2576132"/>
              <a:ext cx="1223329" cy="14399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/>
            <p:cNvCxnSpPr>
              <a:stCxn id="220" idx="2"/>
              <a:endCxn id="222" idx="1"/>
            </p:cNvCxnSpPr>
            <p:nvPr/>
          </p:nvCxnSpPr>
          <p:spPr>
            <a:xfrm flipH="1">
              <a:off x="4178970" y="826687"/>
              <a:ext cx="1" cy="20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222" idx="4"/>
              <a:endCxn id="223" idx="0"/>
            </p:cNvCxnSpPr>
            <p:nvPr/>
          </p:nvCxnSpPr>
          <p:spPr>
            <a:xfrm>
              <a:off x="4178970" y="1647733"/>
              <a:ext cx="0" cy="208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winkelte Verbindung 236"/>
            <p:cNvCxnSpPr>
              <a:stCxn id="276" idx="1"/>
              <a:endCxn id="254" idx="0"/>
            </p:cNvCxnSpPr>
            <p:nvPr/>
          </p:nvCxnSpPr>
          <p:spPr>
            <a:xfrm rot="10800000" flipV="1">
              <a:off x="4178971" y="2576131"/>
              <a:ext cx="1618857" cy="14399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winkelte Verbindung 237"/>
            <p:cNvCxnSpPr>
              <a:stCxn id="264" idx="3"/>
              <a:endCxn id="389" idx="2"/>
            </p:cNvCxnSpPr>
            <p:nvPr/>
          </p:nvCxnSpPr>
          <p:spPr>
            <a:xfrm flipV="1">
              <a:off x="9397156" y="7610731"/>
              <a:ext cx="1978656" cy="5013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/>
            <p:cNvCxnSpPr>
              <a:stCxn id="241" idx="3"/>
              <a:endCxn id="243" idx="1"/>
            </p:cNvCxnSpPr>
            <p:nvPr/>
          </p:nvCxnSpPr>
          <p:spPr>
            <a:xfrm>
              <a:off x="5222970" y="5463331"/>
              <a:ext cx="2086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 Verbindung mit Pfeil 213"/>
            <p:cNvCxnSpPr>
              <a:stCxn id="244" idx="3"/>
              <a:endCxn id="246" idx="1"/>
            </p:cNvCxnSpPr>
            <p:nvPr/>
          </p:nvCxnSpPr>
          <p:spPr>
            <a:xfrm>
              <a:off x="2991641" y="7430731"/>
              <a:ext cx="503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mit Pfeil 214"/>
            <p:cNvCxnSpPr>
              <a:stCxn id="245" idx="1"/>
              <a:endCxn id="246" idx="3"/>
            </p:cNvCxnSpPr>
            <p:nvPr/>
          </p:nvCxnSpPr>
          <p:spPr>
            <a:xfrm flipH="1">
              <a:off x="4862970" y="7430731"/>
              <a:ext cx="71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mit Pfeil 258"/>
            <p:cNvCxnSpPr>
              <a:stCxn id="248" idx="2"/>
              <a:endCxn id="261" idx="0"/>
            </p:cNvCxnSpPr>
            <p:nvPr/>
          </p:nvCxnSpPr>
          <p:spPr>
            <a:xfrm>
              <a:off x="4178970" y="11896531"/>
              <a:ext cx="0" cy="385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>
              <a:stCxn id="249" idx="2"/>
              <a:endCxn id="264" idx="0"/>
            </p:cNvCxnSpPr>
            <p:nvPr/>
          </p:nvCxnSpPr>
          <p:spPr>
            <a:xfrm>
              <a:off x="8353156" y="11878531"/>
              <a:ext cx="0" cy="385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Flussdiagramm: Dokument 249"/>
            <p:cNvSpPr/>
            <p:nvPr/>
          </p:nvSpPr>
          <p:spPr>
            <a:xfrm>
              <a:off x="9719812" y="14186131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Szenarien für Ladeanfang  Wahrscheinlichkeiten</a:t>
              </a:r>
            </a:p>
          </p:txBody>
        </p:sp>
        <p:sp>
          <p:nvSpPr>
            <p:cNvPr id="258" name="Flussdiagramm: Manuelle Eingabe 257"/>
            <p:cNvSpPr/>
            <p:nvPr/>
          </p:nvSpPr>
          <p:spPr>
            <a:xfrm>
              <a:off x="9755813" y="13350931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 Szenario</a:t>
              </a:r>
            </a:p>
          </p:txBody>
        </p:sp>
        <p:sp>
          <p:nvSpPr>
            <p:cNvPr id="266" name="Flussdiagramm: Prozess 265"/>
            <p:cNvSpPr>
              <a:spLocks/>
            </p:cNvSpPr>
            <p:nvPr/>
          </p:nvSpPr>
          <p:spPr>
            <a:xfrm>
              <a:off x="9769985" y="9290131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= </a:t>
              </a:r>
            </a:p>
            <a:p>
              <a:pPr algn="ctr"/>
              <a:r>
                <a:rPr lang="de-DE" sz="1000" b="1" dirty="0" err="1" smtClean="0">
                  <a:solidFill>
                    <a:schemeClr val="tx1"/>
                  </a:solidFill>
                </a:rPr>
                <a:t>SoC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 (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k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Gewinkelte Verbindung 271"/>
            <p:cNvCxnSpPr>
              <a:stCxn id="244" idx="2"/>
              <a:endCxn id="248" idx="1"/>
            </p:cNvCxnSpPr>
            <p:nvPr/>
          </p:nvCxnSpPr>
          <p:spPr>
            <a:xfrm rot="16200000" flipH="1">
              <a:off x="844130" y="9245691"/>
              <a:ext cx="3754350" cy="8273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/>
            <p:cNvCxnSpPr>
              <a:stCxn id="258" idx="2"/>
              <a:endCxn id="250" idx="0"/>
            </p:cNvCxnSpPr>
            <p:nvPr/>
          </p:nvCxnSpPr>
          <p:spPr>
            <a:xfrm flipH="1">
              <a:off x="10403812" y="13818931"/>
              <a:ext cx="1" cy="3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Flussdiagramm: Manuelle Eingabe 206"/>
            <p:cNvSpPr/>
            <p:nvPr/>
          </p:nvSpPr>
          <p:spPr>
            <a:xfrm>
              <a:off x="1659642" y="3062132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 geladen?</a:t>
              </a:r>
            </a:p>
          </p:txBody>
        </p:sp>
        <p:sp>
          <p:nvSpPr>
            <p:cNvPr id="211" name="Flussdiagramm: Manuelle Eingabe 210"/>
            <p:cNvSpPr/>
            <p:nvPr/>
          </p:nvSpPr>
          <p:spPr>
            <a:xfrm>
              <a:off x="1659642" y="6190531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Verbraucher Typ</a:t>
              </a:r>
            </a:p>
          </p:txBody>
        </p:sp>
        <p:sp>
          <p:nvSpPr>
            <p:cNvPr id="244" name="Flussdiagramm: Dokument 243"/>
            <p:cNvSpPr/>
            <p:nvPr/>
          </p:nvSpPr>
          <p:spPr>
            <a:xfrm>
              <a:off x="1623641" y="7025731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Verbraucher Verhalten</a:t>
              </a:r>
            </a:p>
          </p:txBody>
        </p:sp>
        <p:sp>
          <p:nvSpPr>
            <p:cNvPr id="274" name="Flussdiagramm: Manuelle Eingabe 273"/>
            <p:cNvSpPr/>
            <p:nvPr/>
          </p:nvSpPr>
          <p:spPr>
            <a:xfrm>
              <a:off x="1659642" y="2342132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 benutzt?</a:t>
              </a:r>
            </a:p>
          </p:txBody>
        </p:sp>
        <p:sp>
          <p:nvSpPr>
            <p:cNvPr id="213" name="Flussdiagramm: Manuelle Eingabe 212"/>
            <p:cNvSpPr/>
            <p:nvPr/>
          </p:nvSpPr>
          <p:spPr>
            <a:xfrm>
              <a:off x="5618064" y="6190531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E-Auto Typ</a:t>
              </a:r>
            </a:p>
          </p:txBody>
        </p:sp>
        <p:sp>
          <p:nvSpPr>
            <p:cNvPr id="245" name="Flussdiagramm: Dokument 244"/>
            <p:cNvSpPr/>
            <p:nvPr/>
          </p:nvSpPr>
          <p:spPr>
            <a:xfrm>
              <a:off x="5582063" y="7025731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E-Auto </a:t>
              </a:r>
              <a:r>
                <a:rPr lang="de-DE" sz="1000" b="1" dirty="0" err="1">
                  <a:solidFill>
                    <a:schemeClr val="tx1"/>
                  </a:solidFill>
                </a:rPr>
                <a:t>Eingenschaften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Flussdiagramm: Prozess 267"/>
            <p:cNvSpPr>
              <a:spLocks/>
            </p:cNvSpPr>
            <p:nvPr/>
          </p:nvSpPr>
          <p:spPr>
            <a:xfrm>
              <a:off x="5780063" y="9290131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Wahr </a:t>
              </a:r>
            </a:p>
          </p:txBody>
        </p:sp>
        <p:sp>
          <p:nvSpPr>
            <p:cNvPr id="276" name="Flussdiagramm: Prozess 275"/>
            <p:cNvSpPr/>
            <p:nvPr/>
          </p:nvSpPr>
          <p:spPr>
            <a:xfrm>
              <a:off x="5797827" y="2234132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= 1)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in </a:t>
              </a:r>
              <a:r>
                <a:rPr lang="de-DE" sz="1000" b="1" dirty="0">
                  <a:solidFill>
                    <a:schemeClr val="tx1"/>
                  </a:solidFill>
                </a:rPr>
                <a:t>%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bestimmen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7" name="Gerade Verbindung mit Pfeil 276"/>
            <p:cNvCxnSpPr>
              <a:stCxn id="275" idx="1"/>
              <a:endCxn id="276" idx="3"/>
            </p:cNvCxnSpPr>
            <p:nvPr/>
          </p:nvCxnSpPr>
          <p:spPr>
            <a:xfrm flipH="1">
              <a:off x="7165827" y="2576132"/>
              <a:ext cx="5393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/>
            <p:cNvCxnSpPr>
              <a:stCxn id="213" idx="2"/>
              <a:endCxn id="245" idx="0"/>
            </p:cNvCxnSpPr>
            <p:nvPr/>
          </p:nvCxnSpPr>
          <p:spPr>
            <a:xfrm flipH="1">
              <a:off x="6266063" y="6658531"/>
              <a:ext cx="1" cy="3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 Verbindung mit Pfeil 278"/>
            <p:cNvCxnSpPr>
              <a:stCxn id="211" idx="2"/>
              <a:endCxn id="244" idx="0"/>
            </p:cNvCxnSpPr>
            <p:nvPr/>
          </p:nvCxnSpPr>
          <p:spPr>
            <a:xfrm flipH="1">
              <a:off x="2307641" y="6658531"/>
              <a:ext cx="1" cy="3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winkelte Verbindung 279"/>
            <p:cNvCxnSpPr>
              <a:stCxn id="265" idx="1"/>
              <a:endCxn id="268" idx="0"/>
            </p:cNvCxnSpPr>
            <p:nvPr/>
          </p:nvCxnSpPr>
          <p:spPr>
            <a:xfrm rot="10800000" flipV="1">
              <a:off x="6266064" y="8562931"/>
              <a:ext cx="1043093" cy="727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winkelte Verbindung 280"/>
            <p:cNvCxnSpPr>
              <a:stCxn id="268" idx="2"/>
              <a:endCxn id="248" idx="0"/>
            </p:cNvCxnSpPr>
            <p:nvPr/>
          </p:nvCxnSpPr>
          <p:spPr>
            <a:xfrm rot="5400000">
              <a:off x="4585317" y="9495785"/>
              <a:ext cx="1274400" cy="20870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winkelte Verbindung 281"/>
            <p:cNvCxnSpPr>
              <a:stCxn id="270" idx="2"/>
              <a:endCxn id="248" idx="0"/>
            </p:cNvCxnSpPr>
            <p:nvPr/>
          </p:nvCxnSpPr>
          <p:spPr>
            <a:xfrm rot="5400000">
              <a:off x="5628863" y="8452238"/>
              <a:ext cx="1274400" cy="417418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winkelte Verbindung 283"/>
            <p:cNvCxnSpPr>
              <a:stCxn id="266" idx="2"/>
              <a:endCxn id="248" idx="0"/>
            </p:cNvCxnSpPr>
            <p:nvPr/>
          </p:nvCxnSpPr>
          <p:spPr>
            <a:xfrm rot="5400000">
              <a:off x="6580278" y="7500824"/>
              <a:ext cx="1274400" cy="607701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 Verbindung mit Pfeil 284"/>
            <p:cNvCxnSpPr>
              <a:stCxn id="264" idx="2"/>
              <a:endCxn id="251" idx="0"/>
            </p:cNvCxnSpPr>
            <p:nvPr/>
          </p:nvCxnSpPr>
          <p:spPr>
            <a:xfrm>
              <a:off x="8353156" y="12983731"/>
              <a:ext cx="0" cy="1247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winkelte Verbindung 285"/>
            <p:cNvCxnSpPr>
              <a:stCxn id="251" idx="1"/>
              <a:endCxn id="252" idx="0"/>
            </p:cNvCxnSpPr>
            <p:nvPr/>
          </p:nvCxnSpPr>
          <p:spPr>
            <a:xfrm rot="10800000" flipV="1">
              <a:off x="4178970" y="14591131"/>
              <a:ext cx="3130186" cy="7722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winkelte Verbindung 287"/>
            <p:cNvCxnSpPr>
              <a:stCxn id="252" idx="2"/>
              <a:endCxn id="389" idx="2"/>
            </p:cNvCxnSpPr>
            <p:nvPr/>
          </p:nvCxnSpPr>
          <p:spPr>
            <a:xfrm rot="5400000" flipH="1" flipV="1">
              <a:off x="3595091" y="8194610"/>
              <a:ext cx="8364600" cy="7196842"/>
            </a:xfrm>
            <a:prstGeom prst="bentConnector3">
              <a:avLst>
                <a:gd name="adj1" fmla="val -27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Flussdiagramm: Prozess 388"/>
            <p:cNvSpPr/>
            <p:nvPr/>
          </p:nvSpPr>
          <p:spPr>
            <a:xfrm>
              <a:off x="11051812" y="7250731"/>
              <a:ext cx="648000" cy="360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i="1" dirty="0" smtClean="0">
                  <a:solidFill>
                    <a:schemeClr val="tx1"/>
                  </a:solidFill>
                </a:rPr>
                <a:t>+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1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5" name="Gewinkelte Verbindung 394"/>
            <p:cNvCxnSpPr>
              <a:stCxn id="389" idx="0"/>
              <a:endCxn id="254" idx="0"/>
            </p:cNvCxnSpPr>
            <p:nvPr/>
          </p:nvCxnSpPr>
          <p:spPr>
            <a:xfrm rot="16200000" flipV="1">
              <a:off x="6160091" y="2035010"/>
              <a:ext cx="3234600" cy="7196842"/>
            </a:xfrm>
            <a:prstGeom prst="bentConnector3">
              <a:avLst>
                <a:gd name="adj1" fmla="val 1070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mit Pfeil 254"/>
            <p:cNvCxnSpPr>
              <a:stCxn id="254" idx="3"/>
              <a:endCxn id="256" idx="1"/>
            </p:cNvCxnSpPr>
            <p:nvPr/>
          </p:nvCxnSpPr>
          <p:spPr>
            <a:xfrm>
              <a:off x="5222970" y="4376131"/>
              <a:ext cx="2671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mit Pfeil 238"/>
            <p:cNvCxnSpPr>
              <a:stCxn id="254" idx="2"/>
              <a:endCxn id="241" idx="0"/>
            </p:cNvCxnSpPr>
            <p:nvPr/>
          </p:nvCxnSpPr>
          <p:spPr>
            <a:xfrm>
              <a:off x="4178970" y="4736131"/>
              <a:ext cx="0" cy="3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Rechteck 507"/>
            <p:cNvSpPr/>
            <p:nvPr/>
          </p:nvSpPr>
          <p:spPr>
            <a:xfrm>
              <a:off x="9397156" y="52171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220" name="Flussdiagramm: Grenzstelle 219"/>
            <p:cNvSpPr/>
            <p:nvPr/>
          </p:nvSpPr>
          <p:spPr>
            <a:xfrm>
              <a:off x="3719970" y="520687"/>
              <a:ext cx="918001" cy="306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22" name="Flussdiagramm: Daten 221"/>
            <p:cNvSpPr/>
            <p:nvPr/>
          </p:nvSpPr>
          <p:spPr>
            <a:xfrm>
              <a:off x="3368970" y="1035085"/>
              <a:ext cx="1620000" cy="612648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Zeitraum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-Zeitpunkte)</a:t>
              </a:r>
            </a:p>
          </p:txBody>
        </p:sp>
        <p:sp>
          <p:nvSpPr>
            <p:cNvPr id="223" name="Flussdiagramm: Prozess 222"/>
            <p:cNvSpPr/>
            <p:nvPr/>
          </p:nvSpPr>
          <p:spPr>
            <a:xfrm>
              <a:off x="3854970" y="1856131"/>
              <a:ext cx="648000" cy="360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= 1</a:t>
              </a:r>
            </a:p>
          </p:txBody>
        </p:sp>
        <p:sp>
          <p:nvSpPr>
            <p:cNvPr id="241" name="Flussdiagramm: Verzweigung 240"/>
            <p:cNvSpPr/>
            <p:nvPr/>
          </p:nvSpPr>
          <p:spPr>
            <a:xfrm>
              <a:off x="3134970" y="51033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benutzt?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6" name="Flussdiagramm: Prozess 245"/>
            <p:cNvSpPr/>
            <p:nvPr/>
          </p:nvSpPr>
          <p:spPr>
            <a:xfrm>
              <a:off x="3494970" y="7088731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</a:t>
              </a:r>
            </a:p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 – </a:t>
              </a:r>
              <a:r>
                <a:rPr lang="de-DE" sz="1000" b="1" i="1" dirty="0" err="1">
                  <a:solidFill>
                    <a:schemeClr val="tx1"/>
                  </a:solidFill>
                </a:rPr>
                <a:t>W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Verbrauch</a:t>
              </a:r>
              <a:r>
                <a:rPr lang="de-DE" sz="1000" b="1" baseline="-25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8" name="Flussdiagramm: Verzweigung 247"/>
            <p:cNvSpPr/>
            <p:nvPr/>
          </p:nvSpPr>
          <p:spPr>
            <a:xfrm>
              <a:off x="3134970" y="111765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+ 1 benutzt? 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2" name="Flussdiagramm: Prozess 251"/>
            <p:cNvSpPr>
              <a:spLocks/>
            </p:cNvSpPr>
            <p:nvPr/>
          </p:nvSpPr>
          <p:spPr>
            <a:xfrm>
              <a:off x="3692970" y="15363331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Falsch </a:t>
              </a:r>
            </a:p>
          </p:txBody>
        </p:sp>
        <p:sp>
          <p:nvSpPr>
            <p:cNvPr id="254" name="Flussdiagramm: Verzweigung 253"/>
            <p:cNvSpPr/>
            <p:nvPr/>
          </p:nvSpPr>
          <p:spPr>
            <a:xfrm>
              <a:off x="3134970" y="40161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&lt; </a:t>
              </a:r>
              <a:r>
                <a:rPr lang="de-DE" sz="1000" b="1" i="1" dirty="0" err="1">
                  <a:solidFill>
                    <a:schemeClr val="tx1"/>
                  </a:solidFill>
                </a:rPr>
                <a:t>k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max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1" name="Flussdiagramm: Prozess 260"/>
            <p:cNvSpPr/>
            <p:nvPr/>
          </p:nvSpPr>
          <p:spPr>
            <a:xfrm>
              <a:off x="3494970" y="12281731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Auto benutzt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Richtig</a:t>
              </a:r>
            </a:p>
          </p:txBody>
        </p:sp>
        <p:sp>
          <p:nvSpPr>
            <p:cNvPr id="454" name="Rechteck 453"/>
            <p:cNvSpPr/>
            <p:nvPr/>
          </p:nvSpPr>
          <p:spPr>
            <a:xfrm>
              <a:off x="5222970" y="41299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455" name="Rechteck 454"/>
            <p:cNvSpPr/>
            <p:nvPr/>
          </p:nvSpPr>
          <p:spPr>
            <a:xfrm>
              <a:off x="3890108" y="47361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5222970" y="52171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04" name="Rechteck 503"/>
            <p:cNvSpPr/>
            <p:nvPr/>
          </p:nvSpPr>
          <p:spPr>
            <a:xfrm>
              <a:off x="3890108" y="58233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5222970" y="112903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3890108" y="118965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32" name="Rechteck 531"/>
            <p:cNvSpPr/>
            <p:nvPr/>
          </p:nvSpPr>
          <p:spPr>
            <a:xfrm>
              <a:off x="9397156" y="12377510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cxnSp>
          <p:nvCxnSpPr>
            <p:cNvPr id="225" name="Gerade Verbindung mit Pfeil 224"/>
            <p:cNvCxnSpPr>
              <a:stCxn id="251" idx="2"/>
              <a:endCxn id="253" idx="0"/>
            </p:cNvCxnSpPr>
            <p:nvPr/>
          </p:nvCxnSpPr>
          <p:spPr>
            <a:xfrm>
              <a:off x="8353156" y="14951131"/>
              <a:ext cx="0" cy="412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cxnSpLocks/>
              <a:stCxn id="265" idx="2"/>
              <a:endCxn id="270" idx="0"/>
            </p:cNvCxnSpPr>
            <p:nvPr/>
          </p:nvCxnSpPr>
          <p:spPr>
            <a:xfrm>
              <a:off x="8353156" y="8922931"/>
              <a:ext cx="0" cy="36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Flussdiagramm: Manuelle Eingabe 274"/>
            <p:cNvSpPr/>
            <p:nvPr/>
          </p:nvSpPr>
          <p:spPr>
            <a:xfrm>
              <a:off x="7705157" y="2342132"/>
              <a:ext cx="1295999" cy="46800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Zufallsgenerator einstellen</a:t>
              </a:r>
            </a:p>
          </p:txBody>
        </p:sp>
        <p:sp>
          <p:nvSpPr>
            <p:cNvPr id="243" name="Flussdiagramm: Verzweigung 242"/>
            <p:cNvSpPr/>
            <p:nvPr/>
          </p:nvSpPr>
          <p:spPr>
            <a:xfrm>
              <a:off x="7309156" y="51033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geladen?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7" name="Flussdiagramm: Prozess 246"/>
            <p:cNvSpPr/>
            <p:nvPr/>
          </p:nvSpPr>
          <p:spPr>
            <a:xfrm>
              <a:off x="7669156" y="7088731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</a:t>
              </a:r>
            </a:p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 + </a:t>
              </a:r>
              <a:r>
                <a:rPr lang="de-DE" sz="1000" b="1" dirty="0" err="1">
                  <a:solidFill>
                    <a:schemeClr val="tx1"/>
                  </a:solidFill>
                </a:rPr>
                <a:t>W</a:t>
              </a:r>
              <a:r>
                <a:rPr lang="de-DE" sz="1000" b="1" baseline="-25000" dirty="0" err="1">
                  <a:solidFill>
                    <a:schemeClr val="tx1"/>
                  </a:solidFill>
                </a:rPr>
                <a:t>Laden</a:t>
              </a:r>
              <a:r>
                <a:rPr lang="de-DE" sz="1000" b="1" baseline="-25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9" name="Flussdiagramm: Prozess 248"/>
            <p:cNvSpPr/>
            <p:nvPr/>
          </p:nvSpPr>
          <p:spPr>
            <a:xfrm>
              <a:off x="7669156" y="11194531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Auto benutzt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 = Falsch</a:t>
              </a:r>
            </a:p>
          </p:txBody>
        </p:sp>
        <p:sp>
          <p:nvSpPr>
            <p:cNvPr id="251" name="Flussdiagramm: Verzweigung 250"/>
            <p:cNvSpPr/>
            <p:nvPr/>
          </p:nvSpPr>
          <p:spPr>
            <a:xfrm>
              <a:off x="7309156" y="142311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Wird E-Auto für </a:t>
              </a:r>
            </a:p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 anfangen zu 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3" name="Flussdiagramm: Prozess 252"/>
            <p:cNvSpPr>
              <a:spLocks/>
            </p:cNvSpPr>
            <p:nvPr/>
          </p:nvSpPr>
          <p:spPr>
            <a:xfrm>
              <a:off x="7867156" y="15363331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+ 1) = Wahr </a:t>
              </a:r>
            </a:p>
          </p:txBody>
        </p:sp>
        <p:sp>
          <p:nvSpPr>
            <p:cNvPr id="256" name="Flussdiagramm: Grenzstelle 255"/>
            <p:cNvSpPr/>
            <p:nvPr/>
          </p:nvSpPr>
          <p:spPr>
            <a:xfrm>
              <a:off x="7894156" y="4223131"/>
              <a:ext cx="918001" cy="306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Ende</a:t>
              </a:r>
            </a:p>
          </p:txBody>
        </p:sp>
        <p:sp>
          <p:nvSpPr>
            <p:cNvPr id="264" name="Flussdiagramm: Verzweigung 263"/>
            <p:cNvSpPr/>
            <p:nvPr/>
          </p:nvSpPr>
          <p:spPr>
            <a:xfrm>
              <a:off x="7309156" y="122637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Hat E-Auto für </a:t>
              </a:r>
            </a:p>
            <a:p>
              <a:pPr algn="ctr"/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  geladen?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5" name="Flussdiagramm: Verzweigung 264"/>
            <p:cNvSpPr/>
            <p:nvPr/>
          </p:nvSpPr>
          <p:spPr>
            <a:xfrm>
              <a:off x="7309156" y="8202931"/>
              <a:ext cx="2088000" cy="720000"/>
            </a:xfrm>
            <a:prstGeom prst="flowChartDecision">
              <a:avLst/>
            </a:prstGeom>
            <a:solidFill>
              <a:srgbClr val="FCD6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Ist Batterie voll?</a:t>
              </a:r>
              <a:endParaRPr lang="de-DE" sz="10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0" name="Flussdiagramm: Prozess 269"/>
            <p:cNvSpPr>
              <a:spLocks/>
            </p:cNvSpPr>
            <p:nvPr/>
          </p:nvSpPr>
          <p:spPr>
            <a:xfrm>
              <a:off x="7867156" y="9290131"/>
              <a:ext cx="972000" cy="612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Laden (k + 1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) = </a:t>
              </a:r>
              <a:r>
                <a:rPr lang="de-DE" sz="1000" b="1" dirty="0">
                  <a:solidFill>
                    <a:schemeClr val="tx1"/>
                  </a:solidFill>
                </a:rPr>
                <a:t>Falsch </a:t>
              </a:r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8064294" y="58233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8064294" y="89229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sp>
          <p:nvSpPr>
            <p:cNvPr id="518" name="Rechteck 517"/>
            <p:cNvSpPr/>
            <p:nvPr/>
          </p:nvSpPr>
          <p:spPr>
            <a:xfrm>
              <a:off x="6877629" y="8316710"/>
              <a:ext cx="43152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29" name="Rechteck 528"/>
            <p:cNvSpPr/>
            <p:nvPr/>
          </p:nvSpPr>
          <p:spPr>
            <a:xfrm>
              <a:off x="7921628" y="12983731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6877628" y="14344910"/>
              <a:ext cx="43152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Nein</a:t>
              </a:r>
              <a:endParaRPr lang="de-DE" sz="1000" b="1" dirty="0"/>
            </a:p>
          </p:txBody>
        </p:sp>
        <p:sp>
          <p:nvSpPr>
            <p:cNvPr id="538" name="Rechteck 537"/>
            <p:cNvSpPr/>
            <p:nvPr/>
          </p:nvSpPr>
          <p:spPr>
            <a:xfrm>
              <a:off x="8064294" y="14951131"/>
              <a:ext cx="28886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/>
                <a:t>Ja</a:t>
              </a:r>
              <a:endParaRPr lang="de-DE" sz="1000" b="1" dirty="0"/>
            </a:p>
          </p:txBody>
        </p:sp>
        <p:cxnSp>
          <p:nvCxnSpPr>
            <p:cNvPr id="449" name="Gerade Verbindung mit Pfeil 448"/>
            <p:cNvCxnSpPr>
              <a:stCxn id="245" idx="3"/>
              <a:endCxn id="247" idx="1"/>
            </p:cNvCxnSpPr>
            <p:nvPr/>
          </p:nvCxnSpPr>
          <p:spPr>
            <a:xfrm>
              <a:off x="6950063" y="7430731"/>
              <a:ext cx="719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2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erade Verbindung mit Pfeil 220"/>
          <p:cNvCxnSpPr>
            <a:stCxn id="328" idx="2"/>
            <a:endCxn id="342" idx="0"/>
          </p:cNvCxnSpPr>
          <p:nvPr/>
        </p:nvCxnSpPr>
        <p:spPr>
          <a:xfrm>
            <a:off x="4769812" y="4518371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342" idx="2"/>
            <a:endCxn id="314" idx="0"/>
          </p:cNvCxnSpPr>
          <p:nvPr/>
        </p:nvCxnSpPr>
        <p:spPr>
          <a:xfrm>
            <a:off x="4769812" y="5850371"/>
            <a:ext cx="0" cy="22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329" idx="2"/>
            <a:endCxn id="343" idx="0"/>
          </p:cNvCxnSpPr>
          <p:nvPr/>
        </p:nvCxnSpPr>
        <p:spPr>
          <a:xfrm>
            <a:off x="9035812" y="4518371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343" idx="2"/>
            <a:endCxn id="298" idx="0"/>
          </p:cNvCxnSpPr>
          <p:nvPr/>
        </p:nvCxnSpPr>
        <p:spPr>
          <a:xfrm>
            <a:off x="9035812" y="5850371"/>
            <a:ext cx="0" cy="2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winkelte Verbindung 234"/>
          <p:cNvCxnSpPr>
            <a:stCxn id="329" idx="3"/>
            <a:endCxn id="318" idx="0"/>
          </p:cNvCxnSpPr>
          <p:nvPr/>
        </p:nvCxnSpPr>
        <p:spPr>
          <a:xfrm>
            <a:off x="10079812" y="4158371"/>
            <a:ext cx="783000" cy="29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>
            <a:stCxn id="314" idx="3"/>
            <a:endCxn id="316" idx="1"/>
          </p:cNvCxnSpPr>
          <p:nvPr/>
        </p:nvCxnSpPr>
        <p:spPr>
          <a:xfrm>
            <a:off x="5813812" y="8433371"/>
            <a:ext cx="49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308" idx="3"/>
            <a:endCxn id="307" idx="1"/>
          </p:cNvCxnSpPr>
          <p:nvPr/>
        </p:nvCxnSpPr>
        <p:spPr>
          <a:xfrm>
            <a:off x="10079812" y="10413371"/>
            <a:ext cx="29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stCxn id="309" idx="3"/>
            <a:endCxn id="308" idx="1"/>
          </p:cNvCxnSpPr>
          <p:nvPr/>
        </p:nvCxnSpPr>
        <p:spPr>
          <a:xfrm>
            <a:off x="7672312" y="10413371"/>
            <a:ext cx="31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winkelte Verbindung 262"/>
          <p:cNvCxnSpPr>
            <a:stCxn id="307" idx="3"/>
            <a:endCxn id="347" idx="2"/>
          </p:cNvCxnSpPr>
          <p:nvPr/>
        </p:nvCxnSpPr>
        <p:spPr>
          <a:xfrm flipV="1">
            <a:off x="11348812" y="5688371"/>
            <a:ext cx="342000" cy="47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/>
          <p:cNvCxnSpPr>
            <a:stCxn id="324" idx="2"/>
            <a:endCxn id="300" idx="0"/>
          </p:cNvCxnSpPr>
          <p:nvPr/>
        </p:nvCxnSpPr>
        <p:spPr>
          <a:xfrm>
            <a:off x="4769812" y="846655"/>
            <a:ext cx="0" cy="185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winkelte Verbindung 268"/>
          <p:cNvCxnSpPr>
            <a:stCxn id="303" idx="3"/>
            <a:endCxn id="300" idx="0"/>
          </p:cNvCxnSpPr>
          <p:nvPr/>
        </p:nvCxnSpPr>
        <p:spPr>
          <a:xfrm>
            <a:off x="1565811" y="1889047"/>
            <a:ext cx="3204001" cy="811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winkelte Verbindung 282"/>
          <p:cNvCxnSpPr>
            <a:stCxn id="304" idx="3"/>
            <a:endCxn id="300" idx="0"/>
          </p:cNvCxnSpPr>
          <p:nvPr/>
        </p:nvCxnSpPr>
        <p:spPr>
          <a:xfrm>
            <a:off x="1565811" y="1275763"/>
            <a:ext cx="3204001" cy="1424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winkelte Verbindung 286"/>
          <p:cNvCxnSpPr>
            <a:stCxn id="331" idx="3"/>
            <a:endCxn id="300" idx="0"/>
          </p:cNvCxnSpPr>
          <p:nvPr/>
        </p:nvCxnSpPr>
        <p:spPr>
          <a:xfrm>
            <a:off x="3410812" y="2502331"/>
            <a:ext cx="1359000" cy="19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winkelte Verbindung 288"/>
          <p:cNvCxnSpPr>
            <a:stCxn id="315" idx="3"/>
            <a:endCxn id="347" idx="2"/>
          </p:cNvCxnSpPr>
          <p:nvPr/>
        </p:nvCxnSpPr>
        <p:spPr>
          <a:xfrm flipV="1">
            <a:off x="10079812" y="5688371"/>
            <a:ext cx="1611000" cy="274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>
            <a:stCxn id="328" idx="3"/>
            <a:endCxn id="329" idx="1"/>
          </p:cNvCxnSpPr>
          <p:nvPr/>
        </p:nvCxnSpPr>
        <p:spPr>
          <a:xfrm>
            <a:off x="5813812" y="4158371"/>
            <a:ext cx="217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/>
          <p:cNvCxnSpPr>
            <a:stCxn id="346" idx="3"/>
            <a:endCxn id="342" idx="1"/>
          </p:cNvCxnSpPr>
          <p:nvPr/>
        </p:nvCxnSpPr>
        <p:spPr>
          <a:xfrm>
            <a:off x="3446812" y="5508371"/>
            <a:ext cx="639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mit Pfeil 291"/>
          <p:cNvCxnSpPr>
            <a:stCxn id="314" idx="2"/>
            <a:endCxn id="311" idx="0"/>
          </p:cNvCxnSpPr>
          <p:nvPr/>
        </p:nvCxnSpPr>
        <p:spPr>
          <a:xfrm>
            <a:off x="4769812" y="8793371"/>
            <a:ext cx="0" cy="31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>
            <a:stCxn id="316" idx="3"/>
            <a:endCxn id="315" idx="1"/>
          </p:cNvCxnSpPr>
          <p:nvPr/>
        </p:nvCxnSpPr>
        <p:spPr>
          <a:xfrm>
            <a:off x="7672312" y="8433371"/>
            <a:ext cx="31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cxnSpLocks/>
            <a:stCxn id="298" idx="2"/>
            <a:endCxn id="319" idx="0"/>
          </p:cNvCxnSpPr>
          <p:nvPr/>
        </p:nvCxnSpPr>
        <p:spPr>
          <a:xfrm>
            <a:off x="9035812" y="6813371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winkelte Verbindung 294"/>
          <p:cNvCxnSpPr>
            <a:stCxn id="346" idx="2"/>
            <a:endCxn id="314" idx="1"/>
          </p:cNvCxnSpPr>
          <p:nvPr/>
        </p:nvCxnSpPr>
        <p:spPr>
          <a:xfrm rot="16200000" flipH="1">
            <a:off x="1957537" y="6665096"/>
            <a:ext cx="2573550" cy="963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312" idx="2"/>
            <a:endCxn id="309" idx="0"/>
          </p:cNvCxnSpPr>
          <p:nvPr/>
        </p:nvCxnSpPr>
        <p:spPr>
          <a:xfrm flipH="1">
            <a:off x="6988312" y="9684371"/>
            <a:ext cx="1" cy="3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/>
          <p:cNvCxnSpPr>
            <a:stCxn id="325" idx="3"/>
            <a:endCxn id="326" idx="2"/>
          </p:cNvCxnSpPr>
          <p:nvPr/>
        </p:nvCxnSpPr>
        <p:spPr>
          <a:xfrm>
            <a:off x="1376812" y="666655"/>
            <a:ext cx="73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/>
          <p:cNvCxnSpPr>
            <a:stCxn id="326" idx="5"/>
            <a:endCxn id="324" idx="1"/>
          </p:cNvCxnSpPr>
          <p:nvPr/>
        </p:nvCxnSpPr>
        <p:spPr>
          <a:xfrm>
            <a:off x="3410812" y="666655"/>
            <a:ext cx="1035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Flussdiagramm: Grenzstelle 324"/>
          <p:cNvSpPr/>
          <p:nvPr/>
        </p:nvSpPr>
        <p:spPr>
          <a:xfrm>
            <a:off x="458811" y="513655"/>
            <a:ext cx="918001" cy="306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30" name="Flussdiagramm: Manuelle Eingabe 329"/>
          <p:cNvSpPr/>
          <p:nvPr/>
        </p:nvSpPr>
        <p:spPr>
          <a:xfrm>
            <a:off x="269812" y="2268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Zufallsgenerator einstellen</a:t>
            </a:r>
          </a:p>
        </p:txBody>
      </p:sp>
      <p:cxnSp>
        <p:nvCxnSpPr>
          <p:cNvPr id="332" name="Gerade Verbindung mit Pfeil 331"/>
          <p:cNvCxnSpPr>
            <a:stCxn id="330" idx="3"/>
            <a:endCxn id="331" idx="1"/>
          </p:cNvCxnSpPr>
          <p:nvPr/>
        </p:nvCxnSpPr>
        <p:spPr>
          <a:xfrm>
            <a:off x="1565811" y="2502331"/>
            <a:ext cx="477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>
            <a:stCxn id="305" idx="2"/>
            <a:endCxn id="345" idx="0"/>
          </p:cNvCxnSpPr>
          <p:nvPr/>
        </p:nvCxnSpPr>
        <p:spPr>
          <a:xfrm flipH="1">
            <a:off x="6988312" y="4851371"/>
            <a:ext cx="1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 Verbindung mit Pfeil 333"/>
          <p:cNvCxnSpPr>
            <a:stCxn id="344" idx="3"/>
            <a:endCxn id="346" idx="1"/>
          </p:cNvCxnSpPr>
          <p:nvPr/>
        </p:nvCxnSpPr>
        <p:spPr>
          <a:xfrm>
            <a:off x="1565811" y="5508371"/>
            <a:ext cx="513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winkelte Verbindung 334"/>
          <p:cNvCxnSpPr>
            <a:stCxn id="298" idx="1"/>
            <a:endCxn id="320" idx="0"/>
          </p:cNvCxnSpPr>
          <p:nvPr/>
        </p:nvCxnSpPr>
        <p:spPr>
          <a:xfrm rot="10800000" flipV="1">
            <a:off x="6988312" y="6453371"/>
            <a:ext cx="1003500" cy="63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winkelte Verbindung 335"/>
          <p:cNvCxnSpPr>
            <a:stCxn id="320" idx="2"/>
            <a:endCxn id="314" idx="0"/>
          </p:cNvCxnSpPr>
          <p:nvPr/>
        </p:nvCxnSpPr>
        <p:spPr>
          <a:xfrm rot="5400000">
            <a:off x="5690062" y="6775121"/>
            <a:ext cx="378000" cy="2218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winkelte Verbindung 336"/>
          <p:cNvCxnSpPr>
            <a:stCxn id="319" idx="2"/>
            <a:endCxn id="314" idx="0"/>
          </p:cNvCxnSpPr>
          <p:nvPr/>
        </p:nvCxnSpPr>
        <p:spPr>
          <a:xfrm rot="5400000">
            <a:off x="6713812" y="5751371"/>
            <a:ext cx="378000" cy="426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winkelte Verbindung 337"/>
          <p:cNvCxnSpPr>
            <a:stCxn id="318" idx="2"/>
            <a:endCxn id="314" idx="0"/>
          </p:cNvCxnSpPr>
          <p:nvPr/>
        </p:nvCxnSpPr>
        <p:spPr>
          <a:xfrm rot="5400000">
            <a:off x="7627312" y="4837871"/>
            <a:ext cx="378000" cy="609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stCxn id="315" idx="2"/>
            <a:endCxn id="308" idx="0"/>
          </p:cNvCxnSpPr>
          <p:nvPr/>
        </p:nvCxnSpPr>
        <p:spPr>
          <a:xfrm>
            <a:off x="9035812" y="8793371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winkelte Verbindung 339"/>
          <p:cNvCxnSpPr>
            <a:endCxn id="347" idx="2"/>
          </p:cNvCxnSpPr>
          <p:nvPr/>
        </p:nvCxnSpPr>
        <p:spPr>
          <a:xfrm flipV="1">
            <a:off x="11348812" y="5688371"/>
            <a:ext cx="342000" cy="5661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Flussdiagramm: Manuelle Eingabe 343"/>
          <p:cNvSpPr/>
          <p:nvPr/>
        </p:nvSpPr>
        <p:spPr>
          <a:xfrm>
            <a:off x="269812" y="527437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Verbraucher Typ</a:t>
            </a:r>
          </a:p>
        </p:txBody>
      </p:sp>
      <p:sp>
        <p:nvSpPr>
          <p:cNvPr id="303" name="Flussdiagramm: Manuelle Eingabe 302"/>
          <p:cNvSpPr/>
          <p:nvPr/>
        </p:nvSpPr>
        <p:spPr>
          <a:xfrm>
            <a:off x="269812" y="1655047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 geladen?</a:t>
            </a:r>
          </a:p>
        </p:txBody>
      </p:sp>
      <p:sp>
        <p:nvSpPr>
          <p:cNvPr id="304" name="Flussdiagramm: Manuelle Eingabe 303"/>
          <p:cNvSpPr/>
          <p:nvPr/>
        </p:nvSpPr>
        <p:spPr>
          <a:xfrm>
            <a:off x="269812" y="1041763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Wird </a:t>
            </a:r>
            <a:r>
              <a:rPr lang="de-DE" sz="1000" b="1" dirty="0">
                <a:solidFill>
                  <a:schemeClr val="tx1"/>
                </a:solidFill>
              </a:rPr>
              <a:t>E-Auto für 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 benutzt?</a:t>
            </a:r>
          </a:p>
        </p:txBody>
      </p:sp>
      <p:sp>
        <p:nvSpPr>
          <p:cNvPr id="297" name="Flussdiagramm: Prozess 296"/>
          <p:cNvSpPr>
            <a:spLocks/>
          </p:cNvSpPr>
          <p:nvPr/>
        </p:nvSpPr>
        <p:spPr>
          <a:xfrm>
            <a:off x="10250812" y="1104337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Falsch </a:t>
            </a:r>
          </a:p>
        </p:txBody>
      </p:sp>
      <p:sp>
        <p:nvSpPr>
          <p:cNvPr id="307" name="Flussdiagramm: Prozess 306"/>
          <p:cNvSpPr>
            <a:spLocks/>
          </p:cNvSpPr>
          <p:nvPr/>
        </p:nvSpPr>
        <p:spPr>
          <a:xfrm>
            <a:off x="10376812" y="1010737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Wahr </a:t>
            </a:r>
          </a:p>
        </p:txBody>
      </p:sp>
      <p:sp>
        <p:nvSpPr>
          <p:cNvPr id="318" name="Flussdiagramm: Prozess 317"/>
          <p:cNvSpPr>
            <a:spLocks/>
          </p:cNvSpPr>
          <p:nvPr/>
        </p:nvSpPr>
        <p:spPr>
          <a:xfrm>
            <a:off x="10376812" y="708337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</a:t>
            </a:r>
            <a:r>
              <a:rPr lang="de-DE" sz="1000" b="1" dirty="0" smtClean="0">
                <a:solidFill>
                  <a:schemeClr val="tx1"/>
                </a:solidFill>
              </a:rPr>
              <a:t>) = 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SoC</a:t>
            </a:r>
            <a:r>
              <a:rPr lang="de-DE" sz="1000" b="1" dirty="0" smtClean="0">
                <a:solidFill>
                  <a:schemeClr val="tx1"/>
                </a:solidFill>
              </a:rPr>
              <a:t> (</a:t>
            </a:r>
            <a:r>
              <a:rPr lang="de-DE" sz="1000" b="1" i="1" dirty="0" smtClean="0">
                <a:solidFill>
                  <a:schemeClr val="tx1"/>
                </a:solidFill>
              </a:rPr>
              <a:t>k</a:t>
            </a:r>
            <a:r>
              <a:rPr lang="de-DE" sz="1000" b="1" dirty="0" smtClean="0">
                <a:solidFill>
                  <a:schemeClr val="tx1"/>
                </a:solidFill>
              </a:rPr>
              <a:t>)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324" name="Flussdiagramm: Prozess 323"/>
          <p:cNvSpPr/>
          <p:nvPr/>
        </p:nvSpPr>
        <p:spPr>
          <a:xfrm>
            <a:off x="4445812" y="486655"/>
            <a:ext cx="648000" cy="360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300" name="Flussdiagramm: Verzweigung 299"/>
          <p:cNvSpPr/>
          <p:nvPr/>
        </p:nvSpPr>
        <p:spPr>
          <a:xfrm>
            <a:off x="3725812" y="2700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&lt; </a:t>
            </a:r>
            <a:r>
              <a:rPr lang="de-DE" sz="1000" b="1" i="1" dirty="0" err="1">
                <a:solidFill>
                  <a:schemeClr val="tx1"/>
                </a:solidFill>
              </a:rPr>
              <a:t>k</a:t>
            </a:r>
            <a:r>
              <a:rPr lang="de-DE" sz="1000" b="1" baseline="-25000" dirty="0" err="1">
                <a:solidFill>
                  <a:schemeClr val="tx1"/>
                </a:solidFill>
              </a:rPr>
              <a:t>max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11" name="Flussdiagramm: Prozess 310"/>
          <p:cNvSpPr/>
          <p:nvPr/>
        </p:nvSpPr>
        <p:spPr>
          <a:xfrm>
            <a:off x="4085812" y="910837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Auto benutzt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Richtig</a:t>
            </a:r>
          </a:p>
        </p:txBody>
      </p:sp>
      <p:sp>
        <p:nvSpPr>
          <p:cNvPr id="314" name="Flussdiagramm: Verzweigung 313"/>
          <p:cNvSpPr/>
          <p:nvPr/>
        </p:nvSpPr>
        <p:spPr>
          <a:xfrm>
            <a:off x="3725812" y="8073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  <a:r>
              <a:rPr lang="de-DE" sz="1000" b="1" i="1" dirty="0">
                <a:solidFill>
                  <a:schemeClr val="tx1"/>
                </a:solidFill>
              </a:rPr>
              <a:t>k </a:t>
            </a:r>
            <a:r>
              <a:rPr lang="de-DE" sz="1000" b="1" dirty="0">
                <a:solidFill>
                  <a:schemeClr val="tx1"/>
                </a:solidFill>
              </a:rPr>
              <a:t>+ 1 benutzt? 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28" name="Flussdiagramm: Verzweigung 327"/>
          <p:cNvSpPr/>
          <p:nvPr/>
        </p:nvSpPr>
        <p:spPr>
          <a:xfrm>
            <a:off x="3725812" y="3798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benutzt?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42" name="Flussdiagramm: Prozess 341"/>
          <p:cNvSpPr/>
          <p:nvPr/>
        </p:nvSpPr>
        <p:spPr>
          <a:xfrm>
            <a:off x="4085812" y="516637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</a:t>
            </a: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 – </a:t>
            </a:r>
            <a:r>
              <a:rPr lang="de-DE" sz="1000" b="1" i="1" dirty="0" err="1">
                <a:solidFill>
                  <a:schemeClr val="tx1"/>
                </a:solidFill>
              </a:rPr>
              <a:t>W</a:t>
            </a:r>
            <a:r>
              <a:rPr lang="de-DE" sz="1000" b="1" baseline="-25000" dirty="0" err="1">
                <a:solidFill>
                  <a:schemeClr val="tx1"/>
                </a:solidFill>
              </a:rPr>
              <a:t>Verbrauch</a:t>
            </a:r>
            <a:r>
              <a:rPr lang="de-DE" sz="1000" b="1" baseline="-25000" dirty="0">
                <a:solidFill>
                  <a:schemeClr val="tx1"/>
                </a:solidFill>
              </a:rPr>
              <a:t> </a:t>
            </a:r>
            <a:r>
              <a:rPr lang="de-DE" sz="1000" b="1" dirty="0">
                <a:solidFill>
                  <a:schemeClr val="tx1"/>
                </a:solidFill>
              </a:rPr>
              <a:t>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8" name="Flussdiagramm: Verzweigung 297"/>
          <p:cNvSpPr/>
          <p:nvPr/>
        </p:nvSpPr>
        <p:spPr>
          <a:xfrm>
            <a:off x="7991812" y="6093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Ist Batterie voll?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08" name="Flussdiagramm: Verzweigung 307"/>
          <p:cNvSpPr/>
          <p:nvPr/>
        </p:nvSpPr>
        <p:spPr>
          <a:xfrm>
            <a:off x="7991812" y="10053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</a:p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 anfangen zu 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15" name="Flussdiagramm: Verzweigung 314"/>
          <p:cNvSpPr/>
          <p:nvPr/>
        </p:nvSpPr>
        <p:spPr>
          <a:xfrm>
            <a:off x="7991812" y="8073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Hat E-Auto für </a:t>
            </a:r>
          </a:p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 geladen?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19" name="Flussdiagramm: Prozess 318"/>
          <p:cNvSpPr>
            <a:spLocks/>
          </p:cNvSpPr>
          <p:nvPr/>
        </p:nvSpPr>
        <p:spPr>
          <a:xfrm>
            <a:off x="8549812" y="708337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(k + 1</a:t>
            </a:r>
            <a:r>
              <a:rPr lang="de-DE" sz="1000" b="1" dirty="0" smtClean="0">
                <a:solidFill>
                  <a:schemeClr val="tx1"/>
                </a:solidFill>
              </a:rPr>
              <a:t>) = </a:t>
            </a:r>
            <a:r>
              <a:rPr lang="de-DE" sz="1000" b="1" dirty="0">
                <a:solidFill>
                  <a:schemeClr val="tx1"/>
                </a:solidFill>
              </a:rPr>
              <a:t>Falsch </a:t>
            </a:r>
          </a:p>
        </p:txBody>
      </p:sp>
      <p:sp>
        <p:nvSpPr>
          <p:cNvPr id="329" name="Flussdiagramm: Verzweigung 328"/>
          <p:cNvSpPr/>
          <p:nvPr/>
        </p:nvSpPr>
        <p:spPr>
          <a:xfrm>
            <a:off x="7991812" y="379837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geladen?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343" name="Flussdiagramm: Prozess 342"/>
          <p:cNvSpPr/>
          <p:nvPr/>
        </p:nvSpPr>
        <p:spPr>
          <a:xfrm>
            <a:off x="8351812" y="516637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</a:t>
            </a: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 + </a:t>
            </a:r>
            <a:r>
              <a:rPr lang="de-DE" sz="1000" b="1" dirty="0" err="1">
                <a:solidFill>
                  <a:schemeClr val="tx1"/>
                </a:solidFill>
              </a:rPr>
              <a:t>W</a:t>
            </a:r>
            <a:r>
              <a:rPr lang="de-DE" sz="1000" b="1" baseline="-25000" dirty="0" err="1">
                <a:solidFill>
                  <a:schemeClr val="tx1"/>
                </a:solidFill>
              </a:rPr>
              <a:t>Laden</a:t>
            </a:r>
            <a:r>
              <a:rPr lang="de-DE" sz="1000" b="1" baseline="-25000" dirty="0">
                <a:solidFill>
                  <a:schemeClr val="tx1"/>
                </a:solidFill>
              </a:rPr>
              <a:t> </a:t>
            </a:r>
            <a:r>
              <a:rPr lang="de-DE" sz="1000" b="1" dirty="0">
                <a:solidFill>
                  <a:schemeClr val="tx1"/>
                </a:solidFill>
              </a:rPr>
              <a:t>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1" name="Flussdiagramm: Grenzstelle 300"/>
          <p:cNvSpPr/>
          <p:nvPr/>
        </p:nvSpPr>
        <p:spPr>
          <a:xfrm>
            <a:off x="6529312" y="2907331"/>
            <a:ext cx="918001" cy="306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Ende</a:t>
            </a:r>
          </a:p>
        </p:txBody>
      </p:sp>
      <p:sp>
        <p:nvSpPr>
          <p:cNvPr id="305" name="Flussdiagramm: Manuelle Eingabe 304"/>
          <p:cNvSpPr/>
          <p:nvPr/>
        </p:nvSpPr>
        <p:spPr>
          <a:xfrm>
            <a:off x="6340313" y="438337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E-Auto Typ</a:t>
            </a:r>
          </a:p>
        </p:txBody>
      </p:sp>
      <p:sp>
        <p:nvSpPr>
          <p:cNvPr id="309" name="Flussdiagramm: Dokument 308"/>
          <p:cNvSpPr/>
          <p:nvPr/>
        </p:nvSpPr>
        <p:spPr>
          <a:xfrm>
            <a:off x="6304312" y="10008371"/>
            <a:ext cx="1368000" cy="8100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Szenarien für Ladeanfang  Wahrscheinlichkeiten</a:t>
            </a:r>
          </a:p>
        </p:txBody>
      </p:sp>
      <p:sp>
        <p:nvSpPr>
          <p:cNvPr id="312" name="Flussdiagramm: Manuelle Eingabe 311"/>
          <p:cNvSpPr/>
          <p:nvPr/>
        </p:nvSpPr>
        <p:spPr>
          <a:xfrm>
            <a:off x="6340313" y="921637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 Szenario</a:t>
            </a:r>
          </a:p>
        </p:txBody>
      </p:sp>
      <p:sp>
        <p:nvSpPr>
          <p:cNvPr id="316" name="Flussdiagramm: Prozess 315"/>
          <p:cNvSpPr/>
          <p:nvPr/>
        </p:nvSpPr>
        <p:spPr>
          <a:xfrm>
            <a:off x="6304312" y="809137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Auto benutzt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 = Falsch</a:t>
            </a:r>
          </a:p>
        </p:txBody>
      </p:sp>
      <p:sp>
        <p:nvSpPr>
          <p:cNvPr id="320" name="Flussdiagramm: Prozess 319"/>
          <p:cNvSpPr>
            <a:spLocks/>
          </p:cNvSpPr>
          <p:nvPr/>
        </p:nvSpPr>
        <p:spPr>
          <a:xfrm>
            <a:off x="6502312" y="708337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Wahr </a:t>
            </a:r>
          </a:p>
        </p:txBody>
      </p:sp>
      <p:sp>
        <p:nvSpPr>
          <p:cNvPr id="345" name="Flussdiagramm: Dokument 344"/>
          <p:cNvSpPr/>
          <p:nvPr/>
        </p:nvSpPr>
        <p:spPr>
          <a:xfrm>
            <a:off x="6304312" y="5103371"/>
            <a:ext cx="1368000" cy="8100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E-Auto </a:t>
            </a:r>
            <a:r>
              <a:rPr lang="de-DE" sz="1000" b="1" dirty="0" err="1">
                <a:solidFill>
                  <a:schemeClr val="tx1"/>
                </a:solidFill>
              </a:rPr>
              <a:t>Eingenschaften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371" name="Gruppieren 370"/>
          <p:cNvGrpSpPr/>
          <p:nvPr/>
        </p:nvGrpSpPr>
        <p:grpSpPr>
          <a:xfrm>
            <a:off x="1952812" y="360331"/>
            <a:ext cx="1620000" cy="5553040"/>
            <a:chOff x="1754812" y="360331"/>
            <a:chExt cx="1620000" cy="5553040"/>
          </a:xfrm>
        </p:grpSpPr>
        <p:sp>
          <p:nvSpPr>
            <p:cNvPr id="326" name="Flussdiagramm: Daten 325"/>
            <p:cNvSpPr/>
            <p:nvPr/>
          </p:nvSpPr>
          <p:spPr>
            <a:xfrm>
              <a:off x="1754812" y="360331"/>
              <a:ext cx="1620000" cy="612648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Zeitraum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</a:rPr>
                <a:t>(</a:t>
              </a:r>
              <a:r>
                <a:rPr lang="de-DE" sz="1000" b="1" i="1" dirty="0">
                  <a:solidFill>
                    <a:schemeClr val="tx1"/>
                  </a:solidFill>
                </a:rPr>
                <a:t>k</a:t>
              </a:r>
              <a:r>
                <a:rPr lang="de-DE" sz="1000" b="1" dirty="0">
                  <a:solidFill>
                    <a:schemeClr val="tx1"/>
                  </a:solidFill>
                </a:rPr>
                <a:t>-Zeitpunkte)</a:t>
              </a:r>
            </a:p>
          </p:txBody>
        </p:sp>
        <p:sp>
          <p:nvSpPr>
            <p:cNvPr id="331" name="Flussdiagramm: Prozess 330"/>
            <p:cNvSpPr/>
            <p:nvPr/>
          </p:nvSpPr>
          <p:spPr>
            <a:xfrm>
              <a:off x="1844812" y="2160331"/>
              <a:ext cx="1368000" cy="6840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err="1">
                  <a:solidFill>
                    <a:schemeClr val="tx1"/>
                  </a:solidFill>
                </a:rPr>
                <a:t>SoC</a:t>
              </a:r>
              <a:r>
                <a:rPr lang="de-DE" sz="1000" b="1" dirty="0">
                  <a:solidFill>
                    <a:schemeClr val="tx1"/>
                  </a:solidFill>
                </a:rPr>
                <a:t> (</a:t>
              </a:r>
              <a:r>
                <a:rPr lang="de-DE" sz="1000" b="1" i="1" dirty="0">
                  <a:solidFill>
                    <a:schemeClr val="tx1"/>
                  </a:solidFill>
                </a:rPr>
                <a:t>k </a:t>
              </a:r>
              <a:r>
                <a:rPr lang="de-DE" sz="1000" b="1" dirty="0">
                  <a:solidFill>
                    <a:schemeClr val="tx1"/>
                  </a:solidFill>
                </a:rPr>
                <a:t>= 1)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in </a:t>
              </a:r>
              <a:r>
                <a:rPr lang="de-DE" sz="1000" b="1" dirty="0">
                  <a:solidFill>
                    <a:schemeClr val="tx1"/>
                  </a:solidFill>
                </a:rPr>
                <a:t>% </a:t>
              </a:r>
              <a:r>
                <a:rPr lang="de-DE" sz="1000" b="1" dirty="0" smtClean="0">
                  <a:solidFill>
                    <a:schemeClr val="tx1"/>
                  </a:solidFill>
                </a:rPr>
                <a:t>bestimmen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Flussdiagramm: Dokument 345"/>
            <p:cNvSpPr/>
            <p:nvPr/>
          </p:nvSpPr>
          <p:spPr>
            <a:xfrm>
              <a:off x="1880812" y="5103371"/>
              <a:ext cx="1368000" cy="8100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b="1" dirty="0">
                  <a:solidFill>
                    <a:schemeClr val="tx1"/>
                  </a:solidFill>
                </a:rPr>
                <a:t>Verbraucher Verhalten</a:t>
              </a:r>
            </a:p>
          </p:txBody>
        </p:sp>
      </p:grpSp>
      <p:sp>
        <p:nvSpPr>
          <p:cNvPr id="347" name="Flussdiagramm: Prozess 346"/>
          <p:cNvSpPr/>
          <p:nvPr/>
        </p:nvSpPr>
        <p:spPr>
          <a:xfrm>
            <a:off x="11366812" y="5328371"/>
            <a:ext cx="648000" cy="360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</a:t>
            </a:r>
            <a:r>
              <a:rPr lang="de-DE" sz="1000" b="1" i="1" dirty="0">
                <a:solidFill>
                  <a:schemeClr val="tx1"/>
                </a:solidFill>
              </a:rPr>
              <a:t>k </a:t>
            </a:r>
            <a:r>
              <a:rPr lang="de-DE" sz="1000" b="1" i="1" dirty="0" smtClean="0">
                <a:solidFill>
                  <a:schemeClr val="tx1"/>
                </a:solidFill>
              </a:rPr>
              <a:t>+ </a:t>
            </a:r>
            <a:r>
              <a:rPr lang="de-DE" sz="1000" b="1" dirty="0" smtClean="0">
                <a:solidFill>
                  <a:schemeClr val="tx1"/>
                </a:solidFill>
              </a:rPr>
              <a:t>1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348" name="Gewinkelte Verbindung 347"/>
          <p:cNvCxnSpPr>
            <a:stCxn id="347" idx="0"/>
            <a:endCxn id="300" idx="0"/>
          </p:cNvCxnSpPr>
          <p:nvPr/>
        </p:nvCxnSpPr>
        <p:spPr>
          <a:xfrm rot="16200000" flipV="1">
            <a:off x="6916292" y="553851"/>
            <a:ext cx="2628040" cy="6921000"/>
          </a:xfrm>
          <a:prstGeom prst="bentConnector3">
            <a:avLst>
              <a:gd name="adj1" fmla="val 1086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 Verbindung mit Pfeil 348"/>
          <p:cNvCxnSpPr>
            <a:stCxn id="300" idx="3"/>
            <a:endCxn id="301" idx="1"/>
          </p:cNvCxnSpPr>
          <p:nvPr/>
        </p:nvCxnSpPr>
        <p:spPr>
          <a:xfrm>
            <a:off x="5813812" y="3060331"/>
            <a:ext cx="71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 Verbindung mit Pfeil 349"/>
          <p:cNvCxnSpPr>
            <a:stCxn id="300" idx="2"/>
            <a:endCxn id="328" idx="0"/>
          </p:cNvCxnSpPr>
          <p:nvPr/>
        </p:nvCxnSpPr>
        <p:spPr>
          <a:xfrm>
            <a:off x="4769812" y="3420331"/>
            <a:ext cx="0" cy="37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winkelte Verbindung 350"/>
          <p:cNvCxnSpPr>
            <a:stCxn id="311" idx="2"/>
          </p:cNvCxnSpPr>
          <p:nvPr/>
        </p:nvCxnSpPr>
        <p:spPr>
          <a:xfrm rot="16200000" flipH="1">
            <a:off x="6794812" y="7767371"/>
            <a:ext cx="1557000" cy="5607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1"/>
          <p:cNvCxnSpPr>
            <a:stCxn id="345" idx="1"/>
            <a:endCxn id="342" idx="3"/>
          </p:cNvCxnSpPr>
          <p:nvPr/>
        </p:nvCxnSpPr>
        <p:spPr>
          <a:xfrm flipH="1">
            <a:off x="5453812" y="5508371"/>
            <a:ext cx="850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345" idx="3"/>
            <a:endCxn id="343" idx="1"/>
          </p:cNvCxnSpPr>
          <p:nvPr/>
        </p:nvCxnSpPr>
        <p:spPr>
          <a:xfrm>
            <a:off x="7672312" y="5508371"/>
            <a:ext cx="679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winkelte Verbindung 353"/>
          <p:cNvCxnSpPr>
            <a:stCxn id="308" idx="2"/>
          </p:cNvCxnSpPr>
          <p:nvPr/>
        </p:nvCxnSpPr>
        <p:spPr>
          <a:xfrm rot="16200000" flipH="1">
            <a:off x="9418312" y="10390871"/>
            <a:ext cx="576000" cy="1341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hteck 354"/>
          <p:cNvSpPr/>
          <p:nvPr/>
        </p:nvSpPr>
        <p:spPr>
          <a:xfrm>
            <a:off x="4480950" y="3420331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56" name="Rechteck 355"/>
          <p:cNvSpPr/>
          <p:nvPr/>
        </p:nvSpPr>
        <p:spPr>
          <a:xfrm>
            <a:off x="5813812" y="281411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57" name="Rechteck 356"/>
          <p:cNvSpPr/>
          <p:nvPr/>
        </p:nvSpPr>
        <p:spPr>
          <a:xfrm>
            <a:off x="4480950" y="4518371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58" name="Rechteck 357"/>
          <p:cNvSpPr/>
          <p:nvPr/>
        </p:nvSpPr>
        <p:spPr>
          <a:xfrm>
            <a:off x="5813812" y="391215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59" name="Rechteck 358"/>
          <p:cNvSpPr/>
          <p:nvPr/>
        </p:nvSpPr>
        <p:spPr>
          <a:xfrm>
            <a:off x="8746950" y="4518371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62" name="Rechteck 361"/>
          <p:cNvSpPr/>
          <p:nvPr/>
        </p:nvSpPr>
        <p:spPr>
          <a:xfrm>
            <a:off x="10079812" y="391215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70" name="Rechteck 369"/>
          <p:cNvSpPr/>
          <p:nvPr/>
        </p:nvSpPr>
        <p:spPr>
          <a:xfrm>
            <a:off x="8746950" y="6813371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73" name="Rechteck 372"/>
          <p:cNvSpPr/>
          <p:nvPr/>
        </p:nvSpPr>
        <p:spPr>
          <a:xfrm>
            <a:off x="7557078" y="620715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76" name="Rechteck 375"/>
          <p:cNvSpPr/>
          <p:nvPr/>
        </p:nvSpPr>
        <p:spPr>
          <a:xfrm>
            <a:off x="4480950" y="8793371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79" name="Rechteck 378"/>
          <p:cNvSpPr/>
          <p:nvPr/>
        </p:nvSpPr>
        <p:spPr>
          <a:xfrm>
            <a:off x="5813812" y="818715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84" name="Rechteck 383"/>
          <p:cNvSpPr/>
          <p:nvPr/>
        </p:nvSpPr>
        <p:spPr>
          <a:xfrm>
            <a:off x="10079812" y="8187150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85" name="Rechteck 384"/>
          <p:cNvSpPr/>
          <p:nvPr/>
        </p:nvSpPr>
        <p:spPr>
          <a:xfrm>
            <a:off x="9035812" y="8793371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393" name="Rechteck 392"/>
          <p:cNvSpPr/>
          <p:nvPr/>
        </p:nvSpPr>
        <p:spPr>
          <a:xfrm>
            <a:off x="10079812" y="10167150"/>
            <a:ext cx="2888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396" name="Rechteck 395"/>
          <p:cNvSpPr/>
          <p:nvPr/>
        </p:nvSpPr>
        <p:spPr>
          <a:xfrm>
            <a:off x="9035812" y="10773370"/>
            <a:ext cx="434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5545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erade Verbindung mit Pfeil 203"/>
          <p:cNvCxnSpPr>
            <a:stCxn id="241" idx="2"/>
            <a:endCxn id="246" idx="0"/>
          </p:cNvCxnSpPr>
          <p:nvPr/>
        </p:nvCxnSpPr>
        <p:spPr>
          <a:xfrm>
            <a:off x="4450936" y="5382331"/>
            <a:ext cx="0" cy="69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246" idx="2"/>
            <a:endCxn id="248" idx="0"/>
          </p:cNvCxnSpPr>
          <p:nvPr/>
        </p:nvCxnSpPr>
        <p:spPr>
          <a:xfrm>
            <a:off x="4450936" y="6759331"/>
            <a:ext cx="0" cy="22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43" idx="2"/>
            <a:endCxn id="247" idx="0"/>
          </p:cNvCxnSpPr>
          <p:nvPr/>
        </p:nvCxnSpPr>
        <p:spPr>
          <a:xfrm>
            <a:off x="8108812" y="5382331"/>
            <a:ext cx="0" cy="69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stCxn id="247" idx="2"/>
            <a:endCxn id="265" idx="0"/>
          </p:cNvCxnSpPr>
          <p:nvPr/>
        </p:nvCxnSpPr>
        <p:spPr>
          <a:xfrm>
            <a:off x="8108812" y="6759331"/>
            <a:ext cx="0" cy="19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winkelte Verbindung 217"/>
          <p:cNvCxnSpPr>
            <a:stCxn id="243" idx="3"/>
            <a:endCxn id="266" idx="0"/>
          </p:cNvCxnSpPr>
          <p:nvPr/>
        </p:nvCxnSpPr>
        <p:spPr>
          <a:xfrm>
            <a:off x="9152812" y="5022331"/>
            <a:ext cx="481500" cy="2880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248" idx="3"/>
            <a:endCxn id="249" idx="1"/>
          </p:cNvCxnSpPr>
          <p:nvPr/>
        </p:nvCxnSpPr>
        <p:spPr>
          <a:xfrm>
            <a:off x="5494936" y="9387331"/>
            <a:ext cx="77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251" idx="2"/>
            <a:endCxn id="253" idx="0"/>
          </p:cNvCxnSpPr>
          <p:nvPr/>
        </p:nvCxnSpPr>
        <p:spPr>
          <a:xfrm>
            <a:off x="6952312" y="12177331"/>
            <a:ext cx="0" cy="4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250" idx="1"/>
            <a:endCxn id="251" idx="3"/>
          </p:cNvCxnSpPr>
          <p:nvPr/>
        </p:nvCxnSpPr>
        <p:spPr>
          <a:xfrm flipH="1">
            <a:off x="7996312" y="11817331"/>
            <a:ext cx="38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winkelte Verbindung 229"/>
          <p:cNvCxnSpPr>
            <a:stCxn id="253" idx="3"/>
            <a:endCxn id="389" idx="2"/>
          </p:cNvCxnSpPr>
          <p:nvPr/>
        </p:nvCxnSpPr>
        <p:spPr>
          <a:xfrm flipV="1">
            <a:off x="7438312" y="6597331"/>
            <a:ext cx="3024000" cy="6291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223" idx="2"/>
            <a:endCxn id="254" idx="0"/>
          </p:cNvCxnSpPr>
          <p:nvPr/>
        </p:nvCxnSpPr>
        <p:spPr>
          <a:xfrm>
            <a:off x="4450936" y="2070331"/>
            <a:ext cx="0" cy="16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winkelte Verbindung 231"/>
          <p:cNvCxnSpPr>
            <a:stCxn id="207" idx="3"/>
            <a:endCxn id="254" idx="0"/>
          </p:cNvCxnSpPr>
          <p:nvPr/>
        </p:nvCxnSpPr>
        <p:spPr>
          <a:xfrm>
            <a:off x="4009311" y="3069331"/>
            <a:ext cx="441625" cy="621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winkelte Verbindung 232"/>
          <p:cNvCxnSpPr>
            <a:stCxn id="274" idx="3"/>
            <a:endCxn id="254" idx="0"/>
          </p:cNvCxnSpPr>
          <p:nvPr/>
        </p:nvCxnSpPr>
        <p:spPr>
          <a:xfrm>
            <a:off x="4009311" y="2484331"/>
            <a:ext cx="441625" cy="1206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>
            <a:stCxn id="220" idx="2"/>
            <a:endCxn id="222" idx="1"/>
          </p:cNvCxnSpPr>
          <p:nvPr/>
        </p:nvCxnSpPr>
        <p:spPr>
          <a:xfrm flipH="1">
            <a:off x="4450936" y="801331"/>
            <a:ext cx="1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>
            <a:stCxn id="222" idx="4"/>
            <a:endCxn id="223" idx="0"/>
          </p:cNvCxnSpPr>
          <p:nvPr/>
        </p:nvCxnSpPr>
        <p:spPr>
          <a:xfrm>
            <a:off x="4450936" y="1557979"/>
            <a:ext cx="0" cy="15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winkelte Verbindung 236"/>
          <p:cNvCxnSpPr>
            <a:stCxn id="276" idx="1"/>
            <a:endCxn id="254" idx="0"/>
          </p:cNvCxnSpPr>
          <p:nvPr/>
        </p:nvCxnSpPr>
        <p:spPr>
          <a:xfrm rot="10800000" flipV="1">
            <a:off x="4450936" y="2817331"/>
            <a:ext cx="422376" cy="873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winkelte Verbindung 237"/>
          <p:cNvCxnSpPr>
            <a:stCxn id="264" idx="3"/>
            <a:endCxn id="389" idx="2"/>
          </p:cNvCxnSpPr>
          <p:nvPr/>
        </p:nvCxnSpPr>
        <p:spPr>
          <a:xfrm flipV="1">
            <a:off x="7996312" y="6597331"/>
            <a:ext cx="2466000" cy="373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41" idx="3"/>
            <a:endCxn id="243" idx="1"/>
          </p:cNvCxnSpPr>
          <p:nvPr/>
        </p:nvCxnSpPr>
        <p:spPr>
          <a:xfrm>
            <a:off x="5494936" y="5022331"/>
            <a:ext cx="1569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44" idx="3"/>
            <a:endCxn id="246" idx="1"/>
          </p:cNvCxnSpPr>
          <p:nvPr/>
        </p:nvCxnSpPr>
        <p:spPr>
          <a:xfrm>
            <a:off x="3460311" y="6417331"/>
            <a:ext cx="30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45" idx="1"/>
            <a:endCxn id="246" idx="3"/>
          </p:cNvCxnSpPr>
          <p:nvPr/>
        </p:nvCxnSpPr>
        <p:spPr>
          <a:xfrm flipH="1">
            <a:off x="5134936" y="6417331"/>
            <a:ext cx="543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ussdiagramm: Manuelle Eingabe 212"/>
          <p:cNvSpPr/>
          <p:nvPr/>
        </p:nvSpPr>
        <p:spPr>
          <a:xfrm>
            <a:off x="5714812" y="5382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E-Auto Typ</a:t>
            </a:r>
          </a:p>
        </p:txBody>
      </p:sp>
      <p:sp>
        <p:nvSpPr>
          <p:cNvPr id="245" name="Flussdiagramm: Dokument 244"/>
          <p:cNvSpPr/>
          <p:nvPr/>
        </p:nvSpPr>
        <p:spPr>
          <a:xfrm>
            <a:off x="5678811" y="6012331"/>
            <a:ext cx="1368000" cy="8100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E-Auto </a:t>
            </a:r>
            <a:r>
              <a:rPr lang="de-DE" sz="1000" b="1" dirty="0" err="1">
                <a:solidFill>
                  <a:schemeClr val="tx1"/>
                </a:solidFill>
              </a:rPr>
              <a:t>Eingenschaften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mit Pfeil 258"/>
          <p:cNvCxnSpPr>
            <a:stCxn id="248" idx="2"/>
            <a:endCxn id="261" idx="0"/>
          </p:cNvCxnSpPr>
          <p:nvPr/>
        </p:nvCxnSpPr>
        <p:spPr>
          <a:xfrm>
            <a:off x="4450936" y="9747331"/>
            <a:ext cx="0" cy="2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/>
          <p:cNvCxnSpPr>
            <a:stCxn id="249" idx="2"/>
            <a:endCxn id="264" idx="0"/>
          </p:cNvCxnSpPr>
          <p:nvPr/>
        </p:nvCxnSpPr>
        <p:spPr>
          <a:xfrm>
            <a:off x="6952312" y="9729331"/>
            <a:ext cx="0" cy="2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ussdiagramm: Grenzstelle 219"/>
          <p:cNvSpPr/>
          <p:nvPr/>
        </p:nvSpPr>
        <p:spPr>
          <a:xfrm>
            <a:off x="3991936" y="495331"/>
            <a:ext cx="918001" cy="306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22" name="Flussdiagramm: Daten 221"/>
          <p:cNvSpPr/>
          <p:nvPr/>
        </p:nvSpPr>
        <p:spPr>
          <a:xfrm>
            <a:off x="3640936" y="945331"/>
            <a:ext cx="1620000" cy="612648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Zeitraum</a:t>
            </a:r>
          </a:p>
          <a:p>
            <a:pPr algn="ctr"/>
            <a:r>
              <a:rPr lang="de-DE" sz="1000" b="1" dirty="0">
                <a:solidFill>
                  <a:schemeClr val="tx1"/>
                </a:solidFill>
              </a:rPr>
              <a:t>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-Zeitpunkte)</a:t>
            </a:r>
          </a:p>
        </p:txBody>
      </p:sp>
      <p:sp>
        <p:nvSpPr>
          <p:cNvPr id="223" name="Flussdiagramm: Prozess 222"/>
          <p:cNvSpPr/>
          <p:nvPr/>
        </p:nvSpPr>
        <p:spPr>
          <a:xfrm>
            <a:off x="4126936" y="1710331"/>
            <a:ext cx="648000" cy="360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241" name="Flussdiagramm: Verzweigung 240"/>
          <p:cNvSpPr/>
          <p:nvPr/>
        </p:nvSpPr>
        <p:spPr>
          <a:xfrm>
            <a:off x="3406936" y="4662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benutzt?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46" name="Flussdiagramm: Prozess 245"/>
          <p:cNvSpPr/>
          <p:nvPr/>
        </p:nvSpPr>
        <p:spPr>
          <a:xfrm>
            <a:off x="3766936" y="607533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</a:t>
            </a: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 – </a:t>
            </a:r>
            <a:r>
              <a:rPr lang="de-DE" sz="1000" b="1" i="1" dirty="0" err="1">
                <a:solidFill>
                  <a:schemeClr val="tx1"/>
                </a:solidFill>
              </a:rPr>
              <a:t>W</a:t>
            </a:r>
            <a:r>
              <a:rPr lang="de-DE" sz="1000" b="1" baseline="-25000" dirty="0" err="1">
                <a:solidFill>
                  <a:schemeClr val="tx1"/>
                </a:solidFill>
              </a:rPr>
              <a:t>Verbrauch</a:t>
            </a:r>
            <a:r>
              <a:rPr lang="de-DE" sz="1000" b="1" baseline="-25000" dirty="0">
                <a:solidFill>
                  <a:schemeClr val="tx1"/>
                </a:solidFill>
              </a:rPr>
              <a:t> </a:t>
            </a:r>
            <a:r>
              <a:rPr lang="de-DE" sz="1000" b="1" dirty="0">
                <a:solidFill>
                  <a:schemeClr val="tx1"/>
                </a:solidFill>
              </a:rPr>
              <a:t>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8" name="Flussdiagramm: Verzweigung 247"/>
          <p:cNvSpPr/>
          <p:nvPr/>
        </p:nvSpPr>
        <p:spPr>
          <a:xfrm>
            <a:off x="3406936" y="9027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  <a:r>
              <a:rPr lang="de-DE" sz="1000" b="1" i="1" dirty="0">
                <a:solidFill>
                  <a:schemeClr val="tx1"/>
                </a:solidFill>
              </a:rPr>
              <a:t>k </a:t>
            </a:r>
            <a:r>
              <a:rPr lang="de-DE" sz="1000" b="1" dirty="0">
                <a:solidFill>
                  <a:schemeClr val="tx1"/>
                </a:solidFill>
              </a:rPr>
              <a:t>+ 1 benutzt? 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52" name="Flussdiagramm: Prozess 251"/>
          <p:cNvSpPr>
            <a:spLocks/>
          </p:cNvSpPr>
          <p:nvPr/>
        </p:nvSpPr>
        <p:spPr>
          <a:xfrm>
            <a:off x="3964936" y="1255533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Falsch </a:t>
            </a:r>
          </a:p>
        </p:txBody>
      </p:sp>
      <p:sp>
        <p:nvSpPr>
          <p:cNvPr id="254" name="Flussdiagramm: Verzweigung 253"/>
          <p:cNvSpPr/>
          <p:nvPr/>
        </p:nvSpPr>
        <p:spPr>
          <a:xfrm>
            <a:off x="3406936" y="3690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&lt; </a:t>
            </a:r>
            <a:r>
              <a:rPr lang="de-DE" sz="1000" b="1" i="1" dirty="0" err="1">
                <a:solidFill>
                  <a:schemeClr val="tx1"/>
                </a:solidFill>
              </a:rPr>
              <a:t>k</a:t>
            </a:r>
            <a:r>
              <a:rPr lang="de-DE" sz="1000" b="1" baseline="-25000" dirty="0" err="1">
                <a:solidFill>
                  <a:schemeClr val="tx1"/>
                </a:solidFill>
              </a:rPr>
              <a:t>max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61" name="Flussdiagramm: Prozess 260"/>
          <p:cNvSpPr/>
          <p:nvPr/>
        </p:nvSpPr>
        <p:spPr>
          <a:xfrm>
            <a:off x="3766936" y="999033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Auto benutzt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Richtig</a:t>
            </a:r>
          </a:p>
        </p:txBody>
      </p:sp>
      <p:sp>
        <p:nvSpPr>
          <p:cNvPr id="250" name="Flussdiagramm: Dokument 249"/>
          <p:cNvSpPr/>
          <p:nvPr/>
        </p:nvSpPr>
        <p:spPr>
          <a:xfrm>
            <a:off x="8383312" y="11412331"/>
            <a:ext cx="1368000" cy="8100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Szenarien für Ladeanfang  Wahrscheinlichkeiten</a:t>
            </a:r>
          </a:p>
        </p:txBody>
      </p:sp>
      <p:sp>
        <p:nvSpPr>
          <p:cNvPr id="258" name="Flussdiagramm: Manuelle Eingabe 257"/>
          <p:cNvSpPr/>
          <p:nvPr/>
        </p:nvSpPr>
        <p:spPr>
          <a:xfrm>
            <a:off x="8419313" y="105771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 Szenario</a:t>
            </a:r>
          </a:p>
        </p:txBody>
      </p:sp>
      <p:sp>
        <p:nvSpPr>
          <p:cNvPr id="266" name="Flussdiagramm: Prozess 265"/>
          <p:cNvSpPr>
            <a:spLocks/>
          </p:cNvSpPr>
          <p:nvPr/>
        </p:nvSpPr>
        <p:spPr>
          <a:xfrm>
            <a:off x="9148312" y="790233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</a:t>
            </a:r>
            <a:r>
              <a:rPr lang="de-DE" sz="1000" b="1" dirty="0" smtClean="0">
                <a:solidFill>
                  <a:schemeClr val="tx1"/>
                </a:solidFill>
              </a:rPr>
              <a:t>) = </a:t>
            </a:r>
          </a:p>
          <a:p>
            <a:pPr algn="ctr"/>
            <a:r>
              <a:rPr lang="de-DE" sz="1000" b="1" dirty="0" err="1" smtClean="0">
                <a:solidFill>
                  <a:schemeClr val="tx1"/>
                </a:solidFill>
              </a:rPr>
              <a:t>SoC</a:t>
            </a:r>
            <a:r>
              <a:rPr lang="de-DE" sz="1000" b="1" dirty="0" smtClean="0">
                <a:solidFill>
                  <a:schemeClr val="tx1"/>
                </a:solidFill>
              </a:rPr>
              <a:t> (</a:t>
            </a:r>
            <a:r>
              <a:rPr lang="de-DE" sz="1000" b="1" i="1" dirty="0" smtClean="0">
                <a:solidFill>
                  <a:schemeClr val="tx1"/>
                </a:solidFill>
              </a:rPr>
              <a:t>k</a:t>
            </a:r>
            <a:r>
              <a:rPr lang="de-DE" sz="1000" b="1" dirty="0" smtClean="0">
                <a:solidFill>
                  <a:schemeClr val="tx1"/>
                </a:solidFill>
              </a:rPr>
              <a:t>)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mit Pfeil 270"/>
          <p:cNvCxnSpPr>
            <a:cxnSpLocks/>
            <a:stCxn id="265" idx="2"/>
            <a:endCxn id="270" idx="0"/>
          </p:cNvCxnSpPr>
          <p:nvPr/>
        </p:nvCxnSpPr>
        <p:spPr>
          <a:xfrm>
            <a:off x="8108812" y="7677331"/>
            <a:ext cx="0" cy="22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winkelte Verbindung 271"/>
          <p:cNvCxnSpPr>
            <a:stCxn id="244" idx="2"/>
            <a:endCxn id="248" idx="1"/>
          </p:cNvCxnSpPr>
          <p:nvPr/>
        </p:nvCxnSpPr>
        <p:spPr>
          <a:xfrm rot="16200000" flipH="1">
            <a:off x="1782348" y="7762743"/>
            <a:ext cx="2618550" cy="6306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/>
          <p:cNvCxnSpPr>
            <a:stCxn id="258" idx="2"/>
            <a:endCxn id="250" idx="0"/>
          </p:cNvCxnSpPr>
          <p:nvPr/>
        </p:nvCxnSpPr>
        <p:spPr>
          <a:xfrm flipH="1">
            <a:off x="9067312" y="11045131"/>
            <a:ext cx="1" cy="36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ussdiagramm: Manuelle Eingabe 206"/>
          <p:cNvSpPr/>
          <p:nvPr/>
        </p:nvSpPr>
        <p:spPr>
          <a:xfrm>
            <a:off x="2713312" y="2835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 geladen?</a:t>
            </a:r>
          </a:p>
        </p:txBody>
      </p:sp>
      <p:sp>
        <p:nvSpPr>
          <p:cNvPr id="211" name="Flussdiagramm: Manuelle Eingabe 210"/>
          <p:cNvSpPr/>
          <p:nvPr/>
        </p:nvSpPr>
        <p:spPr>
          <a:xfrm>
            <a:off x="2128312" y="5382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Verbraucher Typ</a:t>
            </a:r>
          </a:p>
        </p:txBody>
      </p:sp>
      <p:sp>
        <p:nvSpPr>
          <p:cNvPr id="244" name="Flussdiagramm: Dokument 243"/>
          <p:cNvSpPr/>
          <p:nvPr/>
        </p:nvSpPr>
        <p:spPr>
          <a:xfrm>
            <a:off x="2092311" y="6012331"/>
            <a:ext cx="1368000" cy="81000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Verbraucher Verhalten</a:t>
            </a:r>
          </a:p>
        </p:txBody>
      </p:sp>
      <p:sp>
        <p:nvSpPr>
          <p:cNvPr id="274" name="Flussdiagramm: Manuelle Eingabe 273"/>
          <p:cNvSpPr/>
          <p:nvPr/>
        </p:nvSpPr>
        <p:spPr>
          <a:xfrm>
            <a:off x="2713312" y="2250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1 benutzt?</a:t>
            </a:r>
          </a:p>
        </p:txBody>
      </p:sp>
      <p:sp>
        <p:nvSpPr>
          <p:cNvPr id="243" name="Flussdiagramm: Verzweigung 242"/>
          <p:cNvSpPr/>
          <p:nvPr/>
        </p:nvSpPr>
        <p:spPr>
          <a:xfrm>
            <a:off x="7064812" y="4662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geladen?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47" name="Flussdiagramm: Prozess 246"/>
          <p:cNvSpPr/>
          <p:nvPr/>
        </p:nvSpPr>
        <p:spPr>
          <a:xfrm>
            <a:off x="7424812" y="607533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</a:t>
            </a:r>
          </a:p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 + </a:t>
            </a:r>
            <a:r>
              <a:rPr lang="de-DE" sz="1000" b="1" dirty="0" err="1">
                <a:solidFill>
                  <a:schemeClr val="tx1"/>
                </a:solidFill>
              </a:rPr>
              <a:t>W</a:t>
            </a:r>
            <a:r>
              <a:rPr lang="de-DE" sz="1000" b="1" baseline="-25000" dirty="0" err="1">
                <a:solidFill>
                  <a:schemeClr val="tx1"/>
                </a:solidFill>
              </a:rPr>
              <a:t>Laden</a:t>
            </a:r>
            <a:r>
              <a:rPr lang="de-DE" sz="1000" b="1" baseline="-25000" dirty="0">
                <a:solidFill>
                  <a:schemeClr val="tx1"/>
                </a:solidFill>
              </a:rPr>
              <a:t> </a:t>
            </a:r>
            <a:r>
              <a:rPr lang="de-DE" sz="1000" b="1" dirty="0">
                <a:solidFill>
                  <a:schemeClr val="tx1"/>
                </a:solidFill>
              </a:rPr>
              <a:t>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9" name="Flussdiagramm: Prozess 248"/>
          <p:cNvSpPr/>
          <p:nvPr/>
        </p:nvSpPr>
        <p:spPr>
          <a:xfrm>
            <a:off x="6268312" y="904533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Auto benutzt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 = Falsch</a:t>
            </a:r>
          </a:p>
        </p:txBody>
      </p:sp>
      <p:sp>
        <p:nvSpPr>
          <p:cNvPr id="251" name="Flussdiagramm: Verzweigung 250"/>
          <p:cNvSpPr/>
          <p:nvPr/>
        </p:nvSpPr>
        <p:spPr>
          <a:xfrm>
            <a:off x="5908312" y="11457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Wird E-Auto für </a:t>
            </a:r>
          </a:p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 anfangen zu 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53" name="Flussdiagramm: Prozess 252"/>
          <p:cNvSpPr>
            <a:spLocks/>
          </p:cNvSpPr>
          <p:nvPr/>
        </p:nvSpPr>
        <p:spPr>
          <a:xfrm>
            <a:off x="6466312" y="1258233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Wahr </a:t>
            </a:r>
          </a:p>
        </p:txBody>
      </p:sp>
      <p:sp>
        <p:nvSpPr>
          <p:cNvPr id="256" name="Flussdiagramm: Grenzstelle 255"/>
          <p:cNvSpPr/>
          <p:nvPr/>
        </p:nvSpPr>
        <p:spPr>
          <a:xfrm>
            <a:off x="6493312" y="3897331"/>
            <a:ext cx="918001" cy="306000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Ende</a:t>
            </a:r>
          </a:p>
        </p:txBody>
      </p:sp>
      <p:sp>
        <p:nvSpPr>
          <p:cNvPr id="264" name="Flussdiagramm: Verzweigung 263"/>
          <p:cNvSpPr/>
          <p:nvPr/>
        </p:nvSpPr>
        <p:spPr>
          <a:xfrm>
            <a:off x="5908312" y="9972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Hat E-Auto für </a:t>
            </a:r>
          </a:p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 geladen?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65" name="Flussdiagramm: Verzweigung 264"/>
          <p:cNvSpPr/>
          <p:nvPr/>
        </p:nvSpPr>
        <p:spPr>
          <a:xfrm>
            <a:off x="7064812" y="6957331"/>
            <a:ext cx="2088000" cy="720000"/>
          </a:xfrm>
          <a:prstGeom prst="flowChartDecision">
            <a:avLst/>
          </a:prstGeom>
          <a:solidFill>
            <a:srgbClr val="FCD6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Ist Batterie voll?</a:t>
            </a:r>
            <a:endParaRPr lang="de-DE" sz="1000" b="1" baseline="-25000" dirty="0">
              <a:solidFill>
                <a:schemeClr val="tx1"/>
              </a:solidFill>
            </a:endParaRPr>
          </a:p>
        </p:txBody>
      </p:sp>
      <p:sp>
        <p:nvSpPr>
          <p:cNvPr id="270" name="Flussdiagramm: Prozess 269"/>
          <p:cNvSpPr>
            <a:spLocks/>
          </p:cNvSpPr>
          <p:nvPr/>
        </p:nvSpPr>
        <p:spPr>
          <a:xfrm>
            <a:off x="7622812" y="790233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(k + 1</a:t>
            </a:r>
            <a:r>
              <a:rPr lang="de-DE" sz="1000" b="1" dirty="0" smtClean="0">
                <a:solidFill>
                  <a:schemeClr val="tx1"/>
                </a:solidFill>
              </a:rPr>
              <a:t>) = </a:t>
            </a:r>
            <a:r>
              <a:rPr lang="de-DE" sz="1000" b="1" dirty="0">
                <a:solidFill>
                  <a:schemeClr val="tx1"/>
                </a:solidFill>
              </a:rPr>
              <a:t>Falsch </a:t>
            </a:r>
          </a:p>
        </p:txBody>
      </p:sp>
      <p:sp>
        <p:nvSpPr>
          <p:cNvPr id="275" name="Flussdiagramm: Manuelle Eingabe 274"/>
          <p:cNvSpPr/>
          <p:nvPr/>
        </p:nvSpPr>
        <p:spPr>
          <a:xfrm>
            <a:off x="6448312" y="2583331"/>
            <a:ext cx="1295999" cy="468000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Zufallsgenerator einstellen</a:t>
            </a:r>
          </a:p>
        </p:txBody>
      </p:sp>
      <p:sp>
        <p:nvSpPr>
          <p:cNvPr id="268" name="Flussdiagramm: Prozess 267"/>
          <p:cNvSpPr>
            <a:spLocks/>
          </p:cNvSpPr>
          <p:nvPr/>
        </p:nvSpPr>
        <p:spPr>
          <a:xfrm>
            <a:off x="5984812" y="7902331"/>
            <a:ext cx="972000" cy="612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Laden (</a:t>
            </a:r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+ 1) = Wahr </a:t>
            </a:r>
          </a:p>
        </p:txBody>
      </p:sp>
      <p:sp>
        <p:nvSpPr>
          <p:cNvPr id="276" name="Flussdiagramm: Prozess 275"/>
          <p:cNvSpPr/>
          <p:nvPr/>
        </p:nvSpPr>
        <p:spPr>
          <a:xfrm>
            <a:off x="4873312" y="2475331"/>
            <a:ext cx="1368000" cy="684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tx1"/>
                </a:solidFill>
              </a:rPr>
              <a:t>SoC</a:t>
            </a:r>
            <a:r>
              <a:rPr lang="de-DE" sz="1000" b="1" dirty="0">
                <a:solidFill>
                  <a:schemeClr val="tx1"/>
                </a:solidFill>
              </a:rPr>
              <a:t> (</a:t>
            </a:r>
            <a:r>
              <a:rPr lang="de-DE" sz="1000" b="1" i="1" dirty="0">
                <a:solidFill>
                  <a:schemeClr val="tx1"/>
                </a:solidFill>
              </a:rPr>
              <a:t>k </a:t>
            </a:r>
            <a:r>
              <a:rPr lang="de-DE" sz="1000" b="1" dirty="0">
                <a:solidFill>
                  <a:schemeClr val="tx1"/>
                </a:solidFill>
              </a:rPr>
              <a:t>= 1) </a:t>
            </a:r>
            <a:r>
              <a:rPr lang="de-DE" sz="1000" b="1" dirty="0" smtClean="0">
                <a:solidFill>
                  <a:schemeClr val="tx1"/>
                </a:solidFill>
              </a:rPr>
              <a:t>in </a:t>
            </a:r>
            <a:r>
              <a:rPr lang="de-DE" sz="1000" b="1" dirty="0">
                <a:solidFill>
                  <a:schemeClr val="tx1"/>
                </a:solidFill>
              </a:rPr>
              <a:t>% </a:t>
            </a:r>
            <a:r>
              <a:rPr lang="de-DE" sz="1000" b="1" dirty="0" smtClean="0">
                <a:solidFill>
                  <a:schemeClr val="tx1"/>
                </a:solidFill>
              </a:rPr>
              <a:t>bestimmen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mit Pfeil 276"/>
          <p:cNvCxnSpPr>
            <a:stCxn id="275" idx="1"/>
            <a:endCxn id="276" idx="3"/>
          </p:cNvCxnSpPr>
          <p:nvPr/>
        </p:nvCxnSpPr>
        <p:spPr>
          <a:xfrm flipH="1">
            <a:off x="6241312" y="2817331"/>
            <a:ext cx="207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>
            <a:stCxn id="213" idx="2"/>
            <a:endCxn id="245" idx="0"/>
          </p:cNvCxnSpPr>
          <p:nvPr/>
        </p:nvCxnSpPr>
        <p:spPr>
          <a:xfrm flipH="1">
            <a:off x="6362811" y="5850331"/>
            <a:ext cx="1" cy="1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11" idx="2"/>
            <a:endCxn id="244" idx="0"/>
          </p:cNvCxnSpPr>
          <p:nvPr/>
        </p:nvCxnSpPr>
        <p:spPr>
          <a:xfrm flipH="1">
            <a:off x="2776311" y="5850331"/>
            <a:ext cx="1" cy="1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winkelte Verbindung 279"/>
          <p:cNvCxnSpPr>
            <a:stCxn id="265" idx="1"/>
            <a:endCxn id="268" idx="0"/>
          </p:cNvCxnSpPr>
          <p:nvPr/>
        </p:nvCxnSpPr>
        <p:spPr>
          <a:xfrm rot="10800000" flipV="1">
            <a:off x="6470812" y="7317331"/>
            <a:ext cx="594000" cy="58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winkelte Verbindung 280"/>
          <p:cNvCxnSpPr>
            <a:stCxn id="268" idx="2"/>
            <a:endCxn id="248" idx="0"/>
          </p:cNvCxnSpPr>
          <p:nvPr/>
        </p:nvCxnSpPr>
        <p:spPr>
          <a:xfrm rot="5400000">
            <a:off x="5204374" y="7760893"/>
            <a:ext cx="513000" cy="20198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winkelte Verbindung 281"/>
          <p:cNvCxnSpPr>
            <a:stCxn id="270" idx="2"/>
            <a:endCxn id="248" idx="0"/>
          </p:cNvCxnSpPr>
          <p:nvPr/>
        </p:nvCxnSpPr>
        <p:spPr>
          <a:xfrm rot="5400000">
            <a:off x="6023374" y="6941893"/>
            <a:ext cx="513000" cy="36578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winkelte Verbindung 283"/>
          <p:cNvCxnSpPr>
            <a:stCxn id="266" idx="2"/>
            <a:endCxn id="248" idx="0"/>
          </p:cNvCxnSpPr>
          <p:nvPr/>
        </p:nvCxnSpPr>
        <p:spPr>
          <a:xfrm rot="5400000">
            <a:off x="6786124" y="6179143"/>
            <a:ext cx="513000" cy="5183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64" idx="2"/>
            <a:endCxn id="251" idx="0"/>
          </p:cNvCxnSpPr>
          <p:nvPr/>
        </p:nvCxnSpPr>
        <p:spPr>
          <a:xfrm>
            <a:off x="6952312" y="10692331"/>
            <a:ext cx="0" cy="76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Flussdiagramm: Prozess 388"/>
          <p:cNvSpPr/>
          <p:nvPr/>
        </p:nvSpPr>
        <p:spPr>
          <a:xfrm>
            <a:off x="10138312" y="6237331"/>
            <a:ext cx="648000" cy="360000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i="1" dirty="0">
                <a:solidFill>
                  <a:schemeClr val="tx1"/>
                </a:solidFill>
              </a:rPr>
              <a:t>k</a:t>
            </a:r>
            <a:r>
              <a:rPr lang="de-DE" sz="1000" b="1" dirty="0">
                <a:solidFill>
                  <a:schemeClr val="tx1"/>
                </a:solidFill>
              </a:rPr>
              <a:t> = </a:t>
            </a:r>
            <a:r>
              <a:rPr lang="de-DE" sz="1000" b="1" i="1" dirty="0">
                <a:solidFill>
                  <a:schemeClr val="tx1"/>
                </a:solidFill>
              </a:rPr>
              <a:t>k </a:t>
            </a:r>
            <a:r>
              <a:rPr lang="de-DE" sz="1000" b="1" i="1" dirty="0" smtClean="0">
                <a:solidFill>
                  <a:schemeClr val="tx1"/>
                </a:solidFill>
              </a:rPr>
              <a:t>+ </a:t>
            </a:r>
            <a:r>
              <a:rPr lang="de-DE" sz="1000" b="1" dirty="0" smtClean="0">
                <a:solidFill>
                  <a:schemeClr val="tx1"/>
                </a:solidFill>
              </a:rPr>
              <a:t>1</a:t>
            </a:r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395" name="Gewinkelte Verbindung 394"/>
          <p:cNvCxnSpPr>
            <a:stCxn id="389" idx="0"/>
            <a:endCxn id="254" idx="0"/>
          </p:cNvCxnSpPr>
          <p:nvPr/>
        </p:nvCxnSpPr>
        <p:spPr>
          <a:xfrm rot="16200000" flipV="1">
            <a:off x="6183124" y="1958143"/>
            <a:ext cx="2547000" cy="6011376"/>
          </a:xfrm>
          <a:prstGeom prst="bentConnector3">
            <a:avLst>
              <a:gd name="adj1" fmla="val 108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>
            <a:stCxn id="254" idx="3"/>
            <a:endCxn id="256" idx="1"/>
          </p:cNvCxnSpPr>
          <p:nvPr/>
        </p:nvCxnSpPr>
        <p:spPr>
          <a:xfrm>
            <a:off x="5494936" y="4050331"/>
            <a:ext cx="998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hteck 453"/>
          <p:cNvSpPr/>
          <p:nvPr/>
        </p:nvSpPr>
        <p:spPr>
          <a:xfrm>
            <a:off x="5494936" y="3804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cxnSp>
        <p:nvCxnSpPr>
          <p:cNvPr id="239" name="Gerade Verbindung mit Pfeil 238"/>
          <p:cNvCxnSpPr>
            <a:stCxn id="254" idx="2"/>
            <a:endCxn id="241" idx="0"/>
          </p:cNvCxnSpPr>
          <p:nvPr/>
        </p:nvCxnSpPr>
        <p:spPr>
          <a:xfrm>
            <a:off x="4450936" y="4410331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hteck 454"/>
          <p:cNvSpPr/>
          <p:nvPr/>
        </p:nvSpPr>
        <p:spPr>
          <a:xfrm>
            <a:off x="4162074" y="44373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486" name="Rechteck 485"/>
          <p:cNvSpPr/>
          <p:nvPr/>
        </p:nvSpPr>
        <p:spPr>
          <a:xfrm>
            <a:off x="5494936" y="4776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04" name="Rechteck 503"/>
          <p:cNvSpPr/>
          <p:nvPr/>
        </p:nvSpPr>
        <p:spPr>
          <a:xfrm>
            <a:off x="4162074" y="53823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508" name="Rechteck 507"/>
          <p:cNvSpPr/>
          <p:nvPr/>
        </p:nvSpPr>
        <p:spPr>
          <a:xfrm>
            <a:off x="9152812" y="4776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14" name="Rechteck 513"/>
          <p:cNvSpPr/>
          <p:nvPr/>
        </p:nvSpPr>
        <p:spPr>
          <a:xfrm>
            <a:off x="7819950" y="53823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517" name="Rechteck 516"/>
          <p:cNvSpPr/>
          <p:nvPr/>
        </p:nvSpPr>
        <p:spPr>
          <a:xfrm>
            <a:off x="7819950" y="76773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518" name="Rechteck 517"/>
          <p:cNvSpPr/>
          <p:nvPr/>
        </p:nvSpPr>
        <p:spPr>
          <a:xfrm>
            <a:off x="6716846" y="7071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21" name="Rechteck 520"/>
          <p:cNvSpPr/>
          <p:nvPr/>
        </p:nvSpPr>
        <p:spPr>
          <a:xfrm>
            <a:off x="5494936" y="9141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22" name="Rechteck 521"/>
          <p:cNvSpPr/>
          <p:nvPr/>
        </p:nvSpPr>
        <p:spPr>
          <a:xfrm>
            <a:off x="4162074" y="97473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529" name="Rechteck 528"/>
          <p:cNvSpPr/>
          <p:nvPr/>
        </p:nvSpPr>
        <p:spPr>
          <a:xfrm>
            <a:off x="6520784" y="10692331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32" name="Rechteck 531"/>
          <p:cNvSpPr/>
          <p:nvPr/>
        </p:nvSpPr>
        <p:spPr>
          <a:xfrm>
            <a:off x="7996312" y="10086110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sp>
        <p:nvSpPr>
          <p:cNvPr id="535" name="Rechteck 534"/>
          <p:cNvSpPr/>
          <p:nvPr/>
        </p:nvSpPr>
        <p:spPr>
          <a:xfrm>
            <a:off x="5560346" y="11571110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Nein</a:t>
            </a:r>
            <a:endParaRPr lang="de-DE" sz="1000" b="1" dirty="0"/>
          </a:p>
        </p:txBody>
      </p:sp>
      <p:sp>
        <p:nvSpPr>
          <p:cNvPr id="538" name="Rechteck 537"/>
          <p:cNvSpPr/>
          <p:nvPr/>
        </p:nvSpPr>
        <p:spPr>
          <a:xfrm>
            <a:off x="6663450" y="12170131"/>
            <a:ext cx="288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b="1" dirty="0" smtClean="0"/>
              <a:t>Ja</a:t>
            </a:r>
            <a:endParaRPr lang="de-DE" sz="1000" b="1" dirty="0"/>
          </a:p>
        </p:txBody>
      </p:sp>
      <p:cxnSp>
        <p:nvCxnSpPr>
          <p:cNvPr id="729" name="Gerade Verbindung mit Pfeil 728"/>
          <p:cNvCxnSpPr>
            <a:stCxn id="261" idx="2"/>
            <a:endCxn id="252" idx="0"/>
          </p:cNvCxnSpPr>
          <p:nvPr/>
        </p:nvCxnSpPr>
        <p:spPr>
          <a:xfrm>
            <a:off x="4450936" y="10674331"/>
            <a:ext cx="0" cy="18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Gewinkelte Verbindung 730"/>
          <p:cNvCxnSpPr>
            <a:stCxn id="252" idx="2"/>
            <a:endCxn id="389" idx="2"/>
          </p:cNvCxnSpPr>
          <p:nvPr/>
        </p:nvCxnSpPr>
        <p:spPr>
          <a:xfrm rot="5400000" flipH="1" flipV="1">
            <a:off x="4171624" y="6876643"/>
            <a:ext cx="6570000" cy="6011376"/>
          </a:xfrm>
          <a:prstGeom prst="bentConnector3">
            <a:avLst>
              <a:gd name="adj1" fmla="val -34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Gerade Verbindung mit Pfeil 774"/>
          <p:cNvCxnSpPr>
            <a:stCxn id="245" idx="3"/>
            <a:endCxn id="247" idx="1"/>
          </p:cNvCxnSpPr>
          <p:nvPr/>
        </p:nvCxnSpPr>
        <p:spPr>
          <a:xfrm>
            <a:off x="7046811" y="6417331"/>
            <a:ext cx="378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Gewinkelte Verbindung 787"/>
          <p:cNvCxnSpPr>
            <a:stCxn id="251" idx="1"/>
            <a:endCxn id="252" idx="0"/>
          </p:cNvCxnSpPr>
          <p:nvPr/>
        </p:nvCxnSpPr>
        <p:spPr>
          <a:xfrm rot="10800000" flipV="1">
            <a:off x="4450936" y="11817331"/>
            <a:ext cx="1457376" cy="73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3368689" y="-4130608"/>
            <a:ext cx="1295246" cy="4274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Start</a:t>
            </a:r>
          </a:p>
        </p:txBody>
      </p:sp>
      <p:sp>
        <p:nvSpPr>
          <p:cNvPr id="9" name="Flussdiagramm: Daten 8"/>
          <p:cNvSpPr/>
          <p:nvPr/>
        </p:nvSpPr>
        <p:spPr>
          <a:xfrm>
            <a:off x="2868949" y="-3301955"/>
            <a:ext cx="2294727" cy="867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Zeitraum</a:t>
            </a:r>
          </a:p>
          <a:p>
            <a:pPr algn="ctr"/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-Zeitpunkte)</a:t>
            </a:r>
          </a:p>
        </p:txBody>
      </p:sp>
      <p:sp>
        <p:nvSpPr>
          <p:cNvPr id="10" name="Flussdiagramm: Manuelle Eingabe 9"/>
          <p:cNvSpPr/>
          <p:nvPr/>
        </p:nvSpPr>
        <p:spPr>
          <a:xfrm>
            <a:off x="319252" y="-1617882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Wird E-Auto für </a:t>
            </a:r>
            <a:r>
              <a:rPr lang="de-DE" sz="1417" i="1" dirty="0"/>
              <a:t>k</a:t>
            </a:r>
            <a:r>
              <a:rPr lang="de-DE" sz="1417" dirty="0"/>
              <a:t> = 1 benutzt?</a:t>
            </a:r>
          </a:p>
        </p:txBody>
      </p:sp>
      <p:sp>
        <p:nvSpPr>
          <p:cNvPr id="11" name="Flussdiagramm: Manuelle Eingabe 10"/>
          <p:cNvSpPr/>
          <p:nvPr/>
        </p:nvSpPr>
        <p:spPr>
          <a:xfrm>
            <a:off x="319254" y="-816002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Wird E-Auto für </a:t>
            </a:r>
            <a:r>
              <a:rPr lang="de-DE" sz="1417" i="1" dirty="0"/>
              <a:t>k</a:t>
            </a:r>
            <a:r>
              <a:rPr lang="de-DE" sz="1417" dirty="0"/>
              <a:t> = 1 geladen?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3633858" y="-2218335"/>
            <a:ext cx="764909" cy="512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i="1" dirty="0"/>
              <a:t>k</a:t>
            </a:r>
            <a:r>
              <a:rPr lang="de-DE" sz="1417" dirty="0"/>
              <a:t> = 1</a:t>
            </a:r>
          </a:p>
        </p:txBody>
      </p:sp>
      <p:sp>
        <p:nvSpPr>
          <p:cNvPr id="13" name="Flussdiagramm: Manuelle Eingabe 12"/>
          <p:cNvSpPr/>
          <p:nvPr/>
        </p:nvSpPr>
        <p:spPr>
          <a:xfrm>
            <a:off x="8032088" y="-1617882"/>
            <a:ext cx="1784786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Zufallsgenerator einstellen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609872" y="-1772138"/>
            <a:ext cx="1550216" cy="956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in % (</a:t>
            </a:r>
            <a:r>
              <a:rPr lang="de-DE" sz="1417" i="1" dirty="0"/>
              <a:t>k </a:t>
            </a:r>
            <a:r>
              <a:rPr lang="de-DE" sz="1417" dirty="0"/>
              <a:t>= 1) bestimmen</a:t>
            </a:r>
          </a:p>
        </p:txBody>
      </p:sp>
      <p:sp>
        <p:nvSpPr>
          <p:cNvPr id="16" name="Flussdiagramm: Dokument 15"/>
          <p:cNvSpPr/>
          <p:nvPr/>
        </p:nvSpPr>
        <p:spPr>
          <a:xfrm>
            <a:off x="282026" y="4075771"/>
            <a:ext cx="1295246" cy="8678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Verbraucher Verhalten</a:t>
            </a:r>
          </a:p>
        </p:txBody>
      </p:sp>
      <p:sp>
        <p:nvSpPr>
          <p:cNvPr id="14" name="Flussdiagramm: Verzweigung 13"/>
          <p:cNvSpPr/>
          <p:nvPr/>
        </p:nvSpPr>
        <p:spPr>
          <a:xfrm>
            <a:off x="2550237" y="458848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i="1" dirty="0"/>
              <a:t>k</a:t>
            </a:r>
            <a:r>
              <a:rPr lang="de-DE" sz="1417" dirty="0"/>
              <a:t> &lt; </a:t>
            </a:r>
            <a:r>
              <a:rPr lang="de-DE" sz="1417" i="1" dirty="0" err="1"/>
              <a:t>k</a:t>
            </a:r>
            <a:r>
              <a:rPr lang="de-DE" sz="1417" baseline="-25000" dirty="0" err="1"/>
              <a:t>max</a:t>
            </a:r>
            <a:endParaRPr lang="de-DE" sz="1417" baseline="-25000" dirty="0"/>
          </a:p>
        </p:txBody>
      </p:sp>
      <p:sp>
        <p:nvSpPr>
          <p:cNvPr id="25" name="Flussdiagramm: Verzweigung 24"/>
          <p:cNvSpPr/>
          <p:nvPr/>
        </p:nvSpPr>
        <p:spPr>
          <a:xfrm>
            <a:off x="2550237" y="2020537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benutzt?</a:t>
            </a:r>
            <a:endParaRPr lang="de-DE" sz="1417" baseline="-25000" dirty="0"/>
          </a:p>
        </p:txBody>
      </p:sp>
      <p:cxnSp>
        <p:nvCxnSpPr>
          <p:cNvPr id="27" name="Gerade Verbindung mit Pfeil 26"/>
          <p:cNvCxnSpPr>
            <a:stCxn id="14" idx="2"/>
            <a:endCxn id="25" idx="0"/>
          </p:cNvCxnSpPr>
          <p:nvPr/>
        </p:nvCxnSpPr>
        <p:spPr>
          <a:xfrm>
            <a:off x="4016312" y="1364970"/>
            <a:ext cx="0" cy="6555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ssdiagramm: Verzweigung 27"/>
          <p:cNvSpPr/>
          <p:nvPr/>
        </p:nvSpPr>
        <p:spPr>
          <a:xfrm>
            <a:off x="2550237" y="10530149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für </a:t>
            </a:r>
            <a:r>
              <a:rPr lang="de-DE" sz="1417" i="1" dirty="0"/>
              <a:t>k </a:t>
            </a:r>
            <a:r>
              <a:rPr lang="de-DE" sz="1417" dirty="0"/>
              <a:t>+ 1 benutzt? </a:t>
            </a:r>
            <a:endParaRPr lang="de-DE" sz="1417" baseline="-25000" dirty="0"/>
          </a:p>
        </p:txBody>
      </p:sp>
      <p:cxnSp>
        <p:nvCxnSpPr>
          <p:cNvPr id="29" name="Gerade Verbindung mit Pfeil 28"/>
          <p:cNvCxnSpPr>
            <a:stCxn id="25" idx="2"/>
            <a:endCxn id="32" idx="0"/>
          </p:cNvCxnSpPr>
          <p:nvPr/>
        </p:nvCxnSpPr>
        <p:spPr>
          <a:xfrm>
            <a:off x="4016312" y="2926658"/>
            <a:ext cx="0" cy="94240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Prozess 31"/>
          <p:cNvSpPr/>
          <p:nvPr/>
        </p:nvSpPr>
        <p:spPr>
          <a:xfrm>
            <a:off x="3060176" y="3869066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 – </a:t>
            </a:r>
            <a:r>
              <a:rPr lang="de-DE" sz="1417" i="1" dirty="0" err="1"/>
              <a:t>W</a:t>
            </a:r>
            <a:r>
              <a:rPr lang="de-DE" sz="1417" baseline="-25000" dirty="0" err="1"/>
              <a:t>Verbrauch</a:t>
            </a:r>
            <a:r>
              <a:rPr lang="de-DE" sz="1417" baseline="-25000" dirty="0"/>
              <a:t> </a:t>
            </a:r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sp>
        <p:nvSpPr>
          <p:cNvPr id="33" name="Flussdiagramm: Manuelle Eingabe 32"/>
          <p:cNvSpPr/>
          <p:nvPr/>
        </p:nvSpPr>
        <p:spPr>
          <a:xfrm>
            <a:off x="5386" y="3008545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Verbraucher Typ</a:t>
            </a:r>
          </a:p>
        </p:txBody>
      </p:sp>
      <p:cxnSp>
        <p:nvCxnSpPr>
          <p:cNvPr id="42" name="Gerade Verbindung mit Pfeil 41"/>
          <p:cNvCxnSpPr>
            <a:stCxn id="32" idx="2"/>
            <a:endCxn id="28" idx="0"/>
          </p:cNvCxnSpPr>
          <p:nvPr/>
        </p:nvCxnSpPr>
        <p:spPr>
          <a:xfrm>
            <a:off x="4016312" y="5150289"/>
            <a:ext cx="0" cy="537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zweigung 45"/>
          <p:cNvSpPr/>
          <p:nvPr/>
        </p:nvSpPr>
        <p:spPr>
          <a:xfrm>
            <a:off x="5730185" y="2020537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geladen?</a:t>
            </a:r>
            <a:endParaRPr lang="de-DE" sz="1417" baseline="-25000" dirty="0"/>
          </a:p>
        </p:txBody>
      </p:sp>
      <p:sp>
        <p:nvSpPr>
          <p:cNvPr id="49" name="Flussdiagramm: Prozess 48"/>
          <p:cNvSpPr/>
          <p:nvPr/>
        </p:nvSpPr>
        <p:spPr>
          <a:xfrm>
            <a:off x="6240122" y="3869066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 + </a:t>
            </a:r>
            <a:r>
              <a:rPr lang="de-DE" sz="1417" dirty="0" err="1"/>
              <a:t>W</a:t>
            </a:r>
            <a:r>
              <a:rPr lang="de-DE" sz="1417" baseline="-25000" dirty="0" err="1"/>
              <a:t>Laden</a:t>
            </a:r>
            <a:r>
              <a:rPr lang="de-DE" sz="1417" baseline="-25000" dirty="0"/>
              <a:t> </a:t>
            </a:r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cxnSp>
        <p:nvCxnSpPr>
          <p:cNvPr id="51" name="Gerade Verbindung mit Pfeil 50"/>
          <p:cNvCxnSpPr>
            <a:stCxn id="46" idx="2"/>
            <a:endCxn id="49" idx="0"/>
          </p:cNvCxnSpPr>
          <p:nvPr/>
        </p:nvCxnSpPr>
        <p:spPr>
          <a:xfrm>
            <a:off x="7196259" y="2926658"/>
            <a:ext cx="0" cy="94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Manuelle Eingabe 53"/>
          <p:cNvSpPr/>
          <p:nvPr/>
        </p:nvSpPr>
        <p:spPr>
          <a:xfrm>
            <a:off x="8542026" y="3008545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E-Auto Typ</a:t>
            </a:r>
          </a:p>
        </p:txBody>
      </p:sp>
      <p:sp>
        <p:nvSpPr>
          <p:cNvPr id="55" name="Flussdiagramm: Dokument 54"/>
          <p:cNvSpPr/>
          <p:nvPr/>
        </p:nvSpPr>
        <p:spPr>
          <a:xfrm>
            <a:off x="8733253" y="4075771"/>
            <a:ext cx="1466077" cy="8678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E-Auto </a:t>
            </a:r>
            <a:r>
              <a:rPr lang="de-DE" sz="1417" dirty="0" err="1"/>
              <a:t>Eingenschaften</a:t>
            </a:r>
            <a:endParaRPr lang="de-DE" sz="1417" dirty="0"/>
          </a:p>
        </p:txBody>
      </p:sp>
      <p:cxnSp>
        <p:nvCxnSpPr>
          <p:cNvPr id="57" name="Gerade Verbindung mit Pfeil 56"/>
          <p:cNvCxnSpPr>
            <a:stCxn id="16" idx="3"/>
            <a:endCxn id="32" idx="1"/>
          </p:cNvCxnSpPr>
          <p:nvPr/>
        </p:nvCxnSpPr>
        <p:spPr>
          <a:xfrm>
            <a:off x="1577272" y="4509677"/>
            <a:ext cx="1482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5" idx="1"/>
            <a:endCxn id="49" idx="3"/>
          </p:cNvCxnSpPr>
          <p:nvPr/>
        </p:nvCxnSpPr>
        <p:spPr>
          <a:xfrm flipH="1">
            <a:off x="8152399" y="4509677"/>
            <a:ext cx="58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49" idx="2"/>
            <a:endCxn id="257" idx="0"/>
          </p:cNvCxnSpPr>
          <p:nvPr/>
        </p:nvCxnSpPr>
        <p:spPr>
          <a:xfrm>
            <a:off x="7196262" y="5150289"/>
            <a:ext cx="1" cy="53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8" idx="2"/>
            <a:endCxn id="99" idx="0"/>
          </p:cNvCxnSpPr>
          <p:nvPr/>
        </p:nvCxnSpPr>
        <p:spPr>
          <a:xfrm>
            <a:off x="4016312" y="11436274"/>
            <a:ext cx="0" cy="1579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ussdiagramm: Prozess 98"/>
          <p:cNvSpPr/>
          <p:nvPr/>
        </p:nvSpPr>
        <p:spPr>
          <a:xfrm>
            <a:off x="2709593" y="13016106"/>
            <a:ext cx="2613439" cy="175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Auto benutzt (</a:t>
            </a:r>
            <a:r>
              <a:rPr lang="de-DE" sz="1417" i="1" dirty="0"/>
              <a:t>k</a:t>
            </a:r>
            <a:r>
              <a:rPr lang="de-DE" sz="1417" dirty="0"/>
              <a:t> + 1)  = Richtig</a:t>
            </a:r>
          </a:p>
        </p:txBody>
      </p:sp>
      <p:sp>
        <p:nvSpPr>
          <p:cNvPr id="103" name="Flussdiagramm: Prozess 102"/>
          <p:cNvSpPr>
            <a:spLocks noChangeAspect="1"/>
          </p:cNvSpPr>
          <p:nvPr/>
        </p:nvSpPr>
        <p:spPr>
          <a:xfrm>
            <a:off x="10645523" y="7151800"/>
            <a:ext cx="1325844" cy="888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cxnSp>
        <p:nvCxnSpPr>
          <p:cNvPr id="112" name="Gewinkelte Verbindung 111"/>
          <p:cNvCxnSpPr>
            <a:stCxn id="46" idx="3"/>
            <a:endCxn id="103" idx="0"/>
          </p:cNvCxnSpPr>
          <p:nvPr/>
        </p:nvCxnSpPr>
        <p:spPr>
          <a:xfrm>
            <a:off x="8662336" y="2473598"/>
            <a:ext cx="2646111" cy="46782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25" idx="3"/>
            <a:endCxn id="46" idx="1"/>
          </p:cNvCxnSpPr>
          <p:nvPr/>
        </p:nvCxnSpPr>
        <p:spPr>
          <a:xfrm>
            <a:off x="5482393" y="2473599"/>
            <a:ext cx="247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ussdiagramm: Prozess 145"/>
          <p:cNvSpPr/>
          <p:nvPr/>
        </p:nvSpPr>
        <p:spPr>
          <a:xfrm>
            <a:off x="6311041" y="10402667"/>
            <a:ext cx="1848529" cy="12385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Auto benutzt (</a:t>
            </a:r>
            <a:r>
              <a:rPr lang="de-DE" sz="1417" i="1" dirty="0"/>
              <a:t>k</a:t>
            </a:r>
            <a:r>
              <a:rPr lang="de-DE" sz="1417" dirty="0"/>
              <a:t> + 1)  = Falsch</a:t>
            </a:r>
          </a:p>
        </p:txBody>
      </p:sp>
      <p:cxnSp>
        <p:nvCxnSpPr>
          <p:cNvPr id="148" name="Gerade Verbindung mit Pfeil 147"/>
          <p:cNvCxnSpPr>
            <a:stCxn id="28" idx="3"/>
            <a:endCxn id="146" idx="1"/>
          </p:cNvCxnSpPr>
          <p:nvPr/>
        </p:nvCxnSpPr>
        <p:spPr>
          <a:xfrm>
            <a:off x="5482389" y="10983216"/>
            <a:ext cx="828651" cy="38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ussdiagramm: Verzweigung 158"/>
          <p:cNvSpPr/>
          <p:nvPr/>
        </p:nvSpPr>
        <p:spPr>
          <a:xfrm>
            <a:off x="5482391" y="14482181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für </a:t>
            </a:r>
          </a:p>
          <a:p>
            <a:pPr algn="ctr"/>
            <a:r>
              <a:rPr lang="de-DE" sz="1417" i="1" dirty="0"/>
              <a:t>k</a:t>
            </a:r>
            <a:r>
              <a:rPr lang="de-DE" sz="1417" dirty="0"/>
              <a:t> + 1 anfangen zu laden?</a:t>
            </a:r>
            <a:endParaRPr lang="de-DE" sz="1417" baseline="-25000" dirty="0"/>
          </a:p>
        </p:txBody>
      </p:sp>
      <p:sp>
        <p:nvSpPr>
          <p:cNvPr id="160" name="Flussdiagramm: Manuelle Eingabe 159"/>
          <p:cNvSpPr/>
          <p:nvPr/>
        </p:nvSpPr>
        <p:spPr>
          <a:xfrm>
            <a:off x="10008103" y="12952364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Lade Szenario</a:t>
            </a:r>
          </a:p>
        </p:txBody>
      </p:sp>
      <p:sp>
        <p:nvSpPr>
          <p:cNvPr id="161" name="Flussdiagramm: Dokument 160"/>
          <p:cNvSpPr/>
          <p:nvPr/>
        </p:nvSpPr>
        <p:spPr>
          <a:xfrm>
            <a:off x="9880615" y="13908497"/>
            <a:ext cx="1938342" cy="11473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Szenarien für Ladeanfang  Wahrscheinlichkeiten</a:t>
            </a:r>
          </a:p>
        </p:txBody>
      </p:sp>
      <p:sp>
        <p:nvSpPr>
          <p:cNvPr id="162" name="Flussdiagramm: Prozess 161"/>
          <p:cNvSpPr/>
          <p:nvPr/>
        </p:nvSpPr>
        <p:spPr>
          <a:xfrm>
            <a:off x="6183554" y="16075740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Wahr </a:t>
            </a:r>
          </a:p>
        </p:txBody>
      </p:sp>
      <p:cxnSp>
        <p:nvCxnSpPr>
          <p:cNvPr id="163" name="Gerade Verbindung mit Pfeil 162"/>
          <p:cNvCxnSpPr>
            <a:stCxn id="146" idx="2"/>
            <a:endCxn id="228" idx="0"/>
          </p:cNvCxnSpPr>
          <p:nvPr/>
        </p:nvCxnSpPr>
        <p:spPr>
          <a:xfrm flipH="1">
            <a:off x="7068777" y="11641183"/>
            <a:ext cx="166528" cy="48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03" idx="2"/>
            <a:endCxn id="28" idx="0"/>
          </p:cNvCxnSpPr>
          <p:nvPr/>
        </p:nvCxnSpPr>
        <p:spPr>
          <a:xfrm flipH="1">
            <a:off x="4016315" y="8040115"/>
            <a:ext cx="7292133" cy="249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ussdiagramm: Prozess 179"/>
          <p:cNvSpPr/>
          <p:nvPr/>
        </p:nvSpPr>
        <p:spPr>
          <a:xfrm>
            <a:off x="2709593" y="15629545"/>
            <a:ext cx="2613439" cy="175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Falsch </a:t>
            </a:r>
          </a:p>
        </p:txBody>
      </p:sp>
      <p:cxnSp>
        <p:nvCxnSpPr>
          <p:cNvPr id="184" name="Gerade Verbindung mit Pfeil 183"/>
          <p:cNvCxnSpPr>
            <a:stCxn id="159" idx="1"/>
            <a:endCxn id="180" idx="0"/>
          </p:cNvCxnSpPr>
          <p:nvPr/>
        </p:nvCxnSpPr>
        <p:spPr>
          <a:xfrm flipH="1">
            <a:off x="4016314" y="14992119"/>
            <a:ext cx="1466077" cy="63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>
            <a:stCxn id="159" idx="2"/>
            <a:endCxn id="162" idx="0"/>
          </p:cNvCxnSpPr>
          <p:nvPr/>
        </p:nvCxnSpPr>
        <p:spPr>
          <a:xfrm>
            <a:off x="7132519" y="15502059"/>
            <a:ext cx="7173" cy="57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1" idx="1"/>
            <a:endCxn id="159" idx="3"/>
          </p:cNvCxnSpPr>
          <p:nvPr/>
        </p:nvCxnSpPr>
        <p:spPr>
          <a:xfrm flipH="1">
            <a:off x="8782645" y="14482179"/>
            <a:ext cx="1097970" cy="5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99" idx="2"/>
            <a:endCxn id="180" idx="0"/>
          </p:cNvCxnSpPr>
          <p:nvPr/>
        </p:nvCxnSpPr>
        <p:spPr>
          <a:xfrm>
            <a:off x="4016312" y="14767109"/>
            <a:ext cx="0" cy="86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winkelte Verbindung 192"/>
          <p:cNvCxnSpPr>
            <a:stCxn id="180" idx="2"/>
            <a:endCxn id="14" idx="0"/>
          </p:cNvCxnSpPr>
          <p:nvPr/>
        </p:nvCxnSpPr>
        <p:spPr>
          <a:xfrm rot="5400000" flipH="1">
            <a:off x="-4444538" y="8919697"/>
            <a:ext cx="16921701" cy="17990"/>
          </a:xfrm>
          <a:prstGeom prst="bentConnector5">
            <a:avLst>
              <a:gd name="adj1" fmla="val -1914"/>
              <a:gd name="adj2" fmla="val 36499606"/>
              <a:gd name="adj3" fmla="val 10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winkelte Verbindung 195"/>
          <p:cNvCxnSpPr>
            <a:stCxn id="162" idx="2"/>
            <a:endCxn id="14" idx="0"/>
          </p:cNvCxnSpPr>
          <p:nvPr/>
        </p:nvCxnSpPr>
        <p:spPr>
          <a:xfrm rot="5400000" flipH="1">
            <a:off x="-2871057" y="7346215"/>
            <a:ext cx="16898116" cy="3123379"/>
          </a:xfrm>
          <a:prstGeom prst="bentConnector5">
            <a:avLst>
              <a:gd name="adj1" fmla="val -1916"/>
              <a:gd name="adj2" fmla="val -309789"/>
              <a:gd name="adj3" fmla="val 101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2" idx="2"/>
            <a:endCxn id="14" idx="0"/>
          </p:cNvCxnSpPr>
          <p:nvPr/>
        </p:nvCxnSpPr>
        <p:spPr>
          <a:xfrm>
            <a:off x="4016312" y="-1705845"/>
            <a:ext cx="0" cy="21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winkelte Verbindung 202"/>
          <p:cNvCxnSpPr>
            <a:stCxn id="11" idx="3"/>
            <a:endCxn id="14" idx="0"/>
          </p:cNvCxnSpPr>
          <p:nvPr/>
        </p:nvCxnSpPr>
        <p:spPr>
          <a:xfrm>
            <a:off x="2167784" y="-492189"/>
            <a:ext cx="1848529" cy="951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04"/>
          <p:cNvCxnSpPr>
            <a:stCxn id="10" idx="3"/>
            <a:endCxn id="14" idx="0"/>
          </p:cNvCxnSpPr>
          <p:nvPr/>
        </p:nvCxnSpPr>
        <p:spPr>
          <a:xfrm>
            <a:off x="2167784" y="-1294069"/>
            <a:ext cx="1848529" cy="1752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ussdiagramm: Grenzstelle 205"/>
          <p:cNvSpPr/>
          <p:nvPr/>
        </p:nvSpPr>
        <p:spPr>
          <a:xfrm>
            <a:off x="6548636" y="698194"/>
            <a:ext cx="1295246" cy="4274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Ende</a:t>
            </a:r>
          </a:p>
        </p:txBody>
      </p:sp>
      <p:cxnSp>
        <p:nvCxnSpPr>
          <p:cNvPr id="208" name="Gerade Verbindung mit Pfeil 207"/>
          <p:cNvCxnSpPr>
            <a:stCxn id="14" idx="3"/>
            <a:endCxn id="206" idx="1"/>
          </p:cNvCxnSpPr>
          <p:nvPr/>
        </p:nvCxnSpPr>
        <p:spPr>
          <a:xfrm>
            <a:off x="5482391" y="911909"/>
            <a:ext cx="1066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/>
          <p:nvPr/>
        </p:nvCxnSpPr>
        <p:spPr>
          <a:xfrm>
            <a:off x="3952570" y="-3703176"/>
            <a:ext cx="0" cy="4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/>
          <p:nvPr/>
        </p:nvCxnSpPr>
        <p:spPr>
          <a:xfrm>
            <a:off x="3952570" y="-2434141"/>
            <a:ext cx="0" cy="2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winkelte Verbindung 220"/>
          <p:cNvCxnSpPr>
            <a:stCxn id="15" idx="1"/>
            <a:endCxn id="14" idx="0"/>
          </p:cNvCxnSpPr>
          <p:nvPr/>
        </p:nvCxnSpPr>
        <p:spPr>
          <a:xfrm rot="10800000" flipV="1">
            <a:off x="4016314" y="-1294069"/>
            <a:ext cx="1593559" cy="1752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lussdiagramm: Prozess 223"/>
          <p:cNvSpPr>
            <a:spLocks noChangeAspect="1"/>
          </p:cNvSpPr>
          <p:nvPr/>
        </p:nvSpPr>
        <p:spPr>
          <a:xfrm>
            <a:off x="4653735" y="7151800"/>
            <a:ext cx="1325844" cy="888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</a:t>
            </a:r>
          </a:p>
          <a:p>
            <a:pPr algn="ctr"/>
            <a:r>
              <a:rPr lang="de-DE" sz="1417" dirty="0"/>
              <a:t> = Wahr </a:t>
            </a:r>
          </a:p>
        </p:txBody>
      </p:sp>
      <p:cxnSp>
        <p:nvCxnSpPr>
          <p:cNvPr id="227" name="Gerade Verbindung mit Pfeil 226"/>
          <p:cNvCxnSpPr>
            <a:stCxn id="224" idx="2"/>
            <a:endCxn id="28" idx="0"/>
          </p:cNvCxnSpPr>
          <p:nvPr/>
        </p:nvCxnSpPr>
        <p:spPr>
          <a:xfrm flipH="1">
            <a:off x="4016313" y="8040115"/>
            <a:ext cx="1300347" cy="249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ussdiagramm: Verzweigung 227"/>
          <p:cNvSpPr/>
          <p:nvPr/>
        </p:nvSpPr>
        <p:spPr>
          <a:xfrm>
            <a:off x="5418649" y="12123710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Hat E-Auto für </a:t>
            </a:r>
          </a:p>
          <a:p>
            <a:pPr algn="ctr"/>
            <a:r>
              <a:rPr lang="de-DE" sz="1417" i="1" dirty="0"/>
              <a:t>k</a:t>
            </a:r>
            <a:r>
              <a:rPr lang="de-DE" sz="1417" dirty="0"/>
              <a:t>  geladen?</a:t>
            </a:r>
            <a:endParaRPr lang="de-DE" sz="1417" baseline="-25000" dirty="0"/>
          </a:p>
        </p:txBody>
      </p:sp>
      <p:cxnSp>
        <p:nvCxnSpPr>
          <p:cNvPr id="235" name="Gewinkelte Verbindung 234"/>
          <p:cNvCxnSpPr>
            <a:stCxn id="228" idx="2"/>
            <a:endCxn id="159" idx="0"/>
          </p:cNvCxnSpPr>
          <p:nvPr/>
        </p:nvCxnSpPr>
        <p:spPr>
          <a:xfrm rot="16200000" flipH="1">
            <a:off x="6431355" y="13781013"/>
            <a:ext cx="1338592" cy="637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winkelte Verbindung 241"/>
          <p:cNvCxnSpPr>
            <a:stCxn id="228" idx="3"/>
            <a:endCxn id="14" idx="0"/>
          </p:cNvCxnSpPr>
          <p:nvPr/>
        </p:nvCxnSpPr>
        <p:spPr>
          <a:xfrm flipH="1" flipV="1">
            <a:off x="4016316" y="458848"/>
            <a:ext cx="4702591" cy="12174802"/>
          </a:xfrm>
          <a:prstGeom prst="bentConnector4">
            <a:avLst>
              <a:gd name="adj1" fmla="val -89516"/>
              <a:gd name="adj2" fmla="val 1026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lussdiagramm: Verzweigung 256"/>
          <p:cNvSpPr/>
          <p:nvPr/>
        </p:nvSpPr>
        <p:spPr>
          <a:xfrm>
            <a:off x="5546134" y="5685725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Ist Batterie voll?</a:t>
            </a:r>
            <a:endParaRPr lang="de-DE" sz="1417" baseline="-25000" dirty="0"/>
          </a:p>
        </p:txBody>
      </p:sp>
      <p:cxnSp>
        <p:nvCxnSpPr>
          <p:cNvPr id="262" name="Gerade Verbindung mit Pfeil 261"/>
          <p:cNvCxnSpPr>
            <a:stCxn id="257" idx="1"/>
            <a:endCxn id="224" idx="0"/>
          </p:cNvCxnSpPr>
          <p:nvPr/>
        </p:nvCxnSpPr>
        <p:spPr>
          <a:xfrm flipH="1">
            <a:off x="5316657" y="6195666"/>
            <a:ext cx="229473" cy="956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ussdiagramm: Prozess 262"/>
          <p:cNvSpPr>
            <a:spLocks noChangeAspect="1"/>
          </p:cNvSpPr>
          <p:nvPr/>
        </p:nvSpPr>
        <p:spPr>
          <a:xfrm>
            <a:off x="6533338" y="7151800"/>
            <a:ext cx="1325844" cy="888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</a:t>
            </a:r>
          </a:p>
          <a:p>
            <a:pPr algn="ctr"/>
            <a:r>
              <a:rPr lang="de-DE" sz="1417" dirty="0"/>
              <a:t> = Falsch </a:t>
            </a:r>
          </a:p>
        </p:txBody>
      </p:sp>
      <p:cxnSp>
        <p:nvCxnSpPr>
          <p:cNvPr id="267" name="Gerade Verbindung mit Pfeil 266"/>
          <p:cNvCxnSpPr>
            <a:stCxn id="257" idx="2"/>
            <a:endCxn id="263" idx="0"/>
          </p:cNvCxnSpPr>
          <p:nvPr/>
        </p:nvCxnSpPr>
        <p:spPr>
          <a:xfrm flipH="1">
            <a:off x="7196262" y="6705605"/>
            <a:ext cx="1" cy="446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/>
          <p:cNvCxnSpPr>
            <a:stCxn id="263" idx="2"/>
            <a:endCxn id="28" idx="0"/>
          </p:cNvCxnSpPr>
          <p:nvPr/>
        </p:nvCxnSpPr>
        <p:spPr>
          <a:xfrm flipH="1">
            <a:off x="4016314" y="8040115"/>
            <a:ext cx="3179947" cy="249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winkelte Verbindung 282"/>
          <p:cNvCxnSpPr>
            <a:stCxn id="16" idx="2"/>
            <a:endCxn id="28" idx="1"/>
          </p:cNvCxnSpPr>
          <p:nvPr/>
        </p:nvCxnSpPr>
        <p:spPr>
          <a:xfrm rot="16200000" flipH="1">
            <a:off x="-1308553" y="7124419"/>
            <a:ext cx="6096997" cy="1620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>
            <a:stCxn id="160" idx="2"/>
            <a:endCxn id="161" idx="0"/>
          </p:cNvCxnSpPr>
          <p:nvPr/>
        </p:nvCxnSpPr>
        <p:spPr>
          <a:xfrm flipH="1">
            <a:off x="10849787" y="13599986"/>
            <a:ext cx="82579" cy="30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>
            <a:stCxn id="13" idx="1"/>
            <a:endCxn id="15" idx="3"/>
          </p:cNvCxnSpPr>
          <p:nvPr/>
        </p:nvCxnSpPr>
        <p:spPr>
          <a:xfrm flipH="1">
            <a:off x="7160088" y="-1294070"/>
            <a:ext cx="871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54" idx="2"/>
            <a:endCxn id="55" idx="0"/>
          </p:cNvCxnSpPr>
          <p:nvPr/>
        </p:nvCxnSpPr>
        <p:spPr>
          <a:xfrm>
            <a:off x="9466288" y="3656166"/>
            <a:ext cx="0" cy="41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>
            <a:stCxn id="33" idx="2"/>
            <a:endCxn id="16" idx="0"/>
          </p:cNvCxnSpPr>
          <p:nvPr/>
        </p:nvCxnSpPr>
        <p:spPr>
          <a:xfrm>
            <a:off x="929649" y="3656166"/>
            <a:ext cx="0" cy="41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Grenzstelle 7"/>
          <p:cNvSpPr/>
          <p:nvPr/>
        </p:nvSpPr>
        <p:spPr>
          <a:xfrm>
            <a:off x="3368689" y="-3875637"/>
            <a:ext cx="1295246" cy="4274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Start</a:t>
            </a:r>
          </a:p>
        </p:txBody>
      </p:sp>
      <p:sp>
        <p:nvSpPr>
          <p:cNvPr id="9" name="Flussdiagramm: Daten 8"/>
          <p:cNvSpPr/>
          <p:nvPr/>
        </p:nvSpPr>
        <p:spPr>
          <a:xfrm>
            <a:off x="2868949" y="-3046985"/>
            <a:ext cx="2294727" cy="867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Zeitraum</a:t>
            </a:r>
          </a:p>
          <a:p>
            <a:pPr algn="ctr"/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-Zeitpunkte)</a:t>
            </a:r>
          </a:p>
        </p:txBody>
      </p:sp>
      <p:sp>
        <p:nvSpPr>
          <p:cNvPr id="10" name="Flussdiagramm: Manuelle Eingabe 9"/>
          <p:cNvSpPr/>
          <p:nvPr/>
        </p:nvSpPr>
        <p:spPr>
          <a:xfrm>
            <a:off x="319254" y="-1580911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Wird E-Auto für </a:t>
            </a:r>
            <a:r>
              <a:rPr lang="de-DE" sz="1417" i="1" dirty="0"/>
              <a:t>k</a:t>
            </a:r>
            <a:r>
              <a:rPr lang="de-DE" sz="1417" dirty="0"/>
              <a:t> = 1 benutzt?</a:t>
            </a:r>
          </a:p>
        </p:txBody>
      </p:sp>
      <p:sp>
        <p:nvSpPr>
          <p:cNvPr id="11" name="Flussdiagramm: Manuelle Eingabe 10"/>
          <p:cNvSpPr/>
          <p:nvPr/>
        </p:nvSpPr>
        <p:spPr>
          <a:xfrm>
            <a:off x="319254" y="-561031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Wird E-Auto für </a:t>
            </a:r>
            <a:r>
              <a:rPr lang="de-DE" sz="1417" i="1" dirty="0"/>
              <a:t>k</a:t>
            </a:r>
            <a:r>
              <a:rPr lang="de-DE" sz="1417" dirty="0"/>
              <a:t> = 1 geladen?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3633858" y="-1963365"/>
            <a:ext cx="764909" cy="512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i="1" dirty="0"/>
              <a:t>k</a:t>
            </a:r>
            <a:r>
              <a:rPr lang="de-DE" sz="1417" dirty="0"/>
              <a:t> = 1</a:t>
            </a:r>
          </a:p>
        </p:txBody>
      </p:sp>
      <p:sp>
        <p:nvSpPr>
          <p:cNvPr id="13" name="Flussdiagramm: Manuelle Eingabe 12"/>
          <p:cNvSpPr/>
          <p:nvPr/>
        </p:nvSpPr>
        <p:spPr>
          <a:xfrm>
            <a:off x="8032090" y="-1262199"/>
            <a:ext cx="1784786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Zufallsgenerator einstellen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609874" y="-1453426"/>
            <a:ext cx="1550216" cy="956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in % (</a:t>
            </a:r>
            <a:r>
              <a:rPr lang="de-DE" sz="1417" i="1" dirty="0"/>
              <a:t>k </a:t>
            </a:r>
            <a:r>
              <a:rPr lang="de-DE" sz="1417" dirty="0"/>
              <a:t>= 1) bestimmen</a:t>
            </a:r>
          </a:p>
        </p:txBody>
      </p:sp>
      <p:sp>
        <p:nvSpPr>
          <p:cNvPr id="16" name="Flussdiagramm: Dokument 15"/>
          <p:cNvSpPr/>
          <p:nvPr/>
        </p:nvSpPr>
        <p:spPr>
          <a:xfrm>
            <a:off x="319252" y="4092166"/>
            <a:ext cx="1295246" cy="8678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Verbraucher Verhalten</a:t>
            </a:r>
          </a:p>
        </p:txBody>
      </p:sp>
      <p:sp>
        <p:nvSpPr>
          <p:cNvPr id="14" name="Flussdiagramm: Verzweigung 13"/>
          <p:cNvSpPr/>
          <p:nvPr/>
        </p:nvSpPr>
        <p:spPr>
          <a:xfrm>
            <a:off x="2550237" y="458848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i="1" dirty="0"/>
              <a:t>k</a:t>
            </a:r>
            <a:r>
              <a:rPr lang="de-DE" sz="1417" dirty="0"/>
              <a:t> &lt; </a:t>
            </a:r>
            <a:r>
              <a:rPr lang="de-DE" sz="1417" i="1" dirty="0" err="1"/>
              <a:t>k</a:t>
            </a:r>
            <a:r>
              <a:rPr lang="de-DE" sz="1417" baseline="-25000" dirty="0" err="1"/>
              <a:t>max</a:t>
            </a:r>
            <a:endParaRPr lang="de-DE" sz="1417" baseline="-25000" dirty="0"/>
          </a:p>
        </p:txBody>
      </p:sp>
      <p:sp>
        <p:nvSpPr>
          <p:cNvPr id="25" name="Flussdiagramm: Verzweigung 24"/>
          <p:cNvSpPr/>
          <p:nvPr/>
        </p:nvSpPr>
        <p:spPr>
          <a:xfrm>
            <a:off x="2550237" y="1988664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benutzt?</a:t>
            </a:r>
            <a:endParaRPr lang="de-DE" sz="1417" baseline="-250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3920699" y="1364969"/>
            <a:ext cx="63742" cy="62369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ssdiagramm: Verzweigung 27"/>
          <p:cNvSpPr/>
          <p:nvPr/>
        </p:nvSpPr>
        <p:spPr>
          <a:xfrm>
            <a:off x="2550237" y="10530149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für </a:t>
            </a:r>
            <a:r>
              <a:rPr lang="de-DE" sz="1417" i="1" dirty="0"/>
              <a:t>k </a:t>
            </a:r>
            <a:r>
              <a:rPr lang="de-DE" sz="1417" dirty="0"/>
              <a:t>+ 1 benutzt? </a:t>
            </a:r>
            <a:endParaRPr lang="de-DE" sz="1417" baseline="-2500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920699" y="2894788"/>
            <a:ext cx="63742" cy="94240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Prozess 31"/>
          <p:cNvSpPr/>
          <p:nvPr/>
        </p:nvSpPr>
        <p:spPr>
          <a:xfrm>
            <a:off x="3060176" y="3837195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 – </a:t>
            </a:r>
            <a:r>
              <a:rPr lang="de-DE" sz="1417" i="1" dirty="0" err="1"/>
              <a:t>W</a:t>
            </a:r>
            <a:r>
              <a:rPr lang="de-DE" sz="1417" baseline="-25000" dirty="0" err="1"/>
              <a:t>Verbrauch</a:t>
            </a:r>
            <a:r>
              <a:rPr lang="de-DE" sz="1417" baseline="-25000" dirty="0"/>
              <a:t> </a:t>
            </a:r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sp>
        <p:nvSpPr>
          <p:cNvPr id="33" name="Flussdiagramm: Manuelle Eingabe 32"/>
          <p:cNvSpPr/>
          <p:nvPr/>
        </p:nvSpPr>
        <p:spPr>
          <a:xfrm>
            <a:off x="319254" y="3008545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Verbraucher Typ</a:t>
            </a:r>
          </a:p>
        </p:txBody>
      </p:sp>
      <p:cxnSp>
        <p:nvCxnSpPr>
          <p:cNvPr id="42" name="Gerade Verbindung mit Pfeil 41"/>
          <p:cNvCxnSpPr>
            <a:stCxn id="32" idx="2"/>
            <a:endCxn id="28" idx="0"/>
          </p:cNvCxnSpPr>
          <p:nvPr/>
        </p:nvCxnSpPr>
        <p:spPr>
          <a:xfrm>
            <a:off x="4016312" y="5118420"/>
            <a:ext cx="0" cy="541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Verzweigung 45"/>
          <p:cNvSpPr/>
          <p:nvPr/>
        </p:nvSpPr>
        <p:spPr>
          <a:xfrm>
            <a:off x="5673615" y="2052408"/>
            <a:ext cx="2932151" cy="906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geladen?</a:t>
            </a:r>
            <a:endParaRPr lang="de-DE" sz="1417" baseline="-25000" dirty="0"/>
          </a:p>
        </p:txBody>
      </p:sp>
      <p:sp>
        <p:nvSpPr>
          <p:cNvPr id="49" name="Flussdiagramm: Prozess 48"/>
          <p:cNvSpPr/>
          <p:nvPr/>
        </p:nvSpPr>
        <p:spPr>
          <a:xfrm>
            <a:off x="6183554" y="3900937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 + </a:t>
            </a:r>
            <a:r>
              <a:rPr lang="de-DE" sz="1417" dirty="0" err="1"/>
              <a:t>W</a:t>
            </a:r>
            <a:r>
              <a:rPr lang="de-DE" sz="1417" baseline="-25000" dirty="0" err="1"/>
              <a:t>Laden</a:t>
            </a:r>
            <a:r>
              <a:rPr lang="de-DE" sz="1417" baseline="-25000" dirty="0"/>
              <a:t> </a:t>
            </a:r>
            <a:r>
              <a:rPr lang="de-DE" sz="1417" dirty="0"/>
              <a:t>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cxnSp>
        <p:nvCxnSpPr>
          <p:cNvPr id="51" name="Gerade Verbindung mit Pfeil 50"/>
          <p:cNvCxnSpPr>
            <a:stCxn id="46" idx="2"/>
            <a:endCxn id="49" idx="0"/>
          </p:cNvCxnSpPr>
          <p:nvPr/>
        </p:nvCxnSpPr>
        <p:spPr>
          <a:xfrm>
            <a:off x="7139691" y="2958531"/>
            <a:ext cx="0" cy="94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Manuelle Eingabe 53"/>
          <p:cNvSpPr/>
          <p:nvPr/>
        </p:nvSpPr>
        <p:spPr>
          <a:xfrm>
            <a:off x="8542026" y="2944802"/>
            <a:ext cx="1848529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E-Auto Typ</a:t>
            </a:r>
          </a:p>
        </p:txBody>
      </p:sp>
      <p:sp>
        <p:nvSpPr>
          <p:cNvPr id="55" name="Flussdiagramm: Dokument 54"/>
          <p:cNvSpPr/>
          <p:nvPr/>
        </p:nvSpPr>
        <p:spPr>
          <a:xfrm>
            <a:off x="8733253" y="4028423"/>
            <a:ext cx="1466077" cy="8678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E-Auto </a:t>
            </a:r>
            <a:r>
              <a:rPr lang="de-DE" sz="1417" dirty="0" err="1"/>
              <a:t>Eingenschaften</a:t>
            </a:r>
            <a:endParaRPr lang="de-DE" sz="1417" dirty="0"/>
          </a:p>
        </p:txBody>
      </p:sp>
      <p:cxnSp>
        <p:nvCxnSpPr>
          <p:cNvPr id="57" name="Gerade Verbindung mit Pfeil 56"/>
          <p:cNvCxnSpPr>
            <a:stCxn id="16" idx="3"/>
            <a:endCxn id="32" idx="1"/>
          </p:cNvCxnSpPr>
          <p:nvPr/>
        </p:nvCxnSpPr>
        <p:spPr>
          <a:xfrm flipV="1">
            <a:off x="1614498" y="4477810"/>
            <a:ext cx="1445678" cy="4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5" idx="1"/>
            <a:endCxn id="49" idx="3"/>
          </p:cNvCxnSpPr>
          <p:nvPr/>
        </p:nvCxnSpPr>
        <p:spPr>
          <a:xfrm flipH="1">
            <a:off x="8095827" y="4462332"/>
            <a:ext cx="637424" cy="7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49" idx="2"/>
            <a:endCxn id="257" idx="0"/>
          </p:cNvCxnSpPr>
          <p:nvPr/>
        </p:nvCxnSpPr>
        <p:spPr>
          <a:xfrm>
            <a:off x="7139691" y="5182161"/>
            <a:ext cx="247797" cy="50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28" idx="2"/>
            <a:endCxn id="99" idx="0"/>
          </p:cNvCxnSpPr>
          <p:nvPr/>
        </p:nvCxnSpPr>
        <p:spPr>
          <a:xfrm>
            <a:off x="4016312" y="11436274"/>
            <a:ext cx="0" cy="1579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ussdiagramm: Prozess 98"/>
          <p:cNvSpPr/>
          <p:nvPr/>
        </p:nvSpPr>
        <p:spPr>
          <a:xfrm>
            <a:off x="2709593" y="13016106"/>
            <a:ext cx="2613439" cy="175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Auto benutzt (</a:t>
            </a:r>
            <a:r>
              <a:rPr lang="de-DE" sz="1417" i="1" dirty="0"/>
              <a:t>k</a:t>
            </a:r>
            <a:r>
              <a:rPr lang="de-DE" sz="1417" dirty="0"/>
              <a:t> + 1)  = Richtig</a:t>
            </a:r>
          </a:p>
        </p:txBody>
      </p:sp>
      <p:sp>
        <p:nvSpPr>
          <p:cNvPr id="103" name="Flussdiagramm: Prozess 102"/>
          <p:cNvSpPr/>
          <p:nvPr/>
        </p:nvSpPr>
        <p:spPr>
          <a:xfrm>
            <a:off x="9753131" y="7279287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 + 1) = </a:t>
            </a:r>
          </a:p>
          <a:p>
            <a:pPr algn="ctr"/>
            <a:r>
              <a:rPr lang="de-DE" sz="1417" dirty="0" err="1"/>
              <a:t>SoC</a:t>
            </a:r>
            <a:r>
              <a:rPr lang="de-DE" sz="1417" dirty="0"/>
              <a:t> (</a:t>
            </a:r>
            <a:r>
              <a:rPr lang="de-DE" sz="1417" i="1" dirty="0"/>
              <a:t>k</a:t>
            </a:r>
            <a:r>
              <a:rPr lang="de-DE" sz="1417" dirty="0"/>
              <a:t>)</a:t>
            </a:r>
          </a:p>
        </p:txBody>
      </p:sp>
      <p:cxnSp>
        <p:nvCxnSpPr>
          <p:cNvPr id="112" name="Gewinkelte Verbindung 111"/>
          <p:cNvCxnSpPr>
            <a:stCxn id="46" idx="3"/>
            <a:endCxn id="103" idx="0"/>
          </p:cNvCxnSpPr>
          <p:nvPr/>
        </p:nvCxnSpPr>
        <p:spPr>
          <a:xfrm>
            <a:off x="8605766" y="2505470"/>
            <a:ext cx="2103500" cy="477381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25" idx="3"/>
            <a:endCxn id="46" idx="1"/>
          </p:cNvCxnSpPr>
          <p:nvPr/>
        </p:nvCxnSpPr>
        <p:spPr>
          <a:xfrm>
            <a:off x="5482388" y="2441728"/>
            <a:ext cx="191227" cy="6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ussdiagramm: Prozess 145"/>
          <p:cNvSpPr/>
          <p:nvPr/>
        </p:nvSpPr>
        <p:spPr>
          <a:xfrm>
            <a:off x="9179448" y="9574015"/>
            <a:ext cx="2613439" cy="175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Auto benutzt (</a:t>
            </a:r>
            <a:r>
              <a:rPr lang="de-DE" sz="1417" i="1" dirty="0"/>
              <a:t>k</a:t>
            </a:r>
            <a:r>
              <a:rPr lang="de-DE" sz="1417" dirty="0"/>
              <a:t> + 1)  = Falsch</a:t>
            </a:r>
          </a:p>
        </p:txBody>
      </p:sp>
      <p:cxnSp>
        <p:nvCxnSpPr>
          <p:cNvPr id="148" name="Gerade Verbindung mit Pfeil 147"/>
          <p:cNvCxnSpPr>
            <a:stCxn id="28" idx="3"/>
            <a:endCxn id="146" idx="1"/>
          </p:cNvCxnSpPr>
          <p:nvPr/>
        </p:nvCxnSpPr>
        <p:spPr>
          <a:xfrm flipV="1">
            <a:off x="5482388" y="10449520"/>
            <a:ext cx="3697060" cy="533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ussdiagramm: Verzweigung 158"/>
          <p:cNvSpPr/>
          <p:nvPr/>
        </p:nvSpPr>
        <p:spPr>
          <a:xfrm>
            <a:off x="7840860" y="12761134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Wird E-Auto für </a:t>
            </a:r>
          </a:p>
          <a:p>
            <a:pPr algn="ctr"/>
            <a:r>
              <a:rPr lang="de-DE" sz="1417" i="1" dirty="0"/>
              <a:t>k</a:t>
            </a:r>
            <a:r>
              <a:rPr lang="de-DE" sz="1417" dirty="0"/>
              <a:t> + 1 anfangen zu laden?</a:t>
            </a:r>
            <a:endParaRPr lang="de-DE" sz="1417" baseline="-25000" dirty="0"/>
          </a:p>
        </p:txBody>
      </p:sp>
      <p:sp>
        <p:nvSpPr>
          <p:cNvPr id="160" name="Flussdiagramm: Manuelle Eingabe 159"/>
          <p:cNvSpPr/>
          <p:nvPr/>
        </p:nvSpPr>
        <p:spPr>
          <a:xfrm>
            <a:off x="13386447" y="10976346"/>
            <a:ext cx="1848530" cy="64762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Lade Szenario</a:t>
            </a:r>
          </a:p>
        </p:txBody>
      </p:sp>
      <p:sp>
        <p:nvSpPr>
          <p:cNvPr id="161" name="Flussdiagramm: Dokument 160"/>
          <p:cNvSpPr/>
          <p:nvPr/>
        </p:nvSpPr>
        <p:spPr>
          <a:xfrm>
            <a:off x="13003993" y="12187452"/>
            <a:ext cx="1938342" cy="11473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17" dirty="0"/>
              <a:t>Szenarien für Ladeanfang  Wahrscheinlichkeiten</a:t>
            </a:r>
          </a:p>
        </p:txBody>
      </p:sp>
      <p:sp>
        <p:nvSpPr>
          <p:cNvPr id="162" name="Flussdiagramm: Prozess 161"/>
          <p:cNvSpPr/>
          <p:nvPr/>
        </p:nvSpPr>
        <p:spPr>
          <a:xfrm>
            <a:off x="7840859" y="15884512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Wahr </a:t>
            </a:r>
          </a:p>
        </p:txBody>
      </p:sp>
      <p:cxnSp>
        <p:nvCxnSpPr>
          <p:cNvPr id="163" name="Gerade Verbindung mit Pfeil 162"/>
          <p:cNvCxnSpPr>
            <a:stCxn id="146" idx="2"/>
            <a:endCxn id="228" idx="0"/>
          </p:cNvCxnSpPr>
          <p:nvPr/>
        </p:nvCxnSpPr>
        <p:spPr>
          <a:xfrm flipH="1">
            <a:off x="7451232" y="11325017"/>
            <a:ext cx="3034940" cy="3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03" idx="2"/>
            <a:endCxn id="28" idx="0"/>
          </p:cNvCxnSpPr>
          <p:nvPr/>
        </p:nvCxnSpPr>
        <p:spPr>
          <a:xfrm flipH="1">
            <a:off x="4016315" y="8560510"/>
            <a:ext cx="6692954" cy="19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ussdiagramm: Prozess 179"/>
          <p:cNvSpPr/>
          <p:nvPr/>
        </p:nvSpPr>
        <p:spPr>
          <a:xfrm>
            <a:off x="2709593" y="15629545"/>
            <a:ext cx="2613439" cy="17510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Falsch </a:t>
            </a:r>
          </a:p>
        </p:txBody>
      </p:sp>
      <p:cxnSp>
        <p:nvCxnSpPr>
          <p:cNvPr id="184" name="Gerade Verbindung mit Pfeil 183"/>
          <p:cNvCxnSpPr>
            <a:stCxn id="159" idx="1"/>
            <a:endCxn id="180" idx="0"/>
          </p:cNvCxnSpPr>
          <p:nvPr/>
        </p:nvCxnSpPr>
        <p:spPr>
          <a:xfrm flipH="1">
            <a:off x="4016314" y="13271073"/>
            <a:ext cx="3824545" cy="235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>
            <a:stCxn id="159" idx="2"/>
            <a:endCxn id="162" idx="0"/>
          </p:cNvCxnSpPr>
          <p:nvPr/>
        </p:nvCxnSpPr>
        <p:spPr>
          <a:xfrm flipH="1">
            <a:off x="8796995" y="13781013"/>
            <a:ext cx="693993" cy="210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1" idx="1"/>
            <a:endCxn id="159" idx="3"/>
          </p:cNvCxnSpPr>
          <p:nvPr/>
        </p:nvCxnSpPr>
        <p:spPr>
          <a:xfrm flipH="1">
            <a:off x="11141118" y="12761134"/>
            <a:ext cx="1862878" cy="50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99" idx="2"/>
            <a:endCxn id="180" idx="0"/>
          </p:cNvCxnSpPr>
          <p:nvPr/>
        </p:nvCxnSpPr>
        <p:spPr>
          <a:xfrm>
            <a:off x="4016312" y="14767109"/>
            <a:ext cx="0" cy="86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winkelte Verbindung 192"/>
          <p:cNvCxnSpPr>
            <a:stCxn id="180" idx="2"/>
            <a:endCxn id="14" idx="0"/>
          </p:cNvCxnSpPr>
          <p:nvPr/>
        </p:nvCxnSpPr>
        <p:spPr>
          <a:xfrm rot="5400000" flipH="1">
            <a:off x="-4444538" y="8919697"/>
            <a:ext cx="16921701" cy="17990"/>
          </a:xfrm>
          <a:prstGeom prst="bentConnector5">
            <a:avLst>
              <a:gd name="adj1" fmla="val -1914"/>
              <a:gd name="adj2" fmla="val 33949606"/>
              <a:gd name="adj3" fmla="val 101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winkelte Verbindung 195"/>
          <p:cNvCxnSpPr>
            <a:stCxn id="162" idx="2"/>
            <a:endCxn id="14" idx="0"/>
          </p:cNvCxnSpPr>
          <p:nvPr/>
        </p:nvCxnSpPr>
        <p:spPr>
          <a:xfrm rot="5400000" flipH="1">
            <a:off x="-1946790" y="6421952"/>
            <a:ext cx="16706889" cy="4780680"/>
          </a:xfrm>
          <a:prstGeom prst="bentConnector5">
            <a:avLst>
              <a:gd name="adj1" fmla="val -1938"/>
              <a:gd name="adj2" fmla="val -185062"/>
              <a:gd name="adj3" fmla="val 101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2" idx="2"/>
          </p:cNvCxnSpPr>
          <p:nvPr/>
        </p:nvCxnSpPr>
        <p:spPr>
          <a:xfrm flipH="1">
            <a:off x="3920701" y="-1450874"/>
            <a:ext cx="95612" cy="190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winkelte Verbindung 202"/>
          <p:cNvCxnSpPr>
            <a:stCxn id="11" idx="3"/>
            <a:endCxn id="14" idx="0"/>
          </p:cNvCxnSpPr>
          <p:nvPr/>
        </p:nvCxnSpPr>
        <p:spPr>
          <a:xfrm>
            <a:off x="2167784" y="-237219"/>
            <a:ext cx="1848529" cy="696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04"/>
          <p:cNvCxnSpPr>
            <a:stCxn id="10" idx="3"/>
            <a:endCxn id="14" idx="0"/>
          </p:cNvCxnSpPr>
          <p:nvPr/>
        </p:nvCxnSpPr>
        <p:spPr>
          <a:xfrm>
            <a:off x="2167784" y="-1257098"/>
            <a:ext cx="1848529" cy="1715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ussdiagramm: Grenzstelle 205"/>
          <p:cNvSpPr/>
          <p:nvPr/>
        </p:nvSpPr>
        <p:spPr>
          <a:xfrm>
            <a:off x="7394662" y="777560"/>
            <a:ext cx="1295246" cy="4274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Ende</a:t>
            </a:r>
          </a:p>
        </p:txBody>
      </p:sp>
      <p:cxnSp>
        <p:nvCxnSpPr>
          <p:cNvPr id="208" name="Gerade Verbindung mit Pfeil 207"/>
          <p:cNvCxnSpPr>
            <a:stCxn id="14" idx="3"/>
            <a:endCxn id="206" idx="1"/>
          </p:cNvCxnSpPr>
          <p:nvPr/>
        </p:nvCxnSpPr>
        <p:spPr>
          <a:xfrm>
            <a:off x="5482388" y="911908"/>
            <a:ext cx="1912273" cy="79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/>
          <p:nvPr/>
        </p:nvCxnSpPr>
        <p:spPr>
          <a:xfrm>
            <a:off x="3952570" y="-3448207"/>
            <a:ext cx="0" cy="4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/>
          <p:nvPr/>
        </p:nvCxnSpPr>
        <p:spPr>
          <a:xfrm>
            <a:off x="3952570" y="-2179171"/>
            <a:ext cx="0" cy="2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winkelte Verbindung 217"/>
          <p:cNvCxnSpPr>
            <a:stCxn id="13" idx="1"/>
            <a:endCxn id="15" idx="3"/>
          </p:cNvCxnSpPr>
          <p:nvPr/>
        </p:nvCxnSpPr>
        <p:spPr>
          <a:xfrm rot="10800000">
            <a:off x="7160088" y="-975357"/>
            <a:ext cx="871996" cy="36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winkelte Verbindung 220"/>
          <p:cNvCxnSpPr>
            <a:stCxn id="15" idx="1"/>
            <a:endCxn id="14" idx="0"/>
          </p:cNvCxnSpPr>
          <p:nvPr/>
        </p:nvCxnSpPr>
        <p:spPr>
          <a:xfrm rot="10800000" flipV="1">
            <a:off x="4016314" y="-975356"/>
            <a:ext cx="1593559" cy="1434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lussdiagramm: Prozess 223"/>
          <p:cNvSpPr/>
          <p:nvPr/>
        </p:nvSpPr>
        <p:spPr>
          <a:xfrm>
            <a:off x="4526253" y="7470514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Wahr </a:t>
            </a:r>
          </a:p>
        </p:txBody>
      </p:sp>
      <p:cxnSp>
        <p:nvCxnSpPr>
          <p:cNvPr id="227" name="Gerade Verbindung mit Pfeil 226"/>
          <p:cNvCxnSpPr>
            <a:stCxn id="224" idx="2"/>
            <a:endCxn id="28" idx="0"/>
          </p:cNvCxnSpPr>
          <p:nvPr/>
        </p:nvCxnSpPr>
        <p:spPr>
          <a:xfrm flipH="1">
            <a:off x="4016314" y="8751737"/>
            <a:ext cx="1466077" cy="177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ussdiagramm: Verzweigung 227"/>
          <p:cNvSpPr/>
          <p:nvPr/>
        </p:nvSpPr>
        <p:spPr>
          <a:xfrm>
            <a:off x="5801104" y="11358800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Hat E-Auto für </a:t>
            </a:r>
          </a:p>
          <a:p>
            <a:pPr algn="ctr"/>
            <a:r>
              <a:rPr lang="de-DE" sz="1417" i="1" dirty="0"/>
              <a:t>k</a:t>
            </a:r>
            <a:r>
              <a:rPr lang="de-DE" sz="1417" dirty="0"/>
              <a:t>  geladen?</a:t>
            </a:r>
            <a:endParaRPr lang="de-DE" sz="1417" baseline="-25000" dirty="0"/>
          </a:p>
        </p:txBody>
      </p:sp>
      <p:cxnSp>
        <p:nvCxnSpPr>
          <p:cNvPr id="235" name="Gewinkelte Verbindung 234"/>
          <p:cNvCxnSpPr>
            <a:stCxn id="228" idx="2"/>
            <a:endCxn id="159" idx="0"/>
          </p:cNvCxnSpPr>
          <p:nvPr/>
        </p:nvCxnSpPr>
        <p:spPr>
          <a:xfrm rot="16200000" flipH="1">
            <a:off x="8279882" y="11550028"/>
            <a:ext cx="382455" cy="20397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winkelte Verbindung 241"/>
          <p:cNvCxnSpPr>
            <a:stCxn id="228" idx="3"/>
            <a:endCxn id="14" idx="0"/>
          </p:cNvCxnSpPr>
          <p:nvPr/>
        </p:nvCxnSpPr>
        <p:spPr>
          <a:xfrm flipH="1" flipV="1">
            <a:off x="4016314" y="458848"/>
            <a:ext cx="5085047" cy="11409893"/>
          </a:xfrm>
          <a:prstGeom prst="bentConnector4">
            <a:avLst>
              <a:gd name="adj1" fmla="val -70578"/>
              <a:gd name="adj2" fmla="val 1028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lussdiagramm: Verzweigung 256"/>
          <p:cNvSpPr/>
          <p:nvPr/>
        </p:nvSpPr>
        <p:spPr>
          <a:xfrm>
            <a:off x="5737361" y="5685725"/>
            <a:ext cx="3300258" cy="1019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Ist Batterie voll?</a:t>
            </a:r>
            <a:endParaRPr lang="de-DE" sz="1417" baseline="-25000" dirty="0"/>
          </a:p>
        </p:txBody>
      </p:sp>
      <p:cxnSp>
        <p:nvCxnSpPr>
          <p:cNvPr id="262" name="Gerade Verbindung mit Pfeil 261"/>
          <p:cNvCxnSpPr>
            <a:stCxn id="257" idx="1"/>
            <a:endCxn id="224" idx="0"/>
          </p:cNvCxnSpPr>
          <p:nvPr/>
        </p:nvCxnSpPr>
        <p:spPr>
          <a:xfrm flipH="1">
            <a:off x="5482388" y="6195667"/>
            <a:ext cx="254970" cy="1274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ussdiagramm: Prozess 262"/>
          <p:cNvSpPr/>
          <p:nvPr/>
        </p:nvSpPr>
        <p:spPr>
          <a:xfrm>
            <a:off x="6820980" y="7024316"/>
            <a:ext cx="1912273" cy="12812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17" dirty="0"/>
              <a:t>Laden (</a:t>
            </a:r>
            <a:r>
              <a:rPr lang="de-DE" sz="1417" i="1" dirty="0"/>
              <a:t>k</a:t>
            </a:r>
            <a:r>
              <a:rPr lang="de-DE" sz="1417" dirty="0"/>
              <a:t> + 1) = Falsch </a:t>
            </a:r>
          </a:p>
        </p:txBody>
      </p:sp>
      <p:cxnSp>
        <p:nvCxnSpPr>
          <p:cNvPr id="267" name="Gerade Verbindung mit Pfeil 266"/>
          <p:cNvCxnSpPr>
            <a:stCxn id="257" idx="2"/>
            <a:endCxn id="263" idx="0"/>
          </p:cNvCxnSpPr>
          <p:nvPr/>
        </p:nvCxnSpPr>
        <p:spPr>
          <a:xfrm>
            <a:off x="7387489" y="6705605"/>
            <a:ext cx="389628" cy="318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/>
          <p:cNvCxnSpPr>
            <a:stCxn id="263" idx="2"/>
            <a:endCxn id="28" idx="0"/>
          </p:cNvCxnSpPr>
          <p:nvPr/>
        </p:nvCxnSpPr>
        <p:spPr>
          <a:xfrm flipH="1">
            <a:off x="4016313" y="8305538"/>
            <a:ext cx="3760803" cy="222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winkelte Verbindung 282"/>
          <p:cNvCxnSpPr>
            <a:stCxn id="16" idx="2"/>
            <a:endCxn id="28" idx="1"/>
          </p:cNvCxnSpPr>
          <p:nvPr/>
        </p:nvCxnSpPr>
        <p:spPr>
          <a:xfrm rot="16200000" flipH="1">
            <a:off x="-1281746" y="7151228"/>
            <a:ext cx="6080605" cy="1583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>
            <a:stCxn id="160" idx="2"/>
            <a:endCxn id="161" idx="0"/>
          </p:cNvCxnSpPr>
          <p:nvPr/>
        </p:nvCxnSpPr>
        <p:spPr>
          <a:xfrm flipH="1">
            <a:off x="13973164" y="11623969"/>
            <a:ext cx="337549" cy="56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Microsoft Office PowerPoint</Application>
  <PresentationFormat>Benutzerdefiniert</PresentationFormat>
  <Paragraphs>285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Brandalik</dc:creator>
  <cp:lastModifiedBy>Robert Brandalik</cp:lastModifiedBy>
  <cp:revision>67</cp:revision>
  <dcterms:created xsi:type="dcterms:W3CDTF">2017-06-22T12:00:11Z</dcterms:created>
  <dcterms:modified xsi:type="dcterms:W3CDTF">2017-07-26T07:09:32Z</dcterms:modified>
</cp:coreProperties>
</file>