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像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pkoukk/tiktoken-go#counting-tokens-for-chat-api-calls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penAI学习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OpenAI学习</a:t>
            </a:r>
          </a:p>
        </p:txBody>
      </p:sp>
      <p:sp>
        <p:nvSpPr>
          <p:cNvPr id="152" name="、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、</a:t>
            </a:r>
          </a:p>
        </p:txBody>
      </p:sp>
      <p:sp>
        <p:nvSpPr>
          <p:cNvPr id="153" name="OpenAI SDK 使用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OpenAI SDK 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八、参考资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八、参考资料</a:t>
            </a:r>
          </a:p>
        </p:txBody>
      </p:sp>
      <p:sp>
        <p:nvSpPr>
          <p:cNvPr id="180" name="openai官方文档…"/>
          <p:cNvSpPr txBox="1"/>
          <p:nvPr>
            <p:ph type="body" idx="1"/>
          </p:nvPr>
        </p:nvSpPr>
        <p:spPr>
          <a:xfrm>
            <a:off x="1760587" y="2932775"/>
            <a:ext cx="21844001" cy="9749056"/>
          </a:xfrm>
          <a:prstGeom prst="rect">
            <a:avLst/>
          </a:prstGeom>
        </p:spPr>
        <p:txBody>
          <a:bodyPr/>
          <a:lstStyle/>
          <a:p>
            <a:pPr marL="396747" indent="-396747" defTabSz="1731263">
              <a:spcBef>
                <a:spcPts val="1700"/>
              </a:spcBef>
              <a:defRPr sz="3407"/>
            </a:pPr>
            <a:r>
              <a:t>openai官方文档</a:t>
            </a:r>
          </a:p>
          <a:p>
            <a:pPr lvl="1" marL="793495" indent="-396747" defTabSz="1731263">
              <a:spcBef>
                <a:spcPts val="1700"/>
              </a:spcBef>
              <a:defRPr sz="3407"/>
            </a:pPr>
            <a:r>
              <a:t>https://platform.openai.com/docs/introduction</a:t>
            </a:r>
          </a:p>
          <a:p>
            <a:pPr marL="396747" indent="-396747" defTabSz="1731263">
              <a:spcBef>
                <a:spcPts val="1700"/>
              </a:spcBef>
              <a:defRPr sz="3407"/>
            </a:pPr>
            <a:r>
              <a:t>openai官方API文档</a:t>
            </a:r>
          </a:p>
          <a:p>
            <a:pPr lvl="1" marL="793495" indent="-396747" defTabSz="1731263">
              <a:spcBef>
                <a:spcPts val="1700"/>
              </a:spcBef>
              <a:defRPr sz="3407"/>
            </a:pPr>
            <a:r>
              <a:t>https://platform.openai.com/docs/api-reference</a:t>
            </a:r>
          </a:p>
          <a:p>
            <a:pPr marL="396747" indent="-396747" defTabSz="1731263">
              <a:spcBef>
                <a:spcPts val="1700"/>
              </a:spcBef>
              <a:defRPr sz="3407"/>
            </a:pPr>
            <a:r>
              <a:t>openai sdk文档</a:t>
            </a:r>
          </a:p>
          <a:p>
            <a:pPr lvl="1" marL="793495" indent="-396747" defTabSz="1731263">
              <a:spcBef>
                <a:spcPts val="1700"/>
              </a:spcBef>
              <a:defRPr sz="3407"/>
            </a:pPr>
            <a:r>
              <a:t>https://github.com/sashabaranov/go-openai?tab=readme-ov-file</a:t>
            </a:r>
          </a:p>
          <a:p>
            <a:pPr marL="396747" indent="-396747" defTabSz="1731263">
              <a:spcBef>
                <a:spcPts val="1700"/>
              </a:spcBef>
              <a:defRPr sz="3407"/>
            </a:pPr>
            <a:r>
              <a:t>openai sdk示例代码</a:t>
            </a:r>
          </a:p>
          <a:p>
            <a:pPr lvl="1" marL="793495" indent="-396747" defTabSz="1731263">
              <a:spcBef>
                <a:spcPts val="1700"/>
              </a:spcBef>
              <a:defRPr sz="3407"/>
            </a:pPr>
            <a:r>
              <a:t>https://github.com/likai1130/openai-sdk-experiment</a:t>
            </a:r>
          </a:p>
          <a:p>
            <a:pPr marL="396747" indent="-396747" defTabSz="1731263">
              <a:spcBef>
                <a:spcPts val="1700"/>
              </a:spcBef>
              <a:defRPr sz="3407"/>
            </a:pPr>
            <a:r>
              <a:t>tokens计算方式</a:t>
            </a:r>
          </a:p>
          <a:p>
            <a:pPr lvl="1" marL="793495" indent="-396747" defTabSz="1731263">
              <a:spcBef>
                <a:spcPts val="1700"/>
              </a:spcBef>
              <a:defRPr sz="3407"/>
            </a:pPr>
            <a:r>
              <a:rPr u="sng">
                <a:hlinkClick r:id="rId2" invalidUrl="" action="" tgtFrame="" tooltip="" history="1" highlightClick="0" endSnd="0"/>
              </a:rPr>
              <a:t>https://github.com/pkoukk/tiktoken-go#counting-tokens-for-chat-api-calls</a:t>
            </a:r>
          </a:p>
          <a:p>
            <a:pPr marL="396747" indent="-396747" defTabSz="1731263">
              <a:spcBef>
                <a:spcPts val="1700"/>
              </a:spcBef>
              <a:defRPr sz="3407"/>
            </a:pPr>
            <a:r>
              <a:t>OpenAI开发者论坛</a:t>
            </a:r>
          </a:p>
          <a:p>
            <a:pPr lvl="1" marL="793495" indent="-396747" defTabSz="1731263">
              <a:spcBef>
                <a:spcPts val="1700"/>
              </a:spcBef>
              <a:defRPr sz="3407"/>
            </a:pPr>
            <a:r>
              <a:t>https://community.openai.com/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谢谢"/>
          <p:cNvSpPr txBox="1"/>
          <p:nvPr>
            <p:ph type="title"/>
          </p:nvPr>
        </p:nvSpPr>
        <p:spPr>
          <a:xfrm>
            <a:off x="1108278" y="5269124"/>
            <a:ext cx="21844001" cy="1557437"/>
          </a:xfrm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提纲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提纲</a:t>
            </a:r>
          </a:p>
        </p:txBody>
      </p:sp>
      <p:sp>
        <p:nvSpPr>
          <p:cNvPr id="156" name="概要介绍…"/>
          <p:cNvSpPr txBox="1"/>
          <p:nvPr>
            <p:ph type="body" idx="1"/>
          </p:nvPr>
        </p:nvSpPr>
        <p:spPr>
          <a:xfrm>
            <a:off x="1270000" y="2790332"/>
            <a:ext cx="21844000" cy="9909668"/>
          </a:xfrm>
          <a:prstGeom prst="rect">
            <a:avLst/>
          </a:prstGeom>
        </p:spPr>
        <p:txBody>
          <a:bodyPr/>
          <a:lstStyle/>
          <a:p>
            <a:pPr/>
            <a:r>
              <a:t>概要介绍</a:t>
            </a:r>
          </a:p>
          <a:p>
            <a:pPr/>
            <a:r>
              <a:t>一、文生文</a:t>
            </a:r>
          </a:p>
          <a:p>
            <a:pPr/>
            <a:r>
              <a:t>二、文生音</a:t>
            </a:r>
          </a:p>
          <a:p>
            <a:pPr/>
            <a:r>
              <a:t>三、音生文</a:t>
            </a:r>
          </a:p>
          <a:p>
            <a:pPr/>
            <a:r>
              <a:t>四、Assistants</a:t>
            </a:r>
          </a:p>
          <a:p>
            <a:pPr/>
            <a:r>
              <a:t>五、Tokens计算工具</a:t>
            </a:r>
          </a:p>
          <a:p>
            <a:pPr/>
            <a:r>
              <a:t>六、遇到的问题</a:t>
            </a:r>
          </a:p>
          <a:p>
            <a:pPr/>
            <a:r>
              <a:t>七、参考资料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概要介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概要介绍</a:t>
            </a:r>
          </a:p>
        </p:txBody>
      </p:sp>
      <p:sp>
        <p:nvSpPr>
          <p:cNvPr id="159" name="OpenAI SDK提供与OpenAI API官方文档相契合的函数，方便开发者使用。也可直接使用官方API进行调用。…"/>
          <p:cNvSpPr txBox="1"/>
          <p:nvPr>
            <p:ph type="body" idx="1"/>
          </p:nvPr>
        </p:nvSpPr>
        <p:spPr>
          <a:xfrm>
            <a:off x="1106470" y="3217100"/>
            <a:ext cx="21844001" cy="10009827"/>
          </a:xfrm>
          <a:prstGeom prst="rect">
            <a:avLst/>
          </a:prstGeom>
        </p:spPr>
        <p:txBody>
          <a:bodyPr/>
          <a:lstStyle/>
          <a:p>
            <a:pPr/>
            <a:r>
              <a:t>OpenAI SDK提供与OpenAI API官方文档相契合的函数，方便开发者使用。也可直接使用官方API进行调用。</a:t>
            </a:r>
          </a:p>
          <a:p>
            <a:pPr/>
            <a:r>
              <a:t>OpenAI SDK可以根据不同场景使用不同的能力，如：文本生成模型、助理、代币计算、嵌入。可以快速集成到应用程序。</a:t>
            </a:r>
          </a:p>
          <a:p>
            <a:pPr/>
            <a:r>
              <a:t>此分享旨在对于OpenAI技术预研做个总结。</a:t>
            </a:r>
          </a:p>
          <a:p>
            <a:pPr/>
            <a:r>
              <a:t>技术预研使用OpenAI SDK版本为v1.17.8，GPT模型使用的是GPT-3.5，文本生成模型使用gpt-3.5-turbo-1106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一、文生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一、文生文</a:t>
            </a:r>
          </a:p>
        </p:txBody>
      </p:sp>
      <p:sp>
        <p:nvSpPr>
          <p:cNvPr id="162" name="OpenAI 的文本生成模型经过训练可以理解自然语言、代码和图像。这些模型提供文本输出来响应其输入。这些模型的输入也称为“提示”。设计提示本质上是如何“编程”大型语言模型，通常是通过提供说明或一些如何成功完成任务的示例。…"/>
          <p:cNvSpPr txBox="1"/>
          <p:nvPr>
            <p:ph type="body" idx="1"/>
          </p:nvPr>
        </p:nvSpPr>
        <p:spPr>
          <a:xfrm>
            <a:off x="997451" y="3314592"/>
            <a:ext cx="21844001" cy="9948675"/>
          </a:xfrm>
          <a:prstGeom prst="rect">
            <a:avLst/>
          </a:prstGeom>
        </p:spPr>
        <p:txBody>
          <a:bodyPr/>
          <a:lstStyle/>
          <a:p>
            <a:pPr/>
            <a:r>
              <a:t>OpenAI 的文本生成模型经过训练可以理解自然语言、代码和图像。这些模型提供文本输出来响应其输入。这些模型的输入也称为“提示”。设计提示本质上是如何“编程”大型语言模型，通常是通过提供说明或一些如何成功完成任务的示例。</a:t>
            </a:r>
          </a:p>
          <a:p>
            <a:pPr/>
            <a:r>
              <a:t>模型gpt-3.5-turbo-1106	的上下文限制16,385 个代币，指的是文本输入和文本输出的总数量不能超过16,385 个代币。最新的 GPT-3.5 Turbo 模型具有改进的指令跟踪、JSON 模式、可重现的输出、并行函数调用等。最多返回 4,096 个输出标记</a:t>
            </a:r>
          </a:p>
          <a:p>
            <a:pPr/>
            <a:r>
              <a:t>代码示例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二、文生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二、文生音</a:t>
            </a:r>
          </a:p>
        </p:txBody>
      </p:sp>
      <p:sp>
        <p:nvSpPr>
          <p:cNvPr id="165" name="音频 API 提供speech基于我们的TTS（文本转语音）模型的端点。它带有 6 种内置声音，可用于：…"/>
          <p:cNvSpPr txBox="1"/>
          <p:nvPr>
            <p:ph type="body" idx="1"/>
          </p:nvPr>
        </p:nvSpPr>
        <p:spPr>
          <a:xfrm>
            <a:off x="1560718" y="2849948"/>
            <a:ext cx="21844001" cy="8432801"/>
          </a:xfrm>
          <a:prstGeom prst="rect">
            <a:avLst/>
          </a:prstGeom>
        </p:spPr>
        <p:txBody>
          <a:bodyPr/>
          <a:lstStyle/>
          <a:p>
            <a:pPr marL="463804" indent="-463804" defTabSz="2023872">
              <a:spcBef>
                <a:spcPts val="1900"/>
              </a:spcBef>
              <a:defRPr sz="3984"/>
            </a:pPr>
            <a:r>
              <a:t>音频 API 提供speech基于我们的TTS（文本转语音）模型的端点。它带有 6 种内置声音，可用于：</a:t>
            </a:r>
          </a:p>
          <a:p>
            <a:pPr lvl="1" marL="927608" indent="-463804" defTabSz="2023872">
              <a:spcBef>
                <a:spcPts val="1900"/>
              </a:spcBef>
              <a:defRPr sz="3984"/>
            </a:pPr>
            <a:r>
              <a:t>叙述一篇书面博客文章</a:t>
            </a:r>
          </a:p>
          <a:p>
            <a:pPr lvl="1" marL="927608" indent="-463804" defTabSz="2023872">
              <a:spcBef>
                <a:spcPts val="1900"/>
              </a:spcBef>
              <a:defRPr sz="3984"/>
            </a:pPr>
            <a:r>
              <a:t>制作多种语言的语音音频</a:t>
            </a:r>
          </a:p>
          <a:p>
            <a:pPr lvl="1" marL="927608" indent="-463804" defTabSz="2023872">
              <a:spcBef>
                <a:spcPts val="1900"/>
              </a:spcBef>
              <a:defRPr sz="3984"/>
            </a:pPr>
            <a:r>
              <a:t>使用流式传输提供实时音频输出</a:t>
            </a: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语音合成</a:t>
            </a:r>
          </a:p>
          <a:p>
            <a:pPr lvl="1" marL="927608" indent="-463804" defTabSz="2023872">
              <a:spcBef>
                <a:spcPts val="1900"/>
              </a:spcBef>
              <a:defRPr sz="3984"/>
            </a:pPr>
            <a:r>
              <a:t>tts-1,最新的文本转语音模型，针对速度进行了优化。</a:t>
            </a:r>
          </a:p>
          <a:p>
            <a:pPr lvl="1" marL="927608" indent="-463804" defTabSz="2023872">
              <a:spcBef>
                <a:spcPts val="1900"/>
              </a:spcBef>
              <a:defRPr sz="3984"/>
            </a:pPr>
            <a:r>
              <a:t>tts-1-hd（高清版）最新的文本转语音模型，针对质量进行了优化。</a:t>
            </a: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代码示例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三、音生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三、音生文</a:t>
            </a:r>
          </a:p>
        </p:txBody>
      </p:sp>
      <p:sp>
        <p:nvSpPr>
          <p:cNvPr id="168" name="音频 API 提供两个语音转文本端点，transcriptions并且translations基于我们最先进的开源大型 v2 Whisper 模型。它们可用于：…"/>
          <p:cNvSpPr txBox="1"/>
          <p:nvPr>
            <p:ph type="body" idx="1"/>
          </p:nvPr>
        </p:nvSpPr>
        <p:spPr>
          <a:xfrm>
            <a:off x="1270000" y="3090323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音频 API 提供两个语音转文本端点，transcriptions并且translations基于我们最先进的开源大型 v2 Whisper 模型。它们可用于：</a:t>
            </a:r>
          </a:p>
          <a:p>
            <a:pPr lvl="1"/>
            <a:r>
              <a:t>将音频转录成音频所使用的任何语言。</a:t>
            </a:r>
          </a:p>
          <a:p>
            <a:pPr lvl="1"/>
            <a:r>
              <a:t>将音频翻译并转录成英语（目前仅支持英文）。</a:t>
            </a:r>
          </a:p>
          <a:p>
            <a:pPr lvl="1"/>
            <a:r>
              <a:t>文件上传当前限制为 25 MB，并且支持以下输入文件类型：mp3、mp4、mpeg、mpga、m4a、wav和webm。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四、Assista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四、Assistants</a:t>
            </a:r>
          </a:p>
        </p:txBody>
      </p:sp>
      <p:sp>
        <p:nvSpPr>
          <p:cNvPr id="171" name="Assistants API 允许您在自己的应用程序中构建 AI 助手。助手有指令，可以利用模型、工具和知识来响应用户查询。Assistants API 目前支持三种类型的工具：代码解释器、检索和函数调用。…"/>
          <p:cNvSpPr txBox="1"/>
          <p:nvPr>
            <p:ph type="body" idx="1"/>
          </p:nvPr>
        </p:nvSpPr>
        <p:spPr>
          <a:xfrm>
            <a:off x="1270000" y="2504720"/>
            <a:ext cx="21844000" cy="8432801"/>
          </a:xfrm>
          <a:prstGeom prst="rect">
            <a:avLst/>
          </a:prstGeom>
        </p:spPr>
        <p:txBody>
          <a:bodyPr/>
          <a:lstStyle/>
          <a:p>
            <a:pPr marL="463804" indent="-463804" defTabSz="2023872">
              <a:spcBef>
                <a:spcPts val="1900"/>
              </a:spcBef>
              <a:defRPr sz="3984"/>
            </a:pPr>
            <a:r>
              <a:t>Assistants API 允许您在自己的应用程序中构建 AI 助手。助手有指令，可以利用模型、工具和知识来响应用户查询。Assistants API 目前支持三种类型的工具：代码解释器、检索和函数调用。</a:t>
            </a: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Assistants API 旨在帮助开发人员构建能够执行各种任务的强大 AI 助手。</a:t>
            </a: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助手工具</a:t>
            </a:r>
          </a:p>
          <a:p>
            <a:pPr lvl="1" marL="927608" indent="-463804" defTabSz="2023872">
              <a:spcBef>
                <a:spcPts val="1900"/>
              </a:spcBef>
              <a:defRPr sz="3984"/>
            </a:pPr>
            <a:r>
              <a:t>代码解释器</a:t>
            </a:r>
          </a:p>
          <a:p>
            <a:pPr lvl="1" marL="927608" indent="-463804" defTabSz="2023872">
              <a:spcBef>
                <a:spcPts val="1900"/>
              </a:spcBef>
              <a:defRPr sz="3984"/>
            </a:pPr>
            <a:r>
              <a:t>知识检索</a:t>
            </a:r>
          </a:p>
          <a:p>
            <a:pPr lvl="1" marL="927608" indent="-463804" defTabSz="2023872">
              <a:spcBef>
                <a:spcPts val="1900"/>
              </a:spcBef>
              <a:defRPr sz="3984"/>
            </a:pPr>
            <a:r>
              <a:t>函数调用</a:t>
            </a:r>
          </a:p>
          <a:p>
            <a:pPr lvl="1" marL="927608" indent="-463804" defTabSz="2023872">
              <a:spcBef>
                <a:spcPts val="1900"/>
              </a:spcBef>
              <a:defRPr sz="3984"/>
            </a:pPr>
            <a:r>
              <a:t>支持的文件</a:t>
            </a:r>
          </a:p>
          <a:p>
            <a:pPr marL="463804" indent="-463804" defTabSz="2023872">
              <a:spcBef>
                <a:spcPts val="1900"/>
              </a:spcBef>
              <a:defRPr sz="3984"/>
            </a:pPr>
            <a:r>
              <a:t>代码示例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五、Tokens计算工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五、Tokens计算工具</a:t>
            </a:r>
          </a:p>
        </p:txBody>
      </p:sp>
      <p:sp>
        <p:nvSpPr>
          <p:cNvPr id="174" name="这个主要是为文本生成模型服务的，用来计算文本的token长度，避免超长。可以在文本输入后，进行计算token长度，如果token超长直接提示错误，也节省了API调用的资源。…"/>
          <p:cNvSpPr txBox="1"/>
          <p:nvPr>
            <p:ph type="body" idx="1"/>
          </p:nvPr>
        </p:nvSpPr>
        <p:spPr>
          <a:xfrm>
            <a:off x="1033791" y="3013477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这个主要是为文本生成模型服务的，用来计算文本的token长度，避免超长。可以在文本输入后，进行计算token长度，如果token超长直接提示错误，也节省了API调用的资源。</a:t>
            </a:r>
          </a:p>
          <a:p>
            <a:pPr/>
            <a:r>
              <a:t>tiktoken-go是官方提供的go库，其算法和官方文档一致，可在应用程序中使用。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六、遇到的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pc="-246" sz="8232"/>
            </a:lvl1pPr>
          </a:lstStyle>
          <a:p>
            <a:pPr/>
            <a:r>
              <a:t>六、遇到的问题</a:t>
            </a:r>
          </a:p>
        </p:txBody>
      </p:sp>
      <p:sp>
        <p:nvSpPr>
          <p:cNvPr id="177" name="openai的api是否有token长度限制，长文本可以通过api调用实现吗?…"/>
          <p:cNvSpPr txBox="1"/>
          <p:nvPr>
            <p:ph type="body" idx="1"/>
          </p:nvPr>
        </p:nvSpPr>
        <p:spPr>
          <a:xfrm>
            <a:off x="1270000" y="3086156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openai的api是否有token长度限制，长文本可以通过api调用实现吗?</a:t>
            </a:r>
          </a:p>
          <a:p>
            <a:pPr/>
            <a:r>
              <a:t>助手中的函数调用，这个函数在哪里实现，openai是如何执行自定义的函数的？</a:t>
            </a:r>
          </a:p>
          <a:p>
            <a:pPr/>
            <a:r>
              <a:t>为什么助手功能的函数调用的结果原样发送给AI，AI返回的结果与函数调用返回的结果不同？如何优化让其趋于一致？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