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71" r:id="rId4"/>
    <p:sldId id="272" r:id="rId5"/>
    <p:sldId id="279" r:id="rId6"/>
    <p:sldId id="273" r:id="rId7"/>
    <p:sldId id="274" r:id="rId8"/>
    <p:sldId id="275" r:id="rId9"/>
    <p:sldId id="280" r:id="rId10"/>
    <p:sldId id="276" r:id="rId11"/>
    <p:sldId id="277" r:id="rId12"/>
    <p:sldId id="27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0E57A-A62F-EE44-B849-40E765C6C1C5}" type="datetimeFigureOut">
              <a:rPr lang="en-US" smtClean="0"/>
              <a:t>9/30/20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96AD9-CA13-FA49-A0A5-9638291A4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8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C96AD9-CA13-FA49-A0A5-9638291A42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91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C96AD9-CA13-FA49-A0A5-9638291A42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302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3DC8D-C01A-0249-A23E-1250861BF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360595-DE28-6A4F-BDCD-5016C58F80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D394A-FA6D-B74D-AB44-432928026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534B0-B27A-BB46-90ED-FB9F0AA0786B}" type="datetime1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D8AF8-7B7E-8041-AF2C-B878A7E31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A7734-6934-3F44-949E-7776AE45B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CCBC-7D24-2E48-9E06-F998717C5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560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6790D-C928-714F-9C8C-925FFCAB7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5152D2-5107-DB4C-87B0-5A923EBE7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6943C-06A3-BE48-ABF4-B7383D50D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99905-A711-A941-B85A-3EFF21CAC414}" type="datetime1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00D10-F4E1-D34F-AA04-ED4CC0F2B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B67ED-5DD4-1D43-8AF3-3D448F034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CCBC-7D24-2E48-9E06-F998717C5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131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7BD404-5322-2C49-B434-6413809576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917E97-7222-9C45-9E72-85F456F997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BDEB2-BE0D-B048-BA7E-62CE318F1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EECB-E4D9-814C-BCF9-9F14C69AE94A}" type="datetime1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146A8-B52A-F047-876E-4C75B140B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5C557-CEC2-8044-9246-D8CB88279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CCBC-7D24-2E48-9E06-F998717C5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009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C78FF-041D-924E-AC37-3EEDA90E1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02009-DCD8-8F44-84A1-4591CF5C3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5D23F-EB69-F143-A1D9-1E4A42555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4580-2BF2-8044-9128-6CB7F46FE040}" type="datetime1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27BCE-585A-C942-AF1A-BECDB639F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52584-70EB-5548-94EE-01F13FB12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CCBC-7D24-2E48-9E06-F998717C5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51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57DEA-6DC4-E643-A376-21704206F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14B68-B110-D54E-B553-594172651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DE6AE-F648-154F-868B-6C67ED08D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6FEC-576A-D046-9B60-9C39AC9B6E3C}" type="datetime1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BB071-2D78-4B47-8B0C-68E1B8AE5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36835-B3A6-3643-9102-135030E1D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CCBC-7D24-2E48-9E06-F998717C5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77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48B9C-13C1-9447-8389-8BCBA2958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B04DF-05F8-314B-AB08-D8BA282CF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4FBE1-EC97-6642-B8CC-28D8AB8C7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69841F-79F7-E64F-ADAE-22A8DC38C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BDB54-653C-0D4C-A4A0-5FDA53B336CC}" type="datetime1">
              <a:rPr lang="en-US" smtClean="0"/>
              <a:t>9/30/20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0E5A99-147A-7140-AB5A-0AD09762B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9032E3-AF27-EC4F-B2C8-F3C6BC34D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CCBC-7D24-2E48-9E06-F998717C5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44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37C4F-26E5-F34B-9211-3B6002561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697B2-E38D-1444-9BC2-0DB71E185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0CE5F6-9E0C-A34E-96BA-9615CBE9C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E9212E-EC72-5346-8F3E-D99F79C193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99FE7F-E85C-C747-8301-5586F5C56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F57C5D-CE59-D447-BA47-CE9EF2E7E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F6726-BD82-DC4E-9510-ED41E606CE73}" type="datetime1">
              <a:rPr lang="en-US" smtClean="0"/>
              <a:t>9/30/20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10CE04-C4B4-2744-A04B-69FEEEAA3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79694C-4B6E-8F4B-8505-FBFF71ABD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CCBC-7D24-2E48-9E06-F998717C5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92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39CCE-0A08-1448-87A8-D6CEFC5F2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6BD30E-7549-2B49-9C6A-D9C045C1B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A621-C373-604E-BCFC-FEC8C2C284F8}" type="datetime1">
              <a:rPr lang="en-US" smtClean="0"/>
              <a:t>9/30/20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19550B-2A6A-334C-8DF2-DB80B008E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CBDCDD-F8AD-1547-83B0-8AAE8D078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CCBC-7D24-2E48-9E06-F998717C5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13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CFDE24-C2A7-1C47-BA57-4C7CBCF5C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05A81-4FA1-604E-9086-AD57B58EED3F}" type="datetime1">
              <a:rPr lang="en-US" smtClean="0"/>
              <a:t>9/30/20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3A1903-0F8B-F84B-BB0F-1D5373490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BA903C-6C38-3347-AF5E-E431BBE98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CCBC-7D24-2E48-9E06-F998717C5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07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FC965-1886-9B49-BAA5-CE2A66DE5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8D8DA-4255-2D46-BF08-43BD1CC63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2E8424-E515-C64C-A9E0-2455FAADF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7E78C-E418-304E-86B2-8EAAACD84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B952B-961B-2A46-88F2-6C9B89612724}" type="datetime1">
              <a:rPr lang="en-US" smtClean="0"/>
              <a:t>9/30/20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D6FD09-9EAE-2244-84D4-DB77CE6FB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69E594-56EA-214B-BF19-03E3FD31B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CCBC-7D24-2E48-9E06-F998717C5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730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63ADA-C8AA-C141-9C43-E773275CD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366D04-A629-DE4A-9E7E-83696DB604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6B82BC-D65A-3443-883F-3DC72629B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5D5E6-4BC2-804A-860D-362FC798B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C8725-D315-3740-90E9-54D3A7D49F96}" type="datetime1">
              <a:rPr lang="en-US" smtClean="0"/>
              <a:t>9/30/20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DCB46-293C-3D4C-9306-F610E192F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0B35F-F948-D347-A15F-5CC2B36AA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CCBC-7D24-2E48-9E06-F998717C5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87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0932B4-B334-BE49-A504-F3A736442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31ABD-1A3D-134C-86B3-1867F4E4B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068DA-6400-A84F-BCFF-676A8A37EA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C5CE1-45D1-B041-9BBE-C03D3BEC6F14}" type="datetime1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04B37-B819-A844-8EF5-DE114D64AD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1F18A-F4BC-4244-9C35-DD0BCE31E2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5CCBC-7D24-2E48-9E06-F998717C5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28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880EC-72B2-D94B-A64C-B6C25C4125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Explaining and Harnessing Adversarial examples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C1E5F-94CD-0348-8C6C-ACF93B0E57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7850"/>
            <a:ext cx="9144000" cy="1655762"/>
          </a:xfrm>
        </p:spPr>
        <p:txBody>
          <a:bodyPr/>
          <a:lstStyle/>
          <a:p>
            <a:r>
              <a:rPr lang="en-US" dirty="0"/>
              <a:t>Presenter: Kai Li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EAD1701-9255-3C46-A402-05323D8D175B}"/>
              </a:ext>
            </a:extLst>
          </p:cNvPr>
          <p:cNvSpPr txBox="1">
            <a:spLocks/>
          </p:cNvSpPr>
          <p:nvPr/>
        </p:nvSpPr>
        <p:spPr>
          <a:xfrm>
            <a:off x="1524000" y="312102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Ian J. Goodfellow, Jonathon </a:t>
            </a:r>
            <a:r>
              <a:rPr lang="en-US" dirty="0" err="1"/>
              <a:t>Shlens</a:t>
            </a:r>
            <a:r>
              <a:rPr lang="en-US" dirty="0"/>
              <a:t> and Christian </a:t>
            </a:r>
            <a:r>
              <a:rPr lang="en-US" dirty="0" err="1"/>
              <a:t>Szegedy</a:t>
            </a:r>
            <a:endParaRPr lang="en-US" dirty="0"/>
          </a:p>
          <a:p>
            <a:r>
              <a:rPr lang="en-US" dirty="0"/>
              <a:t>ICLR’15</a:t>
            </a:r>
          </a:p>
        </p:txBody>
      </p:sp>
    </p:spTree>
    <p:extLst>
      <p:ext uri="{BB962C8B-B14F-4D97-AF65-F5344CB8AC3E}">
        <p14:creationId xmlns:p14="http://schemas.microsoft.com/office/powerpoint/2010/main" val="3829109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B2A8C-D619-BC4D-BC7A-E186835D1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AEs generalize?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58B698-69C7-8148-A3BC-5ABCABF2E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CCBC-7D24-2E48-9E06-F998717C5BEF}" type="slidenum">
              <a:rPr lang="en-US" smtClean="0"/>
              <a:t>9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644E85A-7B43-2446-8A36-6650D3BD2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adversarial example generated for one model is often misclassified by other models.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Explanations:</a:t>
            </a:r>
          </a:p>
          <a:p>
            <a:pPr lvl="1"/>
            <a:r>
              <a:rPr lang="en-US" dirty="0"/>
              <a:t>Adversarial examples occur in broad subspace. The direction </a:t>
            </a:r>
            <a:r>
              <a:rPr lang="el-GR" dirty="0"/>
              <a:t>η </a:t>
            </a:r>
            <a:r>
              <a:rPr lang="en-US" dirty="0"/>
              <a:t>need only have positive dot product with the gradient of the cost function, and </a:t>
            </a:r>
            <a:r>
              <a:rPr lang="el-GR" dirty="0"/>
              <a:t>ε </a:t>
            </a:r>
            <a:r>
              <a:rPr lang="en-US" dirty="0"/>
              <a:t>need only be large enough. </a:t>
            </a:r>
          </a:p>
          <a:p>
            <a:pPr lvl="1"/>
            <a:r>
              <a:rPr lang="en-US" dirty="0"/>
              <a:t>Classification weights classifier is able to learn approximately the same classification weights when trained on different subsets of the training set.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18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B2A8C-D619-BC4D-BC7A-E186835D1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it is generalizable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B98C4F-A6E0-EF45-B68A-521DC757F4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6000" y="1541721"/>
            <a:ext cx="8966200" cy="41148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58B698-69C7-8148-A3BC-5ABCABF2E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CCBC-7D24-2E48-9E06-F998717C5BE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41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B96C7-133D-724C-B372-3E382072F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8FB61-A52F-844C-85E0-71240AA76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Adversarial examples can be explained as a property of high-dimensional dot products caused by linear properties. </a:t>
            </a:r>
          </a:p>
          <a:p>
            <a:r>
              <a:rPr lang="en-US" dirty="0"/>
              <a:t>Generalization on different models.</a:t>
            </a:r>
          </a:p>
          <a:p>
            <a:pPr lvl="1"/>
            <a:r>
              <a:rPr lang="en-US" dirty="0"/>
              <a:t>Large subspace to generate perturbation.</a:t>
            </a:r>
          </a:p>
          <a:p>
            <a:pPr lvl="1"/>
            <a:r>
              <a:rPr lang="en-US" dirty="0"/>
              <a:t>different models learning similar functions when trained to perform the same task.</a:t>
            </a:r>
          </a:p>
          <a:p>
            <a:r>
              <a:rPr lang="en-US" dirty="0"/>
              <a:t>A family of fast methods for generating adversarial examples .</a:t>
            </a:r>
          </a:p>
          <a:p>
            <a:r>
              <a:rPr lang="en-US" dirty="0"/>
              <a:t>Adversarial training can result in regularization.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D4585D-7A6D-F543-B16C-E075281B4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CCBC-7D24-2E48-9E06-F998717C5BE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312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0AED851-54B9-4765-92D2-F0BE443BE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365AA-C465-DA45-A946-06717C366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5168" y="1029967"/>
            <a:ext cx="4036334" cy="4432306"/>
          </a:xfrm>
        </p:spPr>
        <p:txBody>
          <a:bodyPr vert="horz" lIns="91440" tIns="45720" rIns="91440" bIns="45720" rtlCol="0" anchor="t">
            <a:normAutofit/>
          </a:bodyPr>
          <a:lstStyle/>
          <a:p>
            <a:b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you!</a:t>
            </a:r>
            <a:b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 Q&amp;A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Questions">
            <a:extLst>
              <a:ext uri="{FF2B5EF4-FFF2-40B4-BE49-F238E27FC236}">
                <a16:creationId xmlns:a16="http://schemas.microsoft.com/office/drawing/2014/main" id="{7454DE15-FFAD-42D5-B0C4-707E2535C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8612" y="666728"/>
            <a:ext cx="5465791" cy="5465791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394F2C-45FE-0D41-BB57-5D4EE5ABC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50086" y="6492240"/>
            <a:ext cx="1303713" cy="365125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F665CCBC-7D24-2E48-9E06-F998717C5BEF}" type="slidenum">
              <a:rPr lang="en-US"/>
              <a:pPr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66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652ACE-A2B2-7D40-BB87-C220ADC68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FAF96-C116-0945-83F8-2896D93EF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161" y="169068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Machine learning models misclassify examples that are only slightly different from correctly classified examples from the data distribution.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many cases, a wide variety of models with different architectures trained on different subsets of training data misclassify the same adversarial example. </a:t>
            </a:r>
          </a:p>
          <a:p>
            <a:endParaRPr lang="en-US" dirty="0"/>
          </a:p>
          <a:p>
            <a:r>
              <a:rPr lang="en-US" dirty="0"/>
              <a:t>This suggests that adversarial examples expose </a:t>
            </a:r>
            <a:r>
              <a:rPr lang="en-US" b="1" dirty="0"/>
              <a:t>fundamental blind spots</a:t>
            </a:r>
            <a:r>
              <a:rPr lang="en-US" dirty="0"/>
              <a:t> in our training algorithms.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6B77D5-DEFB-264E-A037-F85A38EEA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CCBC-7D24-2E48-9E06-F998717C5B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56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3477E-5C22-F941-A0B3-E1BAFC88D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cause?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445E7-B50E-3544-8EA3-F6BE42881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Someone hypothesize it is due to</a:t>
            </a:r>
            <a:r>
              <a:rPr lang="en-US" b="1" dirty="0"/>
              <a:t> extreme nonlinearity of deep neural networks</a:t>
            </a:r>
            <a:r>
              <a:rPr lang="en-US" dirty="0"/>
              <a:t>, perhaps combined with insufficient model averaging and insufficient regularization of the purely supervised learning problem?</a:t>
            </a:r>
          </a:p>
          <a:p>
            <a:endParaRPr lang="en-US" dirty="0"/>
          </a:p>
          <a:p>
            <a:r>
              <a:rPr lang="en-US" dirty="0"/>
              <a:t>However, the paper proves </a:t>
            </a:r>
            <a:r>
              <a:rPr lang="en-US" dirty="0">
                <a:solidFill>
                  <a:srgbClr val="FF0000"/>
                </a:solidFill>
              </a:rPr>
              <a:t>linear behavior in high-dimensional spaces</a:t>
            </a:r>
            <a:r>
              <a:rPr lang="en-US" dirty="0"/>
              <a:t> is sufficient to cause adversarial examples.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30DB5-5988-CC42-93F7-ADF4FC9EC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CCBC-7D24-2E48-9E06-F998717C5B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57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0C750-632A-4E49-A49E-2B8C17875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E85D3-3DA6-B248-BAF8-C5DF82B5E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Digital images often use 8 bits per pixel and discard all information below 1/2</a:t>
            </a:r>
            <a:r>
              <a:rPr lang="en-US" baseline="30000" dirty="0"/>
              <a:t>8 </a:t>
            </a:r>
            <a:r>
              <a:rPr lang="en-US" dirty="0"/>
              <a:t>of the dynamic range.</a:t>
            </a:r>
          </a:p>
          <a:p>
            <a:r>
              <a:rPr lang="en-US" dirty="0"/>
              <a:t>Formally, consider x’ = x+</a:t>
            </a:r>
            <a:r>
              <a:rPr lang="el-GR" dirty="0"/>
              <a:t>η</a:t>
            </a:r>
            <a:r>
              <a:rPr lang="en-US" dirty="0"/>
              <a:t>, we expect that the classifier to assign the same label to x and x’ so long as ||</a:t>
            </a:r>
            <a:r>
              <a:rPr lang="el-GR" dirty="0"/>
              <a:t>η||∞ &lt; ε, </a:t>
            </a:r>
            <a:r>
              <a:rPr lang="en-US" dirty="0"/>
              <a:t>where </a:t>
            </a:r>
            <a:r>
              <a:rPr lang="el-GR" dirty="0"/>
              <a:t>ε </a:t>
            </a:r>
            <a:r>
              <a:rPr lang="en-US" dirty="0"/>
              <a:t>is small enough to be discarded.</a:t>
            </a:r>
          </a:p>
          <a:p>
            <a:pPr lvl="1"/>
            <a:r>
              <a:rPr lang="en-US" dirty="0"/>
              <a:t>For a weight vector w, the activation is:</a:t>
            </a:r>
          </a:p>
          <a:p>
            <a:pPr lvl="2"/>
            <a:r>
              <a:rPr lang="en-US" dirty="0" err="1"/>
              <a:t>wx</a:t>
            </a:r>
            <a:r>
              <a:rPr lang="en-US" dirty="0"/>
              <a:t>' = </a:t>
            </a:r>
            <a:r>
              <a:rPr lang="en-US" dirty="0" err="1"/>
              <a:t>wx</a:t>
            </a:r>
            <a:r>
              <a:rPr lang="en-US" dirty="0"/>
              <a:t> + </a:t>
            </a:r>
            <a:r>
              <a:rPr lang="en-US" dirty="0">
                <a:solidFill>
                  <a:srgbClr val="FF0000"/>
                </a:solidFill>
              </a:rPr>
              <a:t>w</a:t>
            </a:r>
            <a:r>
              <a:rPr lang="el-GR" dirty="0">
                <a:solidFill>
                  <a:srgbClr val="FF0000"/>
                </a:solidFill>
              </a:rPr>
              <a:t>η</a:t>
            </a:r>
            <a:r>
              <a:rPr lang="el-GR" dirty="0"/>
              <a:t>.</a:t>
            </a:r>
            <a:endParaRPr lang="en-US" dirty="0"/>
          </a:p>
          <a:p>
            <a:pPr lvl="2"/>
            <a:r>
              <a:rPr lang="en-US" dirty="0"/>
              <a:t>If w has n </a:t>
            </a:r>
            <a:r>
              <a:rPr lang="en-US" dirty="0" err="1"/>
              <a:t>dimentions</a:t>
            </a:r>
            <a:r>
              <a:rPr lang="en-US" dirty="0"/>
              <a:t> and the average magnitude of an element of the weight vector is m, then the deviation is </a:t>
            </a:r>
            <a:r>
              <a:rPr lang="el-GR" dirty="0">
                <a:solidFill>
                  <a:srgbClr val="FF0000"/>
                </a:solidFill>
              </a:rPr>
              <a:t>ε</a:t>
            </a:r>
            <a:r>
              <a:rPr lang="en-US" dirty="0" err="1">
                <a:solidFill>
                  <a:srgbClr val="FF0000"/>
                </a:solidFill>
              </a:rPr>
              <a:t>mn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Therefore, for high </a:t>
            </a:r>
            <a:r>
              <a:rPr lang="en-US" dirty="0" err="1"/>
              <a:t>dimentional</a:t>
            </a:r>
            <a:r>
              <a:rPr lang="en-US" dirty="0"/>
              <a:t> problems, make tiny changes to the input can result in large output change.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DCC888-E50F-0F43-AB3F-BFB75A9B5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CCBC-7D24-2E48-9E06-F998717C5B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151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80B53-2925-2E42-BB5C-D69A46A8F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gradient sign method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2FDED-BC94-E54A-A5BB-0D24538C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CCBC-7D24-2E48-9E06-F998717C5BEF}" type="slidenum">
              <a:rPr lang="en-US" smtClean="0"/>
              <a:t>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040426-5C25-5245-8D23-87EB51F54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477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Let </a:t>
            </a:r>
            <a:r>
              <a:rPr lang="el-GR" dirty="0"/>
              <a:t>θ </a:t>
            </a:r>
            <a:r>
              <a:rPr lang="en-US" dirty="0"/>
              <a:t>be the parameters of a model, x the input to the model, y the targets associated with x (for machine learning tasks that have targets) and J (</a:t>
            </a:r>
            <a:r>
              <a:rPr lang="el-GR" dirty="0"/>
              <a:t>θ, </a:t>
            </a:r>
            <a:r>
              <a:rPr lang="en-US" dirty="0"/>
              <a:t>x, y) be the cost used to train the neural network. We can linearize the cost function around the current value of </a:t>
            </a:r>
            <a:r>
              <a:rPr lang="el-GR" dirty="0"/>
              <a:t>θ, </a:t>
            </a:r>
            <a:r>
              <a:rPr lang="en-US" dirty="0"/>
              <a:t>obtaining an optimal max-norm constrained </a:t>
            </a:r>
            <a:r>
              <a:rPr lang="en-US" dirty="0" err="1"/>
              <a:t>pertubation</a:t>
            </a:r>
            <a:r>
              <a:rPr lang="en-US" dirty="0"/>
              <a:t> of </a:t>
            </a:r>
          </a:p>
          <a:p>
            <a:endParaRPr lang="en-US" dirty="0">
              <a:latin typeface="CMMIB10"/>
            </a:endParaRPr>
          </a:p>
          <a:p>
            <a:pPr marL="457200" lvl="1" indent="0">
              <a:buNone/>
            </a:pPr>
            <a:r>
              <a:rPr lang="en-US" dirty="0">
                <a:latin typeface="CMMIB10"/>
              </a:rPr>
              <a:t>                              		</a:t>
            </a:r>
            <a:r>
              <a:rPr lang="el-GR" dirty="0">
                <a:latin typeface="CMMIB10"/>
              </a:rPr>
              <a:t>η </a:t>
            </a:r>
            <a:r>
              <a:rPr lang="el-GR" dirty="0">
                <a:latin typeface="CMR10"/>
              </a:rPr>
              <a:t>= </a:t>
            </a:r>
            <a:r>
              <a:rPr lang="el-GR" dirty="0">
                <a:latin typeface="CMMI10"/>
              </a:rPr>
              <a:t>ε</a:t>
            </a:r>
            <a:r>
              <a:rPr lang="en-US" dirty="0">
                <a:latin typeface="NimbusRomNo9L"/>
              </a:rPr>
              <a:t>sign </a:t>
            </a:r>
            <a:r>
              <a:rPr lang="en-US" dirty="0">
                <a:latin typeface="CMR10"/>
              </a:rPr>
              <a:t>(</a:t>
            </a:r>
            <a:r>
              <a:rPr lang="en-US" dirty="0">
                <a:latin typeface="CMSY10"/>
              </a:rPr>
              <a:t>∇</a:t>
            </a:r>
            <a:r>
              <a:rPr lang="en-US" baseline="-25000" dirty="0" err="1">
                <a:latin typeface="CMSY10"/>
              </a:rPr>
              <a:t>x</a:t>
            </a:r>
            <a:r>
              <a:rPr lang="en-US" dirty="0" err="1">
                <a:latin typeface="CMMI10"/>
              </a:rPr>
              <a:t>J</a:t>
            </a:r>
            <a:r>
              <a:rPr lang="en-US" dirty="0">
                <a:latin typeface="CMR10"/>
              </a:rPr>
              <a:t>(</a:t>
            </a:r>
            <a:r>
              <a:rPr lang="el-GR" dirty="0">
                <a:latin typeface="CMMIB10"/>
              </a:rPr>
              <a:t>θ</a:t>
            </a:r>
            <a:r>
              <a:rPr lang="el-GR" dirty="0">
                <a:latin typeface="CMMI10"/>
              </a:rPr>
              <a:t>, </a:t>
            </a:r>
            <a:r>
              <a:rPr lang="en-US" dirty="0">
                <a:latin typeface="CMMIB10"/>
              </a:rPr>
              <a:t>x</a:t>
            </a:r>
            <a:r>
              <a:rPr lang="en-US" dirty="0">
                <a:latin typeface="CMMI10"/>
              </a:rPr>
              <a:t>, y</a:t>
            </a:r>
            <a:r>
              <a:rPr lang="en-US" dirty="0">
                <a:latin typeface="CMR10"/>
              </a:rPr>
              <a:t>))  </a:t>
            </a:r>
          </a:p>
          <a:p>
            <a:pPr marL="0" indent="0">
              <a:buNone/>
            </a:pPr>
            <a:br>
              <a:rPr lang="en-US" dirty="0">
                <a:latin typeface="CMR1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219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14195-DB78-9C43-AEF0-23DFC4C74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on non-linear models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854618-7AD3-8C4E-B86F-5FE6F0EF61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98240" y="1978819"/>
            <a:ext cx="7367278" cy="290036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6272F6-1D5F-054B-98C5-17AA8AB76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CCBC-7D24-2E48-9E06-F998717C5BEF}" type="slidenum">
              <a:rPr lang="en-US" smtClean="0"/>
              <a:t>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608F96-ECF3-3F48-AFD5-4D3BD836DABF}"/>
              </a:ext>
            </a:extLst>
          </p:cNvPr>
          <p:cNvSpPr txBox="1"/>
          <p:nvPr/>
        </p:nvSpPr>
        <p:spPr>
          <a:xfrm>
            <a:off x="487326" y="4967149"/>
            <a:ext cx="116083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</a:t>
            </a:r>
            <a:r>
              <a:rPr lang="el-GR" dirty="0"/>
              <a:t>ε = .25, </a:t>
            </a:r>
            <a:r>
              <a:rPr lang="en-US" dirty="0"/>
              <a:t>we cause a shallow </a:t>
            </a:r>
            <a:r>
              <a:rPr lang="en-US" b="1" dirty="0" err="1"/>
              <a:t>softmax</a:t>
            </a:r>
            <a:r>
              <a:rPr lang="en-US" b="1" dirty="0"/>
              <a:t> classifier </a:t>
            </a:r>
            <a:r>
              <a:rPr lang="en-US" dirty="0"/>
              <a:t>to have an error rate of 99.9% with an average confidence of 79.3% </a:t>
            </a:r>
          </a:p>
          <a:p>
            <a:r>
              <a:rPr lang="en-US" dirty="0"/>
              <a:t>on the MNIST test set. </a:t>
            </a:r>
          </a:p>
          <a:p>
            <a:r>
              <a:rPr lang="en-US" dirty="0"/>
              <a:t>2. </a:t>
            </a:r>
            <a:r>
              <a:rPr lang="el-GR" dirty="0"/>
              <a:t>ε = .25</a:t>
            </a:r>
            <a:r>
              <a:rPr lang="en-US" dirty="0"/>
              <a:t>, a </a:t>
            </a:r>
            <a:r>
              <a:rPr lang="en-US" b="1" dirty="0" err="1"/>
              <a:t>maxout</a:t>
            </a:r>
            <a:r>
              <a:rPr lang="en-US" b="1" dirty="0"/>
              <a:t> network</a:t>
            </a:r>
            <a:r>
              <a:rPr lang="en-US" dirty="0"/>
              <a:t> misclassifies 89.4% of our adversarial examples with an average confidence of 97.6%. </a:t>
            </a:r>
          </a:p>
          <a:p>
            <a:r>
              <a:rPr lang="en-US" dirty="0"/>
              <a:t>3. </a:t>
            </a:r>
            <a:r>
              <a:rPr lang="el-GR" dirty="0"/>
              <a:t>ε = .1, </a:t>
            </a:r>
            <a:r>
              <a:rPr lang="en-US" dirty="0"/>
              <a:t>we obtain an error rate of 87.15% and an average probability of 96.6% </a:t>
            </a:r>
          </a:p>
          <a:p>
            <a:r>
              <a:rPr lang="en-US" dirty="0"/>
              <a:t>     assigned to the incorrect labels when using a </a:t>
            </a:r>
            <a:r>
              <a:rPr lang="en-US" b="1" dirty="0"/>
              <a:t>convolutional </a:t>
            </a:r>
            <a:r>
              <a:rPr lang="en-US" b="1" dirty="0" err="1"/>
              <a:t>maxout</a:t>
            </a:r>
            <a:r>
              <a:rPr lang="en-US" b="1" dirty="0"/>
              <a:t> network </a:t>
            </a:r>
            <a:r>
              <a:rPr lang="en-US" dirty="0"/>
              <a:t>on a preprocessed version of the CIFAR-10.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D770DE-AC0B-5148-92A7-EA06B0B4021D}"/>
              </a:ext>
            </a:extLst>
          </p:cNvPr>
          <p:cNvSpPr/>
          <p:nvPr/>
        </p:nvSpPr>
        <p:spPr>
          <a:xfrm>
            <a:off x="838200" y="1421928"/>
            <a:ext cx="71685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NimbusRomNo9L"/>
              </a:rPr>
              <a:t>Fig 1. </a:t>
            </a:r>
            <a:r>
              <a:rPr lang="en-US" dirty="0"/>
              <a:t>adversarial example generation applied to </a:t>
            </a:r>
            <a:r>
              <a:rPr lang="en-US" dirty="0" err="1"/>
              <a:t>GoogLeNet</a:t>
            </a:r>
            <a:r>
              <a:rPr lang="en-US" dirty="0"/>
              <a:t> on ImageNet. 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71189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84BFD8-6B74-404A-8630-ADAA95D65F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4648" y="1570733"/>
            <a:ext cx="9358423" cy="33484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D74A3F-3DF2-F348-8246-7A0DAA5CD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on linear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4825E8-1948-C643-AAE6-446D69348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CCBC-7D24-2E48-9E06-F998717C5BEF}" type="slidenum">
              <a:rPr lang="en-US" smtClean="0"/>
              <a:t>6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93CE2F-20A9-0146-A306-328A3EB3FBD0}"/>
              </a:ext>
            </a:extLst>
          </p:cNvPr>
          <p:cNvSpPr/>
          <p:nvPr/>
        </p:nvSpPr>
        <p:spPr>
          <a:xfrm>
            <a:off x="838200" y="1421928"/>
            <a:ext cx="6311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NimbusRomNo9L"/>
              </a:rPr>
              <a:t>Fig 2. The fast gradient sign method applied to </a:t>
            </a:r>
            <a:r>
              <a:rPr lang="en-US" b="1" dirty="0">
                <a:latin typeface="NimbusRomNo9L"/>
              </a:rPr>
              <a:t>logistic regression </a:t>
            </a: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E87627-4C55-EF4E-9CD2-56E47FD0AFB7}"/>
              </a:ext>
            </a:extLst>
          </p:cNvPr>
          <p:cNvSpPr/>
          <p:nvPr/>
        </p:nvSpPr>
        <p:spPr>
          <a:xfrm>
            <a:off x="1257299" y="4818587"/>
            <a:ext cx="1031092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lphaLcParenR"/>
            </a:pPr>
            <a:r>
              <a:rPr lang="en-US" dirty="0">
                <a:latin typeface="NimbusRomNo9L"/>
              </a:rPr>
              <a:t>The weights of a logistic regression model trained on MNIST. </a:t>
            </a:r>
          </a:p>
          <a:p>
            <a:pPr marL="342900" indent="-342900">
              <a:buAutoNum type="alphaLcParenR"/>
            </a:pPr>
            <a:r>
              <a:rPr lang="en-US" dirty="0">
                <a:latin typeface="NimbusRomNo9L"/>
              </a:rPr>
              <a:t>The sign of the weights of a logistic regression model trained on MNIST. this perturbation is not readily recognizable to a human observer as having anything to do with the relationship between 3s and 7s. </a:t>
            </a:r>
          </a:p>
          <a:p>
            <a:pPr marL="342900" indent="-342900">
              <a:buAutoNum type="alphaLcParenR"/>
            </a:pPr>
            <a:r>
              <a:rPr lang="en-US" dirty="0">
                <a:latin typeface="NimbusRomNo9L"/>
              </a:rPr>
              <a:t>MNIST 3s and 7s. The logistic regression model has a 1.6% error rate on the 3 versus 7 discrimination task on these examples.</a:t>
            </a:r>
          </a:p>
          <a:p>
            <a:pPr marL="342900" indent="-342900">
              <a:buAutoNum type="alphaLcParenR"/>
            </a:pPr>
            <a:r>
              <a:rPr lang="en-US" dirty="0">
                <a:latin typeface="NimbusRomNo9L"/>
              </a:rPr>
              <a:t>Fast gradient sign adversarial examples for the logistic regression model with </a:t>
            </a:r>
            <a:r>
              <a:rPr lang="el-GR" dirty="0">
                <a:latin typeface="CMMI10"/>
              </a:rPr>
              <a:t>ε </a:t>
            </a:r>
            <a:r>
              <a:rPr lang="el-GR" dirty="0">
                <a:latin typeface="CMR10"/>
              </a:rPr>
              <a:t>= </a:t>
            </a:r>
            <a:r>
              <a:rPr lang="el-GR" dirty="0">
                <a:latin typeface="CMMI10"/>
              </a:rPr>
              <a:t>.</a:t>
            </a:r>
            <a:r>
              <a:rPr lang="el-GR" dirty="0">
                <a:latin typeface="CMR10"/>
              </a:rPr>
              <a:t>25</a:t>
            </a:r>
            <a:r>
              <a:rPr lang="el-GR" dirty="0">
                <a:latin typeface="NimbusRomNo9L"/>
              </a:rPr>
              <a:t>. </a:t>
            </a:r>
            <a:r>
              <a:rPr lang="en-US" dirty="0">
                <a:latin typeface="NimbusRomNo9L"/>
              </a:rPr>
              <a:t>The logistic regression model has an error rate of 99% on </a:t>
            </a:r>
            <a:r>
              <a:rPr lang="en-US">
                <a:latin typeface="NimbusRomNo9L"/>
              </a:rPr>
              <a:t>these examples.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209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06741-7807-3541-8686-4A8C0CFAE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Adversarial training of deep networks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2F17CE-B82B-B64F-A375-0C96597CC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CCBC-7D24-2E48-9E06-F998717C5BEF}" type="slidenum">
              <a:rPr lang="en-US" smtClean="0"/>
              <a:t>7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38CBF1-29F0-9A47-AF2E-2D3AF3AB8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Existing research shows that by </a:t>
            </a:r>
            <a:r>
              <a:rPr lang="en-US" b="1" dirty="0"/>
              <a:t>training on a mixture of adversarial and clean examples</a:t>
            </a:r>
            <a:r>
              <a:rPr lang="en-US" dirty="0"/>
              <a:t>, a neural network could be regularized somewhat. However</a:t>
            </a:r>
          </a:p>
          <a:p>
            <a:pPr lvl="1"/>
            <a:r>
              <a:rPr lang="en-US" dirty="0"/>
              <a:t>At the time, this procedure was never demonstrated to improve beyond </a:t>
            </a:r>
            <a:r>
              <a:rPr lang="en-US" b="1" dirty="0"/>
              <a:t>dropout</a:t>
            </a:r>
            <a:r>
              <a:rPr lang="en-US" dirty="0"/>
              <a:t> on a state-of-the-art benchmark.</a:t>
            </a:r>
          </a:p>
          <a:p>
            <a:pPr lvl="1"/>
            <a:r>
              <a:rPr lang="en-US" dirty="0"/>
              <a:t>It was difficult to experiment extensively with expensive adversarial examples </a:t>
            </a:r>
          </a:p>
          <a:p>
            <a:r>
              <a:rPr lang="en-US" dirty="0"/>
              <a:t>An effective </a:t>
            </a:r>
            <a:r>
              <a:rPr lang="en-US" b="1" dirty="0" err="1"/>
              <a:t>regularizer</a:t>
            </a:r>
            <a:r>
              <a:rPr lang="en-US" dirty="0"/>
              <a:t> by fast gradient sign method.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931574-FE0B-4A4D-8CC9-476B97EC8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4816475"/>
            <a:ext cx="83058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988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8">
            <a:extLst>
              <a:ext uri="{FF2B5EF4-FFF2-40B4-BE49-F238E27FC236}">
                <a16:creationId xmlns:a16="http://schemas.microsoft.com/office/drawing/2014/main" id="{B05E4F47-B148-49E0-B472-BBF149315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0">
            <a:extLst>
              <a:ext uri="{FF2B5EF4-FFF2-40B4-BE49-F238E27FC236}">
                <a16:creationId xmlns:a16="http://schemas.microsoft.com/office/drawing/2014/main" id="{7A2CE8EB-F719-4F84-9E91-F538438CA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C06741-7807-3541-8686-4A8C0CFAE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40" y="802955"/>
            <a:ext cx="4766330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000000"/>
                </a:solidFill>
              </a:rPr>
              <a:t>Adversarial training of deep networks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3D80AE-E79B-9943-B1A6-4D0C159F2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Results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</a:rPr>
              <a:t>For a </a:t>
            </a:r>
            <a:r>
              <a:rPr lang="en-US" sz="1800" dirty="0" err="1">
                <a:solidFill>
                  <a:srgbClr val="000000"/>
                </a:solidFill>
              </a:rPr>
              <a:t>maxout</a:t>
            </a:r>
            <a:r>
              <a:rPr lang="en-US" sz="1800" dirty="0">
                <a:solidFill>
                  <a:srgbClr val="000000"/>
                </a:solidFill>
              </a:rPr>
              <a:t> network, it had an error rate of </a:t>
            </a:r>
            <a:r>
              <a:rPr lang="en-US" sz="1800" b="1" dirty="0">
                <a:solidFill>
                  <a:srgbClr val="000000"/>
                </a:solidFill>
              </a:rPr>
              <a:t>89.4% </a:t>
            </a:r>
            <a:r>
              <a:rPr lang="en-US" sz="1800" dirty="0">
                <a:solidFill>
                  <a:srgbClr val="000000"/>
                </a:solidFill>
              </a:rPr>
              <a:t>on adversarial examples generated by fast gradient sign method. After adversarial training, the error rate fell to </a:t>
            </a:r>
            <a:r>
              <a:rPr lang="en-US" sz="1800" b="1" dirty="0">
                <a:solidFill>
                  <a:srgbClr val="000000"/>
                </a:solidFill>
              </a:rPr>
              <a:t>17.9%.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</a:rPr>
              <a:t>After the </a:t>
            </a:r>
            <a:r>
              <a:rPr lang="en-US" sz="1800" dirty="0" err="1">
                <a:solidFill>
                  <a:srgbClr val="000000"/>
                </a:solidFill>
              </a:rPr>
              <a:t>maxout</a:t>
            </a:r>
            <a:r>
              <a:rPr lang="en-US" sz="1800" dirty="0">
                <a:solidFill>
                  <a:srgbClr val="000000"/>
                </a:solidFill>
              </a:rPr>
              <a:t> network is regularized with </a:t>
            </a:r>
            <a:r>
              <a:rPr lang="en-US" sz="1800" b="1" dirty="0">
                <a:solidFill>
                  <a:srgbClr val="000000"/>
                </a:solidFill>
              </a:rPr>
              <a:t>dropout</a:t>
            </a:r>
            <a:r>
              <a:rPr lang="en-US" sz="1800" dirty="0">
                <a:solidFill>
                  <a:srgbClr val="000000"/>
                </a:solidFill>
              </a:rPr>
              <a:t>, we were able to reduce the error rate from 0.94% without adversarial training to 0.84% with adversarial training.</a:t>
            </a:r>
          </a:p>
          <a:p>
            <a:pPr lvl="1"/>
            <a:endParaRPr lang="en-US" sz="1800" dirty="0">
              <a:solidFill>
                <a:srgbClr val="000000"/>
              </a:solidFill>
            </a:endParaRPr>
          </a:p>
          <a:p>
            <a:pPr lvl="1"/>
            <a:endParaRPr lang="en-US" sz="1800" dirty="0">
              <a:solidFill>
                <a:srgbClr val="000000"/>
              </a:solidFill>
            </a:endParaRPr>
          </a:p>
          <a:p>
            <a:pPr lvl="1"/>
            <a:endParaRPr lang="en-US" sz="1800" dirty="0">
              <a:solidFill>
                <a:srgbClr val="000000"/>
              </a:solidFill>
            </a:endParaRPr>
          </a:p>
          <a:p>
            <a:pPr lvl="1"/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23" name="Freeform 50">
            <a:extLst>
              <a:ext uri="{FF2B5EF4-FFF2-40B4-BE49-F238E27FC236}">
                <a16:creationId xmlns:a16="http://schemas.microsoft.com/office/drawing/2014/main" id="{684BF3E1-C321-4F38-85CF-FEBBEEC15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6D21E98A-2349-1147-A1EB-CAB5C1510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641" y="1987902"/>
            <a:ext cx="6421721" cy="335347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2F17CE-B82B-B64F-A375-0C96597CC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665CCBC-7D24-2E48-9E06-F998717C5BEF}" type="slidenum">
              <a:rPr lang="en-US" sz="11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 sz="11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690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888</Words>
  <Application>Microsoft Macintosh PowerPoint</Application>
  <PresentationFormat>Widescreen</PresentationFormat>
  <Paragraphs>82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CMMI10</vt:lpstr>
      <vt:lpstr>CMMIB10</vt:lpstr>
      <vt:lpstr>CMR10</vt:lpstr>
      <vt:lpstr>CMSY10</vt:lpstr>
      <vt:lpstr>NimbusRomNo9L</vt:lpstr>
      <vt:lpstr>Arial</vt:lpstr>
      <vt:lpstr>Calibri</vt:lpstr>
      <vt:lpstr>Calibri Light</vt:lpstr>
      <vt:lpstr>Office Theme</vt:lpstr>
      <vt:lpstr>Explaining and Harnessing Adversarial examples </vt:lpstr>
      <vt:lpstr>Background</vt:lpstr>
      <vt:lpstr>What is the cause?</vt:lpstr>
      <vt:lpstr>Linear explanation</vt:lpstr>
      <vt:lpstr>Fast gradient sign method</vt:lpstr>
      <vt:lpstr>Examples on non-linear models</vt:lpstr>
      <vt:lpstr>Examples on linear model</vt:lpstr>
      <vt:lpstr>Adversarial training of deep networks</vt:lpstr>
      <vt:lpstr>Adversarial training of deep networks</vt:lpstr>
      <vt:lpstr>Why Do AEs generalize?</vt:lpstr>
      <vt:lpstr>Why it is generalizable</vt:lpstr>
      <vt:lpstr>Summary</vt:lpstr>
      <vt:lpstr>  Thank you!       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Explaining and Harnessing Adversarial examples </dc:title>
  <dc:creator>recare@yeah.net</dc:creator>
  <cp:lastModifiedBy>recare@yeah.net</cp:lastModifiedBy>
  <cp:revision>5</cp:revision>
  <dcterms:created xsi:type="dcterms:W3CDTF">2020-09-30T18:28:58Z</dcterms:created>
  <dcterms:modified xsi:type="dcterms:W3CDTF">2020-09-30T22:26:38Z</dcterms:modified>
</cp:coreProperties>
</file>