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9" r:id="rId7"/>
    <p:sldId id="267" r:id="rId8"/>
    <p:sldId id="261" r:id="rId9"/>
    <p:sldId id="262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93648-CA49-7946-9A2C-C4BD93CCA99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8E2F-F468-7742-B870-49F27234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45BE-D7F2-2C4D-8D3E-D14AB3F34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20D3-61F8-B449-AD1E-5F7D9C88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909B-5EFA-1345-9D17-BCED6BCA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BC91-081A-E540-8A51-B588FE8889A0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A5B2-DEBD-8345-B6F1-ABA4EEC7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4C4-718E-7A41-A1C3-2AA03806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E015-2833-BF4A-8089-E67AEC7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2A203-8213-A24A-B194-D7A13088E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6953-1CFB-2F49-AB6E-B7E05392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58E4-F56C-A349-9426-114F0B37E5CE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13C0-A28E-A74D-9C69-CF96DAD7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F1F9-078B-B44B-8467-9DF712A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7B7E3-29B4-8547-A460-7C211E8B8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D844-FE67-A44B-A9BA-9D2798C31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A49D-6F26-5549-8ECB-853F751E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FD9E-4FA6-7441-8797-7F342B86DB4B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4A74-035A-6842-9942-580F8795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EDC0-A030-ED40-AE09-9FEBDAED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35A1-3C3A-1F47-87A9-6B55657F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3149-004E-9B4A-9D96-578FD963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47DD0-7536-6940-9561-11D7E8A9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6171-6D18-B54B-9619-6AE546BFBD35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4156-AF5E-0C4A-9596-B4B5BC9C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6405-6ECC-2844-AD89-DDE1EA4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1B13-2526-9E43-8344-781DF9E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03C4-68AA-954B-9255-5CD34C48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0154-1320-C942-986B-A0B65D7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EE82-F7F9-584E-AE02-57592C6DBF5D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F099-479A-EE4F-AED9-0B2E8B3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329A-58C6-BC4A-8150-8A7CD99D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7B71-ADDA-5B46-8F63-E15985C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27D5-DE6B-AE44-ADF4-077BD5932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495B-C8F0-004F-BEDE-FBBCBEB7E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23FC-6F34-5F4A-902C-6E7F8652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A2F3-3438-974C-A949-E777693D23D7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12AA4-5A29-0F49-8739-E417A3DA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5261-C7A8-BB4C-BB55-BC548DC2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500C-ED69-B044-921B-0A503C1A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A249-416D-A946-90F4-73BBE947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99DCA-132B-CE4C-9423-DF7A88D3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8E00A-ACF1-804B-BA15-89F56EFC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CB785-82E0-604B-9F31-8E0A9F85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C8795-7B3C-F949-B419-31601A03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5CCB-3FEC-4146-A404-243A00C40544}" type="datetime1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0185D-7BB9-324F-902F-78C79709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BE9B5-5925-ED40-9F86-CB2C10FE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3CD-8788-2741-AEFF-E76885CF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0AA6F-E008-7045-B7B9-8750A5D6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D110-0B92-F74A-8EE6-8429074DB213}" type="datetime1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FCA28-A518-044C-B899-8B4C19C0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78637-6F7E-AB45-8149-6A0167FC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D87E7-3C8F-ED40-8A48-D99A5889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E42E-5CF1-0743-AF5C-C3E36ABC8C57}" type="datetime1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6FD91-1BF2-4B43-A8CF-3DE97A72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4390-EBDE-174D-950E-A5254B8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E20C-327C-AE45-8D9E-BDF2D902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6E88-C4B0-7848-B179-E3016098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C96C-6252-4A4C-822A-3324D0A1C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9B29-B682-6D4E-908E-B2B9A776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A561-D3E2-F744-884A-1EED8546E2C7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11F0-1183-764C-BAC9-9B9070B2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615E7-7969-684B-8416-892EBD1A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0F03-F1A5-A84A-BF27-B7A22DDE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29258-C8CC-F443-A66F-4C6F5DDC1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340E5-FD20-5A47-92D9-A37EDE43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8BA3-AA11-A142-A549-3D6D9B9B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4697-941A-4B43-A1AA-CA7297F8A54F}" type="datetime1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A91E-0A97-BA4C-923F-E593EA6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91C8-945E-0143-BA4F-D5E83602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A3601-2D08-F342-92FE-05406533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8DEB3-05D2-BE42-93F4-7B0AEF2A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7397-870E-D545-B509-8BD3474A0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EA91-A96B-2F40-B386-4336D34C6B1A}" type="datetime1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635A-AD1C-7C41-95E2-A706F114F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A2C9-8A8E-8348-9678-50801262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60A9-530F-B148-9C53-70ECD6A6B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515-D6DC-B54A-AC41-521F7977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b="1" dirty="0" err="1"/>
              <a:t>EthBMC</a:t>
            </a:r>
            <a:r>
              <a:rPr lang="en-US" sz="5300" b="1" dirty="0"/>
              <a:t>: A Bounded Model Checker for Smart Contracts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426F-6B78-1D4E-83C2-315B63E7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Joel Frank, Cornelius Aschermann, and Thorsten </a:t>
            </a:r>
            <a:r>
              <a:rPr lang="en-US" dirty="0" err="1"/>
              <a:t>Holz</a:t>
            </a:r>
            <a:endParaRPr lang="en-US" dirty="0"/>
          </a:p>
          <a:p>
            <a:r>
              <a:rPr lang="en-US" dirty="0" err="1"/>
              <a:t>Usenix</a:t>
            </a:r>
            <a:r>
              <a:rPr lang="en-US" dirty="0"/>
              <a:t> ’20</a:t>
            </a:r>
          </a:p>
          <a:p>
            <a:endParaRPr lang="en-US" dirty="0"/>
          </a:p>
          <a:p>
            <a:r>
              <a:rPr lang="en-US" dirty="0"/>
              <a:t>Presenter: Kai Li</a:t>
            </a:r>
          </a:p>
        </p:txBody>
      </p:sp>
    </p:spTree>
    <p:extLst>
      <p:ext uri="{BB962C8B-B14F-4D97-AF65-F5344CB8AC3E}">
        <p14:creationId xmlns:p14="http://schemas.microsoft.com/office/powerpoint/2010/main" val="134912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2933-834F-BB49-A307-C4A63ECC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4B1F5-0CF1-CE4A-9B3C-2F57E90C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1793"/>
            <a:ext cx="10515600" cy="26487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2761-B4DD-8147-B9C7-69D60454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65AA-C465-DA45-A946-06717C36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168" y="1029967"/>
            <a:ext cx="4036334" cy="44323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Q&amp;A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7454DE15-FFAD-42D5-B0C4-707E2535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94F2C-45FE-0D41-BB57-5D4EE5AB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0086" y="6492240"/>
            <a:ext cx="130371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665CCBC-7D24-2E48-9E06-F998717C5BEF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6988-A26D-A34F-875F-96C75726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Background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5CC9-76DF-6D48-AAB9-32D38984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Ethereum </a:t>
            </a:r>
          </a:p>
          <a:p>
            <a:pPr lvl="1"/>
            <a:r>
              <a:rPr lang="en-US" sz="2000" dirty="0"/>
              <a:t>Smart contract: programs written by Turing-complete language - </a:t>
            </a:r>
            <a:r>
              <a:rPr lang="en-US" sz="2000" b="1" dirty="0"/>
              <a:t>solidity</a:t>
            </a:r>
          </a:p>
          <a:p>
            <a:pPr lvl="1"/>
            <a:r>
              <a:rPr lang="en-US" sz="2000" dirty="0"/>
              <a:t>Ethereum Virtual Machine (</a:t>
            </a:r>
            <a:r>
              <a:rPr lang="en-US" sz="2000" b="1" dirty="0"/>
              <a:t>EVM</a:t>
            </a:r>
            <a:r>
              <a:rPr lang="en-US" sz="2000" dirty="0"/>
              <a:t>)</a:t>
            </a:r>
          </a:p>
          <a:p>
            <a:pPr lvl="2"/>
            <a:r>
              <a:rPr lang="en-US" dirty="0"/>
              <a:t>Stack-based machine (pop/push)</a:t>
            </a:r>
          </a:p>
          <a:p>
            <a:pPr lvl="2"/>
            <a:r>
              <a:rPr lang="en-US" dirty="0"/>
              <a:t>Each value having a 256-bit (32 bytes) word size</a:t>
            </a:r>
          </a:p>
          <a:p>
            <a:pPr lvl="2"/>
            <a:endParaRPr lang="en-US" dirty="0"/>
          </a:p>
          <a:p>
            <a:pPr lvl="1"/>
            <a:r>
              <a:rPr lang="en-US" sz="2000" dirty="0"/>
              <a:t>Three different types of memory:</a:t>
            </a:r>
          </a:p>
          <a:p>
            <a:pPr lvl="2"/>
            <a:r>
              <a:rPr lang="en-US" b="1" dirty="0"/>
              <a:t>Storage</a:t>
            </a:r>
            <a:r>
              <a:rPr lang="en-US" dirty="0"/>
              <a:t>: a persistent key-value store, mapping 256-bit keys to 256-bit values.</a:t>
            </a:r>
          </a:p>
          <a:p>
            <a:pPr lvl="2"/>
            <a:r>
              <a:rPr lang="en-US" b="1" dirty="0" err="1"/>
              <a:t>Calldata</a:t>
            </a:r>
            <a:r>
              <a:rPr lang="en-US" dirty="0"/>
              <a:t>: a users input in the ‘data’ field of a transaction</a:t>
            </a:r>
          </a:p>
          <a:p>
            <a:pPr lvl="2"/>
            <a:r>
              <a:rPr lang="en-US" b="1" dirty="0"/>
              <a:t>Execution memory</a:t>
            </a:r>
            <a:r>
              <a:rPr lang="en-US" dirty="0"/>
              <a:t>: volatile memory, like a heap.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00028-D427-3640-AB4F-B82EE7E5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034E5-0BFA-D94E-80A1-8CBF6701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5678928" cy="12058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Challenges of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DB76F-703B-8441-87E1-0F70CCE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325" y="2411901"/>
            <a:ext cx="4106258" cy="1541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FCF7-715B-9E4A-83EB-9FC94C15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1. Keccak</a:t>
            </a:r>
          </a:p>
          <a:p>
            <a:pPr lvl="1"/>
            <a:r>
              <a:rPr lang="en-US" dirty="0"/>
              <a:t>Used to address KVs in a mapping </a:t>
            </a:r>
          </a:p>
          <a:p>
            <a:pPr lvl="1"/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Memcopy</a:t>
            </a:r>
            <a:r>
              <a:rPr lang="en-US" sz="2400" dirty="0"/>
              <a:t>-like Instructions </a:t>
            </a:r>
          </a:p>
          <a:p>
            <a:pPr lvl="1"/>
            <a:r>
              <a:rPr lang="en-US" dirty="0"/>
              <a:t>String is an unbounded data </a:t>
            </a:r>
          </a:p>
          <a:p>
            <a:pPr lvl="1"/>
            <a:r>
              <a:rPr lang="en-US" dirty="0"/>
              <a:t>CALLDATACOPY instruction to copy </a:t>
            </a:r>
          </a:p>
          <a:p>
            <a:pPr marL="457200" lvl="1" indent="0">
              <a:buNone/>
            </a:pPr>
            <a:r>
              <a:rPr lang="en-US" dirty="0"/>
              <a:t>   the entire input to execution memory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3. Inter-Contract Communication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B7A407-9145-9447-9CEC-8C18A2B9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835" y="4393827"/>
            <a:ext cx="4106258" cy="2154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4B530-D2EF-F448-9F50-350DCC42F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325" y="318807"/>
            <a:ext cx="4412627" cy="1713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1250-7128-7B4C-9986-40D8649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BE57-E8FF-CB43-8EDF-1692BDF6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Bug &amp; Existing Analyzers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A4CD35-2B65-3248-A1C3-B20367547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99000" cy="424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71BEE-8A22-9E47-B8B2-5ECC9E54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2" y="1820863"/>
            <a:ext cx="5156200" cy="3530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08B83-C300-8949-95E9-FD2AA7DB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C186-B5F0-B849-BA76-B2D45F93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0D5F-A200-AE45-8AF0-E7834AAC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memory as a graph representation, connecting different memory regions when we copy from one to the 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work of </a:t>
            </a:r>
            <a:r>
              <a:rPr lang="en-US" dirty="0" err="1"/>
              <a:t>Sinz</a:t>
            </a:r>
            <a:r>
              <a:rPr lang="en-US" dirty="0"/>
              <a:t> et al. It models memory as a series of updates called the </a:t>
            </a:r>
            <a:r>
              <a:rPr lang="en-US" i="1" dirty="0"/>
              <a:t>memory modification graph</a:t>
            </a:r>
            <a:r>
              <a:rPr lang="en-US" dirty="0"/>
              <a:t>. We extend this graph notation to accommodate for the EVM characteristics, such as multiple memory regions.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7A630-40CB-0543-80A3-2BECE5B5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06E3-9E22-8741-9369-8F416DFC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Solution to Inter-communication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D0E9-25B7-2A40-B5B8-C4BE352AA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" r="1" b="1"/>
          <a:stretch/>
        </p:blipFill>
        <p:spPr>
          <a:xfrm>
            <a:off x="626850" y="2499015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897A-471E-C14F-9907-087D9AB5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018806"/>
            <a:ext cx="3872243" cy="415339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setup an </a:t>
            </a:r>
            <a:r>
              <a:rPr lang="en-US" sz="2400" i="1" dirty="0"/>
              <a:t>ASMA </a:t>
            </a:r>
            <a:r>
              <a:rPr lang="en-US" sz="2400" dirty="0"/>
              <a:t>to simulate the execution of contract A, resulting in an execution tree for A</a:t>
            </a:r>
          </a:p>
          <a:p>
            <a:endParaRPr lang="en-US" sz="2400" dirty="0"/>
          </a:p>
          <a:p>
            <a:r>
              <a:rPr lang="en-US" sz="2400" dirty="0"/>
              <a:t>When encounter a message call to contract B, set up </a:t>
            </a:r>
            <a:r>
              <a:rPr lang="en-US" sz="2400" i="1" dirty="0"/>
              <a:t>ASMB</a:t>
            </a:r>
            <a:r>
              <a:rPr lang="en-US" sz="2400" dirty="0"/>
              <a:t>, run through the entire execution and then fork the execution tree for each state </a:t>
            </a:r>
            <a:r>
              <a:rPr lang="el-GR" sz="2400" dirty="0"/>
              <a:t>σ</a:t>
            </a:r>
            <a:r>
              <a:rPr lang="en-US" sz="2400" dirty="0" err="1"/>
              <a:t>i</a:t>
            </a:r>
            <a:r>
              <a:rPr lang="en-US" sz="2400" dirty="0"/>
              <a:t> ∈ </a:t>
            </a:r>
            <a:r>
              <a:rPr lang="el-GR" sz="2400" dirty="0"/>
              <a:t>σ</a:t>
            </a:r>
            <a:r>
              <a:rPr lang="en-US" sz="2400" dirty="0"/>
              <a:t>h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2A3F-64C4-A74D-9B63-9222CBCA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831-2FFE-B047-A54A-36853F3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Keccak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6107-31C5-4744-AA19-AB2E8D8A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19" y="1511300"/>
            <a:ext cx="10515600" cy="4351338"/>
          </a:xfrm>
        </p:spPr>
        <p:txBody>
          <a:bodyPr/>
          <a:lstStyle/>
          <a:p>
            <a:r>
              <a:rPr lang="en-US" dirty="0"/>
              <a:t>A special encoding scheme based on the idea that Keccak is a </a:t>
            </a:r>
            <a:r>
              <a:rPr lang="en-US" i="1" dirty="0"/>
              <a:t>binding </a:t>
            </a:r>
            <a:r>
              <a:rPr lang="en-US" dirty="0"/>
              <a:t>function.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3C8BB-FA7C-2A48-BEBF-E204FAB2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00275"/>
            <a:ext cx="4886325" cy="43513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73FB-57A9-0A4E-9EB9-62E10D58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1CA0A-EED7-6643-A322-BD8AF28B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Implementation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991CC2-9EED-4744-8926-B8101D83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6" r="4352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4637EF-41C3-F74E-9B91-2CDA3B3870F9}"/>
              </a:ext>
            </a:extLst>
          </p:cNvPr>
          <p:cNvSpPr txBox="1">
            <a:spLocks/>
          </p:cNvSpPr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Symbolic Executor</a:t>
            </a:r>
          </a:p>
          <a:p>
            <a:pPr lvl="1"/>
            <a:r>
              <a:rPr lang="en-US" sz="1400" dirty="0"/>
              <a:t>Explores the contract in a breadth-first search. </a:t>
            </a:r>
          </a:p>
          <a:p>
            <a:pPr lvl="1"/>
            <a:r>
              <a:rPr lang="en-US" sz="1400" dirty="0"/>
              <a:t>To assert satisfiability of a given code path query the backend SMT solver, Yices2.</a:t>
            </a:r>
          </a:p>
          <a:p>
            <a:r>
              <a:rPr lang="en-US" sz="1400" b="1" dirty="0"/>
              <a:t>Detection Module </a:t>
            </a:r>
          </a:p>
          <a:p>
            <a:pPr lvl="1"/>
            <a:r>
              <a:rPr lang="en-US" sz="1400" dirty="0"/>
              <a:t>Encode the attacker’s goal using additional path constraints (balance increased!)</a:t>
            </a:r>
          </a:p>
          <a:p>
            <a:r>
              <a:rPr lang="en-US" sz="1400" b="1" dirty="0"/>
              <a:t>Validation Module </a:t>
            </a:r>
          </a:p>
          <a:p>
            <a:pPr lvl="1"/>
            <a:r>
              <a:rPr lang="en-US" sz="1400" dirty="0"/>
              <a:t>Use SMT to generate valid transactions for every state</a:t>
            </a:r>
          </a:p>
          <a:p>
            <a:pPr lvl="1"/>
            <a:r>
              <a:rPr lang="en-US" sz="1400" dirty="0"/>
              <a:t>Simulate the attack in an offline fashion (private chain)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4818-6813-2B45-A26B-6A167442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DAB0-06FF-5947-9C74-E579EF1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Large Scale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BBF914-7298-4842-9259-F9A9F901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00250"/>
            <a:ext cx="10363200" cy="3814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CB09A-2F42-C443-AB57-CEB93477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60A9-530F-B148-9C53-70ECD6A6B4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374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EthBMC: A Bounded Model Checker for Smart Contracts  </vt:lpstr>
      <vt:lpstr>Background</vt:lpstr>
      <vt:lpstr>Challenges of Analysis </vt:lpstr>
      <vt:lpstr>Parity Bug &amp; Existing Analyzers</vt:lpstr>
      <vt:lpstr>Modeling the Memory</vt:lpstr>
      <vt:lpstr>Solution to Inter-communication </vt:lpstr>
      <vt:lpstr>Solution to Keccak</vt:lpstr>
      <vt:lpstr>Implementation</vt:lpstr>
      <vt:lpstr>Evaluation – Large Scale</vt:lpstr>
      <vt:lpstr>Ablation Study</vt:lpstr>
      <vt:lpstr>  Thank you!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EthBMC: A Bounded Model Checker for Smart Contracts  </dc:title>
  <dc:creator>recare@yeah.net</dc:creator>
  <cp:lastModifiedBy>recare@yeah.net</cp:lastModifiedBy>
  <cp:revision>12</cp:revision>
  <dcterms:created xsi:type="dcterms:W3CDTF">2020-11-02T16:28:47Z</dcterms:created>
  <dcterms:modified xsi:type="dcterms:W3CDTF">2020-11-02T22:40:15Z</dcterms:modified>
</cp:coreProperties>
</file>