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3" r:id="rId6"/>
    <p:sldId id="267" r:id="rId7"/>
    <p:sldId id="268" r:id="rId8"/>
    <p:sldId id="269" r:id="rId9"/>
    <p:sldId id="261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63"/>
  </p:normalViewPr>
  <p:slideViewPr>
    <p:cSldViewPr snapToGrid="0" snapToObjects="1">
      <p:cViewPr varScale="1">
        <p:scale>
          <a:sx n="115" d="100"/>
          <a:sy n="115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5F24B-0FCF-AE47-95C0-3A30C2A260FB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2F4BE-19B4-A64C-B672-44BF8C89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2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89F5-47A4-D448-925F-5A92E31D4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6619C-A8AD-DC47-BCF7-647064F26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AA4C8-C4E4-A143-96FD-B0D2E749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B7AB-8291-5945-9AD2-AC82E292D7BA}" type="datetime1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38E0-C39B-FA43-AA93-FAB9CC77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EFBF-C6EC-334B-B340-466C6E53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6FFD-3B37-9A42-B9AD-3AF75B10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7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2417-E56E-3540-90EF-0C1FC6DB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5FDB4-268D-1C4E-8E6D-61A7A0A02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C2D0F-4311-4847-9E4C-A13CC93C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7490-E2DC-FA47-8A3B-2D7C22813C95}" type="datetime1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AC97D-9C4E-904F-B00A-0077F937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A97B3-D507-8A4C-98A9-676E7322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6FFD-3B37-9A42-B9AD-3AF75B10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0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EAFAA-960D-3B45-ADFF-A6640B5AB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5A858-2E1D-BD43-AF99-5662CCD4C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9A02F-3C3B-EA4E-8BD4-5D5FC159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FF3D-A182-E142-856E-21CECF8504F6}" type="datetime1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70FB-DF46-EB46-BF88-92535F9F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067C5-C2B8-4F4F-B113-EF441F40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6FFD-3B37-9A42-B9AD-3AF75B10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8928-8C62-8240-901E-843F6E2D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AAA1-6599-344A-B243-3E133938D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C4885-DCD4-EF42-B371-CFD150D2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EF3-FC1A-1645-B2A7-C20145B4CFA6}" type="datetime1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2C6DE-ACC8-1D4F-B452-D42724A1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86811-6053-2E4C-A452-9035BC66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6FFD-3B37-9A42-B9AD-3AF75B10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3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76A6-6CDB-C14E-856C-425A69EA5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783C0-35DA-B34F-B0AF-4CD714319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521C8-15C7-D94B-BDF5-6D017669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6B5-7983-3549-9109-A699C32E6A63}" type="datetime1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C3D2F-0756-B640-B740-B83E295E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3146A-EB9C-EE42-89B8-ABA3B153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6FFD-3B37-9A42-B9AD-3AF75B10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9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76B8-5773-1F4A-A710-C0AA980A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C2C5-8B60-F04C-BA27-8206D68D8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FAECC-4535-D643-BD92-AD29811D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45947-B0C2-174C-BD75-3BDC04D9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6349-B689-7F46-B5D1-19078E7F620E}" type="datetime1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B5EB1-A352-3242-BD28-AAD89408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BCD5E-FBB2-D247-A43A-4A28F291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6FFD-3B37-9A42-B9AD-3AF75B10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6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815C-217E-9249-B3B4-D881BC2D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5D3A2-A810-054D-A781-8EDDB6C46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E78E2-F6D4-8B40-AA5F-FA0A10466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E6D7F-F33B-6244-A43A-935DC2806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34DD8-743A-7C4A-9476-9ED081E71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03615-1638-CC47-BAED-F74FB547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1F55-B513-414E-A0DA-47FF8A86851F}" type="datetime1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CB9B7-8B11-0C43-9555-5EF89333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09EAC-8509-4F4E-9543-B9A6382E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6FFD-3B37-9A42-B9AD-3AF75B10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2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248E-6976-7E48-8AC3-3E42F496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9FA8B-66DC-744D-ACFE-E3101926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027D-9C23-3E4E-B25A-FE145D28A58C}" type="datetime1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3BF3-0FDF-B74C-BD66-7B1A0265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A72E9-ECB6-6E4F-A5F8-DFD61B0E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6FFD-3B37-9A42-B9AD-3AF75B10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8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9C93D-ACFB-3E4A-B450-7571DBF8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CC92-A8B2-F343-8EE8-C4A68DF89FCB}" type="datetime1">
              <a:rPr lang="en-US" smtClean="0"/>
              <a:t>11/12/20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4DDC4-214F-CC4B-AD94-BA82DA83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6A5A4-43F9-2C49-8B5F-55D7BC3E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6FFD-3B37-9A42-B9AD-3AF75B10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926F-F4A6-D743-8D16-847D31E9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5DB18-255F-1842-A4A5-2AA007FBD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B26DD-F571-034E-A819-5529F0AD8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F54D8-9522-464C-B980-9E418DFB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77E4-AC75-9247-B898-21E7A9894B00}" type="datetime1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81392-0DBF-8A4A-BB9D-C7E44A24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A9EBA-5377-9247-B055-B4D7AE7D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6FFD-3B37-9A42-B9AD-3AF75B10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1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F80E-4058-7C48-B15A-23704E5E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951AB-73E7-FE4A-95C6-FAB7169D7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332A1-4A58-CA4E-A13F-5E88B7375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CC6D3-D585-9E48-BFAC-6902D9DF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7673-2CD1-D942-A90B-24461336408A}" type="datetime1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15882-16C0-154C-BCC7-14FA470C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9FF48-D79D-584C-8390-6DA25B31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6FFD-3B37-9A42-B9AD-3AF75B10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9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C1F9C-534C-7140-910A-FEF8FC9E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8E06E-830F-3047-928C-1BDA0C66D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23ABD-D5D8-E84B-82A0-4F4F66FFB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AFC41-9204-9440-80AE-87C76E933E2F}" type="datetime1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A2588-0EEF-2042-8E9A-2D4D428AC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3D0AF-54D3-484D-AD37-3CB59AFFD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C6FFD-3B37-9A42-B9AD-3AF75B10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8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06F2-70C0-5C48-AD12-73F6AD99C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AC-Key: Adaptive Caching for LSM-based Key-Value Stores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4C15F-FBA5-6443-8D62-EC9B064E9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Fenggang</a:t>
            </a:r>
            <a:r>
              <a:rPr lang="en-US" dirty="0"/>
              <a:t> Wu, Ming-Hong Yang, Baoquan Zhang, and David H.C. Du</a:t>
            </a:r>
          </a:p>
          <a:p>
            <a:r>
              <a:rPr lang="en-US" dirty="0"/>
              <a:t>ATC ‘20</a:t>
            </a:r>
          </a:p>
          <a:p>
            <a:r>
              <a:rPr lang="en-US" b="1" dirty="0"/>
              <a:t>Presenter: Kai Li</a:t>
            </a:r>
          </a:p>
        </p:txBody>
      </p:sp>
    </p:spTree>
    <p:extLst>
      <p:ext uri="{BB962C8B-B14F-4D97-AF65-F5344CB8AC3E}">
        <p14:creationId xmlns:p14="http://schemas.microsoft.com/office/powerpoint/2010/main" val="24102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EE5D-924D-0548-AF14-7419861E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Extensive Evaluations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231886-610E-4740-A2FC-12F4AF953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675" y="4250420"/>
            <a:ext cx="10515600" cy="20734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11B803-56C6-B447-B3FE-96CFBBFA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1408906"/>
            <a:ext cx="9004300" cy="2692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2AA46C-8F17-1D4C-B6D1-43C5F4C2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6FFD-3B37-9A42-B9AD-3AF75B101D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0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65AA-C465-DA45-A946-06717C36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168" y="1029967"/>
            <a:ext cx="4036334" cy="443230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Q&amp;A</a:t>
            </a:r>
          </a:p>
        </p:txBody>
      </p:sp>
      <p:pic>
        <p:nvPicPr>
          <p:cNvPr id="8" name="Graphic 7" descr="Questions">
            <a:extLst>
              <a:ext uri="{FF2B5EF4-FFF2-40B4-BE49-F238E27FC236}">
                <a16:creationId xmlns:a16="http://schemas.microsoft.com/office/drawing/2014/main" id="{7454DE15-FFAD-42D5-B0C4-707E2535C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612" y="666728"/>
            <a:ext cx="5465791" cy="54657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94F2C-45FE-0D41-BB57-5D4EE5AB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0086" y="6492240"/>
            <a:ext cx="1303713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665CCBC-7D24-2E48-9E06-F998717C5BEF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1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5E91-40D1-314D-ADE3-305F8356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4A506-5563-B24E-BC47-29D238138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 enterprise workloads, read operations exhibit “</a:t>
            </a:r>
            <a:r>
              <a:rPr lang="en-US" sz="3200" b="1" dirty="0"/>
              <a:t>hot spots</a:t>
            </a:r>
            <a:r>
              <a:rPr lang="en-US" sz="3200" dirty="0"/>
              <a:t>” in LSM-tree-based KVSs (LSM-KVS) for both point lookups and range queries.</a:t>
            </a:r>
          </a:p>
          <a:p>
            <a:r>
              <a:rPr lang="en-US" sz="3200" b="1" dirty="0"/>
              <a:t>Caching</a:t>
            </a:r>
            <a:r>
              <a:rPr lang="en-US" sz="3200" dirty="0"/>
              <a:t> “hot spots” can improve read performance.</a:t>
            </a:r>
          </a:p>
          <a:p>
            <a:r>
              <a:rPr lang="en-US" sz="3200" dirty="0"/>
              <a:t>Three type of entries that can be cached in LSM-KVS: Block, Key-Value (KV), and Key-Pointer (KP).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80890-D92C-D442-A905-C2BD879F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6FFD-3B37-9A42-B9AD-3AF75B101D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2FFE-DBF4-5441-8925-E9DDF7FA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27B25-8B3B-9646-A083-2E2E8BEFF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54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Caching LSM-KVS is </a:t>
            </a:r>
            <a:r>
              <a:rPr lang="en-US" b="1" dirty="0"/>
              <a:t>challenging</a:t>
            </a:r>
          </a:p>
          <a:p>
            <a:pPr lvl="1"/>
            <a:r>
              <a:rPr lang="en-US" dirty="0"/>
              <a:t>Data have different sizes/levels -&gt; different cache costs/benefits</a:t>
            </a:r>
          </a:p>
          <a:p>
            <a:pPr lvl="2"/>
            <a:r>
              <a:rPr lang="en-US" dirty="0"/>
              <a:t>Cache a record at a deeper level can bring more benefits, as it reduces more storage IOs</a:t>
            </a:r>
          </a:p>
          <a:p>
            <a:pPr lvl="1"/>
            <a:r>
              <a:rPr lang="en-US" dirty="0"/>
              <a:t>Different type of read: point lookup, range query</a:t>
            </a:r>
          </a:p>
          <a:p>
            <a:pPr lvl="2"/>
            <a:r>
              <a:rPr lang="en-US" b="1" dirty="0"/>
              <a:t>Cache a block </a:t>
            </a:r>
            <a:r>
              <a:rPr lang="en-US" dirty="0"/>
              <a:t>favors range query</a:t>
            </a:r>
          </a:p>
          <a:p>
            <a:pPr lvl="2"/>
            <a:r>
              <a:rPr lang="en-US" b="1" dirty="0"/>
              <a:t>Cache a KV/KP </a:t>
            </a:r>
            <a:r>
              <a:rPr lang="en-US" dirty="0"/>
              <a:t>favors point query</a:t>
            </a:r>
          </a:p>
          <a:p>
            <a:pPr lvl="2"/>
            <a:r>
              <a:rPr lang="en-US" dirty="0"/>
              <a:t>When value size is </a:t>
            </a:r>
            <a:r>
              <a:rPr lang="en-US" b="1" dirty="0"/>
              <a:t>large</a:t>
            </a:r>
          </a:p>
          <a:p>
            <a:pPr lvl="3"/>
            <a:r>
              <a:rPr lang="en-US" dirty="0"/>
              <a:t>Cache a KP is more space-efficient than cache a KV</a:t>
            </a:r>
          </a:p>
          <a:p>
            <a:r>
              <a:rPr lang="en-US" dirty="0"/>
              <a:t>Existing caching schemes are not effective</a:t>
            </a:r>
          </a:p>
          <a:p>
            <a:pPr lvl="1"/>
            <a:r>
              <a:rPr lang="en-US" dirty="0"/>
              <a:t>Only consider one or two types of entries to cache among KV, KP, and block</a:t>
            </a:r>
          </a:p>
          <a:p>
            <a:pPr lvl="1"/>
            <a:r>
              <a:rPr lang="en-US" dirty="0"/>
              <a:t>Fixed allocated cache size for one type of entry</a:t>
            </a:r>
          </a:p>
          <a:p>
            <a:pPr lvl="1"/>
            <a:r>
              <a:rPr lang="en-US" dirty="0"/>
              <a:t>Not efficient for dynamic workloads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99446-CA77-6A41-9936-B2D91FBB2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4010654"/>
            <a:ext cx="10201275" cy="20804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6F4D84-D74A-D847-9EBF-27D97E86A8AF}"/>
              </a:ext>
            </a:extLst>
          </p:cNvPr>
          <p:cNvSpPr txBox="1"/>
          <p:nvPr/>
        </p:nvSpPr>
        <p:spPr>
          <a:xfrm>
            <a:off x="838200" y="6439229"/>
            <a:ext cx="4909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https://</a:t>
            </a:r>
            <a:r>
              <a:rPr lang="en-US" sz="1200" dirty="0" err="1"/>
              <a:t>www.usenix.org</a:t>
            </a:r>
            <a:r>
              <a:rPr lang="en-US" sz="1200" dirty="0"/>
              <a:t>/system/files/atc20-paper107-slides-wu.pdf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EECC-1427-2747-91FF-D611E9F5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6FFD-3B37-9A42-B9AD-3AF75B101D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7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2959-0104-8C45-BE35-4DEC147A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Size Adjustment with Ghost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E046-A519-F949-96D2-A641DBFDD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3" y="1504610"/>
            <a:ext cx="6933154" cy="4351338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sz="3600" dirty="0"/>
              <a:t>Adaptive Replacement Cache (ARC)</a:t>
            </a:r>
          </a:p>
          <a:p>
            <a:pPr lvl="1"/>
            <a:r>
              <a:rPr lang="en-US" sz="3200" dirty="0"/>
              <a:t>Real Cache + Ghost Cache</a:t>
            </a:r>
          </a:p>
          <a:p>
            <a:pPr lvl="1"/>
            <a:r>
              <a:rPr lang="en-US" sz="3200" dirty="0"/>
              <a:t>Ghost Cache hit will push the </a:t>
            </a:r>
          </a:p>
          <a:p>
            <a:pPr marL="457200" lvl="1" indent="0">
              <a:buNone/>
            </a:pPr>
            <a:r>
              <a:rPr lang="en-US" sz="3200" dirty="0"/>
              <a:t>   boundary</a:t>
            </a:r>
          </a:p>
          <a:p>
            <a:pPr lvl="1"/>
            <a:r>
              <a:rPr lang="en-US" sz="3200" dirty="0"/>
              <a:t>Adaptive to different cache components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B0294-E991-A348-8217-00C2D021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807" y="1783727"/>
            <a:ext cx="4613503" cy="397918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AF126-CC63-0041-BA88-0EC391D1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6FFD-3B37-9A42-B9AD-3AF75B101D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959E-72F7-AC4B-B121-44A70699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AC-Key: Hierarchical Adaptive Caching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E537-BE63-3146-A2F4-B85E70A2B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Upper Level: Point Cache vs Block Cache</a:t>
            </a:r>
          </a:p>
          <a:p>
            <a:pPr marL="0" indent="0" algn="ctr">
              <a:buNone/>
            </a:pPr>
            <a:r>
              <a:rPr lang="en-US" dirty="0"/>
              <a:t>Lower level: KV Cache vs KP cache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6B15A-9A1C-E14F-883F-F0472486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3146426"/>
            <a:ext cx="8601075" cy="334644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9CFE8-41F5-9043-9EB1-5E3CF26C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6FFD-3B37-9A42-B9AD-3AF75B101D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1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2A0F-98E5-AE48-BC9F-E09EA3E4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Get </a:t>
            </a:r>
            <a:r>
              <a:rPr lang="en-US" dirty="0"/>
              <a:t>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72C36-1286-F949-8957-5826B7765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Case I</a:t>
            </a:r>
            <a:r>
              <a:rPr lang="en-US" dirty="0"/>
              <a:t>: Hit in KV Cache </a:t>
            </a:r>
          </a:p>
          <a:p>
            <a:pPr lvl="1"/>
            <a:r>
              <a:rPr lang="en-US" dirty="0"/>
              <a:t>The value is returned without any I/O incurred.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i="1" dirty="0"/>
              <a:t>Case II</a:t>
            </a:r>
            <a:r>
              <a:rPr lang="en-US" dirty="0"/>
              <a:t>: Miss in KV Cache but hit in KP Cache.</a:t>
            </a:r>
          </a:p>
          <a:p>
            <a:pPr lvl="1"/>
            <a:r>
              <a:rPr lang="en-US" dirty="0"/>
              <a:t>Check Block Cache (and bring to Block Cache if missing)</a:t>
            </a:r>
          </a:p>
          <a:p>
            <a:pPr lvl="1"/>
            <a:r>
              <a:rPr lang="en-US" dirty="0"/>
              <a:t>Promote KP Cache to KV Cache</a:t>
            </a:r>
          </a:p>
          <a:p>
            <a:pPr lvl="1"/>
            <a:endParaRPr lang="en-US" dirty="0"/>
          </a:p>
          <a:p>
            <a:r>
              <a:rPr lang="en-US" i="1" dirty="0"/>
              <a:t>Case III</a:t>
            </a:r>
            <a:r>
              <a:rPr lang="en-US" dirty="0"/>
              <a:t>: Miss both in KV Cache and KP Cache.</a:t>
            </a:r>
          </a:p>
          <a:p>
            <a:pPr lvl="1"/>
            <a:r>
              <a:rPr lang="en-US" dirty="0"/>
              <a:t>Search every sorted run level by level </a:t>
            </a:r>
          </a:p>
          <a:p>
            <a:pPr lvl="1"/>
            <a:r>
              <a:rPr lang="en-US" dirty="0"/>
              <a:t>Move into KP 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3A05A-57B1-FF43-A51A-853010E4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6FFD-3B37-9A42-B9AD-3AF75B101D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6E0F-3CAE-EE40-A22F-B1559FE8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 and Compaction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781A-0F30-A44F-B395-D30455DFC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 the caches only in flushing time, not during </a:t>
            </a:r>
            <a:r>
              <a:rPr lang="en-US" i="1" dirty="0"/>
              <a:t>Put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AC-Key updates KP and block Caches when compaction affects any of cached KP entries or blocks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01E5-3F6C-914D-A637-C3A00D80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6FFD-3B37-9A42-B9AD-3AF75B101D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2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99709F6-819A-4A9B-B299-52B516DA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56BBB-7B91-4BF1-8CC5-4F1F5C3E0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331C4F13-3AB4-4BD8-B1A2-76809863E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52D8231F-00FF-4EE0-B405-28CC397CF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C80BB271-C270-4FB5-B9F1-D81F239ED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1BDA5F0C-5FEC-4DA5-A154-3EC7AA690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42B9BC-62E1-4F01-AE2D-4143126B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4AF055-9E4C-0648-AA1C-DFE1CC43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Caching Efficiency Factor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2F22F-DE02-DA4D-84D6-A0A73A0F2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936" y="2543174"/>
            <a:ext cx="5695816" cy="381476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To quantitively analyze the trade-off between the costs and benefits of the cache entries</a:t>
            </a:r>
          </a:p>
          <a:p>
            <a:pPr lvl="1"/>
            <a:r>
              <a:rPr lang="en-US" sz="2000" dirty="0"/>
              <a:t>Target Boundary Adjustment by </a:t>
            </a:r>
            <a:r>
              <a:rPr lang="en-US" sz="2000" i="1" dirty="0"/>
              <a:t>Caching Efficiency Factor E</a:t>
            </a:r>
            <a:endParaRPr lang="en-US" sz="2400" dirty="0"/>
          </a:p>
          <a:p>
            <a:pPr lvl="1"/>
            <a:r>
              <a:rPr lang="en-US" sz="2000" dirty="0"/>
              <a:t>Adjustment</a:t>
            </a:r>
            <a:r>
              <a:rPr lang="en-US" sz="1600" dirty="0"/>
              <a:t> </a:t>
            </a:r>
            <a:r>
              <a:rPr lang="en-US" dirty="0"/>
              <a:t>∆ = </a:t>
            </a:r>
            <a:r>
              <a:rPr lang="en-US" i="1" dirty="0" err="1"/>
              <a:t>kE</a:t>
            </a:r>
            <a:r>
              <a:rPr lang="en-US" i="1" dirty="0"/>
              <a:t> 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D7FEB-F5FC-3D4D-81CB-4FEDA9D7A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139" y="3724646"/>
            <a:ext cx="4407962" cy="1417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9295D3-2FB8-CC45-8CD3-55C9F44FE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139" y="5445936"/>
            <a:ext cx="4407962" cy="1092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55BF2E-B74B-AC4E-9389-F4EEAB4E1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139" y="2328604"/>
            <a:ext cx="4407962" cy="1164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26751-C8EC-EF49-BBD2-E8B273A9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6FFD-3B37-9A42-B9AD-3AF75B101D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2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2EBB-A36C-BC49-9B8C-1E3FEB85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8D7D-63EB-2547-9871-065857A72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on </a:t>
            </a:r>
            <a:r>
              <a:rPr lang="en-US" dirty="0" err="1"/>
              <a:t>RocksDB</a:t>
            </a:r>
            <a:r>
              <a:rPr lang="en-US" dirty="0"/>
              <a:t>, 5.6K </a:t>
            </a:r>
            <a:r>
              <a:rPr lang="en-US" dirty="0" err="1"/>
              <a:t>LoC.</a:t>
            </a:r>
            <a:endParaRPr lang="en-US" dirty="0"/>
          </a:p>
          <a:p>
            <a:r>
              <a:rPr lang="en-US" dirty="0"/>
              <a:t>Compare </a:t>
            </a:r>
            <a:r>
              <a:rPr lang="en-US" i="1" dirty="0"/>
              <a:t>AC-Key</a:t>
            </a:r>
            <a:r>
              <a:rPr lang="en-US" dirty="0"/>
              <a:t> with </a:t>
            </a:r>
            <a:r>
              <a:rPr lang="en-US" i="1" dirty="0"/>
              <a:t>pure-</a:t>
            </a:r>
            <a:r>
              <a:rPr lang="en-US" i="1" dirty="0" err="1"/>
              <a:t>kv</a:t>
            </a:r>
            <a:r>
              <a:rPr lang="en-US" i="1" dirty="0"/>
              <a:t>, pure-</a:t>
            </a:r>
            <a:r>
              <a:rPr lang="en-US" i="1" dirty="0" err="1"/>
              <a:t>kp</a:t>
            </a:r>
            <a:r>
              <a:rPr lang="en-US" i="1" dirty="0"/>
              <a:t>, </a:t>
            </a:r>
            <a:r>
              <a:rPr lang="en-US" i="1" dirty="0" err="1"/>
              <a:t>rocksdb</a:t>
            </a:r>
            <a:r>
              <a:rPr lang="en-US" i="1" dirty="0"/>
              <a:t>, offline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D7C7C-0F4A-6D45-BBB1-EBAB30F5D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0" y="3014664"/>
            <a:ext cx="5197475" cy="329723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C2CFE-15AF-C64C-BCCE-669D719D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6FFD-3B37-9A42-B9AD-3AF75B101D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2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444</Words>
  <Application>Microsoft Macintosh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AC-Key: Adaptive Caching for LSM-based Key-Value Stores  </vt:lpstr>
      <vt:lpstr>Background</vt:lpstr>
      <vt:lpstr>Motivation</vt:lpstr>
      <vt:lpstr>Cache Size Adjustment with Ghost Cache</vt:lpstr>
      <vt:lpstr>AC-Key: Hierarchical Adaptive Caching </vt:lpstr>
      <vt:lpstr>Get Handling</vt:lpstr>
      <vt:lpstr>Flush and Compaction</vt:lpstr>
      <vt:lpstr>Caching Efficiency Factor </vt:lpstr>
      <vt:lpstr>Evaluation</vt:lpstr>
      <vt:lpstr>Extensive Evaluations</vt:lpstr>
      <vt:lpstr>  Thank you!     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AC-Key: Adaptive Caching for LSM-based Key-Value Stores  </dc:title>
  <dc:creator>recare@yeah.net</dc:creator>
  <cp:lastModifiedBy>recare@yeah.net</cp:lastModifiedBy>
  <cp:revision>6</cp:revision>
  <dcterms:created xsi:type="dcterms:W3CDTF">2020-11-12T04:55:40Z</dcterms:created>
  <dcterms:modified xsi:type="dcterms:W3CDTF">2020-11-12T21:29:14Z</dcterms:modified>
</cp:coreProperties>
</file>