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2" r:id="rId3"/>
    <p:sldId id="266" r:id="rId4"/>
    <p:sldId id="257" r:id="rId5"/>
    <p:sldId id="258" r:id="rId6"/>
    <p:sldId id="259" r:id="rId7"/>
    <p:sldId id="260" r:id="rId8"/>
    <p:sldId id="261" r:id="rId9"/>
    <p:sldId id="267" r:id="rId10"/>
    <p:sldId id="263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6" autoAdjust="0"/>
  </p:normalViewPr>
  <p:slideViewPr>
    <p:cSldViewPr>
      <p:cViewPr varScale="1">
        <p:scale>
          <a:sx n="93" d="100"/>
          <a:sy n="93" d="100"/>
        </p:scale>
        <p:origin x="-21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73AC6-A45E-40C3-BE90-F00AC2A4EBC1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1CA11-CF1F-4E20-8FB1-29E134379C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式子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为目标函数，求解最短的最大完工时间</a:t>
            </a:r>
            <a:endParaRPr lang="en-US" altLang="zh-CN" dirty="0" smtClean="0"/>
          </a:p>
          <a:p>
            <a:r>
              <a:rPr lang="zh-CN" altLang="en-US" dirty="0" smtClean="0"/>
              <a:t>约束条件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保证按照规定顺序处理每个作业的</a:t>
            </a:r>
            <a:r>
              <a:rPr lang="en-US" altLang="zh-CN" dirty="0" smtClean="0"/>
              <a:t>operations</a:t>
            </a:r>
          </a:p>
          <a:p>
            <a:r>
              <a:rPr lang="zh-CN" altLang="en-US" dirty="0" smtClean="0"/>
              <a:t>约束条件</a:t>
            </a:r>
            <a:r>
              <a:rPr lang="en-US" altLang="zh-CN" dirty="0" smtClean="0"/>
              <a:t>3</a:t>
            </a:r>
            <a:r>
              <a:rPr lang="zh-CN" altLang="en-US" dirty="0" smtClean="0"/>
              <a:t>保证每台</a:t>
            </a:r>
            <a:r>
              <a:rPr lang="en-US" altLang="zh-CN" dirty="0" smtClean="0"/>
              <a:t>machine</a:t>
            </a:r>
            <a:r>
              <a:rPr lang="zh-CN" altLang="en-US" dirty="0" smtClean="0"/>
              <a:t>同一时间只能处理一个作业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算法框架图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1CA11-CF1F-4E20-8FB1-29E134379CE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D01502-88E8-420A-9618-A4A4492D0C94}" type="datetimeFigureOut">
              <a:rPr lang="zh-CN" altLang="en-US" smtClean="0"/>
              <a:pPr/>
              <a:t>2019/4/26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F8948F7-24C2-4643-BBEC-8D55515C5C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18448" cy="18943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合作协同进化算法解决作业调度问题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A Cooperative </a:t>
            </a:r>
            <a:r>
              <a:rPr lang="en-US" altLang="zh-CN" sz="2000" dirty="0" err="1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Coevolutionary</a:t>
            </a:r>
            <a:r>
              <a:rPr lang="en-US" altLang="zh-CN" sz="2000" dirty="0" smtClean="0">
                <a:latin typeface="Arial" pitchFamily="34" charset="0"/>
                <a:ea typeface="Arial Unicode MS" pitchFamily="34" charset="-122"/>
                <a:cs typeface="Arial" pitchFamily="34" charset="0"/>
              </a:rPr>
              <a:t> Algorithm with Application to Job Shop Scheduling Problem</a:t>
            </a:r>
            <a:endParaRPr lang="zh-CN" altLang="en-US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21821117</a:t>
            </a:r>
          </a:p>
          <a:p>
            <a:r>
              <a:rPr lang="zh-CN" altLang="en-US" dirty="0" smtClean="0"/>
              <a:t>贾程皓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 smtClean="0"/>
              <a:t>程序使用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语言进行编写，实现多种群协同进化算法来求解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问题。</a:t>
            </a:r>
            <a:endParaRPr lang="en-US" altLang="zh-CN" dirty="0" smtClean="0"/>
          </a:p>
          <a:p>
            <a:r>
              <a:rPr lang="zh-CN" altLang="en-US" dirty="0" smtClean="0"/>
              <a:t>该程序以最小化最大加工时间为目标函数，在解空间内进行搜索求解。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zh-CN" altLang="en-US" dirty="0" smtClean="0"/>
              <a:t>如</a:t>
            </a:r>
            <a:r>
              <a:rPr lang="zh-CN" altLang="en-US" dirty="0" smtClean="0"/>
              <a:t>图为某次程序运行后截图，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个初始种群，在经过</a:t>
            </a:r>
            <a:r>
              <a:rPr lang="en-US" altLang="zh-CN" dirty="0" smtClean="0"/>
              <a:t>458400</a:t>
            </a:r>
            <a:r>
              <a:rPr lang="zh-CN" altLang="en-US" dirty="0" smtClean="0"/>
              <a:t>次迭代后，得到局部最优值。从曲线可以看出该求解方法有效。</a:t>
            </a:r>
            <a:endParaRPr lang="en-US" altLang="zh-CN" dirty="0" smtClean="0"/>
          </a:p>
        </p:txBody>
      </p:sp>
      <p:pic>
        <p:nvPicPr>
          <p:cNvPr id="1026" name="Picture 2" descr="G:\贾程皓\Figur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852936"/>
            <a:ext cx="4859153" cy="36450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zh-CN" altLang="en-US" dirty="0" smtClean="0"/>
              <a:t>为了更直观地看到结果，我使用较小的数据，生成甘特图如下。为其中前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台机器最终的不同工序的加工顺序和工时。</a:t>
            </a:r>
            <a:endParaRPr lang="en-US" altLang="zh-CN" dirty="0" smtClean="0"/>
          </a:p>
        </p:txBody>
      </p:sp>
      <p:pic>
        <p:nvPicPr>
          <p:cNvPr id="2050" name="Picture 2" descr="G:\贾程皓\捕获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212976"/>
            <a:ext cx="4838700" cy="2752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模型反思与改进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Improvement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zh-CN" altLang="en-US" dirty="0" smtClean="0"/>
              <a:t>使用协同进化算法求解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问题，在结合启发式算法来确定每台机器的第一道工序，以及选择合适的交叉算子、变异算子等方法的前提下，实验结果显示，其搜索时间和局部最优值都明显好于其他传统的基因算法求解结果，并且可以媲美一些启发式算法的结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mtClean="0"/>
              <a:t>还需要思考和有待优化的问题是，如何简化、分解复杂的问题，并且高效地选择协同进化的伙伴，是该方法的瓶颈，也是性能突破的关键。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问题定义与模型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编程实现与求解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模型反思与改进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问题定义与模型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shop problem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个作业和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台机器，每项作业由一组有确定进行时间并且要在有限台机器完成的操作（</a:t>
            </a:r>
            <a:r>
              <a:rPr lang="en-US" altLang="zh-CN" dirty="0" smtClean="0"/>
              <a:t>operations</a:t>
            </a:r>
            <a:r>
              <a:rPr lang="zh-CN" altLang="en-US" dirty="0" smtClean="0"/>
              <a:t>）组成。目标是在约束条件下，确定每项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的起始时间和结束时间，从而优化指标。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约束：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一项作业不能两次使用同一台机器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不同作业的</a:t>
            </a:r>
            <a:r>
              <a:rPr lang="en-US" altLang="zh-CN" dirty="0" smtClean="0"/>
              <a:t>operation</a:t>
            </a:r>
            <a:r>
              <a:rPr lang="zh-CN" altLang="en-US" dirty="0" smtClean="0"/>
              <a:t>之间没有偏向性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每台机器同一时间只能处理一个作业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Job shop problem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0664" cy="4873752"/>
          </a:xfrm>
        </p:spPr>
        <p:txBody>
          <a:bodyPr/>
          <a:lstStyle/>
          <a:p>
            <a:r>
              <a:rPr lang="zh-CN" altLang="en-US" dirty="0" smtClean="0"/>
              <a:t>数学定义</a:t>
            </a:r>
            <a:endParaRPr lang="en-US" altLang="zh-CN" dirty="0" smtClean="0"/>
          </a:p>
          <a:p>
            <a:r>
              <a:rPr lang="en-US" altLang="zh-CN" sz="1600" dirty="0" err="1" smtClean="0"/>
              <a:t>c_ik</a:t>
            </a:r>
            <a:r>
              <a:rPr lang="en-US" altLang="zh-CN" sz="1600" dirty="0" smtClean="0"/>
              <a:t>: job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machine k</a:t>
            </a:r>
            <a:r>
              <a:rPr lang="zh-CN" altLang="en-US" sz="1600" dirty="0" smtClean="0"/>
              <a:t>上的完成时间</a:t>
            </a:r>
            <a:endParaRPr lang="en-US" altLang="zh-CN" sz="1600" dirty="0" smtClean="0"/>
          </a:p>
          <a:p>
            <a:r>
              <a:rPr lang="en-US" altLang="zh-CN" sz="1600" dirty="0" err="1" smtClean="0"/>
              <a:t>p_ik</a:t>
            </a:r>
            <a:r>
              <a:rPr lang="en-US" altLang="zh-CN" sz="1600" dirty="0" smtClean="0"/>
              <a:t>: job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machine k</a:t>
            </a:r>
            <a:r>
              <a:rPr lang="zh-CN" altLang="en-US" sz="1600" dirty="0" smtClean="0"/>
              <a:t>上的作业时间</a:t>
            </a:r>
            <a:endParaRPr lang="en-US" altLang="zh-CN" sz="1600" dirty="0" smtClean="0"/>
          </a:p>
          <a:p>
            <a:r>
              <a:rPr lang="en-US" altLang="zh-CN" sz="1600" dirty="0" smtClean="0"/>
              <a:t>M: </a:t>
            </a:r>
            <a:r>
              <a:rPr lang="zh-CN" altLang="en-US" sz="1600" dirty="0" smtClean="0"/>
              <a:t>大正数</a:t>
            </a:r>
            <a:endParaRPr lang="en-US" altLang="zh-CN" sz="1600" dirty="0" smtClean="0"/>
          </a:p>
          <a:p>
            <a:r>
              <a:rPr lang="en-US" altLang="zh-CN" sz="1600" dirty="0" err="1" smtClean="0"/>
              <a:t>a_ihk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指示系数；如果对于作业</a:t>
            </a:r>
            <a:r>
              <a:rPr lang="en-US" altLang="zh-CN" sz="1600" dirty="0" err="1" smtClean="0"/>
              <a:t>i</a:t>
            </a:r>
            <a:r>
              <a:rPr lang="zh-CN" altLang="en-US" sz="1600" dirty="0" smtClean="0"/>
              <a:t>，先在</a:t>
            </a:r>
            <a:r>
              <a:rPr lang="en-US" altLang="zh-CN" sz="1600" dirty="0" smtClean="0"/>
              <a:t>machine h</a:t>
            </a:r>
            <a:r>
              <a:rPr lang="zh-CN" altLang="en-US" sz="1600" dirty="0" smtClean="0"/>
              <a:t>上作业，后再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上作业，则为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，否则为</a:t>
            </a:r>
            <a:r>
              <a:rPr lang="en-US" altLang="zh-CN" sz="1600" dirty="0" smtClean="0"/>
              <a:t>0.</a:t>
            </a:r>
          </a:p>
          <a:p>
            <a:r>
              <a:rPr lang="en-US" altLang="zh-CN" sz="1600" dirty="0" err="1" smtClean="0"/>
              <a:t>x_ijk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指示变量；如果在</a:t>
            </a:r>
            <a:r>
              <a:rPr lang="en-US" altLang="zh-CN" sz="1600" dirty="0" smtClean="0"/>
              <a:t>machine k</a:t>
            </a:r>
            <a:r>
              <a:rPr lang="zh-CN" altLang="en-US" sz="1600" dirty="0" smtClean="0"/>
              <a:t>上，作业</a:t>
            </a:r>
            <a:r>
              <a:rPr lang="en-US" altLang="zh-CN" sz="1600" dirty="0" err="1" smtClean="0"/>
              <a:t>i</a:t>
            </a:r>
            <a:r>
              <a:rPr lang="zh-CN" altLang="en-US" sz="1600" dirty="0" smtClean="0"/>
              <a:t>先于作业</a:t>
            </a:r>
            <a:r>
              <a:rPr lang="en-US" altLang="zh-CN" sz="1600" dirty="0" smtClean="0"/>
              <a:t>j</a:t>
            </a:r>
            <a:r>
              <a:rPr lang="zh-CN" altLang="en-US" sz="1600" dirty="0" smtClean="0"/>
              <a:t>，则为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，否则为</a:t>
            </a:r>
            <a:r>
              <a:rPr lang="en-US" altLang="zh-CN" sz="1600" dirty="0" smtClean="0"/>
              <a:t>0.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348881"/>
            <a:ext cx="5220442" cy="25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framework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700808"/>
            <a:ext cx="7371429" cy="43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framework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en-US" altLang="zh-CN" dirty="0" smtClean="0"/>
              <a:t>Step 1</a:t>
            </a:r>
            <a:r>
              <a:rPr lang="zh-CN" altLang="en-US" dirty="0" smtClean="0"/>
              <a:t>：生成</a:t>
            </a:r>
            <a:r>
              <a:rPr lang="en-US" altLang="zh-CN" dirty="0" smtClean="0"/>
              <a:t>M</a:t>
            </a:r>
            <a:r>
              <a:rPr lang="zh-CN" altLang="en-US" dirty="0" smtClean="0"/>
              <a:t>组初始子种群 </a:t>
            </a:r>
            <a:r>
              <a:rPr lang="en-US" altLang="zh-CN" dirty="0" smtClean="0"/>
              <a:t>Pop[m] (m=1,2,…,M)</a:t>
            </a:r>
          </a:p>
          <a:p>
            <a:r>
              <a:rPr lang="en-US" altLang="zh-CN" dirty="0" smtClean="0"/>
              <a:t>Step 2</a:t>
            </a:r>
            <a:r>
              <a:rPr lang="zh-CN" altLang="en-US" dirty="0" smtClean="0"/>
              <a:t>：初始评估每个子种群中每个个体，把最佳适应度复制给</a:t>
            </a:r>
            <a:r>
              <a:rPr lang="en-US" altLang="zh-CN" dirty="0" err="1" smtClean="0"/>
              <a:t>f_best</a:t>
            </a:r>
            <a:r>
              <a:rPr lang="zh-CN" altLang="en-US" dirty="0" smtClean="0"/>
              <a:t>。选择随机个体和保持不变的个体作为合作伙伴。</a:t>
            </a:r>
            <a:endParaRPr lang="en-US" altLang="zh-CN" dirty="0" smtClean="0"/>
          </a:p>
          <a:p>
            <a:r>
              <a:rPr lang="en-US" altLang="zh-CN" dirty="0" smtClean="0"/>
              <a:t>Step 3</a:t>
            </a:r>
            <a:r>
              <a:rPr lang="zh-CN" altLang="en-US" dirty="0" smtClean="0"/>
              <a:t>：使用更新技术，用对应机器上的最终</a:t>
            </a:r>
            <a:r>
              <a:rPr lang="en-US" altLang="zh-CN" dirty="0" smtClean="0"/>
              <a:t>operation </a:t>
            </a:r>
            <a:r>
              <a:rPr lang="zh-CN" altLang="en-US" dirty="0" smtClean="0"/>
              <a:t>序列替换个体。</a:t>
            </a:r>
            <a:endParaRPr lang="en-US" altLang="zh-CN" dirty="0" smtClean="0"/>
          </a:p>
          <a:p>
            <a:r>
              <a:rPr lang="en-US" altLang="zh-CN" dirty="0" smtClean="0"/>
              <a:t>Step 4</a:t>
            </a:r>
            <a:r>
              <a:rPr lang="zh-CN" altLang="en-US" dirty="0" smtClean="0"/>
              <a:t>：协同进化， </a:t>
            </a:r>
            <a:r>
              <a:rPr lang="en-US" altLang="zh-CN" dirty="0" smtClean="0"/>
              <a:t>m=1</a:t>
            </a:r>
          </a:p>
          <a:p>
            <a:pPr lvl="1"/>
            <a:r>
              <a:rPr lang="en-US" altLang="zh-CN" dirty="0" smtClean="0"/>
              <a:t>Step 4.1</a:t>
            </a:r>
            <a:r>
              <a:rPr lang="zh-CN" altLang="en-US" dirty="0" smtClean="0"/>
              <a:t>：评估</a:t>
            </a:r>
            <a:r>
              <a:rPr lang="en-US" altLang="zh-CN" dirty="0" smtClean="0"/>
              <a:t>Pop[m]</a:t>
            </a:r>
            <a:r>
              <a:rPr lang="zh-CN" altLang="en-US" dirty="0" smtClean="0"/>
              <a:t>中的第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s=1,2,…,S</a:t>
            </a:r>
            <a:r>
              <a:rPr lang="zh-CN" altLang="en-US" dirty="0" smtClean="0"/>
              <a:t>）个个体，</a:t>
            </a:r>
            <a:r>
              <a:rPr lang="en-US" altLang="zh-CN" dirty="0" smtClean="0"/>
              <a:t>s=1</a:t>
            </a:r>
          </a:p>
          <a:p>
            <a:pPr lvl="1"/>
            <a:r>
              <a:rPr lang="en-US" altLang="zh-CN" dirty="0" smtClean="0"/>
              <a:t>Step 4.2</a:t>
            </a:r>
            <a:r>
              <a:rPr lang="zh-CN" altLang="en-US" dirty="0" smtClean="0"/>
              <a:t>：基于适应度选择其他父代，应用</a:t>
            </a:r>
            <a:r>
              <a:rPr lang="en-US" altLang="zh-CN" dirty="0" smtClean="0"/>
              <a:t>LOX</a:t>
            </a:r>
            <a:r>
              <a:rPr lang="zh-CN" altLang="en-US" dirty="0" smtClean="0"/>
              <a:t>算子生成子代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 4.3</a:t>
            </a:r>
            <a:r>
              <a:rPr lang="zh-CN" altLang="en-US" dirty="0" smtClean="0"/>
              <a:t>：应用交叉变异生成子代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framework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en-US" altLang="zh-CN" dirty="0" smtClean="0"/>
              <a:t>Step 4</a:t>
            </a:r>
            <a:r>
              <a:rPr lang="zh-CN" altLang="en-US" dirty="0" smtClean="0"/>
              <a:t>：协同进化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 4.4</a:t>
            </a:r>
            <a:r>
              <a:rPr lang="zh-CN" altLang="en-US" dirty="0" smtClean="0"/>
              <a:t>：计算子代适应度。选择最佳子代、随机子代和不变子代作为合作伙伴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 4.5</a:t>
            </a:r>
            <a:r>
              <a:rPr lang="zh-CN" altLang="en-US" dirty="0" smtClean="0"/>
              <a:t>：如果子代适应度高于父代，应用更新技术。否则，保留父代。如果最好子代适应度高于</a:t>
            </a:r>
            <a:r>
              <a:rPr lang="en-US" altLang="zh-CN" dirty="0" err="1" smtClean="0"/>
              <a:t>f_best</a:t>
            </a:r>
            <a:r>
              <a:rPr lang="en-US" altLang="zh-CN" dirty="0" smtClean="0"/>
              <a:t>, </a:t>
            </a:r>
            <a:r>
              <a:rPr lang="zh-CN" altLang="en-US" dirty="0" smtClean="0"/>
              <a:t>更新</a:t>
            </a:r>
            <a:r>
              <a:rPr lang="en-US" altLang="zh-CN" dirty="0" err="1" smtClean="0"/>
              <a:t>f_best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 4.6</a:t>
            </a:r>
            <a:r>
              <a:rPr lang="zh-CN" altLang="en-US" dirty="0" smtClean="0"/>
              <a:t>：更新</a:t>
            </a:r>
            <a:r>
              <a:rPr lang="en-US" altLang="zh-CN" dirty="0" smtClean="0"/>
              <a:t>s</a:t>
            </a:r>
            <a:r>
              <a:rPr lang="zh-CN" altLang="en-US" dirty="0" smtClean="0"/>
              <a:t>←</a:t>
            </a:r>
            <a:r>
              <a:rPr lang="en-US" altLang="zh-CN" dirty="0" smtClean="0"/>
              <a:t>s+1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s&lt;S</a:t>
            </a:r>
            <a:r>
              <a:rPr lang="zh-CN" altLang="en-US" dirty="0" smtClean="0"/>
              <a:t>，转到</a:t>
            </a:r>
            <a:r>
              <a:rPr lang="en-US" altLang="zh-CN" dirty="0" smtClean="0"/>
              <a:t>Step 4.2</a:t>
            </a:r>
            <a:r>
              <a:rPr lang="zh-CN" altLang="en-US" dirty="0" smtClean="0"/>
              <a:t>，否则，转到</a:t>
            </a:r>
            <a:r>
              <a:rPr lang="en-US" altLang="zh-CN" dirty="0" smtClean="0"/>
              <a:t>Step 4.7</a:t>
            </a:r>
          </a:p>
          <a:p>
            <a:pPr lvl="1"/>
            <a:r>
              <a:rPr lang="en-US" altLang="zh-CN" dirty="0" smtClean="0"/>
              <a:t>Step 4.7</a:t>
            </a:r>
            <a:r>
              <a:rPr lang="zh-CN" altLang="en-US" dirty="0" smtClean="0"/>
              <a:t>：更新</a:t>
            </a:r>
            <a:r>
              <a:rPr lang="en-US" altLang="zh-CN" dirty="0" smtClean="0"/>
              <a:t>m</a:t>
            </a:r>
            <a:r>
              <a:rPr lang="zh-CN" altLang="en-US" dirty="0" smtClean="0"/>
              <a:t>←</a:t>
            </a:r>
            <a:r>
              <a:rPr lang="en-US" altLang="zh-CN" dirty="0" smtClean="0"/>
              <a:t>m+1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m&lt;M</a:t>
            </a:r>
            <a:r>
              <a:rPr lang="zh-CN" altLang="en-US" dirty="0" smtClean="0"/>
              <a:t>，转到</a:t>
            </a:r>
            <a:r>
              <a:rPr lang="en-US" altLang="zh-CN" dirty="0" smtClean="0"/>
              <a:t>Step 4.1</a:t>
            </a:r>
            <a:r>
              <a:rPr lang="zh-CN" altLang="en-US" dirty="0" smtClean="0"/>
              <a:t>，否则，转到</a:t>
            </a:r>
            <a:r>
              <a:rPr lang="en-US" altLang="zh-CN" dirty="0" smtClean="0"/>
              <a:t>Step 5</a:t>
            </a:r>
          </a:p>
          <a:p>
            <a:r>
              <a:rPr lang="en-US" altLang="zh-CN" dirty="0" smtClean="0"/>
              <a:t>Step 5</a:t>
            </a:r>
            <a:r>
              <a:rPr lang="zh-CN" altLang="en-US" dirty="0" smtClean="0"/>
              <a:t>：若满足终止标准，停止算法，否则，转到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4.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编程实现与求解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322</TotalTime>
  <Words>713</Words>
  <Application>Microsoft Office PowerPoint</Application>
  <PresentationFormat>全屏显示(4:3)</PresentationFormat>
  <Paragraphs>70</Paragraphs>
  <Slides>14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合作协同进化算法解决作业调度问题 A Cooperative Coevolutionary Algorithm with Application to Job Shop Scheduling Problem</vt:lpstr>
      <vt:lpstr>目录</vt:lpstr>
      <vt:lpstr>问题定义与模型</vt:lpstr>
      <vt:lpstr>Job shop problem （JSP）</vt:lpstr>
      <vt:lpstr>Job shop problem （JSP）</vt:lpstr>
      <vt:lpstr>Algorithm framework</vt:lpstr>
      <vt:lpstr>Algorithm framework</vt:lpstr>
      <vt:lpstr>Algorithm framework</vt:lpstr>
      <vt:lpstr>编程实现与求解 </vt:lpstr>
      <vt:lpstr>Implementation</vt:lpstr>
      <vt:lpstr>Implementation</vt:lpstr>
      <vt:lpstr>Implementation</vt:lpstr>
      <vt:lpstr>模型反思与改进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合作协同进化算法解决作业调度问题</dc:title>
  <dc:creator>TLXXM710A</dc:creator>
  <cp:lastModifiedBy>TLXXM710A</cp:lastModifiedBy>
  <cp:revision>20</cp:revision>
  <dcterms:created xsi:type="dcterms:W3CDTF">2019-03-21T04:00:01Z</dcterms:created>
  <dcterms:modified xsi:type="dcterms:W3CDTF">2019-04-26T12:29:19Z</dcterms:modified>
</cp:coreProperties>
</file>