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2" r:id="rId6"/>
    <p:sldId id="260" r:id="rId7"/>
    <p:sldId id="263" r:id="rId8"/>
    <p:sldId id="264" r:id="rId9"/>
    <p:sldId id="265" r:id="rId10"/>
    <p:sldId id="270" r:id="rId11"/>
    <p:sldId id="261" r:id="rId12"/>
    <p:sldId id="267" r:id="rId13"/>
    <p:sldId id="268" r:id="rId14"/>
    <p:sldId id="269" r:id="rId15"/>
    <p:sldId id="26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095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70EFE-1291-49E5-8378-DA3F22A5A2D5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D7970-5DF3-4192-A807-D70168164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6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第一个比特表示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(vs,1, vs,2)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之间的连接，接下来的两个比特表示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(vs,1, vs,3)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(vs,2, vs,3)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之间的连接，等等。这个过程一直持续到最后的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比特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位被用来表示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前面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ks-1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个节点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最后一个节点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之间的连接。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D7970-5DF3-4192-A807-D70168164FA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685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在每个阶段加两个默认节点：默认输入节点和输出节点。默认输入节点，记为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vs,0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，接收前一阶段的数据，执行卷积，并将它的输出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没有前一个节点的节点，例如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vs,1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。默认的输出节点，记作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vs,Ks+1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，接收所有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没有后续节点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节点的数据，例如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vs,Ks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，对它们求和，执行卷积，并将输出发送到池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化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D7970-5DF3-4192-A807-D70168164FA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36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这是一些比较经典的网络结构的编码例子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D7970-5DF3-4192-A807-D70168164FA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464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甚至从一个简单的全是</a:t>
            </a:r>
            <a:r>
              <a:rPr lang="en-US" altLang="zh-CN" smtClean="0"/>
              <a:t>0</a:t>
            </a:r>
            <a:r>
              <a:rPr lang="zh-CN" altLang="en-US" smtClean="0"/>
              <a:t>的初始化开始，遗传过程可以通过交叉和突变发现相当有效的结构。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D7970-5DF3-4192-A807-D70168164FA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5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甚至从一个简单的全是</a:t>
            </a:r>
            <a:r>
              <a:rPr lang="en-US" altLang="zh-CN" smtClean="0"/>
              <a:t>0</a:t>
            </a:r>
            <a:r>
              <a:rPr lang="zh-CN" altLang="en-US" smtClean="0"/>
              <a:t>的初始化开始，遗传过程可以通过交叉和突变发现相当有效的结构。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D7970-5DF3-4192-A807-D70168164FA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378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甚至从一个简单的全是</a:t>
            </a:r>
            <a:r>
              <a:rPr lang="en-US" altLang="zh-CN" smtClean="0"/>
              <a:t>0</a:t>
            </a:r>
            <a:r>
              <a:rPr lang="zh-CN" altLang="en-US" smtClean="0"/>
              <a:t>的初始化开始，遗传过程可以通过交叉和突变发现相当有效的结构。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D7970-5DF3-4192-A807-D70168164FA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2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甚至从一个简单的全是</a:t>
            </a:r>
            <a:r>
              <a:rPr lang="en-US" altLang="zh-CN" smtClean="0"/>
              <a:t>0</a:t>
            </a:r>
            <a:r>
              <a:rPr lang="zh-CN" altLang="en-US" smtClean="0"/>
              <a:t>的初始化开始，遗传过程可以通过交叉和突变发现相当有效的结构。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D7970-5DF3-4192-A807-D70168164FA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40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算法的整体流程如图，将上述步骤重复</a:t>
            </a:r>
            <a:r>
              <a:rPr lang="en-US" altLang="zh-CN" smtClean="0"/>
              <a:t>T</a:t>
            </a:r>
            <a:r>
              <a:rPr lang="zh-CN" altLang="en-US" smtClean="0"/>
              <a:t>次得到最终的网络结构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D7970-5DF3-4192-A807-D70168164FA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937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CE61-CF89-4704-A940-1B02C5F48E6D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6042-E738-4987-ACC6-9C11C5901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88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CE61-CF89-4704-A940-1B02C5F48E6D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6042-E738-4987-ACC6-9C11C5901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85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CE61-CF89-4704-A940-1B02C5F48E6D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6042-E738-4987-ACC6-9C11C5901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95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CE61-CF89-4704-A940-1B02C5F48E6D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6042-E738-4987-ACC6-9C11C5901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81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CE61-CF89-4704-A940-1B02C5F48E6D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6042-E738-4987-ACC6-9C11C5901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22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CE61-CF89-4704-A940-1B02C5F48E6D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6042-E738-4987-ACC6-9C11C5901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79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CE61-CF89-4704-A940-1B02C5F48E6D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6042-E738-4987-ACC6-9C11C5901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09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CE61-CF89-4704-A940-1B02C5F48E6D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6042-E738-4987-ACC6-9C11C5901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96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CE61-CF89-4704-A940-1B02C5F48E6D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6042-E738-4987-ACC6-9C11C5901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57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CE61-CF89-4704-A940-1B02C5F48E6D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6042-E738-4987-ACC6-9C11C5901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99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CE61-CF89-4704-A940-1B02C5F48E6D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6042-E738-4987-ACC6-9C11C5901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95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5CE61-CF89-4704-A940-1B02C5F48E6D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56042-E738-4987-ACC6-9C11C5901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Genetic CNN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ICCV 2017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567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68" y="1690688"/>
            <a:ext cx="10713263" cy="339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1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Experiments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遗传算法需要非常大的计算资源，这使得直接</a:t>
            </a:r>
            <a:r>
              <a:rPr lang="zh-CN" altLang="zh-CN"/>
              <a:t>对</a:t>
            </a:r>
            <a:r>
              <a:rPr lang="en-US" altLang="zh-CN" smtClean="0"/>
              <a:t>ILSVRC2012</a:t>
            </a:r>
            <a:r>
              <a:rPr lang="zh-CN" altLang="zh-CN" smtClean="0"/>
              <a:t>这样</a:t>
            </a:r>
            <a:r>
              <a:rPr lang="zh-CN" altLang="zh-CN"/>
              <a:t>的大规模数据集进行评估非常困难。</a:t>
            </a:r>
          </a:p>
          <a:p>
            <a:r>
              <a:rPr lang="zh-CN" altLang="zh-CN" smtClean="0"/>
              <a:t>策略</a:t>
            </a:r>
            <a:r>
              <a:rPr lang="zh-CN" altLang="zh-CN"/>
              <a:t>是在一个小</a:t>
            </a:r>
            <a:r>
              <a:rPr lang="zh-CN" altLang="zh-CN"/>
              <a:t>数据</a:t>
            </a:r>
            <a:r>
              <a:rPr lang="zh-CN" altLang="zh-CN" smtClean="0"/>
              <a:t>集</a:t>
            </a:r>
            <a:r>
              <a:rPr lang="en-US" altLang="zh-CN"/>
              <a:t>CIFAR10</a:t>
            </a:r>
            <a:r>
              <a:rPr lang="zh-CN" altLang="zh-CN" smtClean="0"/>
              <a:t>上探索</a:t>
            </a:r>
            <a:r>
              <a:rPr lang="zh-CN" altLang="en-US"/>
              <a:t>高效</a:t>
            </a:r>
            <a:r>
              <a:rPr lang="zh-CN" altLang="zh-CN" smtClean="0"/>
              <a:t>的网络结构，</a:t>
            </a:r>
            <a:r>
              <a:rPr lang="zh-CN" altLang="zh-CN"/>
              <a:t>然后将</a:t>
            </a:r>
            <a:r>
              <a:rPr lang="zh-CN" altLang="zh-CN"/>
              <a:t>这些</a:t>
            </a:r>
            <a:r>
              <a:rPr lang="zh-CN" altLang="zh-CN" smtClean="0"/>
              <a:t>结构</a:t>
            </a:r>
            <a:r>
              <a:rPr lang="zh-CN" altLang="en-US"/>
              <a:t>迁移</a:t>
            </a:r>
            <a:r>
              <a:rPr lang="zh-CN" altLang="zh-CN" smtClean="0"/>
              <a:t>到大规模</a:t>
            </a:r>
            <a:r>
              <a:rPr lang="zh-CN" altLang="en-US"/>
              <a:t>数据</a:t>
            </a:r>
            <a:r>
              <a:rPr lang="zh-CN" altLang="en-US"/>
              <a:t>集</a:t>
            </a:r>
            <a:r>
              <a:rPr lang="zh-CN" altLang="zh-CN" smtClean="0"/>
              <a:t>中。</a:t>
            </a:r>
            <a:endParaRPr lang="en-US" altLang="zh-CN"/>
          </a:p>
          <a:p>
            <a:r>
              <a:rPr lang="zh-CN" altLang="en-US" smtClean="0"/>
              <a:t>参数</a:t>
            </a:r>
            <a:endParaRPr lang="en-US" altLang="zh-CN" smtClean="0"/>
          </a:p>
          <a:p>
            <a:pPr lvl="1"/>
            <a:r>
              <a:rPr lang="en-US" altLang="zh-CN" smtClean="0"/>
              <a:t>S=3</a:t>
            </a:r>
          </a:p>
          <a:p>
            <a:pPr lvl="1"/>
            <a:r>
              <a:rPr lang="zh-CN" altLang="en-US" smtClean="0"/>
              <a:t>（</a:t>
            </a:r>
            <a:r>
              <a:rPr lang="en-US" altLang="zh-CN" smtClean="0"/>
              <a:t>K1,K2,K3</a:t>
            </a:r>
            <a:r>
              <a:rPr lang="zh-CN" altLang="en-US" smtClean="0"/>
              <a:t>）</a:t>
            </a:r>
            <a:r>
              <a:rPr lang="en-US" altLang="zh-CN" smtClean="0"/>
              <a:t>=</a:t>
            </a:r>
            <a:r>
              <a:rPr lang="zh-CN" altLang="en-US" smtClean="0"/>
              <a:t>（</a:t>
            </a:r>
            <a:r>
              <a:rPr lang="en-US" altLang="zh-CN" smtClean="0"/>
              <a:t>3,4,5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en-US" altLang="zh-CN" smtClean="0"/>
              <a:t>L=19</a:t>
            </a:r>
          </a:p>
          <a:p>
            <a:pPr lvl="1"/>
            <a:r>
              <a:rPr lang="en-US" altLang="zh-CN" smtClean="0"/>
              <a:t>N=20</a:t>
            </a:r>
          </a:p>
          <a:p>
            <a:pPr lvl="1"/>
            <a:r>
              <a:rPr lang="en-US" altLang="zh-CN" smtClean="0"/>
              <a:t>T=50</a:t>
            </a:r>
          </a:p>
        </p:txBody>
      </p:sp>
    </p:spTree>
    <p:extLst>
      <p:ext uri="{BB962C8B-B14F-4D97-AF65-F5344CB8AC3E}">
        <p14:creationId xmlns:p14="http://schemas.microsoft.com/office/powerpoint/2010/main" val="28778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Experiments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437811" cy="4351338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右图显示了两个最好的网络学习结果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zh-CN"/>
              <a:t>遗传</a:t>
            </a:r>
            <a:r>
              <a:rPr lang="zh-CN" altLang="zh-CN" smtClean="0"/>
              <a:t>算法</a:t>
            </a:r>
            <a:r>
              <a:rPr lang="zh-CN" altLang="en-US"/>
              <a:t>能够</a:t>
            </a:r>
            <a:r>
              <a:rPr lang="zh-CN" altLang="zh-CN" smtClean="0"/>
              <a:t>学习</a:t>
            </a:r>
            <a:r>
              <a:rPr lang="zh-CN" altLang="en-US" smtClean="0"/>
              <a:t>到</a:t>
            </a:r>
            <a:r>
              <a:rPr lang="zh-CN" altLang="zh-CN" smtClean="0"/>
              <a:t>一些</a:t>
            </a:r>
            <a:r>
              <a:rPr lang="zh-CN" altLang="zh-CN"/>
              <a:t>手工</a:t>
            </a:r>
            <a:r>
              <a:rPr lang="zh-CN" altLang="zh-CN" smtClean="0"/>
              <a:t>设计</a:t>
            </a:r>
            <a:r>
              <a:rPr lang="zh-CN" altLang="en-US" smtClean="0"/>
              <a:t>的</a:t>
            </a:r>
            <a:r>
              <a:rPr lang="zh-CN" altLang="zh-CN" smtClean="0"/>
              <a:t>结构</a:t>
            </a:r>
            <a:r>
              <a:rPr lang="en-US" altLang="zh-CN" smtClean="0"/>
              <a:t>,</a:t>
            </a:r>
            <a:r>
              <a:rPr lang="zh-CN" altLang="zh-CN" smtClean="0"/>
              <a:t>如</a:t>
            </a:r>
            <a:r>
              <a:rPr lang="en-US" altLang="zh-CN" smtClean="0"/>
              <a:t>:</a:t>
            </a:r>
          </a:p>
          <a:p>
            <a:pPr lvl="1"/>
            <a:r>
              <a:rPr lang="en-US" altLang="zh-CN" smtClean="0"/>
              <a:t>Chain-Shaped networks</a:t>
            </a:r>
          </a:p>
          <a:p>
            <a:pPr lvl="1"/>
            <a:r>
              <a:rPr lang="en-US" altLang="zh-CN" smtClean="0"/>
              <a:t>Multiple-path networks</a:t>
            </a:r>
          </a:p>
          <a:p>
            <a:pPr lvl="1"/>
            <a:r>
              <a:rPr lang="en-US" altLang="zh-CN" smtClean="0"/>
              <a:t>Highway networks</a:t>
            </a:r>
          </a:p>
          <a:p>
            <a:pPr lvl="1"/>
            <a:endParaRPr lang="en-US" altLang="zh-CN" smtClean="0"/>
          </a:p>
          <a:p>
            <a:r>
              <a:rPr lang="zh-CN" altLang="zh-CN" smtClean="0"/>
              <a:t>这</a:t>
            </a:r>
            <a:r>
              <a:rPr lang="zh-CN" altLang="zh-CN"/>
              <a:t>两</a:t>
            </a:r>
            <a:r>
              <a:rPr lang="zh-CN" altLang="zh-CN"/>
              <a:t>个</a:t>
            </a:r>
            <a:r>
              <a:rPr lang="zh-CN" altLang="zh-CN" smtClean="0"/>
              <a:t>网络由独立的</a:t>
            </a:r>
            <a:r>
              <a:rPr lang="zh-CN" altLang="en-US" smtClean="0"/>
              <a:t>遗传</a:t>
            </a:r>
            <a:r>
              <a:rPr lang="zh-CN" altLang="en-US"/>
              <a:t>算法</a:t>
            </a:r>
            <a:r>
              <a:rPr lang="zh-CN" altLang="zh-CN" smtClean="0"/>
              <a:t>获得</a:t>
            </a:r>
            <a:r>
              <a:rPr lang="en-US" altLang="zh-CN"/>
              <a:t>,</a:t>
            </a:r>
            <a:r>
              <a:rPr lang="zh-CN" altLang="zh-CN"/>
              <a:t>但有点相似</a:t>
            </a:r>
            <a:r>
              <a:rPr lang="en-US" altLang="zh-CN"/>
              <a:t>,</a:t>
            </a:r>
            <a:r>
              <a:rPr lang="zh-CN" altLang="zh-CN"/>
              <a:t>这表明遗传过程通常收敛于类似的网络结构。</a:t>
            </a:r>
          </a:p>
          <a:p>
            <a:endParaRPr lang="en-US" altLang="zh-CN" smtClean="0"/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b="12075"/>
          <a:stretch/>
        </p:blipFill>
        <p:spPr>
          <a:xfrm>
            <a:off x="7428411" y="0"/>
            <a:ext cx="4328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2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Experiments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872706" cy="4351338"/>
          </a:xfrm>
        </p:spPr>
        <p:txBody>
          <a:bodyPr/>
          <a:lstStyle/>
          <a:p>
            <a:r>
              <a:rPr lang="zh-CN" altLang="en-US" smtClean="0"/>
              <a:t>小规模数据集迁移实验</a:t>
            </a:r>
            <a:endParaRPr lang="en-US" altLang="zh-CN" smtClean="0"/>
          </a:p>
          <a:p>
            <a:pPr lvl="1"/>
            <a:r>
              <a:rPr lang="en-US" altLang="zh-CN"/>
              <a:t>CIFAR10, CIFAR100</a:t>
            </a:r>
            <a:r>
              <a:rPr lang="zh-CN" altLang="zh-CN"/>
              <a:t>和</a:t>
            </a:r>
            <a:r>
              <a:rPr lang="en-US" altLang="zh-CN" smtClean="0"/>
              <a:t>SVHN</a:t>
            </a:r>
          </a:p>
          <a:p>
            <a:r>
              <a:rPr lang="zh-CN" altLang="zh-CN" smtClean="0"/>
              <a:t>识别</a:t>
            </a:r>
            <a:r>
              <a:rPr lang="zh-CN" altLang="en-US" smtClean="0"/>
              <a:t>准确率</a:t>
            </a:r>
            <a:r>
              <a:rPr lang="zh-CN" altLang="en-US"/>
              <a:t>随着</a:t>
            </a:r>
            <a:r>
              <a:rPr lang="zh-CN" altLang="zh-CN" smtClean="0"/>
              <a:t>遗传过程</a:t>
            </a:r>
            <a:r>
              <a:rPr lang="zh-CN" altLang="en-US" smtClean="0"/>
              <a:t>迭代次数增加而</a:t>
            </a:r>
            <a:r>
              <a:rPr lang="zh-CN" altLang="zh-CN" smtClean="0"/>
              <a:t>提高</a:t>
            </a:r>
            <a:endParaRPr lang="en-US" altLang="zh-CN" smtClean="0"/>
          </a:p>
          <a:p>
            <a:r>
              <a:rPr lang="zh-CN" altLang="zh-CN" smtClean="0"/>
              <a:t>虽然</a:t>
            </a:r>
            <a:r>
              <a:rPr lang="zh-CN" altLang="en-US" smtClean="0"/>
              <a:t>准确率</a:t>
            </a:r>
            <a:r>
              <a:rPr lang="zh-CN" altLang="zh-CN" smtClean="0"/>
              <a:t>低于</a:t>
            </a:r>
            <a:r>
              <a:rPr lang="zh-CN" altLang="zh-CN"/>
              <a:t>一些最</a:t>
            </a:r>
            <a:r>
              <a:rPr lang="zh-CN" altLang="zh-CN"/>
              <a:t>先进</a:t>
            </a:r>
            <a:r>
              <a:rPr lang="zh-CN" altLang="zh-CN" smtClean="0"/>
              <a:t>的</a:t>
            </a:r>
            <a:r>
              <a:rPr lang="zh-CN" altLang="en-US" smtClean="0"/>
              <a:t>方法</a:t>
            </a:r>
            <a:r>
              <a:rPr lang="en-US" altLang="zh-CN" smtClean="0"/>
              <a:t>[16</a:t>
            </a:r>
            <a:r>
              <a:rPr lang="en-US" altLang="zh-CN"/>
              <a:t>][15]</a:t>
            </a:r>
            <a:r>
              <a:rPr lang="zh-CN" altLang="zh-CN"/>
              <a:t>，</a:t>
            </a:r>
            <a:r>
              <a:rPr lang="zh-CN" altLang="zh-CN" smtClean="0"/>
              <a:t>但这些</a:t>
            </a:r>
            <a:r>
              <a:rPr lang="zh-CN" altLang="zh-CN"/>
              <a:t>网络要深</a:t>
            </a:r>
            <a:r>
              <a:rPr lang="zh-CN" altLang="zh-CN"/>
              <a:t>得</a:t>
            </a:r>
            <a:r>
              <a:rPr lang="zh-CN" altLang="zh-CN" smtClean="0"/>
              <a:t>多</a:t>
            </a:r>
            <a:r>
              <a:rPr lang="zh-CN" altLang="en-US" smtClean="0"/>
              <a:t>（约</a:t>
            </a:r>
            <a:r>
              <a:rPr lang="en-US" altLang="zh-CN" smtClean="0"/>
              <a:t>40-100</a:t>
            </a:r>
            <a:r>
              <a:rPr lang="zh-CN" altLang="en-US" smtClean="0"/>
              <a:t>层，</a:t>
            </a:r>
            <a:r>
              <a:rPr lang="en-US" altLang="zh-CN" smtClean="0"/>
              <a:t>GeNet#1</a:t>
            </a:r>
            <a:r>
              <a:rPr lang="zh-CN" altLang="en-US" smtClean="0"/>
              <a:t>、</a:t>
            </a:r>
            <a:r>
              <a:rPr lang="en-US" altLang="zh-CN" smtClean="0"/>
              <a:t>GeNet#2</a:t>
            </a:r>
            <a:r>
              <a:rPr lang="zh-CN" altLang="en-US" smtClean="0"/>
              <a:t>只有</a:t>
            </a:r>
            <a:r>
              <a:rPr lang="en-US" altLang="zh-CN" smtClean="0"/>
              <a:t>17</a:t>
            </a:r>
            <a:r>
              <a:rPr lang="zh-CN" altLang="en-US" smtClean="0"/>
              <a:t>层</a:t>
            </a:r>
            <a:r>
              <a:rPr lang="en-US" altLang="zh-CN" smtClean="0"/>
              <a:t> </a:t>
            </a:r>
            <a:r>
              <a:rPr lang="zh-CN" altLang="en-US" smtClean="0"/>
              <a:t>）</a:t>
            </a:r>
            <a:endParaRPr lang="en-US" altLang="zh-CN" smtClean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710906" y="365125"/>
            <a:ext cx="5481094" cy="601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1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Experiments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59918"/>
            <a:ext cx="4739640" cy="4351338"/>
          </a:xfrm>
        </p:spPr>
        <p:txBody>
          <a:bodyPr/>
          <a:lstStyle/>
          <a:p>
            <a:r>
              <a:rPr lang="zh-CN" altLang="en-US"/>
              <a:t>大</a:t>
            </a:r>
            <a:r>
              <a:rPr lang="zh-CN" altLang="en-US" smtClean="0"/>
              <a:t>规模数据集迁移实验</a:t>
            </a:r>
            <a:endParaRPr lang="en-US" altLang="zh-CN" smtClean="0"/>
          </a:p>
          <a:p>
            <a:pPr lvl="1"/>
            <a:r>
              <a:rPr lang="en-US" altLang="zh-CN" smtClean="0"/>
              <a:t>ILSVRC2012</a:t>
            </a:r>
            <a:r>
              <a:rPr lang="zh-CN" altLang="en-US"/>
              <a:t>数据</a:t>
            </a:r>
            <a:r>
              <a:rPr lang="zh-CN" altLang="en-US" smtClean="0"/>
              <a:t>集</a:t>
            </a:r>
            <a:endParaRPr lang="en-US" altLang="zh-CN" smtClean="0"/>
          </a:p>
          <a:p>
            <a:pPr marL="457200" lvl="1" indent="0">
              <a:buNone/>
            </a:pPr>
            <a:endParaRPr lang="en-US" altLang="zh-CN"/>
          </a:p>
          <a:p>
            <a:r>
              <a:rPr lang="zh-CN" altLang="zh-CN"/>
              <a:t>与</a:t>
            </a:r>
            <a:r>
              <a:rPr lang="en-US" altLang="zh-CN"/>
              <a:t>VGGNet-16</a:t>
            </a:r>
            <a:r>
              <a:rPr lang="zh-CN" altLang="zh-CN"/>
              <a:t>和</a:t>
            </a:r>
            <a:r>
              <a:rPr lang="en-US" altLang="zh-CN"/>
              <a:t>VGGNet-19</a:t>
            </a:r>
            <a:r>
              <a:rPr lang="zh-CN" altLang="zh-CN"/>
              <a:t>相比</a:t>
            </a:r>
            <a:r>
              <a:rPr lang="zh-CN" altLang="zh-CN" smtClean="0"/>
              <a:t>，</a:t>
            </a:r>
            <a:r>
              <a:rPr lang="zh-CN" altLang="en-US"/>
              <a:t>学习</a:t>
            </a:r>
            <a:r>
              <a:rPr lang="zh-CN" altLang="en-US" smtClean="0"/>
              <a:t>到</a:t>
            </a:r>
            <a:r>
              <a:rPr lang="zh-CN" altLang="zh-CN" smtClean="0"/>
              <a:t>的</a:t>
            </a:r>
            <a:r>
              <a:rPr lang="zh-CN" altLang="zh-CN"/>
              <a:t>模型具有更好的性能</a:t>
            </a:r>
            <a:endParaRPr lang="en-US" altLang="zh-CN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0" y="1342300"/>
            <a:ext cx="6050147" cy="409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25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缺点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首先</a:t>
            </a:r>
            <a:r>
              <a:rPr lang="en-US" altLang="zh-CN"/>
              <a:t>,</a:t>
            </a:r>
            <a:r>
              <a:rPr lang="zh-CN" altLang="en-US"/>
              <a:t>大量的网络结构仍然未被探索</a:t>
            </a:r>
            <a:r>
              <a:rPr lang="en-US" altLang="zh-CN"/>
              <a:t>,</a:t>
            </a:r>
            <a:r>
              <a:rPr lang="zh-CN" altLang="en-US"/>
              <a:t>包括一些</a:t>
            </a:r>
            <a:r>
              <a:rPr lang="zh-CN" altLang="en-US"/>
              <a:t>像</a:t>
            </a:r>
            <a:r>
              <a:rPr lang="en-US" altLang="zh-CN" smtClean="0"/>
              <a:t>Maxout</a:t>
            </a:r>
            <a:r>
              <a:rPr lang="zh-CN" altLang="en-US" smtClean="0"/>
              <a:t>、</a:t>
            </a:r>
            <a:r>
              <a:rPr lang="zh-CN" altLang="en-US"/>
              <a:t>通道连接</a:t>
            </a:r>
            <a:r>
              <a:rPr lang="zh-CN" altLang="en-US" smtClean="0"/>
              <a:t>这样</a:t>
            </a:r>
            <a:r>
              <a:rPr lang="zh-CN" altLang="en-US"/>
              <a:t>的</a:t>
            </a:r>
            <a:r>
              <a:rPr lang="zh-CN" altLang="en-US"/>
              <a:t>新</a:t>
            </a:r>
            <a:r>
              <a:rPr lang="zh-CN" altLang="en-US" smtClean="0"/>
              <a:t>模块，并未将</a:t>
            </a:r>
            <a:r>
              <a:rPr lang="zh-CN" altLang="en-US"/>
              <a:t>多尺度</a:t>
            </a:r>
            <a:r>
              <a:rPr lang="zh-CN" altLang="en-US"/>
              <a:t>引入</a:t>
            </a:r>
            <a:r>
              <a:rPr lang="zh-CN" altLang="en-US" smtClean="0"/>
              <a:t>卷积。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在</a:t>
            </a:r>
            <a:r>
              <a:rPr lang="zh-CN" altLang="en-US"/>
              <a:t>目前的工作中</a:t>
            </a:r>
            <a:r>
              <a:rPr lang="en-US" altLang="zh-CN"/>
              <a:t>,</a:t>
            </a:r>
            <a:r>
              <a:rPr lang="zh-CN" altLang="en-US"/>
              <a:t>遗传算法只用于探索网络结构</a:t>
            </a:r>
            <a:r>
              <a:rPr lang="en-US" altLang="zh-CN"/>
              <a:t>,</a:t>
            </a:r>
            <a:r>
              <a:rPr lang="zh-CN" altLang="en-US"/>
              <a:t>而</a:t>
            </a:r>
            <a:r>
              <a:rPr lang="zh-CN" altLang="en-US" smtClean="0"/>
              <a:t>网络</a:t>
            </a:r>
            <a:r>
              <a:rPr lang="zh-CN" altLang="en-US"/>
              <a:t>训练</a:t>
            </a:r>
            <a:r>
              <a:rPr lang="zh-CN" altLang="en-US" smtClean="0"/>
              <a:t>过程</a:t>
            </a:r>
            <a:r>
              <a:rPr lang="zh-CN" altLang="en-US"/>
              <a:t>是分开执行</a:t>
            </a:r>
            <a:r>
              <a:rPr lang="zh-CN" altLang="en-US"/>
              <a:t>的</a:t>
            </a:r>
            <a:r>
              <a:rPr lang="zh-CN" altLang="en-US" smtClean="0"/>
              <a:t>。可以考虑将</a:t>
            </a:r>
            <a:r>
              <a:rPr lang="zh-CN" altLang="en-US"/>
              <a:t>遗传算法与网络结构和权重同时</a:t>
            </a:r>
            <a:r>
              <a:rPr lang="zh-CN" altLang="en-US"/>
              <a:t>结合</a:t>
            </a:r>
            <a:r>
              <a:rPr lang="zh-CN" altLang="en-US" smtClean="0"/>
              <a:t>起来。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68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Introduction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本文探索</a:t>
            </a:r>
            <a:r>
              <a:rPr lang="zh-CN" altLang="zh-CN" smtClean="0"/>
              <a:t>自动</a:t>
            </a:r>
            <a:r>
              <a:rPr lang="zh-CN" altLang="zh-CN"/>
              <a:t>学习深度神经网络结构</a:t>
            </a:r>
            <a:r>
              <a:rPr lang="zh-CN" altLang="zh-CN"/>
              <a:t>的</a:t>
            </a:r>
            <a:r>
              <a:rPr lang="zh-CN" altLang="zh-CN" smtClean="0"/>
              <a:t>可能性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假设神经</a:t>
            </a:r>
            <a:r>
              <a:rPr lang="zh-CN" altLang="zh-CN" smtClean="0"/>
              <a:t>网络</a:t>
            </a:r>
            <a:r>
              <a:rPr lang="zh-CN" altLang="zh-CN"/>
              <a:t>具有有限</a:t>
            </a:r>
            <a:r>
              <a:rPr lang="zh-CN" altLang="zh-CN" smtClean="0"/>
              <a:t>数量</a:t>
            </a:r>
            <a:r>
              <a:rPr lang="zh-CN" altLang="en-US" smtClean="0"/>
              <a:t>的层数</a:t>
            </a:r>
            <a:r>
              <a:rPr lang="zh-CN" altLang="en-US" smtClean="0"/>
              <a:t>，</a:t>
            </a:r>
            <a:r>
              <a:rPr lang="zh-CN" altLang="zh-CN" smtClean="0"/>
              <a:t>每</a:t>
            </a:r>
            <a:r>
              <a:rPr lang="zh-CN" altLang="en-US" smtClean="0"/>
              <a:t>层</a:t>
            </a:r>
            <a:r>
              <a:rPr lang="zh-CN" altLang="zh-CN" smtClean="0"/>
              <a:t>定义一</a:t>
            </a:r>
            <a:r>
              <a:rPr lang="zh-CN" altLang="zh-CN"/>
              <a:t>组预定义</a:t>
            </a:r>
            <a:r>
              <a:rPr lang="zh-CN" altLang="zh-CN" smtClean="0"/>
              <a:t>的</a:t>
            </a:r>
            <a:r>
              <a:rPr lang="zh-CN" altLang="en-US"/>
              <a:t>模块</a:t>
            </a:r>
            <a:r>
              <a:rPr lang="zh-CN" altLang="zh-CN" smtClean="0"/>
              <a:t>，</a:t>
            </a:r>
            <a:r>
              <a:rPr lang="zh-CN" altLang="zh-CN"/>
              <a:t>例如卷积和池化层。即使在这些限制下，可能的网络结构总数随着层数呈指数增长，因此枚举所有候选者并找到最佳候选者是不切实际的</a:t>
            </a:r>
            <a:r>
              <a:rPr lang="zh-CN" altLang="zh-CN" smtClean="0"/>
              <a:t>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zh-CN" smtClean="0"/>
              <a:t>我们</a:t>
            </a:r>
            <a:r>
              <a:rPr lang="zh-CN" altLang="zh-CN"/>
              <a:t>将此问题表述为在大型搜索空间中的优化，并应用遗传算法有效地探索空间。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80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Binary Network Representation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3755"/>
          </a:xfrm>
        </p:spPr>
        <p:txBody>
          <a:bodyPr/>
          <a:lstStyle/>
          <a:p>
            <a:r>
              <a:rPr lang="zh-CN" altLang="zh-CN" sz="2400"/>
              <a:t>考虑那些可以分几个阶段组织的</a:t>
            </a:r>
            <a:r>
              <a:rPr lang="zh-CN" altLang="zh-CN" sz="2400"/>
              <a:t>网络结构。</a:t>
            </a:r>
            <a:r>
              <a:rPr lang="zh-CN" altLang="zh-CN" sz="2400"/>
              <a:t>在每个阶段，</a:t>
            </a:r>
            <a:r>
              <a:rPr lang="zh-CN" altLang="zh-CN" sz="2400"/>
              <a:t>数据</a:t>
            </a:r>
            <a:r>
              <a:rPr lang="zh-CN" altLang="en-US" sz="2400"/>
              <a:t>大小（</a:t>
            </a:r>
            <a:r>
              <a:rPr lang="zh-CN" altLang="zh-CN" sz="2400"/>
              <a:t>宽度，高度</a:t>
            </a:r>
            <a:r>
              <a:rPr lang="zh-CN" altLang="zh-CN" sz="2400"/>
              <a:t>和</a:t>
            </a:r>
            <a:r>
              <a:rPr lang="zh-CN" altLang="en-US" sz="2400"/>
              <a:t>通道数</a:t>
            </a:r>
            <a:r>
              <a:rPr lang="zh-CN" altLang="en-US" sz="2400"/>
              <a:t>）</a:t>
            </a:r>
            <a:r>
              <a:rPr lang="zh-CN" altLang="zh-CN" sz="2400"/>
              <a:t>不变</a:t>
            </a:r>
            <a:r>
              <a:rPr lang="zh-CN" altLang="en-US" sz="2400"/>
              <a:t>，</a:t>
            </a:r>
            <a:r>
              <a:rPr lang="zh-CN" altLang="zh-CN" sz="2400"/>
              <a:t>相邻</a:t>
            </a:r>
            <a:r>
              <a:rPr lang="zh-CN" altLang="en-US" sz="2400"/>
              <a:t>阶段</a:t>
            </a:r>
            <a:r>
              <a:rPr lang="zh-CN" altLang="zh-CN" sz="2400"/>
              <a:t>通过</a:t>
            </a:r>
            <a:r>
              <a:rPr lang="zh-CN" altLang="en-US" sz="2400"/>
              <a:t>池化</a:t>
            </a:r>
            <a:r>
              <a:rPr lang="zh-CN" altLang="zh-CN" sz="2400"/>
              <a:t>操作连接</a:t>
            </a:r>
            <a:r>
              <a:rPr lang="zh-CN" altLang="en-US" sz="2400"/>
              <a:t>。</a:t>
            </a:r>
            <a:r>
              <a:rPr lang="zh-CN" altLang="zh-CN" sz="2400"/>
              <a:t>一</a:t>
            </a:r>
            <a:r>
              <a:rPr lang="zh-CN" altLang="zh-CN" sz="2400"/>
              <a:t>个阶段内的所有卷积运算都具有相同数量</a:t>
            </a:r>
            <a:r>
              <a:rPr lang="zh-CN" altLang="zh-CN" sz="2400"/>
              <a:t>的</a:t>
            </a:r>
            <a:r>
              <a:rPr lang="en-US" altLang="zh-CN" sz="2400"/>
              <a:t>filter</a:t>
            </a:r>
            <a:r>
              <a:rPr lang="zh-CN" altLang="zh-CN" sz="2400"/>
              <a:t>，</a:t>
            </a:r>
            <a:r>
              <a:rPr lang="zh-CN" altLang="zh-CN" sz="2400"/>
              <a:t>即</a:t>
            </a:r>
            <a:r>
              <a:rPr lang="zh-CN" altLang="zh-CN" sz="2400"/>
              <a:t>数据通道</a:t>
            </a:r>
            <a:r>
              <a:rPr lang="zh-CN" altLang="zh-CN" sz="2400" smtClean="0"/>
              <a:t>。</a:t>
            </a:r>
            <a:endParaRPr lang="en-US" altLang="zh-CN" sz="2400" smtClean="0"/>
          </a:p>
          <a:p>
            <a:r>
              <a:rPr lang="zh-CN" altLang="en-US" sz="2400"/>
              <a:t>网络可以编码成固定长度的二进制字符串。</a:t>
            </a:r>
          </a:p>
          <a:p>
            <a:r>
              <a:rPr lang="zh-CN" altLang="en-US" sz="2400"/>
              <a:t>一个网络有</a:t>
            </a:r>
            <a:r>
              <a:rPr lang="en-US" altLang="zh-CN" sz="2400"/>
              <a:t>S</a:t>
            </a:r>
            <a:r>
              <a:rPr lang="zh-CN" altLang="en-US" sz="2400"/>
              <a:t>个</a:t>
            </a:r>
            <a:r>
              <a:rPr lang="zh-CN" altLang="en-US" sz="2400" smtClean="0"/>
              <a:t>阶段，</a:t>
            </a:r>
            <a:r>
              <a:rPr lang="zh-CN" altLang="en-US" sz="2400"/>
              <a:t>在第</a:t>
            </a:r>
            <a:r>
              <a:rPr lang="en-US" altLang="zh-CN" sz="2400"/>
              <a:t>s</a:t>
            </a:r>
            <a:r>
              <a:rPr lang="zh-CN" altLang="en-US" sz="2400"/>
              <a:t>个</a:t>
            </a:r>
            <a:r>
              <a:rPr lang="zh-CN" altLang="en-US" sz="2400" smtClean="0"/>
              <a:t>阶段有   个</a:t>
            </a:r>
            <a:r>
              <a:rPr lang="zh-CN" altLang="en-US" sz="2400"/>
              <a:t>节点，</a:t>
            </a:r>
            <a:r>
              <a:rPr lang="zh-CN" altLang="en-US" sz="2400"/>
              <a:t>用 </a:t>
            </a:r>
            <a:r>
              <a:rPr lang="zh-CN" altLang="en-US" sz="2400" smtClean="0"/>
              <a:t>     表示，</a:t>
            </a:r>
            <a:r>
              <a:rPr lang="zh-CN" altLang="en-US" sz="2400"/>
              <a:t> </a:t>
            </a:r>
            <a:r>
              <a:rPr lang="zh-CN" altLang="en-US" sz="2400" smtClean="0"/>
              <a:t>               。</a:t>
            </a:r>
            <a:r>
              <a:rPr lang="zh-CN" altLang="en-US" sz="2400"/>
              <a:t>每个阶段中的节点都是有序</a:t>
            </a:r>
            <a:r>
              <a:rPr lang="zh-CN" altLang="en-US" sz="2400"/>
              <a:t>的</a:t>
            </a:r>
            <a:r>
              <a:rPr lang="zh-CN" altLang="en-US" sz="2400" smtClean="0"/>
              <a:t>，只</a:t>
            </a:r>
            <a:r>
              <a:rPr lang="zh-CN" altLang="en-US" sz="2400"/>
              <a:t>允许从编号较低的节点连接到编号较高的</a:t>
            </a:r>
            <a:r>
              <a:rPr lang="zh-CN" altLang="en-US" sz="2400"/>
              <a:t>节点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r>
              <a:rPr lang="zh-CN" altLang="en-US" sz="2400" smtClean="0"/>
              <a:t>每个</a:t>
            </a:r>
            <a:r>
              <a:rPr lang="zh-CN" altLang="en-US" sz="2400"/>
              <a:t>节点对应一个卷积操作，该</a:t>
            </a:r>
            <a:r>
              <a:rPr lang="zh-CN" altLang="en-US" sz="2400"/>
              <a:t>操作</a:t>
            </a:r>
            <a:r>
              <a:rPr lang="zh-CN" altLang="en-US" sz="2400" smtClean="0"/>
              <a:t>在将</a:t>
            </a:r>
            <a:r>
              <a:rPr lang="zh-CN" altLang="en-US" sz="2400"/>
              <a:t>所有输入节点</a:t>
            </a:r>
            <a:r>
              <a:rPr lang="en-US" altLang="zh-CN" sz="2400"/>
              <a:t>(</a:t>
            </a:r>
            <a:r>
              <a:rPr lang="zh-CN" altLang="en-US" sz="2400"/>
              <a:t>连接到它的编号较低的节点</a:t>
            </a:r>
            <a:r>
              <a:rPr lang="en-US" altLang="zh-CN" sz="2400"/>
              <a:t>)</a:t>
            </a:r>
            <a:r>
              <a:rPr lang="zh-CN" altLang="en-US" sz="2400"/>
              <a:t>相加后执行。卷积操作后，相继执行</a:t>
            </a:r>
            <a:r>
              <a:rPr lang="en-US" altLang="zh-CN" sz="2400"/>
              <a:t>batch normalization</a:t>
            </a:r>
            <a:r>
              <a:rPr lang="zh-CN" altLang="en-US" sz="2400"/>
              <a:t>和</a:t>
            </a:r>
            <a:r>
              <a:rPr lang="en-US" altLang="zh-CN" sz="2400"/>
              <a:t>ReLU</a:t>
            </a:r>
            <a:r>
              <a:rPr lang="zh-CN" altLang="en-US" sz="2400" smtClean="0"/>
              <a:t>激活函数</a:t>
            </a:r>
            <a:endParaRPr lang="en-US" altLang="zh-CN" sz="2400" smtClean="0"/>
          </a:p>
          <a:p>
            <a:r>
              <a:rPr lang="zh-CN" altLang="en-US" sz="2400" smtClean="0"/>
              <a:t>每个阶段的二进制字符串长度为：</a:t>
            </a:r>
            <a:endParaRPr lang="en-US" altLang="zh-CN" sz="2400" smtClean="0"/>
          </a:p>
          <a:p>
            <a:r>
              <a:rPr lang="zh-CN" altLang="en-US" sz="2400" smtClean="0"/>
              <a:t>整个网络的二进制字符串长度：</a:t>
            </a:r>
            <a:endParaRPr lang="en-US" altLang="zh-CN" sz="240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982630"/>
              </p:ext>
            </p:extLst>
          </p:nvPr>
        </p:nvGraphicFramePr>
        <p:xfrm>
          <a:off x="6005513" y="3432753"/>
          <a:ext cx="256742" cy="337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Formula" r:id="rId4" imgW="177840" imgH="156240" progId="Equation.Ribbit">
                  <p:embed/>
                </p:oleObj>
              </mc:Choice>
              <mc:Fallback>
                <p:oleObj name="Formula" r:id="rId4" imgW="177840" imgH="1562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05513" y="3432753"/>
                        <a:ext cx="256742" cy="337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510295"/>
              </p:ext>
            </p:extLst>
          </p:nvPr>
        </p:nvGraphicFramePr>
        <p:xfrm>
          <a:off x="7758545" y="3432753"/>
          <a:ext cx="526473" cy="272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Formula" r:id="rId6" imgW="255625" imgH="130992" progId="Equation.Ribbit">
                  <p:embed/>
                </p:oleObj>
              </mc:Choice>
              <mc:Fallback>
                <p:oleObj name="Formula" r:id="rId6" imgW="255625" imgH="130992" progId="Equation.Ribbit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8545" y="3432753"/>
                        <a:ext cx="526473" cy="2729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619834"/>
              </p:ext>
            </p:extLst>
          </p:nvPr>
        </p:nvGraphicFramePr>
        <p:xfrm>
          <a:off x="9043529" y="3493046"/>
          <a:ext cx="1475558" cy="212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Formula" r:id="rId8" imgW="1057910" imgH="156210" progId="Equation.Ribbit">
                  <p:embed/>
                </p:oleObj>
              </mc:Choice>
              <mc:Fallback>
                <p:oleObj name="Formula" r:id="rId8" imgW="1057910" imgH="156210" progId="Equation.Ribbit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3529" y="3493046"/>
                        <a:ext cx="1475558" cy="2126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0" y="-1"/>
            <a:ext cx="128039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413372"/>
              </p:ext>
            </p:extLst>
          </p:nvPr>
        </p:nvGraphicFramePr>
        <p:xfrm>
          <a:off x="5770177" y="5652655"/>
          <a:ext cx="450320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Formula" r:id="rId10" imgW="2466340" imgH="203200" progId="Equation.Ribbit">
                  <p:embed/>
                </p:oleObj>
              </mc:Choice>
              <mc:Fallback>
                <p:oleObj name="Formula" r:id="rId10" imgW="2466340" imgH="203200" progId="Equation.Ribbit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0177" y="5652655"/>
                        <a:ext cx="4503208" cy="365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922121"/>
              </p:ext>
            </p:extLst>
          </p:nvPr>
        </p:nvGraphicFramePr>
        <p:xfrm>
          <a:off x="5442880" y="6152716"/>
          <a:ext cx="2151173" cy="305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Formula" r:id="rId12" imgW="1411200" imgH="203400" progId="Equation.Ribbit">
                  <p:embed/>
                </p:oleObj>
              </mc:Choice>
              <mc:Fallback>
                <p:oleObj name="Formula" r:id="rId12" imgW="1411200" imgH="203400" progId="Equation.Ribbit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2880" y="6152716"/>
                        <a:ext cx="2151173" cy="3052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963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Example</a:t>
            </a:r>
            <a:r>
              <a:rPr lang="en-US" altLang="zh-CN"/>
              <a:t>s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9275" y="1920081"/>
            <a:ext cx="8553450" cy="4162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73482"/>
            <a:ext cx="102489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9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Example</a:t>
            </a:r>
            <a:r>
              <a:rPr lang="en-US" altLang="zh-CN"/>
              <a:t>s</a:t>
            </a:r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3209244" y="1392962"/>
            <a:ext cx="5503682" cy="52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3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Genetic Operations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初始化</a:t>
            </a:r>
            <a:endParaRPr lang="en-US" altLang="zh-CN" smtClean="0"/>
          </a:p>
          <a:p>
            <a:pPr lvl="1"/>
            <a:r>
              <a:rPr lang="zh-CN" altLang="zh-CN" smtClean="0"/>
              <a:t>初始化</a:t>
            </a:r>
            <a:r>
              <a:rPr lang="en-US" altLang="zh-CN" smtClean="0"/>
              <a:t>N</a:t>
            </a:r>
            <a:r>
              <a:rPr lang="zh-CN" altLang="zh-CN"/>
              <a:t>个</a:t>
            </a:r>
            <a:r>
              <a:rPr lang="zh-CN" altLang="zh-CN"/>
              <a:t>随机</a:t>
            </a:r>
            <a:r>
              <a:rPr lang="zh-CN" altLang="zh-CN" smtClean="0"/>
              <a:t>个体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初始化一</a:t>
            </a:r>
            <a:r>
              <a:rPr lang="zh-CN" altLang="en-US"/>
              <a:t>组</a:t>
            </a:r>
            <a:r>
              <a:rPr lang="zh-CN" altLang="en-US" smtClean="0"/>
              <a:t>随机模型           。</a:t>
            </a:r>
            <a:r>
              <a:rPr lang="zh-CN" altLang="en-US"/>
              <a:t>每个模型都是一个</a:t>
            </a:r>
            <a:r>
              <a:rPr lang="en-US" altLang="zh-CN"/>
              <a:t>L</a:t>
            </a:r>
            <a:r>
              <a:rPr lang="zh-CN" altLang="en-US"/>
              <a:t>位的二进制字符串，</a:t>
            </a:r>
            <a:r>
              <a:rPr lang="zh-CN" altLang="en-US"/>
              <a:t>即</a:t>
            </a:r>
            <a:r>
              <a:rPr lang="zh-CN" altLang="en-US" smtClean="0"/>
              <a:t>，                。</a:t>
            </a:r>
            <a:r>
              <a:rPr lang="zh-CN" altLang="en-US"/>
              <a:t>每个个体中的</a:t>
            </a:r>
            <a:r>
              <a:rPr lang="zh-CN" altLang="en-US"/>
              <a:t>每</a:t>
            </a:r>
            <a:r>
              <a:rPr lang="zh-CN" altLang="en-US" smtClean="0"/>
              <a:t>一个比特都是</a:t>
            </a:r>
            <a:r>
              <a:rPr lang="zh-CN" altLang="en-US"/>
              <a:t>从伯努利分布中独立</a:t>
            </a:r>
            <a:r>
              <a:rPr lang="zh-CN" altLang="en-US"/>
              <a:t>采样</a:t>
            </a:r>
            <a:r>
              <a:rPr lang="zh-CN" altLang="en-US" smtClean="0"/>
              <a:t>的。</a:t>
            </a:r>
            <a:r>
              <a:rPr lang="zh-CN" altLang="en-US"/>
              <a:t>之后，我们评估每个个体以获得其适应度函数</a:t>
            </a:r>
            <a:r>
              <a:rPr lang="zh-CN" altLang="en-US"/>
              <a:t>值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endParaRPr lang="zh-CN" altLang="en-US"/>
          </a:p>
          <a:p>
            <a:pPr lvl="1"/>
            <a:r>
              <a:rPr lang="zh-CN" altLang="en-US"/>
              <a:t>不同的初始化策略对遗传性能的影响</a:t>
            </a:r>
            <a:r>
              <a:rPr lang="zh-CN" altLang="en-US"/>
              <a:t>不大</a:t>
            </a:r>
            <a:r>
              <a:rPr lang="zh-CN" altLang="en-US" smtClean="0"/>
              <a:t>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575198"/>
              </p:ext>
            </p:extLst>
          </p:nvPr>
        </p:nvGraphicFramePr>
        <p:xfrm>
          <a:off x="4406900" y="3108325"/>
          <a:ext cx="771525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Formula" r:id="rId4" imgW="648000" imgH="219960" progId="Equation.Ribbit">
                  <p:embed/>
                </p:oleObj>
              </mc:Choice>
              <mc:Fallback>
                <p:oleObj name="Formula" r:id="rId4" imgW="648000" imgH="219960" progId="Equation.Ribbit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3108325"/>
                        <a:ext cx="771525" cy="263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37805" y="3239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078682"/>
              </p:ext>
            </p:extLst>
          </p:nvPr>
        </p:nvGraphicFramePr>
        <p:xfrm>
          <a:off x="2037805" y="3492532"/>
          <a:ext cx="1598898" cy="235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Formula" r:id="rId6" imgW="1295400" imgH="186690" progId="Equation.Ribbit">
                  <p:embed/>
                </p:oleObj>
              </mc:Choice>
              <mc:Fallback>
                <p:oleObj name="Formula" r:id="rId6" imgW="1295400" imgH="186690" progId="Equation.Ribbit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7805" y="3492532"/>
                        <a:ext cx="1598898" cy="2351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59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Genetic Operations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选择</a:t>
            </a:r>
            <a:endParaRPr lang="en-US" altLang="zh-CN" smtClean="0"/>
          </a:p>
          <a:p>
            <a:pPr lvl="1"/>
            <a:r>
              <a:rPr lang="zh-CN" altLang="zh-CN"/>
              <a:t>选择过程在每一代的开始</a:t>
            </a:r>
            <a:r>
              <a:rPr lang="zh-CN" altLang="zh-CN"/>
              <a:t>执行</a:t>
            </a:r>
            <a:r>
              <a:rPr lang="zh-CN" altLang="zh-CN" smtClean="0"/>
              <a:t>。</a:t>
            </a:r>
            <a:endParaRPr lang="en-US" altLang="zh-CN" smtClean="0"/>
          </a:p>
          <a:p>
            <a:pPr lvl="1"/>
            <a:r>
              <a:rPr lang="zh-CN" altLang="zh-CN" smtClean="0"/>
              <a:t>在</a:t>
            </a:r>
            <a:r>
              <a:rPr lang="zh-CN" altLang="zh-CN"/>
              <a:t>第</a:t>
            </a:r>
            <a:r>
              <a:rPr lang="en-US" altLang="zh-CN"/>
              <a:t>t</a:t>
            </a:r>
            <a:r>
              <a:rPr lang="zh-CN" altLang="zh-CN"/>
              <a:t>代</a:t>
            </a:r>
            <a:r>
              <a:rPr lang="zh-CN" altLang="zh-CN"/>
              <a:t>之前</a:t>
            </a:r>
            <a:r>
              <a:rPr lang="zh-CN" altLang="zh-CN" smtClean="0"/>
              <a:t>，</a:t>
            </a:r>
            <a:r>
              <a:rPr lang="zh-CN" altLang="en-US" smtClean="0"/>
              <a:t>给每个</a:t>
            </a:r>
            <a:r>
              <a:rPr lang="zh-CN" altLang="zh-CN" smtClean="0"/>
              <a:t>个体</a:t>
            </a:r>
            <a:r>
              <a:rPr lang="zh-CN" altLang="en-US" smtClean="0"/>
              <a:t>指定</a:t>
            </a:r>
            <a:r>
              <a:rPr lang="zh-CN" altLang="zh-CN" smtClean="0"/>
              <a:t>一</a:t>
            </a:r>
            <a:r>
              <a:rPr lang="zh-CN" altLang="zh-CN"/>
              <a:t>个</a:t>
            </a:r>
            <a:r>
              <a:rPr lang="zh-CN" altLang="zh-CN"/>
              <a:t>适应</a:t>
            </a:r>
            <a:r>
              <a:rPr lang="zh-CN" altLang="zh-CN" smtClean="0"/>
              <a:t>度</a:t>
            </a:r>
            <a:r>
              <a:rPr lang="zh-CN" altLang="en-US" smtClean="0"/>
              <a:t>函数</a:t>
            </a:r>
            <a:r>
              <a:rPr lang="zh-CN" altLang="zh-CN" smtClean="0"/>
              <a:t>，</a:t>
            </a:r>
            <a:r>
              <a:rPr lang="zh-CN" altLang="en-US"/>
              <a:t>该适应度值</a:t>
            </a:r>
            <a:r>
              <a:rPr lang="zh-CN" altLang="zh-CN"/>
              <a:t>直接影响</a:t>
            </a:r>
            <a:r>
              <a:rPr lang="zh-CN" altLang="en-US"/>
              <a:t>每个个体</a:t>
            </a:r>
            <a:r>
              <a:rPr lang="zh-CN" altLang="zh-CN"/>
              <a:t>在选择过程中存活的概率。</a:t>
            </a:r>
            <a:endParaRPr lang="en-US" altLang="zh-CN"/>
          </a:p>
          <a:p>
            <a:pPr lvl="2"/>
            <a:r>
              <a:rPr lang="zh-CN" altLang="zh-CN" smtClean="0"/>
              <a:t>该</a:t>
            </a:r>
            <a:r>
              <a:rPr lang="zh-CN" altLang="zh-CN"/>
              <a:t>适应度函数定义为前代或初始化得到</a:t>
            </a:r>
            <a:r>
              <a:rPr lang="zh-CN" altLang="zh-CN"/>
              <a:t>的</a:t>
            </a:r>
            <a:r>
              <a:rPr lang="zh-CN" altLang="zh-CN" smtClean="0"/>
              <a:t>识别</a:t>
            </a:r>
            <a:r>
              <a:rPr lang="zh-CN" altLang="en-US" smtClean="0"/>
              <a:t>准确</a:t>
            </a:r>
            <a:r>
              <a:rPr lang="zh-CN" altLang="zh-CN" smtClean="0"/>
              <a:t>率</a:t>
            </a:r>
            <a:r>
              <a:rPr lang="en-US" altLang="zh-CN" smtClean="0"/>
              <a:t>r</a:t>
            </a:r>
            <a:r>
              <a:rPr lang="en-US" altLang="zh-CN" baseline="-25000" smtClean="0"/>
              <a:t>t-1,n</a:t>
            </a:r>
            <a:r>
              <a:rPr lang="zh-CN" altLang="zh-CN" smtClean="0"/>
              <a:t>。</a:t>
            </a:r>
            <a:endParaRPr lang="en-US" altLang="zh-CN"/>
          </a:p>
          <a:p>
            <a:pPr lvl="1"/>
            <a:endParaRPr lang="en-US" altLang="zh-CN" smtClean="0"/>
          </a:p>
          <a:p>
            <a:pPr lvl="1"/>
            <a:r>
              <a:rPr lang="zh-CN" altLang="zh-CN" smtClean="0"/>
              <a:t>下一代</a:t>
            </a:r>
            <a:r>
              <a:rPr lang="zh-CN" altLang="en-US" smtClean="0"/>
              <a:t>的个体</a:t>
            </a:r>
            <a:r>
              <a:rPr lang="zh-CN" altLang="zh-CN" smtClean="0"/>
              <a:t>是</a:t>
            </a:r>
            <a:r>
              <a:rPr lang="zh-CN" altLang="zh-CN"/>
              <a:t>通过</a:t>
            </a:r>
            <a:r>
              <a:rPr lang="zh-CN" altLang="zh-CN" smtClean="0"/>
              <a:t>在</a:t>
            </a:r>
            <a:r>
              <a:rPr lang="zh-CN" altLang="en-US" smtClean="0"/>
              <a:t>当前</a:t>
            </a:r>
            <a:r>
              <a:rPr lang="zh-CN" altLang="zh-CN" smtClean="0"/>
              <a:t>集合上</a:t>
            </a:r>
            <a:r>
              <a:rPr lang="zh-CN" altLang="zh-CN"/>
              <a:t>的非</a:t>
            </a:r>
            <a:r>
              <a:rPr lang="zh-CN" altLang="zh-CN"/>
              <a:t>均匀</a:t>
            </a:r>
            <a:r>
              <a:rPr lang="zh-CN" altLang="zh-CN" smtClean="0"/>
              <a:t>采样确定</a:t>
            </a:r>
            <a:r>
              <a:rPr lang="zh-CN" altLang="zh-CN"/>
              <a:t>的</a:t>
            </a:r>
            <a:r>
              <a:rPr lang="zh-CN" altLang="zh-CN" smtClean="0"/>
              <a:t>。</a:t>
            </a:r>
            <a:r>
              <a:rPr lang="zh-CN" altLang="en-US" smtClean="0"/>
              <a:t>每个个体的采样概率和对应的适应度函数值成正比</a:t>
            </a:r>
            <a:endParaRPr lang="en-US" altLang="zh-CN" smtClean="0"/>
          </a:p>
          <a:p>
            <a:pPr lvl="1"/>
            <a:r>
              <a:rPr lang="zh-CN" altLang="zh-CN" smtClean="0"/>
              <a:t>这</a:t>
            </a:r>
            <a:r>
              <a:rPr lang="zh-CN" altLang="zh-CN"/>
              <a:t>意味着最好的个体被选中的概率最大，而最差的个体总是被淘汰。由于个体数量</a:t>
            </a:r>
            <a:r>
              <a:rPr lang="en-US" altLang="zh-CN"/>
              <a:t>N</a:t>
            </a:r>
            <a:r>
              <a:rPr lang="zh-CN" altLang="zh-CN"/>
              <a:t>保持不变，上一代人中的每一个个体都可以被多次选择。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65514" y="328115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13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Genetic Operations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突变和交叉</a:t>
            </a:r>
            <a:endParaRPr lang="en-US" altLang="zh-CN" smtClean="0"/>
          </a:p>
          <a:p>
            <a:pPr lvl="1"/>
            <a:r>
              <a:rPr lang="zh-CN" altLang="en-US"/>
              <a:t>个体</a:t>
            </a:r>
            <a:r>
              <a:rPr lang="en-US" altLang="zh-CN" smtClean="0"/>
              <a:t>M</a:t>
            </a:r>
            <a:r>
              <a:rPr lang="en-US" altLang="zh-CN" baseline="-25000" smtClean="0"/>
              <a:t>t,n</a:t>
            </a:r>
            <a:r>
              <a:rPr lang="zh-CN" altLang="zh-CN" smtClean="0"/>
              <a:t>的</a:t>
            </a:r>
            <a:r>
              <a:rPr lang="zh-CN" altLang="en-US" smtClean="0"/>
              <a:t>突变是指</a:t>
            </a:r>
            <a:r>
              <a:rPr lang="zh-CN" altLang="zh-CN" smtClean="0"/>
              <a:t>以</a:t>
            </a:r>
            <a:r>
              <a:rPr lang="zh-CN" altLang="zh-CN"/>
              <a:t>概率</a:t>
            </a:r>
            <a:r>
              <a:rPr lang="en-US" altLang="zh-CN"/>
              <a:t>qM</a:t>
            </a:r>
            <a:r>
              <a:rPr lang="zh-CN" altLang="zh-CN"/>
              <a:t>独立地</a:t>
            </a:r>
            <a:r>
              <a:rPr lang="zh-CN" altLang="zh-CN"/>
              <a:t>翻转</a:t>
            </a:r>
            <a:r>
              <a:rPr lang="zh-CN" altLang="zh-CN" smtClean="0"/>
              <a:t>每个</a:t>
            </a:r>
            <a:r>
              <a:rPr lang="zh-CN" altLang="en-US"/>
              <a:t>二进制</a:t>
            </a:r>
            <a:r>
              <a:rPr lang="zh-CN" altLang="zh-CN" smtClean="0"/>
              <a:t>位。</a:t>
            </a:r>
            <a:endParaRPr lang="en-US" altLang="zh-CN" smtClean="0"/>
          </a:p>
          <a:p>
            <a:pPr lvl="1"/>
            <a:r>
              <a:rPr lang="zh-CN" altLang="zh-CN" smtClean="0"/>
              <a:t>在</a:t>
            </a:r>
            <a:r>
              <a:rPr lang="zh-CN" altLang="zh-CN"/>
              <a:t>实践中，</a:t>
            </a:r>
            <a:r>
              <a:rPr lang="en-US" altLang="zh-CN"/>
              <a:t>qM</a:t>
            </a:r>
            <a:r>
              <a:rPr lang="zh-CN" altLang="zh-CN"/>
              <a:t>通常很小，例如，</a:t>
            </a:r>
            <a:r>
              <a:rPr lang="en-US" altLang="zh-CN"/>
              <a:t>0.05</a:t>
            </a:r>
            <a:r>
              <a:rPr lang="zh-CN" altLang="zh-CN"/>
              <a:t>，所以突变不太可能</a:t>
            </a:r>
            <a:r>
              <a:rPr lang="zh-CN" altLang="zh-CN"/>
              <a:t>改变</a:t>
            </a:r>
            <a:r>
              <a:rPr lang="zh-CN" altLang="zh-CN" smtClean="0"/>
              <a:t>一个</a:t>
            </a:r>
            <a:r>
              <a:rPr lang="zh-CN" altLang="en-US" smtClean="0"/>
              <a:t>个体</a:t>
            </a:r>
            <a:r>
              <a:rPr lang="zh-CN" altLang="zh-CN" smtClean="0"/>
              <a:t>太</a:t>
            </a:r>
            <a:r>
              <a:rPr lang="zh-CN" altLang="zh-CN"/>
              <a:t>多。这是为了保存一个幸存个体的良好特性，同时提供一个尝试新可能性的</a:t>
            </a:r>
            <a:r>
              <a:rPr lang="zh-CN" altLang="zh-CN"/>
              <a:t>机会</a:t>
            </a:r>
            <a:r>
              <a:rPr lang="zh-CN" altLang="zh-CN" smtClean="0"/>
              <a:t>。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zh-CN" smtClean="0"/>
              <a:t>交叉过程同时</a:t>
            </a:r>
            <a:r>
              <a:rPr lang="zh-CN" altLang="zh-CN"/>
              <a:t>改变</a:t>
            </a:r>
            <a:r>
              <a:rPr lang="zh-CN" altLang="zh-CN"/>
              <a:t>两</a:t>
            </a:r>
            <a:r>
              <a:rPr lang="zh-CN" altLang="zh-CN" smtClean="0"/>
              <a:t>个</a:t>
            </a:r>
            <a:r>
              <a:rPr lang="zh-CN" altLang="en-US" smtClean="0"/>
              <a:t>个体</a:t>
            </a:r>
            <a:r>
              <a:rPr lang="zh-CN" altLang="zh-CN" smtClean="0"/>
              <a:t>。</a:t>
            </a:r>
            <a:r>
              <a:rPr lang="zh-CN" altLang="zh-CN"/>
              <a:t>交叉中的</a:t>
            </a:r>
            <a:r>
              <a:rPr lang="zh-CN" altLang="zh-CN"/>
              <a:t>基本</a:t>
            </a:r>
            <a:r>
              <a:rPr lang="zh-CN" altLang="zh-CN" smtClean="0"/>
              <a:t>单元是</a:t>
            </a:r>
            <a:r>
              <a:rPr lang="zh-CN" altLang="zh-CN"/>
              <a:t>一</a:t>
            </a:r>
            <a:r>
              <a:rPr lang="zh-CN" altLang="zh-CN" smtClean="0"/>
              <a:t>个</a:t>
            </a:r>
            <a:r>
              <a:rPr lang="zh-CN" altLang="en-US" smtClean="0"/>
              <a:t>基因片</a:t>
            </a:r>
            <a:r>
              <a:rPr lang="zh-CN" altLang="zh-CN" smtClean="0"/>
              <a:t>段</a:t>
            </a:r>
            <a:r>
              <a:rPr lang="zh-CN" altLang="zh-CN"/>
              <a:t>，它的动机是需要在每个阶段中保留局部</a:t>
            </a:r>
            <a:r>
              <a:rPr lang="zh-CN" altLang="zh-CN"/>
              <a:t>结构</a:t>
            </a:r>
            <a:r>
              <a:rPr lang="zh-CN" altLang="zh-CN" smtClean="0"/>
              <a:t>。</a:t>
            </a:r>
            <a:r>
              <a:rPr lang="zh-CN" altLang="en-US" smtClean="0"/>
              <a:t>通常交叉</a:t>
            </a:r>
            <a:r>
              <a:rPr lang="zh-CN" altLang="zh-CN" smtClean="0"/>
              <a:t>概率</a:t>
            </a:r>
            <a:r>
              <a:rPr lang="en-US" altLang="zh-CN" smtClean="0"/>
              <a:t>qC</a:t>
            </a:r>
            <a:r>
              <a:rPr lang="zh-CN" altLang="en-US" smtClean="0"/>
              <a:t>也较小。</a:t>
            </a:r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65514" y="328115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6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Genetic Operations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评估</a:t>
            </a:r>
            <a:endParaRPr lang="en-US" altLang="zh-CN" smtClean="0"/>
          </a:p>
          <a:p>
            <a:pPr lvl="1"/>
            <a:r>
              <a:rPr lang="zh-CN" altLang="zh-CN"/>
              <a:t>经过上述过程，</a:t>
            </a:r>
            <a:r>
              <a:rPr lang="zh-CN" altLang="zh-CN"/>
              <a:t>对</a:t>
            </a:r>
            <a:r>
              <a:rPr lang="zh-CN" altLang="zh-CN" smtClean="0"/>
              <a:t>每</a:t>
            </a:r>
            <a:r>
              <a:rPr lang="zh-CN" altLang="en-US" smtClean="0"/>
              <a:t>个网络</a:t>
            </a:r>
            <a:r>
              <a:rPr lang="en-US" altLang="zh-CN" smtClean="0"/>
              <a:t>M</a:t>
            </a:r>
            <a:r>
              <a:rPr lang="en-US" altLang="zh-CN" baseline="-25000" smtClean="0"/>
              <a:t>t,n</a:t>
            </a:r>
            <a:r>
              <a:rPr lang="zh-CN" altLang="zh-CN"/>
              <a:t>进行评估，得到适应度函数</a:t>
            </a:r>
            <a:r>
              <a:rPr lang="zh-CN" altLang="zh-CN"/>
              <a:t>值</a:t>
            </a:r>
            <a:r>
              <a:rPr lang="zh-CN" altLang="zh-CN" smtClean="0"/>
              <a:t>。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zh-CN" smtClean="0"/>
              <a:t>参考</a:t>
            </a:r>
            <a:r>
              <a:rPr lang="zh-CN" altLang="zh-CN"/>
              <a:t>数据集</a:t>
            </a:r>
            <a:r>
              <a:rPr lang="en-US" altLang="zh-CN"/>
              <a:t>D</a:t>
            </a:r>
            <a:r>
              <a:rPr lang="zh-CN" altLang="zh-CN"/>
              <a:t>是预先</a:t>
            </a:r>
            <a:r>
              <a:rPr lang="zh-CN" altLang="zh-CN"/>
              <a:t>定义</a:t>
            </a:r>
            <a:r>
              <a:rPr lang="zh-CN" altLang="zh-CN" smtClean="0"/>
              <a:t>的</a:t>
            </a:r>
            <a:r>
              <a:rPr lang="zh-CN" altLang="en-US" smtClean="0"/>
              <a:t>（</a:t>
            </a:r>
            <a:r>
              <a:rPr lang="en-US" altLang="zh-CN"/>
              <a:t> CIFAR10 </a:t>
            </a:r>
            <a:r>
              <a:rPr lang="zh-CN" altLang="en-US" smtClean="0"/>
              <a:t>）</a:t>
            </a:r>
            <a:r>
              <a:rPr lang="zh-CN" altLang="zh-CN" smtClean="0"/>
              <a:t>，</a:t>
            </a:r>
            <a:r>
              <a:rPr lang="zh-CN" altLang="zh-CN"/>
              <a:t>我们单独训练每个</a:t>
            </a:r>
            <a:r>
              <a:rPr lang="zh-CN" altLang="zh-CN"/>
              <a:t>模型</a:t>
            </a:r>
            <a:r>
              <a:rPr lang="en-US" altLang="zh-CN" smtClean="0"/>
              <a:t>M</a:t>
            </a:r>
            <a:r>
              <a:rPr lang="en-US" altLang="zh-CN" baseline="-25000"/>
              <a:t>t,n</a:t>
            </a:r>
            <a:r>
              <a:rPr lang="zh-CN" altLang="zh-CN" smtClean="0"/>
              <a:t>。如果</a:t>
            </a:r>
            <a:r>
              <a:rPr lang="en-US" altLang="zh-CN"/>
              <a:t>M</a:t>
            </a:r>
            <a:r>
              <a:rPr lang="en-US" altLang="zh-CN" baseline="-25000"/>
              <a:t>t,n</a:t>
            </a:r>
            <a:r>
              <a:rPr lang="zh-CN" altLang="zh-CN" smtClean="0"/>
              <a:t>是</a:t>
            </a:r>
            <a:r>
              <a:rPr lang="zh-CN" altLang="zh-CN"/>
              <a:t>之前求过值的，我们只需再次求它的值，然后计算所有出现值的平均精度。这种策略至少在一定程度上缓解了训练过程随机性带来的不稳定性。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65514" y="328115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6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1188</Words>
  <Application>Microsoft Office PowerPoint</Application>
  <PresentationFormat>宽屏</PresentationFormat>
  <Paragraphs>92</Paragraphs>
  <Slides>15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Aurora Equation</vt:lpstr>
      <vt:lpstr>Genetic CNN</vt:lpstr>
      <vt:lpstr>Introduction</vt:lpstr>
      <vt:lpstr>Binary Network Representation</vt:lpstr>
      <vt:lpstr>Examples</vt:lpstr>
      <vt:lpstr>Examples</vt:lpstr>
      <vt:lpstr>Genetic Operations</vt:lpstr>
      <vt:lpstr>Genetic Operations</vt:lpstr>
      <vt:lpstr>Genetic Operations</vt:lpstr>
      <vt:lpstr>Genetic Operations</vt:lpstr>
      <vt:lpstr>Algorithm</vt:lpstr>
      <vt:lpstr>Experiments</vt:lpstr>
      <vt:lpstr>Experiments</vt:lpstr>
      <vt:lpstr>Experiments</vt:lpstr>
      <vt:lpstr>Experiments</vt:lpstr>
      <vt:lpstr>缺点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CNN</dc:title>
  <dc:creator>褚 欣</dc:creator>
  <cp:lastModifiedBy>褚 欣</cp:lastModifiedBy>
  <cp:revision>13</cp:revision>
  <dcterms:created xsi:type="dcterms:W3CDTF">2019-03-20T08:33:25Z</dcterms:created>
  <dcterms:modified xsi:type="dcterms:W3CDTF">2019-03-21T02:51:09Z</dcterms:modified>
</cp:coreProperties>
</file>