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61" r:id="rId5"/>
    <p:sldId id="259" r:id="rId6"/>
    <p:sldId id="264" r:id="rId7"/>
    <p:sldId id="267" r:id="rId8"/>
    <p:sldId id="260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804292"/>
            <a:ext cx="9144000" cy="2187001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差分进化算法</a:t>
            </a:r>
            <a:br>
              <a:rPr lang="zh-CN" altLang="en-US" dirty="0"/>
            </a:br>
            <a:r>
              <a:rPr lang="zh-CN" altLang="en-US" dirty="0"/>
              <a:t>（Differential Evolution)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90185" y="4210685"/>
            <a:ext cx="4568190" cy="165544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21821221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陈雅楠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仿真实验：参数自适应差分进化算法（</a:t>
            </a:r>
            <a:r>
              <a:rPr lang="en-US" altLang="zh-CN"/>
              <a:t>JADE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504055"/>
          </a:xfrm>
        </p:spPr>
        <p:txBody>
          <a:bodyPr>
            <a:normAutofit lnSpcReduction="20000"/>
          </a:bodyPr>
          <a:p>
            <a:r>
              <a:rPr lang="zh-CN" altLang="en-US" b="1"/>
              <a:t>实验数据与结果</a:t>
            </a:r>
            <a:endParaRPr lang="zh-CN" altLang="en-US" b="1"/>
          </a:p>
          <a:p>
            <a:r>
              <a:rPr lang="zh-CN" altLang="en-US"/>
              <a:t>（进化代数、最优点、最优值及最优值占比）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进化结果：</a:t>
            </a:r>
            <a:endParaRPr lang="zh-CN" altLang="en-US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/>
          </a:p>
          <a:p>
            <a:r>
              <a:rPr lang="zh-CN" altLang="en-US"/>
              <a:t>经过多代自适应差分进化后，最优值占比达到</a:t>
            </a:r>
            <a:r>
              <a:rPr lang="en-US" altLang="zh-CN"/>
              <a:t>80%</a:t>
            </a:r>
            <a:r>
              <a:rPr lang="zh-CN" altLang="en-US"/>
              <a:t>，收敛效果较好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en-US" altLang="zh-CN"/>
          </a:p>
        </p:txBody>
      </p:sp>
      <p:pic>
        <p:nvPicPr>
          <p:cNvPr id="4" name="图片 3" descr="QQ图片201905061147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3371850"/>
            <a:ext cx="9326245" cy="1983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仿真实验：参数自适应差分进化算法（</a:t>
            </a:r>
            <a:r>
              <a:rPr lang="en-US" altLang="zh-CN"/>
              <a:t>JADE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/>
              <a:t>可视化结果</a:t>
            </a:r>
            <a:endParaRPr lang="zh-CN" altLang="en-US" b="1"/>
          </a:p>
          <a:p>
            <a:endParaRPr lang="zh-CN" altLang="en-US" b="1"/>
          </a:p>
          <a:p>
            <a:endParaRPr lang="zh-CN" altLang="en-US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en-US" altLang="zh-CN"/>
          </a:p>
        </p:txBody>
      </p:sp>
      <p:pic>
        <p:nvPicPr>
          <p:cNvPr id="4" name="图片 3" descr="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615" y="1825625"/>
            <a:ext cx="515620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仿真实验：参数自适应差分进化算法（</a:t>
            </a:r>
            <a:r>
              <a:rPr lang="en-US" altLang="zh-CN"/>
              <a:t>JADE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/>
              <a:t>可视化结果</a:t>
            </a:r>
            <a:endParaRPr lang="zh-CN" altLang="en-US" b="1"/>
          </a:p>
          <a:p>
            <a:endParaRPr lang="zh-CN" altLang="en-US" b="1"/>
          </a:p>
          <a:p>
            <a:endParaRPr lang="zh-CN" altLang="en-US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en-US" altLang="zh-CN"/>
          </a:p>
        </p:txBody>
      </p:sp>
      <p:pic>
        <p:nvPicPr>
          <p:cNvPr id="5" name="图片 4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115" y="1757680"/>
            <a:ext cx="5181600" cy="4419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总结与思考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目前，</a:t>
            </a:r>
            <a:r>
              <a:rPr lang="en-US" altLang="zh-CN"/>
              <a:t>DE</a:t>
            </a:r>
            <a:r>
              <a:rPr lang="zh-CN" altLang="en-US"/>
              <a:t>算法及其改进算法已在诸多领域得到应用，如生物信息、机械、化工甚至经济学运筹领域等</a:t>
            </a:r>
            <a:endParaRPr lang="zh-CN" altLang="en-US"/>
          </a:p>
          <a:p>
            <a:r>
              <a:rPr lang="zh-CN" altLang="en-US"/>
              <a:t>值得一提的是，</a:t>
            </a:r>
            <a:r>
              <a:rPr lang="zh-CN" altLang="en-US" b="1"/>
              <a:t>利用</a:t>
            </a:r>
            <a:r>
              <a:rPr lang="en-US" altLang="zh-CN" b="1"/>
              <a:t>DE</a:t>
            </a:r>
            <a:r>
              <a:rPr lang="zh-CN" altLang="en-US" b="1"/>
              <a:t>算法设计的人工神经网络</a:t>
            </a:r>
            <a:r>
              <a:rPr lang="zh-CN" altLang="en-US"/>
              <a:t>能够大大提升其训练效率，并仍存在巨大的发展潜力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DE</a:t>
            </a:r>
            <a:r>
              <a:rPr lang="zh-CN" altLang="en-US"/>
              <a:t>算法改进的</a:t>
            </a:r>
            <a:r>
              <a:rPr lang="en-US" altLang="zh-CN"/>
              <a:t>JADE</a:t>
            </a:r>
            <a:r>
              <a:rPr lang="zh-CN" altLang="en-US"/>
              <a:t>算法拥有</a:t>
            </a:r>
            <a:r>
              <a:rPr lang="zh-CN" altLang="en-US">
                <a:sym typeface="+mn-ea"/>
              </a:rPr>
              <a:t>更好的寻优能力、收敛速度，并可以克服早熟收敛</a:t>
            </a:r>
            <a:endParaRPr lang="zh-CN" altLang="en-US">
              <a:sym typeface="+mn-ea"/>
            </a:endParaRPr>
          </a:p>
          <a:p>
            <a:r>
              <a:rPr lang="zh-CN" altLang="en-US"/>
              <a:t>DE算法为提供了一种灵活的后代生成与进化策略，并在最优点搜索与一些自我调整中表现出强大的适应性。这种灵活性使得</a:t>
            </a:r>
            <a:r>
              <a:rPr lang="en-US" altLang="zh-CN"/>
              <a:t>DE</a:t>
            </a:r>
            <a:r>
              <a:rPr lang="zh-CN" altLang="en-US"/>
              <a:t>算法在各种泛化及较为困难的优化中具有强大的竞争力与优越性</a:t>
            </a:r>
            <a:endParaRPr lang="zh-CN" altLang="en-US"/>
          </a:p>
          <a:p>
            <a:r>
              <a:rPr lang="zh-CN" altLang="en-US"/>
              <a:t>我认为在未来几年</a:t>
            </a:r>
            <a:r>
              <a:rPr lang="en-US" altLang="zh-CN"/>
              <a:t>DE</a:t>
            </a:r>
            <a:r>
              <a:rPr lang="zh-CN" altLang="en-US"/>
              <a:t>算法仍是一个</a:t>
            </a:r>
            <a:r>
              <a:rPr lang="zh-CN" altLang="en-US"/>
              <a:t>充满活力的多学科交叉研究领域</a:t>
            </a:r>
            <a:endParaRPr lang="zh-CN" altLang="en-US" b="1"/>
          </a:p>
          <a:p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[1] </a:t>
            </a:r>
            <a:r>
              <a:rPr lang="zh-CN" altLang="en-US"/>
              <a:t>Wu, Guohua, et al. “Ensemble of Differential Evolution Variants.” Information Sciences, vol. 423, 2018, pp. 172–186.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[2] </a:t>
            </a:r>
            <a:r>
              <a:rPr lang="zh-CN" altLang="en-US"/>
              <a:t>Storn, Rainer, and Kenneth V. Price. “Differential Evolution – A Simple and Efficient Heuristic for Global Optimization over Continuous Spaces.” Journal of Global Optimization, vol. 11, no. 4, 1997, pp. 341–359.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[3] </a:t>
            </a:r>
            <a:r>
              <a:rPr lang="zh-CN" altLang="en-US"/>
              <a:t>Price, Kenneth. Differential Evolution - A Simple and Efficient Adaptive Scheme for Global Optimization over Continuous Spaces. 2004.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[4] </a:t>
            </a:r>
            <a:r>
              <a:rPr lang="zh-CN" altLang="en-US"/>
              <a:t>Das, Swagatam, and Ponnuthurai Nagaratnam Suganthan. “Differential Evolution: A Survey of the State-of-the-Art.” IEEE Transactions on Evolutionary Computation, vol. 15, no. 1, 2011, pp. 4–31.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[5] </a:t>
            </a:r>
            <a:r>
              <a:rPr lang="zh-CN" altLang="en-US"/>
              <a:t>Das, Swagatam, et al. “Recent Advances in Differential Evolution – An Updated Survey.” Swarm and Evolutionary Computation, vol. 27, 2016, pp. 1–30.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[6] </a:t>
            </a:r>
            <a:r>
              <a:rPr lang="zh-CN" altLang="en-US"/>
              <a:t>Trivedi, Anupam, et al. “A Genetic Algorithm - Differential Evolution Based Hybrid Framework.” Information Sciences, vol. 354, 2016, pp. 275–300.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/>
              <a:t>算法的提出与简介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Rainer Storn 和Kenneth Price在1996 年为求解切比雪夫多项式而提出</a:t>
            </a:r>
            <a:endParaRPr lang="zh-CN" altLang="en-US"/>
          </a:p>
          <a:p>
            <a:r>
              <a:rPr lang="zh-CN" altLang="en-US"/>
              <a:t>DE 是一种基于向量的元启发式算法，由于其交叉和变异的特点，与遗传算法有一定的相似性</a:t>
            </a:r>
            <a:endParaRPr lang="zh-CN" altLang="en-US"/>
          </a:p>
          <a:p>
            <a:r>
              <a:rPr lang="zh-CN" altLang="en-US"/>
              <a:t>DE 算法可以看作是对具有显式更新方程遗传算法的进一步发展</a:t>
            </a:r>
            <a:endParaRPr lang="zh-CN" altLang="en-US"/>
          </a:p>
          <a:p>
            <a:r>
              <a:rPr lang="zh-CN" altLang="en-US"/>
              <a:t>DE 算法是一种具有自组织倾向的随机搜索算法，是一种基于群体的启发式搜索方法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算法</a:t>
            </a:r>
            <a:r>
              <a:rPr lang="zh-CN" altLang="en-US" b="1"/>
              <a:t>原理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DE 算法主要用于求解连续变量的全局优化问题，其主要工作步骤与其他进化算法基本一致，主要包括变异(Mutation)、交叉(Crossover)、选择(Selection)三种操作。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算法的基本思想是从某一随机产生的初始群体开始，利用从种群中</a:t>
            </a:r>
            <a:r>
              <a:rPr lang="zh-CN" altLang="en-US" b="1"/>
              <a:t>随机选取的两个个体的差向量作为第三个个体的随机变化源</a:t>
            </a:r>
            <a:r>
              <a:rPr lang="zh-CN" altLang="en-US"/>
              <a:t>，将差向量加权后按照一定的规则与第三个个体求和而产生变异个体，该操作称为变异。然后，变异个体与某个预先决定的目标个体进行参数混合，生成试验个体，这一过程称之为交叉。如果试验个体的适应度值优于目标个体的适应度值，则在下一代中试验个体取代目标个体，否则目标个体仍保存下来，该操作称为选择。在每一代的进化过程中，每一个体矢量作为目标个体一次，算法通过不断地迭代计算，保留优良个体，淘汰劣质个体，引导搜索过程向全局最优解逼近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算法流程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从父代个体间选择两个个体进行向量做差分生成</a:t>
            </a:r>
            <a:r>
              <a:rPr lang="zh-CN" altLang="en-US" u="sng"/>
              <a:t>差分矢量</a:t>
            </a:r>
            <a:r>
              <a:rPr lang="zh-CN" altLang="en-US"/>
              <a:t>；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选择另外一个个体与差分矢量求和生成实验个体；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对父代个体与相应的实验个体进行</a:t>
            </a:r>
            <a:r>
              <a:rPr lang="zh-CN" altLang="en-US" u="sng"/>
              <a:t>交叉操作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生成新的子代个体；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在父代个体和子代个体之间进行</a:t>
            </a:r>
            <a:r>
              <a:rPr lang="zh-CN" altLang="en-US" u="sng"/>
              <a:t>选择操作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将符合要求的个体保存到下一代群体中去。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具体流程如右图</a:t>
            </a:r>
            <a:endParaRPr lang="zh-CN" altLang="en-US"/>
          </a:p>
        </p:txBody>
      </p:sp>
      <p:pic>
        <p:nvPicPr>
          <p:cNvPr id="4" name="图片 3" descr="20141118154744975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7386955" y="345440"/>
            <a:ext cx="4132580" cy="6167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pic>
        <p:nvPicPr>
          <p:cNvPr id="4" name="图片 3" descr="201804071457326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9045" y="1235710"/>
            <a:ext cx="9493250" cy="5321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主要涉及</a:t>
            </a:r>
            <a:r>
              <a:rPr lang="zh-CN" altLang="en-US" b="1"/>
              <a:t>群体规模M 、缩放因子F</a:t>
            </a:r>
            <a:r>
              <a:rPr lang="zh-CN" altLang="en-US"/>
              <a:t>以及</a:t>
            </a:r>
            <a:r>
              <a:rPr lang="zh-CN" altLang="en-US" b="1"/>
              <a:t>交叉概率CR</a:t>
            </a:r>
            <a:r>
              <a:rPr lang="zh-CN" altLang="en-US"/>
              <a:t>三个参数的设定。 </a:t>
            </a:r>
            <a:endParaRPr lang="zh-CN" altLang="en-US"/>
          </a:p>
          <a:p>
            <a:r>
              <a:rPr lang="zh-CN" altLang="en-US"/>
              <a:t>M：一般介于5×n 与10×n 之间, 但不能少于4, 否则无法进行变异操作（n维度） </a:t>
            </a:r>
            <a:endParaRPr lang="zh-CN" altLang="en-US"/>
          </a:p>
          <a:p>
            <a:r>
              <a:rPr lang="zh-CN" altLang="en-US"/>
              <a:t>F：一般在[ 0, 2 ]之间选择, 通常取0. 5; </a:t>
            </a:r>
            <a:endParaRPr lang="zh-CN" altLang="en-US"/>
          </a:p>
          <a:p>
            <a:r>
              <a:rPr lang="zh-CN" altLang="en-US"/>
              <a:t>CR：一般在[ 0, 1 ]之间选择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算法的改进</a:t>
            </a:r>
            <a:r>
              <a:rPr lang="en-US" altLang="zh-CN" b="1"/>
              <a:t>——</a:t>
            </a:r>
            <a:r>
              <a:rPr lang="zh-CN" altLang="en-US" b="1"/>
              <a:t>参数</a:t>
            </a:r>
            <a:r>
              <a:rPr lang="zh-CN" altLang="en-US" b="1"/>
              <a:t>自适应差分进化算法</a:t>
            </a:r>
            <a:r>
              <a:rPr lang="en-US" altLang="zh-CN" b="1"/>
              <a:t>JADE</a:t>
            </a:r>
            <a:endParaRPr lang="zh-CN" altLang="en-US"/>
          </a:p>
          <a:p>
            <a:r>
              <a:rPr lang="zh-CN" altLang="en-US"/>
              <a:t>利用复杂的参数自适应机制</a:t>
            </a:r>
            <a:endParaRPr lang="zh-CN" altLang="en-US"/>
          </a:p>
          <a:p>
            <a:r>
              <a:rPr lang="zh-CN" altLang="en-US"/>
              <a:t>参数F和Cr分别由每个目标矢量的正态分布和Cauchy分布产生</a:t>
            </a:r>
            <a:endParaRPr lang="zh-CN" altLang="en-US"/>
          </a:p>
          <a:p>
            <a:r>
              <a:rPr lang="zh-CN" altLang="en-US"/>
              <a:t>记录成功生成</a:t>
            </a:r>
            <a:r>
              <a:rPr lang="en-US" altLang="zh-CN"/>
              <a:t>solution</a:t>
            </a:r>
            <a:r>
              <a:rPr lang="zh-CN" altLang="en-US"/>
              <a:t>概率最高的</a:t>
            </a:r>
            <a:r>
              <a:rPr lang="zh-CN" altLang="en-US"/>
              <a:t>F和Cr值，并将其用于新的参数生成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算法改进：参数自适应差分进化算法（</a:t>
            </a:r>
            <a:r>
              <a:rPr lang="en-US" altLang="zh-CN"/>
              <a:t>JADE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复杂的参数自适应机制：</a:t>
            </a:r>
            <a:endParaRPr lang="zh-CN" altLang="en-US"/>
          </a:p>
          <a:p>
            <a:r>
              <a:rPr lang="zh-CN" altLang="en-US"/>
              <a:t>参数F和Cr分别由每个目标矢量的正态分布和Cauchy分布产生</a:t>
            </a:r>
            <a:endParaRPr lang="zh-CN" altLang="en-US"/>
          </a:p>
          <a:p>
            <a:r>
              <a:rPr lang="zh-CN" altLang="en-US"/>
              <a:t>记录成功生成</a:t>
            </a:r>
            <a:r>
              <a:rPr lang="en-US" altLang="zh-CN"/>
              <a:t>solution</a:t>
            </a:r>
            <a:r>
              <a:rPr lang="zh-CN" altLang="en-US"/>
              <a:t>概率最高的</a:t>
            </a:r>
            <a:r>
              <a:rPr lang="zh-CN" altLang="en-US"/>
              <a:t>F和Cr值，并将其用于新的参数生成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较差分进化算法的优点</a:t>
            </a:r>
            <a:endParaRPr lang="zh-CN" altLang="en-US"/>
          </a:p>
          <a:p>
            <a:r>
              <a:rPr lang="zh-CN" altLang="en-US"/>
              <a:t>DE算法：随着迭代次数的增加，个体间的差异会逐渐降低，收敛速度也会随之下降</a:t>
            </a:r>
            <a:endParaRPr lang="zh-CN" altLang="en-US"/>
          </a:p>
          <a:p>
            <a:r>
              <a:rPr lang="zh-CN" altLang="en-US"/>
              <a:t>容易陷入局部最优和早熟收敛</a:t>
            </a:r>
            <a:endParaRPr lang="zh-CN" altLang="en-US"/>
          </a:p>
          <a:p>
            <a:r>
              <a:rPr lang="en-US" altLang="zh-CN" b="1"/>
              <a:t>ADE</a:t>
            </a:r>
            <a:r>
              <a:rPr lang="zh-CN" altLang="en-US" b="1"/>
              <a:t>算法：更好的寻优能力、收敛速度、克服早熟收敛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仿真实验：参数自适应差分进化算法（</a:t>
            </a:r>
            <a:r>
              <a:rPr lang="en-US" altLang="zh-CN"/>
              <a:t>JADE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 b="1"/>
          </a:p>
          <a:p>
            <a:r>
              <a:rPr lang="zh-CN" altLang="en-US" b="1"/>
              <a:t>经典差分进化算法优化公式：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优化目标：</a:t>
            </a:r>
            <a:endParaRPr lang="zh-CN" altLang="en-US"/>
          </a:p>
          <a:p>
            <a:r>
              <a:rPr lang="zh-CN" altLang="en-US"/>
              <a:t>实现语言：</a:t>
            </a:r>
            <a:r>
              <a:rPr lang="en-US" altLang="zh-CN"/>
              <a:t>python</a:t>
            </a:r>
            <a:endParaRPr lang="en-US" altLang="zh-CN"/>
          </a:p>
          <a:p>
            <a:r>
              <a:rPr lang="zh-CN" altLang="en-US"/>
              <a:t>绘图工具包：</a:t>
            </a:r>
            <a:r>
              <a:rPr lang="en-US" altLang="zh-CN"/>
              <a:t>mayavi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4705" y="3101975"/>
          <a:ext cx="1045654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987800" imgH="393700" progId="Equation.KSEE3">
                  <p:embed/>
                </p:oleObj>
              </mc:Choice>
              <mc:Fallback>
                <p:oleObj name="" r:id="rId1" imgW="3987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4705" y="3101975"/>
                        <a:ext cx="10456545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3460" y="4606290"/>
          <a:ext cx="1514475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749300" imgH="203200" progId="Equation.KSEE3">
                  <p:embed/>
                </p:oleObj>
              </mc:Choice>
              <mc:Fallback>
                <p:oleObj name="" r:id="rId3" imgW="7493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3460" y="4606290"/>
                        <a:ext cx="1514475" cy="41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仿真实验：参数自适应差分进化算法（</a:t>
            </a:r>
            <a:r>
              <a:rPr lang="en-US" altLang="zh-CN"/>
              <a:t>JADE 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/>
              <a:t>实验数据与结果</a:t>
            </a:r>
            <a:endParaRPr lang="zh-CN" altLang="en-US" b="1"/>
          </a:p>
          <a:p>
            <a:r>
              <a:rPr lang="zh-CN" altLang="en-US"/>
              <a:t>（进化代数、最优点、最优值及最优值占比）</a:t>
            </a:r>
            <a:endParaRPr lang="zh-CN" altLang="en-US"/>
          </a:p>
          <a:p>
            <a:r>
              <a:rPr lang="zh-CN" altLang="en-US"/>
              <a:t>进化开始：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en-US" altLang="zh-CN"/>
          </a:p>
        </p:txBody>
      </p:sp>
      <p:pic>
        <p:nvPicPr>
          <p:cNvPr id="5" name="图片 4" descr="QQ图片201905061147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3070225"/>
            <a:ext cx="8121015" cy="3107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演示</Application>
  <PresentationFormat>宽屏</PresentationFormat>
  <Paragraphs>144</Paragraphs>
  <Slides>14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Equation.KSEE3</vt:lpstr>
      <vt:lpstr>Equation.KSEE3</vt:lpstr>
      <vt:lpstr>差分进化算法 （Differential Evolution)</vt:lpstr>
      <vt:lpstr>差分进化算法（Differential Evolution)</vt:lpstr>
      <vt:lpstr>差分进化算法（Differential Evolution)</vt:lpstr>
      <vt:lpstr>差分进化算法（Differential Evolution)</vt:lpstr>
      <vt:lpstr>差分进化算法（Differential Evolution)</vt:lpstr>
      <vt:lpstr>差分进化算法（Differential Evolution)</vt:lpstr>
      <vt:lpstr>差分进化算法（Differential Evolution)</vt:lpstr>
      <vt:lpstr>算法改进：参数自适应差分进化算法（JADE )</vt:lpstr>
      <vt:lpstr>仿真实验：参数自适应差分进化算法（JADE )</vt:lpstr>
      <vt:lpstr>仿真实验：参数自适应差分进化算法（JADE )</vt:lpstr>
      <vt:lpstr>仿真实验：参数自适应差分进化算法（JADE )</vt:lpstr>
      <vt:lpstr>仿真实验：参数自适应差分进化算法（JADE )</vt:lpstr>
      <vt:lpstr>算法改进：参数自适应差分进化算法（JADE )</vt:lpstr>
      <vt:lpstr>差分进化算法（Differential Evolution)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397</cp:revision>
  <dcterms:created xsi:type="dcterms:W3CDTF">2017-08-03T09:01:00Z</dcterms:created>
  <dcterms:modified xsi:type="dcterms:W3CDTF">2019-05-06T04:26:03Z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