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8" r:id="rId4"/>
    <p:sldId id="261" r:id="rId5"/>
    <p:sldId id="257" r:id="rId6"/>
    <p:sldId id="267" r:id="rId7"/>
    <p:sldId id="270" r:id="rId8"/>
    <p:sldId id="273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/>
    <p:restoredTop sz="9481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23FCF-65D6-0B4C-BFC5-07F4B95D39F3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3E30A-4894-8543-A80D-91E9A4A4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但进化策略和生物进化关系不大。也许这项技术的早期版本从生物进化上获得了一些启发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定的抽象程度上，这种方法可被视为这样一个过程：从个体构成的群体中采样并让其中成功的个体引导未来后代的分布。但是，其数学细节在生物进化方法的基础上实现了很大的抽象，我们最好将进化策略看作是一类黑箱的随机优化技术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3E30A-4894-8543-A80D-91E9A4A4DA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3E30A-4894-8543-A80D-91E9A4A4DA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引入种群，从种群中选择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3E30A-4894-8543-A80D-91E9A4A4DA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1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当前modern</a:t>
            </a:r>
            <a:r>
              <a:rPr lang="en-US" dirty="0" smtClean="0"/>
              <a:t> evolution </a:t>
            </a:r>
            <a:r>
              <a:rPr lang="en-US" dirty="0" err="1" smtClean="0"/>
              <a:t>strategies基本都是用</a:t>
            </a:r>
            <a:r>
              <a:rPr lang="en-US" dirty="0" smtClean="0"/>
              <a:t> (\</a:t>
            </a:r>
            <a:r>
              <a:rPr lang="el-GR" dirty="0" smtClean="0"/>
              <a:t>μ</a:t>
            </a:r>
            <a:r>
              <a:rPr lang="en-US" dirty="0" smtClean="0"/>
              <a:t>, \</a:t>
            </a:r>
            <a:r>
              <a:rPr lang="el-GR" dirty="0" smtClean="0"/>
              <a:t>λ</a:t>
            </a:r>
            <a:r>
              <a:rPr lang="en-US" dirty="0" smtClean="0"/>
              <a:t>) -</a:t>
            </a:r>
            <a:r>
              <a:rPr lang="en-US" dirty="0" err="1" smtClean="0"/>
              <a:t>ES的一个variant，即使用intermediate</a:t>
            </a:r>
            <a:r>
              <a:rPr lang="en-US" dirty="0" smtClean="0"/>
              <a:t> </a:t>
            </a:r>
            <a:r>
              <a:rPr lang="en-US" dirty="0" err="1" smtClean="0"/>
              <a:t>recombination的</a:t>
            </a:r>
            <a:r>
              <a:rPr lang="en-US" dirty="0" smtClean="0"/>
              <a:t> (\</a:t>
            </a:r>
            <a:r>
              <a:rPr lang="el-GR" dirty="0" smtClean="0"/>
              <a:t>μ</a:t>
            </a:r>
            <a:r>
              <a:rPr lang="en-US" dirty="0" smtClean="0"/>
              <a:t>, \</a:t>
            </a:r>
            <a:r>
              <a:rPr lang="el-GR" dirty="0" smtClean="0"/>
              <a:t>λ</a:t>
            </a:r>
            <a:r>
              <a:rPr lang="en-US" dirty="0" smtClean="0"/>
              <a:t>) -</a:t>
            </a:r>
            <a:r>
              <a:rPr lang="en-US" dirty="0" err="1" smtClean="0"/>
              <a:t>ES，通常记为</a:t>
            </a:r>
            <a:r>
              <a:rPr lang="en-US" dirty="0" smtClean="0"/>
              <a:t> (\</a:t>
            </a:r>
            <a:r>
              <a:rPr lang="el-GR" dirty="0" smtClean="0"/>
              <a:t>μ</a:t>
            </a:r>
            <a:r>
              <a:rPr lang="en-US" dirty="0" smtClean="0"/>
              <a:t>/\</a:t>
            </a:r>
            <a:r>
              <a:rPr lang="el-GR" dirty="0" smtClean="0"/>
              <a:t>μ</a:t>
            </a:r>
            <a:r>
              <a:rPr lang="en-US" dirty="0" smtClean="0"/>
              <a:t>_I, \</a:t>
            </a:r>
            <a:r>
              <a:rPr lang="el-GR" dirty="0" smtClean="0"/>
              <a:t>λ</a:t>
            </a:r>
            <a:r>
              <a:rPr lang="en-US" dirty="0" smtClean="0"/>
              <a:t>) -ES. 和 (\</a:t>
            </a:r>
            <a:r>
              <a:rPr lang="el-GR" dirty="0" smtClean="0"/>
              <a:t>μ</a:t>
            </a:r>
            <a:r>
              <a:rPr lang="en-US" dirty="0" smtClean="0"/>
              <a:t>, \</a:t>
            </a:r>
            <a:r>
              <a:rPr lang="el-GR" dirty="0" smtClean="0"/>
              <a:t>λ</a:t>
            </a:r>
            <a:r>
              <a:rPr lang="en-US" dirty="0" smtClean="0"/>
              <a:t>) -</a:t>
            </a:r>
            <a:r>
              <a:rPr lang="en-US" dirty="0" err="1" smtClean="0"/>
              <a:t>ES最主要的差别是，在</a:t>
            </a:r>
            <a:r>
              <a:rPr lang="en-US" dirty="0" smtClean="0"/>
              <a:t> (\</a:t>
            </a:r>
            <a:r>
              <a:rPr lang="el-GR" dirty="0" smtClean="0"/>
              <a:t>μ</a:t>
            </a:r>
            <a:r>
              <a:rPr lang="en-US" dirty="0" smtClean="0"/>
              <a:t>, \</a:t>
            </a:r>
            <a:r>
              <a:rPr lang="el-GR" dirty="0" smtClean="0"/>
              <a:t>λ</a:t>
            </a:r>
            <a:r>
              <a:rPr lang="en-US" dirty="0" smtClean="0"/>
              <a:t>) -</a:t>
            </a:r>
            <a:r>
              <a:rPr lang="en-US" dirty="0" err="1" smtClean="0"/>
              <a:t>ES中，围绕所选择的</a:t>
            </a:r>
            <a:r>
              <a:rPr lang="en-US" dirty="0" smtClean="0"/>
              <a:t> \</a:t>
            </a:r>
            <a:r>
              <a:rPr lang="el-GR" dirty="0" smtClean="0"/>
              <a:t>μ</a:t>
            </a:r>
            <a:r>
              <a:rPr lang="en-US" dirty="0" smtClean="0"/>
              <a:t> 个父代直接产生解，不进行组合。而 (\</a:t>
            </a:r>
            <a:r>
              <a:rPr lang="el-GR" dirty="0" smtClean="0"/>
              <a:t>μ</a:t>
            </a:r>
            <a:r>
              <a:rPr lang="en-US" dirty="0" smtClean="0"/>
              <a:t>/\</a:t>
            </a:r>
            <a:r>
              <a:rPr lang="el-GR" dirty="0" smtClean="0"/>
              <a:t>μ</a:t>
            </a:r>
            <a:r>
              <a:rPr lang="en-US" dirty="0" smtClean="0"/>
              <a:t>_I, \</a:t>
            </a:r>
            <a:r>
              <a:rPr lang="el-GR" dirty="0" smtClean="0"/>
              <a:t>λ</a:t>
            </a:r>
            <a:r>
              <a:rPr lang="en-US" dirty="0" smtClean="0"/>
              <a:t>) -</a:t>
            </a:r>
            <a:r>
              <a:rPr lang="en-US" dirty="0" err="1" smtClean="0"/>
              <a:t>ES中选择的解之间通过</a:t>
            </a:r>
            <a:r>
              <a:rPr lang="el-GR" dirty="0" smtClean="0"/>
              <a:t>μ</a:t>
            </a:r>
            <a:r>
              <a:rPr lang="en-US" dirty="0" err="1" smtClean="0"/>
              <a:t>lti</a:t>
            </a:r>
            <a:r>
              <a:rPr lang="en-US" dirty="0" smtClean="0"/>
              <a:t>-recombination 作为下一代的分布的均值。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3E30A-4894-8543-A80D-91E9A4A4DA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(II)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是通用符号，可以是</a:t>
            </a:r>
            <a:r>
              <a:rPr lang="en-US" altLang="zh-CN" dirty="0" smtClean="0"/>
              <a:t>sigma</a:t>
            </a:r>
            <a:r>
              <a:rPr lang="zh-CN" altLang="en-US" dirty="0" smtClean="0"/>
              <a:t>也可以是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(II)</a:t>
            </a:r>
            <a:r>
              <a:rPr lang="zh-CN" altLang="en-US" dirty="0" smtClean="0"/>
              <a:t>表示一种常用的重组策略就是求平均值</a:t>
            </a:r>
            <a:r>
              <a:rPr lang="en-US" altLang="zh-CN" dirty="0" smtClean="0"/>
              <a:t>,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m;lambda</a:t>
            </a:r>
            <a:r>
              <a:rPr lang="zh-CN" altLang="en-US" baseline="0" dirty="0" smtClean="0"/>
              <a:t>代表</a:t>
            </a:r>
            <a:r>
              <a:rPr lang="en-US" altLang="zh-CN" baseline="0" dirty="0" smtClean="0"/>
              <a:t>m-</a:t>
            </a:r>
            <a:r>
              <a:rPr lang="en-US" altLang="zh-CN" baseline="0" dirty="0" err="1" smtClean="0"/>
              <a:t>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3E30A-4894-8543-A80D-91E9A4A4DA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0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黑箱优化。在进化策略中，让我们完全忘记代理、环境、涉及的神经网络和其中的交互吧。进化策略的整个设置就是一大堆数字输入（假设和前面提到的策略网络的参数数量一样，有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1,000,000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个数字），然后输出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个数字（对应总奖励），我们需要找到这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1,000,000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个数字的最好配置。在数学上，我们可以说是根据输入向量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（该网络的参数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权重）来优化一个函数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f(w)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，但我们不对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的结构做出任何假设，我们只能对其进行评估（因此被称为「黑箱」）。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进化策略易于实现和扩展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。特别的几点包括：进化策略的实现更加简单（不需要反向传播），更容易在分布式环境中扩展，不会受到奖励稀疏的影响，有更少的超参数。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3E30A-4894-8543-A80D-91E9A4A4DA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5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C7E-1641-3D4B-8A08-11A7DCC9B74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FC66-CF2B-1D42-8D66-3A5C40B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C7E-1641-3D4B-8A08-11A7DCC9B74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FC66-CF2B-1D42-8D66-3A5C40B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C7E-1641-3D4B-8A08-11A7DCC9B74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FC66-CF2B-1D42-8D66-3A5C40B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9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C7E-1641-3D4B-8A08-11A7DCC9B74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FC66-CF2B-1D42-8D66-3A5C40B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C7E-1641-3D4B-8A08-11A7DCC9B74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FC66-CF2B-1D42-8D66-3A5C40B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2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C7E-1641-3D4B-8A08-11A7DCC9B74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FC66-CF2B-1D42-8D66-3A5C40B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C7E-1641-3D4B-8A08-11A7DCC9B74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FC66-CF2B-1D42-8D66-3A5C40B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C7E-1641-3D4B-8A08-11A7DCC9B74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FC66-CF2B-1D42-8D66-3A5C40B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C7E-1641-3D4B-8A08-11A7DCC9B74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FC66-CF2B-1D42-8D66-3A5C40B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5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C7E-1641-3D4B-8A08-11A7DCC9B74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FC66-CF2B-1D42-8D66-3A5C40B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C7E-1641-3D4B-8A08-11A7DCC9B74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FC66-CF2B-1D42-8D66-3A5C40B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7C7E-1641-3D4B-8A08-11A7DCC9B749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FC66-CF2B-1D42-8D66-3A5C40B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Groups/AI/util/html/faqs/ai/genetic/part2/faq-doc-4.html" TargetMode="External"/><Relationship Id="rId4" Type="http://schemas.openxmlformats.org/officeDocument/2006/relationships/hyperlink" Target="https://morvanzhou.github.io/tutorials/machine-learning/evolutionary-algorithm/4-04-evolution-strategy-reinforcement-learning/" TargetMode="External"/><Relationship Id="rId5" Type="http://schemas.openxmlformats.org/officeDocument/2006/relationships/hyperlink" Target="https://cloud.tencent.com/developer/article/1116845" TargetMode="External"/><Relationship Id="rId6" Type="http://schemas.openxmlformats.org/officeDocument/2006/relationships/hyperlink" Target="http://www.scholarpedia.org/article/Evolution_strategies" TargetMode="External"/><Relationship Id="rId7" Type="http://schemas.openxmlformats.org/officeDocument/2006/relationships/hyperlink" Target="http://www.cs.bham.ac.uk/~pxt/NIL/es.pdf" TargetMode="External"/><Relationship Id="rId8" Type="http://schemas.openxmlformats.org/officeDocument/2006/relationships/hyperlink" Target="https://arxiv.org/abs/1703.0386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nku.baidu.com/view/7a747dd63186bceb19e8bbb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进化策略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演化策略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78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wenku.baidu.com/view/7a747dd63186bceb19e8bbb7.html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www.cs.c</a:t>
            </a:r>
            <a:r>
              <a:rPr lang="el-GR" dirty="0" smtClean="0">
                <a:hlinkClick r:id="rId3"/>
              </a:rPr>
              <a:t>μ</a:t>
            </a:r>
            <a:r>
              <a:rPr lang="en-US" dirty="0" smtClean="0">
                <a:hlinkClick r:id="rId3"/>
              </a:rPr>
              <a:t>.edu/Groups/AI/util/html/faqs/ai/genetic/part2/faq-doc-4.html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https://morvanzhou.github.io/tutorials/machine-learning/evolutionary-algorithm/4-04-evolution-strategy-reinforcement-learning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cloud.tencent.com/developer/article/1116845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www.scholarpedia.org/article/Evolution_strategies</a:t>
            </a:r>
            <a:endParaRPr lang="en-US" dirty="0"/>
          </a:p>
          <a:p>
            <a:r>
              <a:rPr lang="en-US" dirty="0"/>
              <a:t>Evolution strategies A comprehensive </a:t>
            </a:r>
            <a:r>
              <a:rPr lang="en-US" dirty="0" smtClean="0"/>
              <a:t>introduction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://www.cs.bham.ac.uk/~</a:t>
            </a:r>
            <a:r>
              <a:rPr lang="en-US" dirty="0" smtClean="0">
                <a:hlinkClick r:id="rId7"/>
              </a:rPr>
              <a:t>pxt/NIL/es.pdf</a:t>
            </a:r>
            <a:endParaRPr lang="en-US" dirty="0"/>
          </a:p>
          <a:p>
            <a:r>
              <a:rPr lang="en-US" dirty="0" smtClean="0"/>
              <a:t>Tim </a:t>
            </a:r>
            <a:r>
              <a:rPr lang="en-US" dirty="0" err="1"/>
              <a:t>Salimans</a:t>
            </a:r>
            <a:r>
              <a:rPr lang="en-US" dirty="0"/>
              <a:t>, Jonathan Ho, Xi Chen, </a:t>
            </a:r>
            <a:r>
              <a:rPr lang="en-US" dirty="0" err="1"/>
              <a:t>Szymon</a:t>
            </a:r>
            <a:r>
              <a:rPr lang="en-US" dirty="0"/>
              <a:t> </a:t>
            </a:r>
            <a:r>
              <a:rPr lang="en-US" dirty="0" err="1"/>
              <a:t>Sidor</a:t>
            </a:r>
            <a:r>
              <a:rPr lang="en-US" dirty="0"/>
              <a:t>, </a:t>
            </a:r>
            <a:r>
              <a:rPr lang="en-US" dirty="0" err="1"/>
              <a:t>Ilya</a:t>
            </a:r>
            <a:r>
              <a:rPr lang="en-US" dirty="0"/>
              <a:t> </a:t>
            </a:r>
            <a:r>
              <a:rPr lang="en-US" dirty="0" err="1" smtClean="0"/>
              <a:t>Sutskever</a:t>
            </a:r>
            <a:r>
              <a:rPr lang="en-US" dirty="0" smtClean="0"/>
              <a:t>, </a:t>
            </a:r>
            <a:r>
              <a:rPr lang="en-US" dirty="0"/>
              <a:t>Evolution Strategies as a Scalable Alternative to Reinforcement Learning </a:t>
            </a:r>
            <a:r>
              <a:rPr lang="mr-IN" dirty="0">
                <a:hlinkClick r:id="rId8"/>
              </a:rPr>
              <a:t>https://</a:t>
            </a:r>
            <a:r>
              <a:rPr lang="mr-IN" dirty="0" smtClean="0">
                <a:hlinkClick r:id="rId8"/>
              </a:rPr>
              <a:t>arxiv.org/abs/1703.03864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/>
              <a:t>是一种无梯度随机优化算法，具有较好的并行</a:t>
            </a:r>
            <a:r>
              <a:rPr lang="zh-CN" altLang="en-US" dirty="0" smtClean="0"/>
              <a:t>扩展性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 不</a:t>
            </a:r>
            <a:r>
              <a:rPr lang="zh-CN" altLang="en-US" dirty="0"/>
              <a:t>变</a:t>
            </a:r>
            <a:r>
              <a:rPr lang="zh-CN" altLang="en-US" dirty="0" smtClean="0"/>
              <a:t>性</a:t>
            </a:r>
            <a:r>
              <a:rPr lang="en-US" altLang="zh-CN" dirty="0" smtClean="0"/>
              <a:t>, </a:t>
            </a:r>
            <a:r>
              <a:rPr lang="zh-CN" altLang="en-US" dirty="0"/>
              <a:t>和较为充分的理论分析，在中等规模（变量个数在 </a:t>
            </a:r>
            <a:r>
              <a:rPr lang="en-US" altLang="zh-CN" dirty="0" smtClean="0"/>
              <a:t>3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300 </a:t>
            </a:r>
            <a:r>
              <a:rPr lang="zh-CN" altLang="en-US" dirty="0"/>
              <a:t>范围内）的复杂优化问题上具有较好的效果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is-IS" dirty="0"/>
              <a:t>1963</a:t>
            </a:r>
            <a:r>
              <a:rPr lang="zh-CN" altLang="en-US" dirty="0"/>
              <a:t>年，</a:t>
            </a:r>
            <a:r>
              <a:rPr lang="en-US" dirty="0"/>
              <a:t>Ingo </a:t>
            </a:r>
            <a:r>
              <a:rPr lang="en-US" dirty="0" err="1"/>
              <a:t>Rechenberg</a:t>
            </a:r>
            <a:r>
              <a:rPr lang="zh-CN" altLang="en-US" dirty="0"/>
              <a:t>和</a:t>
            </a:r>
            <a:r>
              <a:rPr lang="en-US" dirty="0"/>
              <a:t>Hans-Paul </a:t>
            </a:r>
            <a:r>
              <a:rPr lang="en-US" dirty="0" err="1"/>
              <a:t>Schwefel</a:t>
            </a:r>
            <a:r>
              <a:rPr lang="zh-CN" altLang="en-US" dirty="0"/>
              <a:t>在实验中，发明了进化</a:t>
            </a:r>
            <a:r>
              <a:rPr lang="zh-CN" altLang="en-US" dirty="0" smtClean="0"/>
              <a:t>策略。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7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进化策略为解决技术优化问题</a:t>
            </a:r>
            <a:r>
              <a:rPr lang="en-US" altLang="zh-CN" dirty="0"/>
              <a:t>(TOPs)</a:t>
            </a:r>
            <a:r>
              <a:rPr lang="zh-CN" altLang="en-US" dirty="0"/>
              <a:t>而发明的，这类问题通常</a:t>
            </a:r>
            <a:r>
              <a:rPr lang="zh-CN" altLang="en-US" dirty="0" smtClean="0"/>
              <a:t>没有封闭形式的解析目标函数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原文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no </a:t>
            </a:r>
            <a:r>
              <a:rPr lang="en-US" dirty="0"/>
              <a:t>closed form analytical objective function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EP</a:t>
            </a:r>
            <a:r>
              <a:rPr lang="zh-CN" altLang="en-US" dirty="0"/>
              <a:t>和</a:t>
            </a:r>
            <a:r>
              <a:rPr lang="en-US" altLang="zh-CN" dirty="0"/>
              <a:t>GA</a:t>
            </a:r>
            <a:r>
              <a:rPr lang="zh-CN" altLang="en-US" dirty="0"/>
              <a:t>一样，当其他技术如梯度下降或直接的分析难以解决问题时，</a:t>
            </a:r>
            <a:r>
              <a:rPr lang="en-US" altLang="zh-CN" dirty="0"/>
              <a:t>ES</a:t>
            </a:r>
            <a:r>
              <a:rPr lang="zh-CN" altLang="en-US" dirty="0"/>
              <a:t>将是一种有用的优化方法。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进化</a:t>
            </a:r>
            <a:r>
              <a:rPr lang="zh-CN" altLang="en-US" dirty="0" smtClean="0"/>
              <a:t>策略的基本思想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反复</a:t>
            </a:r>
            <a:r>
              <a:rPr lang="zh-CN" altLang="en-US" dirty="0"/>
              <a:t>迭代调整一个正态分布进行搜索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进化</a:t>
            </a:r>
            <a:r>
              <a:rPr lang="zh-CN" altLang="en-US" dirty="0" smtClean="0"/>
              <a:t>策略大致流程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初始化一个种群</a:t>
            </a:r>
            <a:r>
              <a:rPr lang="en-US" altLang="zh-CN" dirty="0" smtClean="0"/>
              <a:t>P</a:t>
            </a:r>
          </a:p>
          <a:p>
            <a:pPr lvl="1"/>
            <a:r>
              <a:rPr lang="zh-CN" altLang="en-US" dirty="0" smtClean="0"/>
              <a:t>在种群中，通过父本，经过重组，产生子代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根据目标函数，选择出新的父本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迭代这个过程直到满足结束条件</a:t>
            </a:r>
            <a:endParaRPr lang="en-US" altLang="zh-CN" dirty="0"/>
          </a:p>
          <a:p>
            <a:pPr lvl="1"/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4379911"/>
            <a:ext cx="2413516" cy="3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2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(1+1)</a:t>
            </a:r>
            <a:r>
              <a:rPr lang="en-US" altLang="zh-CN" dirty="0" smtClean="0"/>
              <a:t>-ES , (</a:t>
            </a:r>
            <a:r>
              <a:rPr lang="el-GR" altLang="zh-CN" dirty="0" smtClean="0"/>
              <a:t>μ</a:t>
            </a:r>
            <a:r>
              <a:rPr lang="en-US" altLang="zh-CN" dirty="0" smtClean="0"/>
              <a:t> </a:t>
            </a:r>
            <a:r>
              <a:rPr lang="en-US" altLang="zh-CN" dirty="0"/>
              <a:t>+ 1)-</a:t>
            </a:r>
            <a:r>
              <a:rPr lang="en-US" altLang="zh-CN" dirty="0" smtClean="0"/>
              <a:t>ES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</a:t>
            </a:r>
            <a:r>
              <a:rPr lang="el-GR" altLang="zh-CN" dirty="0" smtClean="0"/>
              <a:t>μ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l-GR" altLang="zh-CN" dirty="0" smtClean="0"/>
              <a:t>λ</a:t>
            </a:r>
            <a:r>
              <a:rPr lang="en-US" altLang="zh-CN" dirty="0" smtClean="0"/>
              <a:t>)-</a:t>
            </a:r>
            <a:r>
              <a:rPr lang="en-US" altLang="zh-CN" dirty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234613" cy="49387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每次迭</a:t>
            </a:r>
            <a:r>
              <a:rPr lang="zh-CN" altLang="en-US" dirty="0" smtClean="0"/>
              <a:t>代一个父本产生</a:t>
            </a:r>
            <a:r>
              <a:rPr lang="zh-CN" altLang="en-US" dirty="0"/>
              <a:t>一个新解，</a:t>
            </a:r>
            <a:r>
              <a:rPr lang="zh-CN" altLang="en-US" dirty="0">
                <a:solidFill>
                  <a:srgbClr val="FF0000"/>
                </a:solidFill>
              </a:rPr>
              <a:t>通过和父代进行比较，较好</a:t>
            </a:r>
            <a:r>
              <a:rPr lang="zh-CN" altLang="en-US" dirty="0" smtClean="0">
                <a:solidFill>
                  <a:srgbClr val="FF0000"/>
                </a:solidFill>
              </a:rPr>
              <a:t>的部分一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成为</a:t>
            </a:r>
            <a:r>
              <a:rPr lang="zh-CN" altLang="en-US" dirty="0">
                <a:solidFill>
                  <a:srgbClr val="FF0000"/>
                </a:solidFill>
              </a:rPr>
              <a:t>下一次迭代的父代</a:t>
            </a:r>
            <a:r>
              <a:rPr lang="zh-CN" altLang="en-US" dirty="0"/>
              <a:t>，否则直接</a:t>
            </a:r>
            <a:r>
              <a:rPr lang="zh-CN" altLang="en-US" dirty="0" smtClean="0"/>
              <a:t>舍去，</a:t>
            </a:r>
            <a:r>
              <a:rPr lang="zh-CN" altLang="en-US" dirty="0"/>
              <a:t>并相应的调整分布参数。</a:t>
            </a:r>
          </a:p>
          <a:p>
            <a:pPr lvl="1"/>
            <a:r>
              <a:rPr lang="zh-CN" altLang="en-US" dirty="0"/>
              <a:t>形式简单，更易于理论分析；</a:t>
            </a:r>
          </a:p>
          <a:p>
            <a:pPr lvl="1"/>
            <a:r>
              <a:rPr lang="zh-CN" altLang="en-US" dirty="0"/>
              <a:t>性能良好，某些</a:t>
            </a:r>
            <a:r>
              <a:rPr lang="en-US" altLang="zh-CN" dirty="0"/>
              <a:t>variants</a:t>
            </a:r>
            <a:r>
              <a:rPr lang="zh-CN" altLang="en-US" dirty="0"/>
              <a:t>代表了</a:t>
            </a:r>
            <a:r>
              <a:rPr lang="en-US" altLang="zh-CN" dirty="0"/>
              <a:t>state-of-the-art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集中在局部搜索</a:t>
            </a:r>
            <a:r>
              <a:rPr lang="en-US" altLang="zh-CN" dirty="0"/>
              <a:t>(local search</a:t>
            </a:r>
            <a:r>
              <a:rPr lang="en-US" altLang="zh-CN" dirty="0" smtClean="0"/>
              <a:t>);</a:t>
            </a:r>
          </a:p>
          <a:p>
            <a:pPr lvl="1"/>
            <a:endParaRPr lang="en-US" altLang="zh-CN" dirty="0" smtClean="0"/>
          </a:p>
          <a:p>
            <a:r>
              <a:rPr lang="zh-CN" altLang="en-US" dirty="0"/>
              <a:t>每次迭</a:t>
            </a:r>
            <a:r>
              <a:rPr lang="zh-CN" altLang="en-US" dirty="0" smtClean="0"/>
              <a:t>代从随机选择两</a:t>
            </a:r>
            <a:r>
              <a:rPr lang="zh-CN" altLang="en-US" dirty="0"/>
              <a:t>个个体中组合出新个体</a:t>
            </a:r>
            <a:r>
              <a:rPr lang="zh-CN" altLang="en-US" dirty="0" smtClean="0"/>
              <a:t>产生一个</a:t>
            </a:r>
            <a:r>
              <a:rPr lang="zh-CN" altLang="en-US" dirty="0"/>
              <a:t>新解，</a:t>
            </a:r>
            <a:r>
              <a:rPr lang="zh-CN" altLang="en-US" dirty="0">
                <a:solidFill>
                  <a:srgbClr val="FF0000"/>
                </a:solidFill>
              </a:rPr>
              <a:t>通过和父代进行比较，较好的 </a:t>
            </a:r>
            <a:r>
              <a:rPr lang="el-GR" altLang="zh-CN" dirty="0" smtClean="0">
                <a:solidFill>
                  <a:srgbClr val="FF0000"/>
                </a:solidFill>
              </a:rPr>
              <a:t>μ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个成为下一次迭代的父代</a:t>
            </a:r>
            <a:r>
              <a:rPr lang="zh-CN" altLang="en-US" dirty="0"/>
              <a:t>，其他的直接舍去，并相应的调整分布参数。 </a:t>
            </a:r>
            <a:endParaRPr lang="en-US" altLang="zh-CN" dirty="0"/>
          </a:p>
          <a:p>
            <a:pPr lvl="1"/>
            <a:r>
              <a:rPr lang="zh-CN" altLang="en-US" dirty="0"/>
              <a:t>引入种群的思想，； </a:t>
            </a:r>
            <a:endParaRPr lang="en-US" altLang="zh-CN" dirty="0"/>
          </a:p>
          <a:p>
            <a:pPr lvl="1"/>
            <a:r>
              <a:rPr lang="zh-CN" altLang="en-US" dirty="0"/>
              <a:t>围绕着最优点进行搜索，可能会长时间陷入某个局部范围无法出来； </a:t>
            </a:r>
            <a:endParaRPr lang="en-US" dirty="0"/>
          </a:p>
          <a:p>
            <a:pPr lvl="1"/>
            <a:r>
              <a:rPr lang="zh-CN" altLang="en-US" dirty="0"/>
              <a:t>另外的拓展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el-GR" dirty="0" smtClean="0"/>
              <a:t>μ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l-GR" dirty="0" smtClean="0"/>
              <a:t>λ</a:t>
            </a:r>
            <a:r>
              <a:rPr lang="en-US" dirty="0" smtClean="0"/>
              <a:t>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ES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3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λ</a:t>
            </a:r>
            <a:r>
              <a:rPr lang="en-US" dirty="0" smtClean="0"/>
              <a:t>)-ES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el-GR" altLang="zh-CN" dirty="0" smtClean="0"/>
              <a:t>μ</a:t>
            </a:r>
            <a:r>
              <a:rPr lang="en-US" altLang="zh-CN" dirty="0" smtClean="0"/>
              <a:t>, </a:t>
            </a:r>
            <a:r>
              <a:rPr lang="el-GR" altLang="zh-CN" dirty="0" smtClean="0"/>
              <a:t>λ</a:t>
            </a:r>
            <a:r>
              <a:rPr lang="en-US" altLang="zh-CN" dirty="0" smtClean="0"/>
              <a:t>) </a:t>
            </a:r>
            <a:r>
              <a:rPr lang="en-US" altLang="zh-CN" dirty="0"/>
              <a:t>-ES</a:t>
            </a:r>
            <a:r>
              <a:rPr lang="zh-CN" altLang="en-US" dirty="0"/>
              <a:t>：每次迭代产生 </a:t>
            </a:r>
            <a:r>
              <a:rPr lang="el-GR" altLang="zh-CN" dirty="0" smtClean="0"/>
              <a:t>λ</a:t>
            </a:r>
            <a:r>
              <a:rPr lang="en-US" altLang="zh-CN" dirty="0" smtClean="0"/>
              <a:t> </a:t>
            </a:r>
            <a:r>
              <a:rPr lang="zh-CN" altLang="en-US" dirty="0"/>
              <a:t>个新解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el-GR" altLang="zh-CN" dirty="0" smtClean="0"/>
              <a:t>λ</a:t>
            </a:r>
            <a:r>
              <a:rPr lang="en-US" altLang="zh-CN" dirty="0" smtClean="0"/>
              <a:t> &gt; </a:t>
            </a:r>
            <a:r>
              <a:rPr lang="el-GR" altLang="zh-CN" dirty="0" smtClean="0"/>
              <a:t>μ</a:t>
            </a:r>
            <a:r>
              <a:rPr lang="en-US" altLang="zh-CN" dirty="0" smtClean="0"/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其中</a:t>
            </a:r>
            <a:r>
              <a:rPr lang="zh-CN" altLang="en-US" dirty="0">
                <a:solidFill>
                  <a:srgbClr val="FF0000"/>
                </a:solidFill>
              </a:rPr>
              <a:t>较好的 </a:t>
            </a:r>
            <a:r>
              <a:rPr lang="el-GR" altLang="zh-CN" dirty="0" smtClean="0">
                <a:solidFill>
                  <a:srgbClr val="FF0000"/>
                </a:solidFill>
              </a:rPr>
              <a:t>μ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个成为下一次迭代的父代</a:t>
            </a:r>
            <a:r>
              <a:rPr lang="zh-CN" altLang="en-US" dirty="0"/>
              <a:t>，其他的直接舍去，并相应的调整分布参数。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</a:t>
            </a:r>
            <a:r>
              <a:rPr lang="zh-CN" altLang="en-US" dirty="0"/>
              <a:t>解都只存活一代，避免长时间陷入某个范围；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l-GR" altLang="zh-CN" dirty="0" smtClean="0"/>
              <a:t>μ</a:t>
            </a:r>
            <a:r>
              <a:rPr lang="en-US" altLang="zh-CN" dirty="0" smtClean="0"/>
              <a:t>, </a:t>
            </a:r>
            <a:r>
              <a:rPr lang="el-GR" altLang="zh-CN" dirty="0" smtClean="0"/>
              <a:t>λ</a:t>
            </a:r>
            <a:r>
              <a:rPr lang="en-US" altLang="zh-CN" dirty="0" smtClean="0"/>
              <a:t>) </a:t>
            </a:r>
            <a:r>
              <a:rPr lang="en-US" altLang="zh-CN" dirty="0"/>
              <a:t>-ES </a:t>
            </a:r>
            <a:r>
              <a:rPr lang="zh-CN" altLang="en-US" dirty="0"/>
              <a:t>每次只保留产生的最好的解，这种常用于理论分析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目前在</a:t>
            </a:r>
            <a:r>
              <a:rPr lang="en-US" altLang="zh-CN" dirty="0"/>
              <a:t>ES</a:t>
            </a:r>
            <a:r>
              <a:rPr lang="zh-CN" altLang="en-US" dirty="0"/>
              <a:t>中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l-GR" dirty="0" smtClean="0"/>
              <a:t>μ</a:t>
            </a:r>
            <a:r>
              <a:rPr lang="en-US" dirty="0" smtClean="0"/>
              <a:t>, </a:t>
            </a:r>
            <a:r>
              <a:rPr lang="el-GR" dirty="0" smtClean="0"/>
              <a:t>λ</a:t>
            </a:r>
            <a:r>
              <a:rPr lang="en-US" dirty="0" smtClean="0"/>
              <a:t>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ES</a:t>
            </a:r>
            <a:r>
              <a:rPr lang="zh-CN" altLang="en-US" dirty="0" smtClean="0"/>
              <a:t>的变种</a:t>
            </a:r>
            <a:r>
              <a:rPr lang="en-US" altLang="zh-CN" dirty="0" smtClean="0"/>
              <a:t>(</a:t>
            </a:r>
            <a:r>
              <a:rPr lang="el-GR" altLang="zh-CN" dirty="0" smtClean="0"/>
              <a:t>μ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l-GR" altLang="zh-CN" dirty="0" smtClean="0"/>
              <a:t>μ</a:t>
            </a:r>
            <a:r>
              <a:rPr lang="en-US" altLang="zh-CN" dirty="0" smtClean="0"/>
              <a:t>_I</a:t>
            </a:r>
            <a:r>
              <a:rPr lang="en-US" altLang="zh-CN" dirty="0"/>
              <a:t>, </a:t>
            </a:r>
            <a:r>
              <a:rPr lang="el-GR" altLang="zh-CN" dirty="0" smtClean="0"/>
              <a:t>λ</a:t>
            </a:r>
            <a:r>
              <a:rPr lang="en-US" altLang="zh-CN" dirty="0" smtClean="0"/>
              <a:t>) </a:t>
            </a:r>
            <a:r>
              <a:rPr lang="en-US" altLang="zh-CN" dirty="0"/>
              <a:t>-ES</a:t>
            </a:r>
            <a:r>
              <a:rPr lang="zh-CN" altLang="en-US" dirty="0" smtClean="0"/>
              <a:t>最为</a:t>
            </a:r>
            <a:r>
              <a:rPr lang="zh-CN" altLang="en-US" dirty="0"/>
              <a:t>常用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5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自适应的</a:t>
            </a:r>
            <a:r>
              <a:rPr lang="en-US" dirty="0" err="1">
                <a:solidFill>
                  <a:srgbClr val="000000"/>
                </a:solidFill>
                <a:latin typeface="STIXGeneral-Italic" charset="0"/>
              </a:rPr>
              <a:t>σ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2504509"/>
            <a:ext cx="5384800" cy="109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413" y="3610997"/>
            <a:ext cx="2768600" cy="673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1866766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dirty="0">
                <a:solidFill>
                  <a:srgbClr val="000000"/>
                </a:solidFill>
                <a:latin typeface="Georgia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STIXGeneral-Italic" charset="0"/>
              </a:rPr>
              <a:t>μ</a:t>
            </a:r>
            <a:r>
              <a:rPr lang="en-US" sz="2400" dirty="0">
                <a:solidFill>
                  <a:srgbClr val="000000"/>
                </a:solidFill>
                <a:latin typeface="STIXGeneral-Regular" charset="0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STIXGeneral-Italic" charset="0"/>
              </a:rPr>
              <a:t>μI</a:t>
            </a:r>
            <a:r>
              <a:rPr lang="en-US" sz="2400" dirty="0" smtClean="0">
                <a:solidFill>
                  <a:srgbClr val="000000"/>
                </a:solidFill>
                <a:latin typeface="STIXGeneral-Regular" charset="0"/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  <a:latin typeface="STIXGeneral-Regular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TIXGeneral-Italic" charset="0"/>
              </a:rPr>
              <a:t>λ</a:t>
            </a:r>
            <a:r>
              <a:rPr lang="en-US" sz="2400" dirty="0">
                <a:solidFill>
                  <a:srgbClr val="000000"/>
                </a:solidFill>
                <a:latin typeface="Georgia" charset="0"/>
              </a:rPr>
              <a:t>)-</a:t>
            </a:r>
            <a:r>
              <a:rPr lang="en-US" sz="2400" dirty="0" err="1">
                <a:solidFill>
                  <a:srgbClr val="000000"/>
                </a:solidFill>
                <a:latin typeface="STIXGeneral-Italic" charset="0"/>
              </a:rPr>
              <a:t>σ</a:t>
            </a:r>
            <a:r>
              <a:rPr lang="en-US" sz="2400" dirty="0">
                <a:solidFill>
                  <a:srgbClr val="000000"/>
                </a:solidFill>
                <a:latin typeface="Georgia" charset="0"/>
              </a:rPr>
              <a:t>-Self-Adaptation-ES</a:t>
            </a:r>
            <a:endParaRPr lang="en-US" sz="2400" b="0" i="0" dirty="0">
              <a:solidFill>
                <a:srgbClr val="000000"/>
              </a:solidFill>
              <a:effectLst/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6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Georgia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STIXGeneral-Italic" charset="0"/>
              </a:rPr>
              <a:t>μ</a:t>
            </a:r>
            <a:r>
              <a:rPr lang="en-US" dirty="0">
                <a:solidFill>
                  <a:srgbClr val="000000"/>
                </a:solidFill>
                <a:latin typeface="STIXGeneral-Regular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STIXGeneral-Italic" charset="0"/>
              </a:rPr>
              <a:t>μI</a:t>
            </a:r>
            <a:r>
              <a:rPr lang="en-US" dirty="0">
                <a:solidFill>
                  <a:srgbClr val="000000"/>
                </a:solidFill>
                <a:latin typeface="STIXGeneral-Regular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STIXGeneral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TIXGeneral-Italic" charset="0"/>
              </a:rPr>
              <a:t>λ</a:t>
            </a:r>
            <a:r>
              <a:rPr lang="en-US" dirty="0">
                <a:solidFill>
                  <a:srgbClr val="000000"/>
                </a:solidFill>
                <a:latin typeface="Georgia" charset="0"/>
              </a:rPr>
              <a:t>)-</a:t>
            </a:r>
            <a:r>
              <a:rPr lang="en-US" dirty="0" err="1" smtClean="0">
                <a:solidFill>
                  <a:srgbClr val="000000"/>
                </a:solidFill>
                <a:latin typeface="STIXGeneral-Italic" charset="0"/>
              </a:rPr>
              <a:t>σ</a:t>
            </a:r>
            <a:r>
              <a:rPr lang="en-US" dirty="0" smtClean="0">
                <a:solidFill>
                  <a:srgbClr val="000000"/>
                </a:solidFill>
                <a:latin typeface="Georgia" charset="0"/>
              </a:rPr>
              <a:t>-Self-Adaptation-ES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388" y="1458997"/>
            <a:ext cx="5161161" cy="53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0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Evolution </a:t>
            </a:r>
            <a:r>
              <a:rPr lang="en-US" altLang="zh-CN" dirty="0"/>
              <a:t>Strategy </a:t>
            </a:r>
            <a:r>
              <a:rPr lang="zh-CN" altLang="en-US" dirty="0" smtClean="0"/>
              <a:t>替代强化学习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2572544"/>
            <a:ext cx="3046964" cy="2708412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010441" y="2606312"/>
            <a:ext cx="4776122" cy="1496651"/>
            <a:chOff x="3067716" y="4063637"/>
            <a:chExt cx="4776122" cy="14966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3161" y="4217430"/>
              <a:ext cx="3312870" cy="101285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6526031" y="4442653"/>
              <a:ext cx="1317807" cy="600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26031" y="5043488"/>
              <a:ext cx="1220969" cy="51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67716" y="4063637"/>
              <a:ext cx="3458315" cy="13204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68368" y="4080543"/>
            <a:ext cx="5861070" cy="1051879"/>
            <a:chOff x="2125643" y="5537868"/>
            <a:chExt cx="5861070" cy="105187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5643" y="5610140"/>
              <a:ext cx="4228235" cy="963267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6526031" y="5791355"/>
              <a:ext cx="1460682" cy="16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535189" y="6288174"/>
              <a:ext cx="1308649" cy="114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125643" y="5537868"/>
              <a:ext cx="4400388" cy="105187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833437" y="5814950"/>
            <a:ext cx="9367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Tim </a:t>
            </a:r>
            <a:r>
              <a:rPr lang="en-US" dirty="0" err="1"/>
              <a:t>Salimans</a:t>
            </a:r>
            <a:r>
              <a:rPr lang="en-US" dirty="0"/>
              <a:t>, Jonathan Ho, Xi Chen, </a:t>
            </a:r>
            <a:r>
              <a:rPr lang="en-US" dirty="0" err="1"/>
              <a:t>Szymon</a:t>
            </a:r>
            <a:r>
              <a:rPr lang="en-US" dirty="0"/>
              <a:t> </a:t>
            </a:r>
            <a:r>
              <a:rPr lang="en-US" dirty="0" err="1"/>
              <a:t>Sidor</a:t>
            </a:r>
            <a:r>
              <a:rPr lang="en-US" dirty="0"/>
              <a:t>, </a:t>
            </a:r>
            <a:r>
              <a:rPr lang="en-US" dirty="0" err="1"/>
              <a:t>Ilya</a:t>
            </a:r>
            <a:r>
              <a:rPr lang="en-US" dirty="0"/>
              <a:t> </a:t>
            </a:r>
            <a:r>
              <a:rPr lang="en-US" dirty="0" err="1"/>
              <a:t>Sutskever</a:t>
            </a:r>
            <a:r>
              <a:rPr lang="en-US"/>
              <a:t>, Evolution Strategies as a Scalable Alternative to Reinforcement Learning </a:t>
            </a:r>
          </a:p>
        </p:txBody>
      </p:sp>
    </p:spTree>
    <p:extLst>
      <p:ext uri="{BB962C8B-B14F-4D97-AF65-F5344CB8AC3E}">
        <p14:creationId xmlns:p14="http://schemas.microsoft.com/office/powerpoint/2010/main" val="95768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967</Words>
  <Application>Microsoft Macintosh PowerPoint</Application>
  <PresentationFormat>Widescreen</PresentationFormat>
  <Paragraphs>58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Calibri Light</vt:lpstr>
      <vt:lpstr>DengXian</vt:lpstr>
      <vt:lpstr>DengXian Light</vt:lpstr>
      <vt:lpstr>Georgia</vt:lpstr>
      <vt:lpstr>Mangal</vt:lpstr>
      <vt:lpstr>STIXGeneral-Italic</vt:lpstr>
      <vt:lpstr>STIXGeneral-Regular</vt:lpstr>
      <vt:lpstr>Arial</vt:lpstr>
      <vt:lpstr>Office Theme</vt:lpstr>
      <vt:lpstr>进化策略</vt:lpstr>
      <vt:lpstr>简介</vt:lpstr>
      <vt:lpstr>简介</vt:lpstr>
      <vt:lpstr>进化策略的基本思想</vt:lpstr>
      <vt:lpstr>(1+1)-ES , (μ + 1)-ES和(μ + λ)-ES</vt:lpstr>
      <vt:lpstr>(μ, λ)-ES</vt:lpstr>
      <vt:lpstr>自适应的σ</vt:lpstr>
      <vt:lpstr>(μ/μI, λ)-σ-Self-Adaptation-ES</vt:lpstr>
      <vt:lpstr>研究:</vt:lpstr>
      <vt:lpstr>引用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演化规划</dc:title>
  <dc:creator>Microsoft Office User</dc:creator>
  <cp:lastModifiedBy>Microsoft Office User</cp:lastModifiedBy>
  <cp:revision>36</cp:revision>
  <dcterms:created xsi:type="dcterms:W3CDTF">2019-03-12T12:18:30Z</dcterms:created>
  <dcterms:modified xsi:type="dcterms:W3CDTF">2019-03-13T11:52:12Z</dcterms:modified>
</cp:coreProperties>
</file>