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1" r:id="rId4"/>
    <p:sldId id="260" r:id="rId5"/>
    <p:sldId id="262" r:id="rId6"/>
    <p:sldId id="259"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4"/>
  </p:normalViewPr>
  <p:slideViewPr>
    <p:cSldViewPr snapToGrid="0" snapToObjects="1">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8BD430-E2D2-594E-B6AF-4EE6CB881D48}"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762576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8BD430-E2D2-594E-B6AF-4EE6CB881D48}"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37545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8BD430-E2D2-594E-B6AF-4EE6CB881D48}"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969667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8BD430-E2D2-594E-B6AF-4EE6CB881D48}"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435351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8BD430-E2D2-594E-B6AF-4EE6CB881D48}"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469522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8BD430-E2D2-594E-B6AF-4EE6CB881D48}" type="datetimeFigureOut">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1403435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8BD430-E2D2-594E-B6AF-4EE6CB881D48}" type="datetimeFigureOut">
              <a:rPr lang="en-US" smtClean="0"/>
              <a:t>4/4/2019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1732545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8BD430-E2D2-594E-B6AF-4EE6CB881D48}" type="datetimeFigureOut">
              <a:rPr lang="en-US" smtClean="0"/>
              <a:t>4/4/2019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115603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8BD430-E2D2-594E-B6AF-4EE6CB881D48}" type="datetimeFigureOut">
              <a:rPr lang="en-US" smtClean="0"/>
              <a:t>4/4/2019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1228850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8BD430-E2D2-594E-B6AF-4EE6CB881D48}" type="datetimeFigureOut">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945196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8BD430-E2D2-594E-B6AF-4EE6CB881D48}" type="datetimeFigureOut">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972887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8BD430-E2D2-594E-B6AF-4EE6CB881D48}" type="datetimeFigureOut">
              <a:rPr lang="en-US" smtClean="0"/>
              <a:t>4/4/2019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25AD6A-210C-D848-BA7A-925E206CAD3E}" type="slidenum">
              <a:rPr lang="en-US" smtClean="0"/>
              <a:t>‹#›</a:t>
            </a:fld>
            <a:endParaRPr lang="en-US"/>
          </a:p>
        </p:txBody>
      </p:sp>
    </p:spTree>
    <p:extLst>
      <p:ext uri="{BB962C8B-B14F-4D97-AF65-F5344CB8AC3E}">
        <p14:creationId xmlns:p14="http://schemas.microsoft.com/office/powerpoint/2010/main" val="1806374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128" y="757054"/>
            <a:ext cx="8340629" cy="707886"/>
          </a:xfrm>
          <a:prstGeom prst="rect">
            <a:avLst/>
          </a:prstGeom>
          <a:noFill/>
        </p:spPr>
        <p:txBody>
          <a:bodyPr wrap="square" rtlCol="0">
            <a:spAutoFit/>
          </a:bodyPr>
          <a:lstStyle/>
          <a:p>
            <a:r>
              <a:rPr lang="zh-CN" altLang="en-US" sz="4000" dirty="0"/>
              <a:t>主题：进化深度网络</a:t>
            </a:r>
            <a:endParaRPr lang="en-US" sz="4000" dirty="0"/>
          </a:p>
        </p:txBody>
      </p:sp>
      <p:sp>
        <p:nvSpPr>
          <p:cNvPr id="3" name="内容占位符 2">
            <a:extLst>
              <a:ext uri="{FF2B5EF4-FFF2-40B4-BE49-F238E27FC236}">
                <a16:creationId xmlns:a16="http://schemas.microsoft.com/office/drawing/2014/main" id="{F1ADDDE5-B409-4009-A8DB-6FBC8EF44666}"/>
              </a:ext>
            </a:extLst>
          </p:cNvPr>
          <p:cNvSpPr>
            <a:spLocks noGrp="1"/>
          </p:cNvSpPr>
          <p:nvPr/>
        </p:nvSpPr>
        <p:spPr>
          <a:xfrm>
            <a:off x="577128" y="1894354"/>
            <a:ext cx="110744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论文：</a:t>
            </a:r>
            <a:r>
              <a:rPr lang="en-US" altLang="zh-CN" dirty="0"/>
              <a:t>EDEN: Evolutionary Deep Networks for Efficient Machine Learning</a:t>
            </a:r>
            <a:endParaRPr lang="zh-CN" altLang="en-US" dirty="0"/>
          </a:p>
        </p:txBody>
      </p:sp>
    </p:spTree>
    <p:extLst>
      <p:ext uri="{BB962C8B-B14F-4D97-AF65-F5344CB8AC3E}">
        <p14:creationId xmlns:p14="http://schemas.microsoft.com/office/powerpoint/2010/main" val="2090078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128" y="757054"/>
            <a:ext cx="8340629" cy="707886"/>
          </a:xfrm>
          <a:prstGeom prst="rect">
            <a:avLst/>
          </a:prstGeom>
          <a:noFill/>
        </p:spPr>
        <p:txBody>
          <a:bodyPr wrap="square" rtlCol="0">
            <a:spAutoFit/>
          </a:bodyPr>
          <a:lstStyle/>
          <a:p>
            <a:r>
              <a:rPr lang="zh-CN" altLang="en-US" sz="4000" dirty="0"/>
              <a:t>实验设置</a:t>
            </a:r>
            <a:endParaRPr lang="en-US" sz="4000" dirty="0"/>
          </a:p>
        </p:txBody>
      </p:sp>
      <p:sp>
        <p:nvSpPr>
          <p:cNvPr id="3" name="内容占位符 2">
            <a:extLst>
              <a:ext uri="{FF2B5EF4-FFF2-40B4-BE49-F238E27FC236}">
                <a16:creationId xmlns:a16="http://schemas.microsoft.com/office/drawing/2014/main" id="{F1ADDDE5-B409-4009-A8DB-6FBC8EF44666}"/>
              </a:ext>
            </a:extLst>
          </p:cNvPr>
          <p:cNvSpPr>
            <a:spLocks noGrp="1"/>
          </p:cNvSpPr>
          <p:nvPr/>
        </p:nvSpPr>
        <p:spPr>
          <a:xfrm>
            <a:off x="577128" y="1564416"/>
            <a:ext cx="10763317" cy="16029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以下是该实验所使用的 </a:t>
            </a:r>
            <a:r>
              <a:rPr lang="en-US" altLang="zh-CN" dirty="0"/>
              <a:t>7 </a:t>
            </a:r>
            <a:r>
              <a:rPr lang="zh-CN" altLang="en-US" dirty="0"/>
              <a:t>个数据集，其中展示了每一个数据集的训练样本数、测试样本数和最终分类数。</a:t>
            </a:r>
            <a:r>
              <a:rPr lang="en-US" altLang="zh-CN" dirty="0"/>
              <a:t>Elec </a:t>
            </a:r>
            <a:r>
              <a:rPr lang="zh-CN" altLang="en-US" dirty="0"/>
              <a:t>和 </a:t>
            </a:r>
            <a:r>
              <a:rPr lang="en-US" altLang="zh-CN" dirty="0"/>
              <a:t>IMDB </a:t>
            </a:r>
            <a:r>
              <a:rPr lang="zh-CN" altLang="en-US" dirty="0"/>
              <a:t>数据集用于情感分析，其它的都用于图像识别。</a:t>
            </a:r>
          </a:p>
        </p:txBody>
      </p:sp>
      <p:pic>
        <p:nvPicPr>
          <p:cNvPr id="6" name="图片 5">
            <a:extLst>
              <a:ext uri="{FF2B5EF4-FFF2-40B4-BE49-F238E27FC236}">
                <a16:creationId xmlns:a16="http://schemas.microsoft.com/office/drawing/2014/main" id="{48593E40-D6EC-42CC-B19A-84447B33C491}"/>
              </a:ext>
            </a:extLst>
          </p:cNvPr>
          <p:cNvPicPr>
            <a:picLocks noChangeAspect="1"/>
          </p:cNvPicPr>
          <p:nvPr/>
        </p:nvPicPr>
        <p:blipFill>
          <a:blip r:embed="rId2"/>
          <a:stretch>
            <a:fillRect/>
          </a:stretch>
        </p:blipFill>
        <p:spPr>
          <a:xfrm>
            <a:off x="1790268" y="3266883"/>
            <a:ext cx="7826118" cy="3169170"/>
          </a:xfrm>
          <a:prstGeom prst="rect">
            <a:avLst/>
          </a:prstGeom>
        </p:spPr>
      </p:pic>
    </p:spTree>
    <p:extLst>
      <p:ext uri="{BB962C8B-B14F-4D97-AF65-F5344CB8AC3E}">
        <p14:creationId xmlns:p14="http://schemas.microsoft.com/office/powerpoint/2010/main" val="2604387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128" y="757054"/>
            <a:ext cx="8340629" cy="707886"/>
          </a:xfrm>
          <a:prstGeom prst="rect">
            <a:avLst/>
          </a:prstGeom>
          <a:noFill/>
        </p:spPr>
        <p:txBody>
          <a:bodyPr wrap="square" rtlCol="0">
            <a:spAutoFit/>
          </a:bodyPr>
          <a:lstStyle/>
          <a:p>
            <a:r>
              <a:rPr lang="zh-CN" altLang="en-US" sz="4000" dirty="0"/>
              <a:t>试验结果与结论</a:t>
            </a:r>
            <a:endParaRPr lang="en-US" sz="4000" dirty="0"/>
          </a:p>
        </p:txBody>
      </p:sp>
      <p:sp>
        <p:nvSpPr>
          <p:cNvPr id="3" name="内容占位符 2">
            <a:extLst>
              <a:ext uri="{FF2B5EF4-FFF2-40B4-BE49-F238E27FC236}">
                <a16:creationId xmlns:a16="http://schemas.microsoft.com/office/drawing/2014/main" id="{F1ADDDE5-B409-4009-A8DB-6FBC8EF44666}"/>
              </a:ext>
            </a:extLst>
          </p:cNvPr>
          <p:cNvSpPr>
            <a:spLocks noGrp="1"/>
          </p:cNvSpPr>
          <p:nvPr/>
        </p:nvSpPr>
        <p:spPr>
          <a:xfrm>
            <a:off x="577128" y="1564416"/>
            <a:ext cx="10763317" cy="16029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下表 </a:t>
            </a:r>
            <a:r>
              <a:rPr lang="en-US" altLang="zh-CN" dirty="0"/>
              <a:t>3 </a:t>
            </a:r>
            <a:r>
              <a:rPr lang="zh-CN" altLang="en-US" dirty="0"/>
              <a:t>展示了模型在 </a:t>
            </a:r>
            <a:r>
              <a:rPr lang="en-US" altLang="zh-CN" dirty="0"/>
              <a:t>7 </a:t>
            </a:r>
            <a:r>
              <a:rPr lang="zh-CN" altLang="en-US" dirty="0"/>
              <a:t>个数据集上的测试准确度、学习率、可训练参数和现有的最佳实验结果。我们实验有三个准确度超过了当前最佳水平，他们都是使用 </a:t>
            </a:r>
            <a:r>
              <a:rPr lang="en-US" altLang="zh-CN" dirty="0"/>
              <a:t>Adam </a:t>
            </a:r>
            <a:r>
              <a:rPr lang="zh-CN" altLang="en-US" dirty="0"/>
              <a:t>算法获得的。</a:t>
            </a:r>
          </a:p>
        </p:txBody>
      </p:sp>
      <p:pic>
        <p:nvPicPr>
          <p:cNvPr id="7" name="图片 6">
            <a:extLst>
              <a:ext uri="{FF2B5EF4-FFF2-40B4-BE49-F238E27FC236}">
                <a16:creationId xmlns:a16="http://schemas.microsoft.com/office/drawing/2014/main" id="{245C4CCA-4016-4125-A160-E2059DBC1FA2}"/>
              </a:ext>
            </a:extLst>
          </p:cNvPr>
          <p:cNvPicPr>
            <a:picLocks noChangeAspect="1"/>
          </p:cNvPicPr>
          <p:nvPr/>
        </p:nvPicPr>
        <p:blipFill>
          <a:blip r:embed="rId2"/>
          <a:stretch>
            <a:fillRect/>
          </a:stretch>
        </p:blipFill>
        <p:spPr>
          <a:xfrm>
            <a:off x="2024062" y="3167406"/>
            <a:ext cx="8143875" cy="3371850"/>
          </a:xfrm>
          <a:prstGeom prst="rect">
            <a:avLst/>
          </a:prstGeom>
        </p:spPr>
      </p:pic>
    </p:spTree>
    <p:extLst>
      <p:ext uri="{BB962C8B-B14F-4D97-AF65-F5344CB8AC3E}">
        <p14:creationId xmlns:p14="http://schemas.microsoft.com/office/powerpoint/2010/main" val="1911836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128" y="757054"/>
            <a:ext cx="8340629" cy="707886"/>
          </a:xfrm>
          <a:prstGeom prst="rect">
            <a:avLst/>
          </a:prstGeom>
          <a:noFill/>
        </p:spPr>
        <p:txBody>
          <a:bodyPr wrap="square" rtlCol="0">
            <a:spAutoFit/>
          </a:bodyPr>
          <a:lstStyle/>
          <a:p>
            <a:r>
              <a:rPr lang="zh-CN" altLang="en-US" sz="4000" dirty="0"/>
              <a:t>试验结果与结论</a:t>
            </a:r>
            <a:endParaRPr lang="en-US" sz="4000" dirty="0"/>
          </a:p>
        </p:txBody>
      </p:sp>
      <p:sp>
        <p:nvSpPr>
          <p:cNvPr id="3" name="内容占位符 2">
            <a:extLst>
              <a:ext uri="{FF2B5EF4-FFF2-40B4-BE49-F238E27FC236}">
                <a16:creationId xmlns:a16="http://schemas.microsoft.com/office/drawing/2014/main" id="{F1ADDDE5-B409-4009-A8DB-6FBC8EF44666}"/>
              </a:ext>
            </a:extLst>
          </p:cNvPr>
          <p:cNvSpPr>
            <a:spLocks noGrp="1"/>
          </p:cNvSpPr>
          <p:nvPr/>
        </p:nvSpPr>
        <p:spPr>
          <a:xfrm>
            <a:off x="577128" y="1564416"/>
            <a:ext cx="10763317" cy="16029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下图 </a:t>
            </a:r>
            <a:r>
              <a:rPr lang="en-US" altLang="zh-CN" dirty="0"/>
              <a:t>2 </a:t>
            </a:r>
            <a:r>
              <a:rPr lang="zh-CN" altLang="en-US" dirty="0"/>
              <a:t>和 </a:t>
            </a:r>
            <a:r>
              <a:rPr lang="en-US" altLang="zh-CN" dirty="0"/>
              <a:t>3 </a:t>
            </a:r>
            <a:r>
              <a:rPr lang="zh-CN" altLang="en-US" dirty="0"/>
              <a:t>展示了模型在进化过程中的适应度和学习率变化情况。</a:t>
            </a:r>
          </a:p>
        </p:txBody>
      </p:sp>
      <p:pic>
        <p:nvPicPr>
          <p:cNvPr id="2" name="图片 1">
            <a:extLst>
              <a:ext uri="{FF2B5EF4-FFF2-40B4-BE49-F238E27FC236}">
                <a16:creationId xmlns:a16="http://schemas.microsoft.com/office/drawing/2014/main" id="{A55BB5C8-CABD-46B1-82ED-8C2E513D3BA1}"/>
              </a:ext>
            </a:extLst>
          </p:cNvPr>
          <p:cNvPicPr>
            <a:picLocks noChangeAspect="1"/>
          </p:cNvPicPr>
          <p:nvPr/>
        </p:nvPicPr>
        <p:blipFill>
          <a:blip r:embed="rId2"/>
          <a:stretch>
            <a:fillRect/>
          </a:stretch>
        </p:blipFill>
        <p:spPr>
          <a:xfrm>
            <a:off x="663509" y="2325847"/>
            <a:ext cx="4171950" cy="4200525"/>
          </a:xfrm>
          <a:prstGeom prst="rect">
            <a:avLst/>
          </a:prstGeom>
        </p:spPr>
      </p:pic>
      <p:pic>
        <p:nvPicPr>
          <p:cNvPr id="6" name="图片 5">
            <a:extLst>
              <a:ext uri="{FF2B5EF4-FFF2-40B4-BE49-F238E27FC236}">
                <a16:creationId xmlns:a16="http://schemas.microsoft.com/office/drawing/2014/main" id="{10BDE160-A633-480B-9B27-DE4086A19494}"/>
              </a:ext>
            </a:extLst>
          </p:cNvPr>
          <p:cNvPicPr>
            <a:picLocks noChangeAspect="1"/>
          </p:cNvPicPr>
          <p:nvPr/>
        </p:nvPicPr>
        <p:blipFill>
          <a:blip r:embed="rId3"/>
          <a:stretch>
            <a:fillRect/>
          </a:stretch>
        </p:blipFill>
        <p:spPr>
          <a:xfrm>
            <a:off x="6400652" y="2796176"/>
            <a:ext cx="3990975" cy="2981325"/>
          </a:xfrm>
          <a:prstGeom prst="rect">
            <a:avLst/>
          </a:prstGeom>
        </p:spPr>
      </p:pic>
    </p:spTree>
    <p:extLst>
      <p:ext uri="{BB962C8B-B14F-4D97-AF65-F5344CB8AC3E}">
        <p14:creationId xmlns:p14="http://schemas.microsoft.com/office/powerpoint/2010/main" val="2113266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128" y="757054"/>
            <a:ext cx="8340629" cy="707886"/>
          </a:xfrm>
          <a:prstGeom prst="rect">
            <a:avLst/>
          </a:prstGeom>
          <a:noFill/>
        </p:spPr>
        <p:txBody>
          <a:bodyPr wrap="square" rtlCol="0">
            <a:spAutoFit/>
          </a:bodyPr>
          <a:lstStyle/>
          <a:p>
            <a:r>
              <a:rPr lang="zh-CN" altLang="en-US" sz="4000" dirty="0"/>
              <a:t>简介</a:t>
            </a:r>
            <a:endParaRPr lang="en-US" sz="4000" dirty="0"/>
          </a:p>
        </p:txBody>
      </p:sp>
      <p:sp>
        <p:nvSpPr>
          <p:cNvPr id="3" name="内容占位符 2">
            <a:extLst>
              <a:ext uri="{FF2B5EF4-FFF2-40B4-BE49-F238E27FC236}">
                <a16:creationId xmlns:a16="http://schemas.microsoft.com/office/drawing/2014/main" id="{F1ADDDE5-B409-4009-A8DB-6FBC8EF44666}"/>
              </a:ext>
            </a:extLst>
          </p:cNvPr>
          <p:cNvSpPr>
            <a:spLocks noGrp="1"/>
          </p:cNvSpPr>
          <p:nvPr/>
        </p:nvSpPr>
        <p:spPr>
          <a:xfrm>
            <a:off x="577128" y="1894354"/>
            <a:ext cx="110744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提出了一种进化深度网络（</a:t>
            </a:r>
            <a:r>
              <a:rPr lang="en-US" altLang="zh-CN" dirty="0"/>
              <a:t>Evolutionary Deep Network/EDEN</a:t>
            </a:r>
            <a:r>
              <a:rPr lang="zh-CN" altLang="en-US" dirty="0"/>
              <a:t>），即一种神经进化（</a:t>
            </a:r>
            <a:r>
              <a:rPr lang="en-US" altLang="zh-CN" dirty="0"/>
              <a:t>neuro-evolutionary</a:t>
            </a:r>
            <a:r>
              <a:rPr lang="zh-CN" altLang="en-US" dirty="0"/>
              <a:t>）算法。该算法结合了遗传算法和深度神经网络，并可用于探索神经网络架构的搜索空间、与之相关联的超参数和训练迭代所采用的 </a:t>
            </a:r>
            <a:r>
              <a:rPr lang="en-US" altLang="zh-CN" dirty="0"/>
              <a:t>epoch </a:t>
            </a:r>
            <a:r>
              <a:rPr lang="zh-CN" altLang="en-US" dirty="0"/>
              <a:t>数量。</a:t>
            </a:r>
          </a:p>
        </p:txBody>
      </p:sp>
    </p:spTree>
    <p:extLst>
      <p:ext uri="{BB962C8B-B14F-4D97-AF65-F5344CB8AC3E}">
        <p14:creationId xmlns:p14="http://schemas.microsoft.com/office/powerpoint/2010/main" val="1539110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128" y="757054"/>
            <a:ext cx="8340629" cy="707886"/>
          </a:xfrm>
          <a:prstGeom prst="rect">
            <a:avLst/>
          </a:prstGeom>
          <a:noFill/>
        </p:spPr>
        <p:txBody>
          <a:bodyPr wrap="square" rtlCol="0">
            <a:spAutoFit/>
          </a:bodyPr>
          <a:lstStyle/>
          <a:p>
            <a:r>
              <a:rPr lang="zh-CN" altLang="en-US" sz="4000" dirty="0"/>
              <a:t>解决的问题</a:t>
            </a:r>
            <a:endParaRPr lang="en-US" sz="4000" dirty="0"/>
          </a:p>
        </p:txBody>
      </p:sp>
      <p:sp>
        <p:nvSpPr>
          <p:cNvPr id="3" name="内容占位符 2">
            <a:extLst>
              <a:ext uri="{FF2B5EF4-FFF2-40B4-BE49-F238E27FC236}">
                <a16:creationId xmlns:a16="http://schemas.microsoft.com/office/drawing/2014/main" id="{F1ADDDE5-B409-4009-A8DB-6FBC8EF44666}"/>
              </a:ext>
            </a:extLst>
          </p:cNvPr>
          <p:cNvSpPr>
            <a:spLocks noGrp="1"/>
          </p:cNvSpPr>
          <p:nvPr/>
        </p:nvSpPr>
        <p:spPr>
          <a:xfrm>
            <a:off x="577128" y="1894354"/>
            <a:ext cx="110744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在众多神经网络算法优化问题领域中演化优良的一般性架构和超参数</a:t>
            </a:r>
            <a:endParaRPr lang="en-US" altLang="zh-CN" dirty="0"/>
          </a:p>
          <a:p>
            <a:r>
              <a:rPr lang="zh-CN" altLang="en-US" dirty="0"/>
              <a:t>这种演化是否可以在单块 </a:t>
            </a:r>
            <a:r>
              <a:rPr lang="en-US" altLang="zh-CN" dirty="0"/>
              <a:t>GPU </a:t>
            </a:r>
            <a:r>
              <a:rPr lang="zh-CN" altLang="en-US" dirty="0"/>
              <a:t>上完成，不是像以前一样需要在大型计算集群上完成</a:t>
            </a:r>
          </a:p>
        </p:txBody>
      </p:sp>
    </p:spTree>
    <p:extLst>
      <p:ext uri="{BB962C8B-B14F-4D97-AF65-F5344CB8AC3E}">
        <p14:creationId xmlns:p14="http://schemas.microsoft.com/office/powerpoint/2010/main" val="3877858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128" y="757054"/>
            <a:ext cx="8340629" cy="707886"/>
          </a:xfrm>
          <a:prstGeom prst="rect">
            <a:avLst/>
          </a:prstGeom>
          <a:noFill/>
        </p:spPr>
        <p:txBody>
          <a:bodyPr wrap="square" rtlCol="0">
            <a:spAutoFit/>
          </a:bodyPr>
          <a:lstStyle/>
          <a:p>
            <a:r>
              <a:rPr lang="zh-CN" altLang="en-US" sz="4000" dirty="0"/>
              <a:t>算法目标</a:t>
            </a:r>
            <a:endParaRPr lang="en-US" sz="4000" dirty="0"/>
          </a:p>
        </p:txBody>
      </p:sp>
      <p:sp>
        <p:nvSpPr>
          <p:cNvPr id="3" name="内容占位符 2">
            <a:extLst>
              <a:ext uri="{FF2B5EF4-FFF2-40B4-BE49-F238E27FC236}">
                <a16:creationId xmlns:a16="http://schemas.microsoft.com/office/drawing/2014/main" id="{F1ADDDE5-B409-4009-A8DB-6FBC8EF44666}"/>
              </a:ext>
            </a:extLst>
          </p:cNvPr>
          <p:cNvSpPr>
            <a:spLocks noGrp="1"/>
          </p:cNvSpPr>
          <p:nvPr/>
        </p:nvSpPr>
        <p:spPr>
          <a:xfrm>
            <a:off x="577128" y="1894354"/>
            <a:ext cx="110744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尝试将神经进化应用于创建 </a:t>
            </a:r>
            <a:r>
              <a:rPr lang="en-US" altLang="zh-CN" dirty="0"/>
              <a:t>1D </a:t>
            </a:r>
            <a:r>
              <a:rPr lang="zh-CN" altLang="en-US" dirty="0"/>
              <a:t>卷积网络（包括嵌入层的优化等）并进行情感分析任务。</a:t>
            </a:r>
          </a:p>
          <a:p>
            <a:pPr marL="0" indent="0">
              <a:buNone/>
            </a:pPr>
            <a:endParaRPr lang="zh-CN" altLang="en-US" dirty="0"/>
          </a:p>
        </p:txBody>
      </p:sp>
    </p:spTree>
    <p:extLst>
      <p:ext uri="{BB962C8B-B14F-4D97-AF65-F5344CB8AC3E}">
        <p14:creationId xmlns:p14="http://schemas.microsoft.com/office/powerpoint/2010/main" val="1593174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128" y="757054"/>
            <a:ext cx="8340629" cy="707886"/>
          </a:xfrm>
          <a:prstGeom prst="rect">
            <a:avLst/>
          </a:prstGeom>
          <a:noFill/>
        </p:spPr>
        <p:txBody>
          <a:bodyPr wrap="square" rtlCol="0">
            <a:spAutoFit/>
          </a:bodyPr>
          <a:lstStyle/>
          <a:p>
            <a:r>
              <a:rPr lang="zh-CN" altLang="en-US" sz="4000" dirty="0"/>
              <a:t>算法过程</a:t>
            </a:r>
            <a:r>
              <a:rPr lang="en-US" altLang="zh-CN" sz="4000" dirty="0"/>
              <a:t>—</a:t>
            </a:r>
            <a:r>
              <a:rPr lang="zh-CN" altLang="en-US" sz="4000" dirty="0"/>
              <a:t>编码</a:t>
            </a:r>
            <a:endParaRPr lang="en-US" sz="4000" dirty="0"/>
          </a:p>
        </p:txBody>
      </p:sp>
      <p:sp>
        <p:nvSpPr>
          <p:cNvPr id="3" name="内容占位符 2">
            <a:extLst>
              <a:ext uri="{FF2B5EF4-FFF2-40B4-BE49-F238E27FC236}">
                <a16:creationId xmlns:a16="http://schemas.microsoft.com/office/drawing/2014/main" id="{F1ADDDE5-B409-4009-A8DB-6FBC8EF44666}"/>
              </a:ext>
            </a:extLst>
          </p:cNvPr>
          <p:cNvSpPr>
            <a:spLocks noGrp="1"/>
          </p:cNvSpPr>
          <p:nvPr/>
        </p:nvSpPr>
        <p:spPr>
          <a:xfrm>
            <a:off x="577128" y="1894354"/>
            <a:ext cx="110744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下图 </a:t>
            </a:r>
            <a:r>
              <a:rPr lang="en-US" altLang="zh-CN" dirty="0"/>
              <a:t>1 </a:t>
            </a:r>
            <a:r>
              <a:rPr lang="zh-CN" altLang="en-US" dirty="0"/>
              <a:t>展示了一个神经网络由 </a:t>
            </a:r>
            <a:r>
              <a:rPr lang="en-US" altLang="zh-CN" dirty="0"/>
              <a:t>EDEN </a:t>
            </a:r>
            <a:r>
              <a:rPr lang="zh-CN" altLang="en-US" dirty="0"/>
              <a:t>染色体编码的情况：</a:t>
            </a:r>
          </a:p>
        </p:txBody>
      </p:sp>
      <p:pic>
        <p:nvPicPr>
          <p:cNvPr id="8" name="图片 7">
            <a:extLst>
              <a:ext uri="{FF2B5EF4-FFF2-40B4-BE49-F238E27FC236}">
                <a16:creationId xmlns:a16="http://schemas.microsoft.com/office/drawing/2014/main" id="{5DD02EB6-10E0-4A2E-AFF6-0F0E5FDD82D7}"/>
              </a:ext>
            </a:extLst>
          </p:cNvPr>
          <p:cNvPicPr>
            <a:picLocks noChangeAspect="1"/>
          </p:cNvPicPr>
          <p:nvPr/>
        </p:nvPicPr>
        <p:blipFill>
          <a:blip r:embed="rId2"/>
          <a:stretch>
            <a:fillRect/>
          </a:stretch>
        </p:blipFill>
        <p:spPr>
          <a:xfrm>
            <a:off x="2906254" y="2807167"/>
            <a:ext cx="5248275" cy="3438525"/>
          </a:xfrm>
          <a:prstGeom prst="rect">
            <a:avLst/>
          </a:prstGeom>
        </p:spPr>
      </p:pic>
    </p:spTree>
    <p:extLst>
      <p:ext uri="{BB962C8B-B14F-4D97-AF65-F5344CB8AC3E}">
        <p14:creationId xmlns:p14="http://schemas.microsoft.com/office/powerpoint/2010/main" val="4092403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128" y="757054"/>
            <a:ext cx="8340629" cy="707886"/>
          </a:xfrm>
          <a:prstGeom prst="rect">
            <a:avLst/>
          </a:prstGeom>
          <a:noFill/>
        </p:spPr>
        <p:txBody>
          <a:bodyPr wrap="square" rtlCol="0">
            <a:spAutoFit/>
          </a:bodyPr>
          <a:lstStyle/>
          <a:p>
            <a:r>
              <a:rPr lang="zh-CN" altLang="en-US" sz="4000" dirty="0"/>
              <a:t>算法过程</a:t>
            </a:r>
            <a:r>
              <a:rPr lang="en-US" altLang="zh-CN" sz="4000" dirty="0"/>
              <a:t>—</a:t>
            </a:r>
            <a:r>
              <a:rPr lang="zh-CN" altLang="en-US" sz="4000" dirty="0"/>
              <a:t>遗传算法</a:t>
            </a:r>
            <a:endParaRPr lang="en-US" sz="4000" dirty="0"/>
          </a:p>
        </p:txBody>
      </p:sp>
      <p:sp>
        <p:nvSpPr>
          <p:cNvPr id="3" name="内容占位符 2">
            <a:extLst>
              <a:ext uri="{FF2B5EF4-FFF2-40B4-BE49-F238E27FC236}">
                <a16:creationId xmlns:a16="http://schemas.microsoft.com/office/drawing/2014/main" id="{F1ADDDE5-B409-4009-A8DB-6FBC8EF44666}"/>
              </a:ext>
            </a:extLst>
          </p:cNvPr>
          <p:cNvSpPr>
            <a:spLocks noGrp="1"/>
          </p:cNvSpPr>
          <p:nvPr/>
        </p:nvSpPr>
        <p:spPr>
          <a:xfrm>
            <a:off x="577128" y="1894354"/>
            <a:ext cx="110744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p>
        </p:txBody>
      </p:sp>
      <p:sp>
        <p:nvSpPr>
          <p:cNvPr id="2" name="矩形 1">
            <a:extLst>
              <a:ext uri="{FF2B5EF4-FFF2-40B4-BE49-F238E27FC236}">
                <a16:creationId xmlns:a16="http://schemas.microsoft.com/office/drawing/2014/main" id="{331F5C44-A0B6-4E73-8AE0-BDAFDCCD0028}"/>
              </a:ext>
            </a:extLst>
          </p:cNvPr>
          <p:cNvSpPr/>
          <p:nvPr/>
        </p:nvSpPr>
        <p:spPr>
          <a:xfrm>
            <a:off x="577128" y="1790659"/>
            <a:ext cx="4852711" cy="3582519"/>
          </a:xfrm>
          <a:prstGeom prst="rect">
            <a:avLst/>
          </a:prstGeom>
        </p:spPr>
        <p:txBody>
          <a:bodyPr wrap="square">
            <a:spAutoFit/>
          </a:bodyPr>
          <a:lstStyle/>
          <a:p>
            <a:pPr>
              <a:lnSpc>
                <a:spcPct val="90000"/>
              </a:lnSpc>
              <a:spcBef>
                <a:spcPts val="1000"/>
              </a:spcBef>
            </a:pPr>
            <a:r>
              <a:rPr lang="zh-CN" altLang="en-US" sz="2800" dirty="0"/>
              <a:t>遗传算法用于解决优化问题的进化算法。一般首先随机初始化染色体群（</a:t>
            </a:r>
            <a:r>
              <a:rPr lang="en-US" altLang="zh-CN" sz="2800" dirty="0"/>
              <a:t>population of chromosomes</a:t>
            </a:r>
            <a:r>
              <a:rPr lang="zh-CN" altLang="en-US" sz="2800" dirty="0"/>
              <a:t>），每一个染色体代表优化问题的候选解。基于适应度函数，作者选择多对较优个体（父母）。适应度高的个体更易被选中繁殖，即将较优父母的基因传递到下一代。</a:t>
            </a:r>
          </a:p>
        </p:txBody>
      </p:sp>
      <p:pic>
        <p:nvPicPr>
          <p:cNvPr id="7" name="图片 6">
            <a:extLst>
              <a:ext uri="{FF2B5EF4-FFF2-40B4-BE49-F238E27FC236}">
                <a16:creationId xmlns:a16="http://schemas.microsoft.com/office/drawing/2014/main" id="{250C600A-4752-41C5-9BA3-5C0A888931FB}"/>
              </a:ext>
            </a:extLst>
          </p:cNvPr>
          <p:cNvPicPr>
            <a:picLocks noChangeAspect="1"/>
          </p:cNvPicPr>
          <p:nvPr/>
        </p:nvPicPr>
        <p:blipFill>
          <a:blip r:embed="rId2"/>
          <a:stretch>
            <a:fillRect/>
          </a:stretch>
        </p:blipFill>
        <p:spPr>
          <a:xfrm>
            <a:off x="5912226" y="300037"/>
            <a:ext cx="5476875" cy="6257925"/>
          </a:xfrm>
          <a:prstGeom prst="rect">
            <a:avLst/>
          </a:prstGeom>
        </p:spPr>
      </p:pic>
    </p:spTree>
    <p:extLst>
      <p:ext uri="{BB962C8B-B14F-4D97-AF65-F5344CB8AC3E}">
        <p14:creationId xmlns:p14="http://schemas.microsoft.com/office/powerpoint/2010/main" val="1305783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128" y="757054"/>
            <a:ext cx="8340629" cy="707886"/>
          </a:xfrm>
          <a:prstGeom prst="rect">
            <a:avLst/>
          </a:prstGeom>
          <a:noFill/>
        </p:spPr>
        <p:txBody>
          <a:bodyPr wrap="square" rtlCol="0">
            <a:spAutoFit/>
          </a:bodyPr>
          <a:lstStyle/>
          <a:p>
            <a:r>
              <a:rPr lang="zh-CN" altLang="en-US" sz="4000" dirty="0"/>
              <a:t>算法过程</a:t>
            </a:r>
            <a:r>
              <a:rPr lang="en-US" altLang="zh-CN" sz="4000" dirty="0"/>
              <a:t>—</a:t>
            </a:r>
            <a:r>
              <a:rPr lang="zh-CN" altLang="en-US" sz="4000" dirty="0"/>
              <a:t>初始种群生成</a:t>
            </a:r>
            <a:endParaRPr lang="en-US" sz="4000" dirty="0"/>
          </a:p>
        </p:txBody>
      </p:sp>
      <p:sp>
        <p:nvSpPr>
          <p:cNvPr id="3" name="内容占位符 2">
            <a:extLst>
              <a:ext uri="{FF2B5EF4-FFF2-40B4-BE49-F238E27FC236}">
                <a16:creationId xmlns:a16="http://schemas.microsoft.com/office/drawing/2014/main" id="{F1ADDDE5-B409-4009-A8DB-6FBC8EF44666}"/>
              </a:ext>
            </a:extLst>
          </p:cNvPr>
          <p:cNvSpPr>
            <a:spLocks noGrp="1"/>
          </p:cNvSpPr>
          <p:nvPr/>
        </p:nvSpPr>
        <p:spPr>
          <a:xfrm>
            <a:off x="577128" y="1894354"/>
            <a:ext cx="110744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算法 </a:t>
            </a:r>
            <a:r>
              <a:rPr lang="en-US" altLang="zh-CN" dirty="0"/>
              <a:t>2 </a:t>
            </a:r>
            <a:r>
              <a:rPr lang="zh-CN" altLang="en-US" dirty="0"/>
              <a:t>展示了本研究所使用的初始种群生成法</a:t>
            </a:r>
          </a:p>
        </p:txBody>
      </p:sp>
      <p:pic>
        <p:nvPicPr>
          <p:cNvPr id="5" name="图片 4">
            <a:extLst>
              <a:ext uri="{FF2B5EF4-FFF2-40B4-BE49-F238E27FC236}">
                <a16:creationId xmlns:a16="http://schemas.microsoft.com/office/drawing/2014/main" id="{22487D00-D120-44FB-98C0-5011B25E09E3}"/>
              </a:ext>
            </a:extLst>
          </p:cNvPr>
          <p:cNvPicPr>
            <a:picLocks noChangeAspect="1"/>
          </p:cNvPicPr>
          <p:nvPr/>
        </p:nvPicPr>
        <p:blipFill>
          <a:blip r:embed="rId2"/>
          <a:stretch>
            <a:fillRect/>
          </a:stretch>
        </p:blipFill>
        <p:spPr>
          <a:xfrm>
            <a:off x="1904214" y="2396218"/>
            <a:ext cx="8510652" cy="4278888"/>
          </a:xfrm>
          <a:prstGeom prst="rect">
            <a:avLst/>
          </a:prstGeom>
        </p:spPr>
      </p:pic>
    </p:spTree>
    <p:extLst>
      <p:ext uri="{BB962C8B-B14F-4D97-AF65-F5344CB8AC3E}">
        <p14:creationId xmlns:p14="http://schemas.microsoft.com/office/powerpoint/2010/main" val="2387323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128" y="757054"/>
            <a:ext cx="8340629" cy="707886"/>
          </a:xfrm>
          <a:prstGeom prst="rect">
            <a:avLst/>
          </a:prstGeom>
          <a:noFill/>
        </p:spPr>
        <p:txBody>
          <a:bodyPr wrap="square" rtlCol="0">
            <a:spAutoFit/>
          </a:bodyPr>
          <a:lstStyle/>
          <a:p>
            <a:r>
              <a:rPr lang="zh-CN" altLang="en-US" sz="4000" dirty="0"/>
              <a:t>算法过程</a:t>
            </a:r>
            <a:r>
              <a:rPr lang="en-US" altLang="zh-CN" sz="4000" dirty="0"/>
              <a:t>—</a:t>
            </a:r>
            <a:r>
              <a:rPr lang="zh-CN" altLang="en-US" sz="4000" dirty="0"/>
              <a:t>染色体随机生成伪代码</a:t>
            </a:r>
            <a:endParaRPr lang="en-US" sz="4000" dirty="0"/>
          </a:p>
        </p:txBody>
      </p:sp>
      <p:sp>
        <p:nvSpPr>
          <p:cNvPr id="3" name="内容占位符 2">
            <a:extLst>
              <a:ext uri="{FF2B5EF4-FFF2-40B4-BE49-F238E27FC236}">
                <a16:creationId xmlns:a16="http://schemas.microsoft.com/office/drawing/2014/main" id="{F1ADDDE5-B409-4009-A8DB-6FBC8EF44666}"/>
              </a:ext>
            </a:extLst>
          </p:cNvPr>
          <p:cNvSpPr>
            <a:spLocks noGrp="1"/>
          </p:cNvSpPr>
          <p:nvPr/>
        </p:nvSpPr>
        <p:spPr>
          <a:xfrm>
            <a:off x="577128" y="1894354"/>
            <a:ext cx="110744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p>
        </p:txBody>
      </p:sp>
      <p:sp>
        <p:nvSpPr>
          <p:cNvPr id="5" name="矩形 4">
            <a:extLst>
              <a:ext uri="{FF2B5EF4-FFF2-40B4-BE49-F238E27FC236}">
                <a16:creationId xmlns:a16="http://schemas.microsoft.com/office/drawing/2014/main" id="{53A2CF97-5540-4E2D-B271-6EE2389173DE}"/>
              </a:ext>
            </a:extLst>
          </p:cNvPr>
          <p:cNvSpPr/>
          <p:nvPr/>
        </p:nvSpPr>
        <p:spPr>
          <a:xfrm>
            <a:off x="577128" y="1679647"/>
            <a:ext cx="7888142" cy="480131"/>
          </a:xfrm>
          <a:prstGeom prst="rect">
            <a:avLst/>
          </a:prstGeom>
        </p:spPr>
        <p:txBody>
          <a:bodyPr wrap="square">
            <a:spAutoFit/>
          </a:bodyPr>
          <a:lstStyle/>
          <a:p>
            <a:pPr>
              <a:lnSpc>
                <a:spcPct val="90000"/>
              </a:lnSpc>
              <a:spcBef>
                <a:spcPts val="1000"/>
              </a:spcBef>
            </a:pPr>
            <a:r>
              <a:rPr lang="zh-CN" altLang="en-US" sz="2800" dirty="0"/>
              <a:t>算法 </a:t>
            </a:r>
            <a:r>
              <a:rPr lang="en-US" altLang="zh-CN" sz="2800" dirty="0"/>
              <a:t>3 </a:t>
            </a:r>
            <a:r>
              <a:rPr lang="zh-CN" altLang="en-US" sz="2800" dirty="0"/>
              <a:t>展示了染色体如何随机生成伪代码</a:t>
            </a:r>
          </a:p>
        </p:txBody>
      </p:sp>
      <p:pic>
        <p:nvPicPr>
          <p:cNvPr id="7" name="图片 6">
            <a:extLst>
              <a:ext uri="{FF2B5EF4-FFF2-40B4-BE49-F238E27FC236}">
                <a16:creationId xmlns:a16="http://schemas.microsoft.com/office/drawing/2014/main" id="{BBF668CD-E00F-4E52-865A-96B2C108779F}"/>
              </a:ext>
            </a:extLst>
          </p:cNvPr>
          <p:cNvPicPr>
            <a:picLocks noChangeAspect="1"/>
          </p:cNvPicPr>
          <p:nvPr/>
        </p:nvPicPr>
        <p:blipFill>
          <a:blip r:embed="rId2"/>
          <a:stretch>
            <a:fillRect/>
          </a:stretch>
        </p:blipFill>
        <p:spPr>
          <a:xfrm>
            <a:off x="2564091" y="2270346"/>
            <a:ext cx="5596733" cy="4372947"/>
          </a:xfrm>
          <a:prstGeom prst="rect">
            <a:avLst/>
          </a:prstGeom>
        </p:spPr>
      </p:pic>
    </p:spTree>
    <p:extLst>
      <p:ext uri="{BB962C8B-B14F-4D97-AF65-F5344CB8AC3E}">
        <p14:creationId xmlns:p14="http://schemas.microsoft.com/office/powerpoint/2010/main" val="1384080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128" y="757054"/>
            <a:ext cx="8340629" cy="707886"/>
          </a:xfrm>
          <a:prstGeom prst="rect">
            <a:avLst/>
          </a:prstGeom>
          <a:noFill/>
        </p:spPr>
        <p:txBody>
          <a:bodyPr wrap="square" rtlCol="0">
            <a:spAutoFit/>
          </a:bodyPr>
          <a:lstStyle/>
          <a:p>
            <a:r>
              <a:rPr lang="zh-CN" altLang="en-US" sz="4000" dirty="0"/>
              <a:t>算法过程</a:t>
            </a:r>
            <a:r>
              <a:rPr lang="en-US" altLang="zh-CN" sz="4000" dirty="0"/>
              <a:t>—</a:t>
            </a:r>
            <a:r>
              <a:rPr lang="zh-CN" altLang="en-US" sz="4000" dirty="0"/>
              <a:t>竞赛选择</a:t>
            </a:r>
            <a:endParaRPr lang="en-US" sz="4000" dirty="0"/>
          </a:p>
        </p:txBody>
      </p:sp>
      <p:sp>
        <p:nvSpPr>
          <p:cNvPr id="3" name="内容占位符 2">
            <a:extLst>
              <a:ext uri="{FF2B5EF4-FFF2-40B4-BE49-F238E27FC236}">
                <a16:creationId xmlns:a16="http://schemas.microsoft.com/office/drawing/2014/main" id="{F1ADDDE5-B409-4009-A8DB-6FBC8EF44666}"/>
              </a:ext>
            </a:extLst>
          </p:cNvPr>
          <p:cNvSpPr>
            <a:spLocks noGrp="1"/>
          </p:cNvSpPr>
          <p:nvPr/>
        </p:nvSpPr>
        <p:spPr>
          <a:xfrm>
            <a:off x="577128" y="1564416"/>
            <a:ext cx="10763317" cy="160299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在遗传算法的每一代中，我们需要选择父染色体并进行遗传操作而创造子染色体。父染色体的选择使用的特定的算法，一般父染色体的选择是根据适应度排序和竞赛选择（</a:t>
            </a:r>
            <a:r>
              <a:rPr lang="en-US" altLang="zh-CN" dirty="0"/>
              <a:t>tournament selection</a:t>
            </a:r>
            <a:r>
              <a:rPr lang="zh-CN" altLang="en-US" dirty="0"/>
              <a:t>）。在本研究中，竞赛选择使用的是如下算法 </a:t>
            </a:r>
            <a:r>
              <a:rPr lang="en-US" altLang="zh-CN" dirty="0"/>
              <a:t>4</a:t>
            </a:r>
            <a:r>
              <a:rPr lang="zh-CN" altLang="en-US" dirty="0"/>
              <a:t>：</a:t>
            </a:r>
          </a:p>
        </p:txBody>
      </p:sp>
      <p:pic>
        <p:nvPicPr>
          <p:cNvPr id="6" name="图片 5">
            <a:extLst>
              <a:ext uri="{FF2B5EF4-FFF2-40B4-BE49-F238E27FC236}">
                <a16:creationId xmlns:a16="http://schemas.microsoft.com/office/drawing/2014/main" id="{8915A01C-1C32-49B0-95CB-5B04C1EDCAD5}"/>
              </a:ext>
            </a:extLst>
          </p:cNvPr>
          <p:cNvPicPr>
            <a:picLocks noChangeAspect="1"/>
          </p:cNvPicPr>
          <p:nvPr/>
        </p:nvPicPr>
        <p:blipFill>
          <a:blip r:embed="rId2"/>
          <a:stretch>
            <a:fillRect/>
          </a:stretch>
        </p:blipFill>
        <p:spPr>
          <a:xfrm>
            <a:off x="3148552" y="2996286"/>
            <a:ext cx="4974112" cy="3639594"/>
          </a:xfrm>
          <a:prstGeom prst="rect">
            <a:avLst/>
          </a:prstGeom>
        </p:spPr>
      </p:pic>
    </p:spTree>
    <p:extLst>
      <p:ext uri="{BB962C8B-B14F-4D97-AF65-F5344CB8AC3E}">
        <p14:creationId xmlns:p14="http://schemas.microsoft.com/office/powerpoint/2010/main" val="901590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463</Words>
  <Application>Microsoft Office PowerPoint</Application>
  <PresentationFormat>宽屏</PresentationFormat>
  <Paragraphs>25</Paragraphs>
  <Slides>12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Arial</vt:lpstr>
      <vt:lpstr>Calibri</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应 升宇</dc:creator>
  <cp:lastModifiedBy>Lin zepei</cp:lastModifiedBy>
  <cp:revision>29</cp:revision>
  <dcterms:created xsi:type="dcterms:W3CDTF">2019-03-12T06:21:46Z</dcterms:created>
  <dcterms:modified xsi:type="dcterms:W3CDTF">2019-04-04T04:38:32Z</dcterms:modified>
</cp:coreProperties>
</file>