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4" r:id="rId6"/>
    <p:sldId id="265" r:id="rId7"/>
    <p:sldId id="266" r:id="rId8"/>
    <p:sldId id="270" r:id="rId9"/>
    <p:sldId id="267" r:id="rId10"/>
    <p:sldId id="271" r:id="rId11"/>
    <p:sldId id="272" r:id="rId12"/>
    <p:sldId id="273" r:id="rId13"/>
    <p:sldId id="274" r:id="rId14"/>
    <p:sldId id="275" r:id="rId15"/>
    <p:sldId id="276" r:id="rId16"/>
    <p:sldId id="277" r:id="rId17"/>
    <p:sldId id="278" r:id="rId18"/>
    <p:sldId id="279" r:id="rId19"/>
    <p:sldId id="281" r:id="rId20"/>
    <p:sldId id="280" r:id="rId21"/>
    <p:sldId id="283" r:id="rId22"/>
    <p:sldId id="282" r:id="rId23"/>
    <p:sldId id="284" r:id="rId24"/>
    <p:sldId id="285" r:id="rId25"/>
    <p:sldId id="286" r:id="rId26"/>
    <p:sldId id="287"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3" d="100"/>
          <a:sy n="73" d="100"/>
        </p:scale>
        <p:origin x="3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演化策略</a:t>
            </a:r>
            <a:endParaRPr lang="en-US" dirty="0"/>
          </a:p>
        </p:txBody>
      </p:sp>
      <p:sp>
        <p:nvSpPr>
          <p:cNvPr id="3" name="Subtitle 2"/>
          <p:cNvSpPr>
            <a:spLocks noGrp="1"/>
          </p:cNvSpPr>
          <p:nvPr>
            <p:ph type="subTitle" idx="1"/>
          </p:nvPr>
        </p:nvSpPr>
        <p:spPr>
          <a:xfrm>
            <a:off x="1524000" y="3602038"/>
            <a:ext cx="9144000" cy="1655762"/>
          </a:xfrm>
        </p:spPr>
        <p:txBody>
          <a:bodyPr/>
          <a:lstStyle/>
          <a:p>
            <a:pPr algn="r"/>
            <a:r>
              <a:rPr lang="zh-CN" altLang="en-US" dirty="0"/>
              <a:t>卢涛  </a:t>
            </a:r>
            <a:r>
              <a:rPr lang="en-US" altLang="zh-CN" dirty="0"/>
              <a:t>21821236</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计算目标函数值</a:t>
            </a:r>
            <a:endParaRPr lang="zh-CN" altLang="en-US" dirty="0"/>
          </a:p>
        </p:txBody>
      </p:sp>
      <p:pic>
        <p:nvPicPr>
          <p:cNvPr id="4" name="图片 3">
            <a:extLst>
              <a:ext uri="{FF2B5EF4-FFF2-40B4-BE49-F238E27FC236}">
                <a16:creationId xmlns:a16="http://schemas.microsoft.com/office/drawing/2014/main" id="{47877BFA-DFB1-4E48-A452-62B0C4348192}"/>
              </a:ext>
            </a:extLst>
          </p:cNvPr>
          <p:cNvPicPr>
            <a:picLocks noChangeAspect="1"/>
          </p:cNvPicPr>
          <p:nvPr/>
        </p:nvPicPr>
        <p:blipFill>
          <a:blip r:embed="rId2"/>
          <a:stretch>
            <a:fillRect/>
          </a:stretch>
        </p:blipFill>
        <p:spPr>
          <a:xfrm>
            <a:off x="795337" y="2462213"/>
            <a:ext cx="10601325" cy="3714750"/>
          </a:xfrm>
          <a:prstGeom prst="rect">
            <a:avLst/>
          </a:prstGeom>
        </p:spPr>
      </p:pic>
    </p:spTree>
    <p:extLst>
      <p:ext uri="{BB962C8B-B14F-4D97-AF65-F5344CB8AC3E}">
        <p14:creationId xmlns:p14="http://schemas.microsoft.com/office/powerpoint/2010/main" val="286350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分布参数更新</a:t>
            </a:r>
            <a:endParaRPr lang="en-US" altLang="zh-CN" b="1" dirty="0"/>
          </a:p>
          <a:p>
            <a:pPr lvl="1"/>
            <a:r>
              <a:rPr lang="zh-CN" altLang="en-US" b="1" dirty="0"/>
              <a:t>均值</a:t>
            </a:r>
            <a:endParaRPr lang="zh-CN" altLang="en-US" dirty="0"/>
          </a:p>
        </p:txBody>
      </p:sp>
      <p:pic>
        <p:nvPicPr>
          <p:cNvPr id="3" name="图片 2">
            <a:extLst>
              <a:ext uri="{FF2B5EF4-FFF2-40B4-BE49-F238E27FC236}">
                <a16:creationId xmlns:a16="http://schemas.microsoft.com/office/drawing/2014/main" id="{08825FC8-0AB0-4264-B2DC-5827F448CFCA}"/>
              </a:ext>
            </a:extLst>
          </p:cNvPr>
          <p:cNvPicPr>
            <a:picLocks noChangeAspect="1"/>
          </p:cNvPicPr>
          <p:nvPr/>
        </p:nvPicPr>
        <p:blipFill>
          <a:blip r:embed="rId2"/>
          <a:stretch>
            <a:fillRect/>
          </a:stretch>
        </p:blipFill>
        <p:spPr>
          <a:xfrm>
            <a:off x="1337445" y="2860062"/>
            <a:ext cx="10144125" cy="2752725"/>
          </a:xfrm>
          <a:prstGeom prst="rect">
            <a:avLst/>
          </a:prstGeom>
        </p:spPr>
      </p:pic>
    </p:spTree>
    <p:extLst>
      <p:ext uri="{BB962C8B-B14F-4D97-AF65-F5344CB8AC3E}">
        <p14:creationId xmlns:p14="http://schemas.microsoft.com/office/powerpoint/2010/main" val="201656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分布参数更新</a:t>
            </a:r>
            <a:endParaRPr lang="en-US" altLang="zh-CN" b="1" dirty="0"/>
          </a:p>
          <a:p>
            <a:pPr lvl="1"/>
            <a:r>
              <a:rPr lang="zh-CN" altLang="en-US" b="1" dirty="0"/>
              <a:t>搜索路径</a:t>
            </a:r>
            <a:endParaRPr lang="zh-CN" altLang="en-US" dirty="0"/>
          </a:p>
        </p:txBody>
      </p:sp>
      <p:pic>
        <p:nvPicPr>
          <p:cNvPr id="4" name="图片 3">
            <a:extLst>
              <a:ext uri="{FF2B5EF4-FFF2-40B4-BE49-F238E27FC236}">
                <a16:creationId xmlns:a16="http://schemas.microsoft.com/office/drawing/2014/main" id="{6CED1D43-290D-4C16-8C82-C5AFFE15BB59}"/>
              </a:ext>
            </a:extLst>
          </p:cNvPr>
          <p:cNvPicPr>
            <a:picLocks noChangeAspect="1"/>
          </p:cNvPicPr>
          <p:nvPr/>
        </p:nvPicPr>
        <p:blipFill>
          <a:blip r:embed="rId2"/>
          <a:stretch>
            <a:fillRect/>
          </a:stretch>
        </p:blipFill>
        <p:spPr>
          <a:xfrm>
            <a:off x="-323171" y="2611075"/>
            <a:ext cx="9877425" cy="1304925"/>
          </a:xfrm>
          <a:prstGeom prst="rect">
            <a:avLst/>
          </a:prstGeom>
        </p:spPr>
      </p:pic>
      <p:sp>
        <p:nvSpPr>
          <p:cNvPr id="7" name="矩形 6">
            <a:extLst>
              <a:ext uri="{FF2B5EF4-FFF2-40B4-BE49-F238E27FC236}">
                <a16:creationId xmlns:a16="http://schemas.microsoft.com/office/drawing/2014/main" id="{70B37F8E-8E8A-4666-9E42-BB4BA251F796}"/>
              </a:ext>
            </a:extLst>
          </p:cNvPr>
          <p:cNvSpPr/>
          <p:nvPr/>
        </p:nvSpPr>
        <p:spPr>
          <a:xfrm>
            <a:off x="1368302" y="4232946"/>
            <a:ext cx="8388346" cy="1569660"/>
          </a:xfrm>
          <a:prstGeom prst="rect">
            <a:avLst/>
          </a:prstGeom>
        </p:spPr>
        <p:txBody>
          <a:bodyPr wrap="square">
            <a:spAutoFit/>
          </a:bodyPr>
          <a:lstStyle/>
          <a:p>
            <a:r>
              <a:rPr lang="zh-CN" altLang="en-US" sz="2400" b="1" dirty="0"/>
              <a:t>它描述了分布均值的移动，并且将每次迭代中移动方向做加权平均，使得这些方向中相反的方向分量相互抵消，相同的分量则进行叠加。这类似于神经网络优化中常用的</a:t>
            </a:r>
            <a:r>
              <a:rPr lang="en-US" altLang="zh-CN" sz="2400" b="1" dirty="0"/>
              <a:t>Momentum</a:t>
            </a:r>
            <a:r>
              <a:rPr lang="zh-CN" altLang="en-US" sz="2400" b="1" dirty="0"/>
              <a:t>，加快收敛速度</a:t>
            </a:r>
          </a:p>
        </p:txBody>
      </p:sp>
    </p:spTree>
    <p:extLst>
      <p:ext uri="{BB962C8B-B14F-4D97-AF65-F5344CB8AC3E}">
        <p14:creationId xmlns:p14="http://schemas.microsoft.com/office/powerpoint/2010/main" val="92841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分布参数更新</a:t>
            </a:r>
            <a:endParaRPr lang="en-US" altLang="zh-CN" b="1" dirty="0"/>
          </a:p>
          <a:p>
            <a:pPr lvl="1"/>
            <a:r>
              <a:rPr lang="zh-CN" altLang="en-US" b="1" dirty="0"/>
              <a:t>协方差矩阵</a:t>
            </a:r>
          </a:p>
        </p:txBody>
      </p:sp>
      <p:sp>
        <p:nvSpPr>
          <p:cNvPr id="7" name="矩形 6">
            <a:extLst>
              <a:ext uri="{FF2B5EF4-FFF2-40B4-BE49-F238E27FC236}">
                <a16:creationId xmlns:a16="http://schemas.microsoft.com/office/drawing/2014/main" id="{70B37F8E-8E8A-4666-9E42-BB4BA251F796}"/>
              </a:ext>
            </a:extLst>
          </p:cNvPr>
          <p:cNvSpPr/>
          <p:nvPr/>
        </p:nvSpPr>
        <p:spPr>
          <a:xfrm>
            <a:off x="964473" y="5147574"/>
            <a:ext cx="10515599" cy="424732"/>
          </a:xfrm>
          <a:prstGeom prst="rect">
            <a:avLst/>
          </a:prstGeom>
        </p:spPr>
        <p:txBody>
          <a:bodyPr wrap="square">
            <a:spAutoFit/>
          </a:bodyPr>
          <a:lstStyle/>
          <a:p>
            <a:pPr lvl="1">
              <a:lnSpc>
                <a:spcPct val="90000"/>
              </a:lnSpc>
              <a:spcBef>
                <a:spcPts val="500"/>
              </a:spcBef>
            </a:pPr>
            <a:r>
              <a:rPr lang="zh-CN" altLang="en-US" sz="2400" b="1" dirty="0"/>
              <a:t>更新原理是增大沿成功搜索方向的方差，即增大沿这些方向采样的概率</a:t>
            </a:r>
          </a:p>
        </p:txBody>
      </p:sp>
      <p:pic>
        <p:nvPicPr>
          <p:cNvPr id="3" name="图片 2">
            <a:extLst>
              <a:ext uri="{FF2B5EF4-FFF2-40B4-BE49-F238E27FC236}">
                <a16:creationId xmlns:a16="http://schemas.microsoft.com/office/drawing/2014/main" id="{C90D7C50-5955-4346-BB03-902B5E4CC000}"/>
              </a:ext>
            </a:extLst>
          </p:cNvPr>
          <p:cNvPicPr>
            <a:picLocks noChangeAspect="1"/>
          </p:cNvPicPr>
          <p:nvPr/>
        </p:nvPicPr>
        <p:blipFill>
          <a:blip r:embed="rId2"/>
          <a:stretch>
            <a:fillRect/>
          </a:stretch>
        </p:blipFill>
        <p:spPr>
          <a:xfrm>
            <a:off x="1452154" y="2713128"/>
            <a:ext cx="10210800" cy="1971675"/>
          </a:xfrm>
          <a:prstGeom prst="rect">
            <a:avLst/>
          </a:prstGeom>
        </p:spPr>
      </p:pic>
    </p:spTree>
    <p:extLst>
      <p:ext uri="{BB962C8B-B14F-4D97-AF65-F5344CB8AC3E}">
        <p14:creationId xmlns:p14="http://schemas.microsoft.com/office/powerpoint/2010/main" val="377338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分布参数更新</a:t>
            </a:r>
            <a:endParaRPr lang="en-US" altLang="zh-CN" b="1" dirty="0"/>
          </a:p>
          <a:p>
            <a:pPr lvl="1"/>
            <a:r>
              <a:rPr lang="zh-CN" altLang="en-US" b="1" dirty="0"/>
              <a:t>步长更新</a:t>
            </a:r>
          </a:p>
        </p:txBody>
      </p:sp>
      <p:pic>
        <p:nvPicPr>
          <p:cNvPr id="4" name="图片 3">
            <a:extLst>
              <a:ext uri="{FF2B5EF4-FFF2-40B4-BE49-F238E27FC236}">
                <a16:creationId xmlns:a16="http://schemas.microsoft.com/office/drawing/2014/main" id="{DD7EFBCF-FACE-4934-9408-DF41097EBD4B}"/>
              </a:ext>
            </a:extLst>
          </p:cNvPr>
          <p:cNvPicPr>
            <a:picLocks noChangeAspect="1"/>
          </p:cNvPicPr>
          <p:nvPr/>
        </p:nvPicPr>
        <p:blipFill>
          <a:blip r:embed="rId2"/>
          <a:stretch>
            <a:fillRect/>
          </a:stretch>
        </p:blipFill>
        <p:spPr>
          <a:xfrm>
            <a:off x="1003527" y="3204617"/>
            <a:ext cx="10620375" cy="2085975"/>
          </a:xfrm>
          <a:prstGeom prst="rect">
            <a:avLst/>
          </a:prstGeom>
        </p:spPr>
      </p:pic>
    </p:spTree>
    <p:extLst>
      <p:ext uri="{BB962C8B-B14F-4D97-AF65-F5344CB8AC3E}">
        <p14:creationId xmlns:p14="http://schemas.microsoft.com/office/powerpoint/2010/main" val="180264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搜索过程</a:t>
            </a:r>
            <a:endParaRPr lang="zh-CN" altLang="en-US" dirty="0"/>
          </a:p>
        </p:txBody>
      </p:sp>
      <p:pic>
        <p:nvPicPr>
          <p:cNvPr id="5" name="内容占位符 4">
            <a:extLst>
              <a:ext uri="{FF2B5EF4-FFF2-40B4-BE49-F238E27FC236}">
                <a16:creationId xmlns:a16="http://schemas.microsoft.com/office/drawing/2014/main" id="{B4F9E9C2-84C0-417D-BC63-EFDCA2058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190" y="1340180"/>
            <a:ext cx="8047619" cy="5331547"/>
          </a:xfrm>
        </p:spPr>
      </p:pic>
    </p:spTree>
    <p:extLst>
      <p:ext uri="{BB962C8B-B14F-4D97-AF65-F5344CB8AC3E}">
        <p14:creationId xmlns:p14="http://schemas.microsoft.com/office/powerpoint/2010/main" val="22484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算法的基本特点：</a:t>
            </a:r>
            <a:endParaRPr lang="zh-CN" altLang="en-US" dirty="0"/>
          </a:p>
        </p:txBody>
      </p:sp>
      <p:sp>
        <p:nvSpPr>
          <p:cNvPr id="8" name="内容占位符 7">
            <a:extLst>
              <a:ext uri="{FF2B5EF4-FFF2-40B4-BE49-F238E27FC236}">
                <a16:creationId xmlns:a16="http://schemas.microsoft.com/office/drawing/2014/main" id="{1D4D01AD-FE80-41C9-99DC-4632FD1AC8CE}"/>
              </a:ext>
            </a:extLst>
          </p:cNvPr>
          <p:cNvSpPr>
            <a:spLocks noGrp="1"/>
          </p:cNvSpPr>
          <p:nvPr>
            <p:ph idx="1"/>
          </p:nvPr>
        </p:nvSpPr>
        <p:spPr/>
        <p:txBody>
          <a:bodyPr/>
          <a:lstStyle/>
          <a:p>
            <a:r>
              <a:rPr lang="zh-CN" altLang="en-US" dirty="0"/>
              <a:t>无梯度优化，不使用梯度信息</a:t>
            </a:r>
            <a:endParaRPr lang="en-US" altLang="zh-CN" dirty="0"/>
          </a:p>
          <a:p>
            <a:endParaRPr lang="en-US" altLang="zh-CN" dirty="0"/>
          </a:p>
          <a:p>
            <a:r>
              <a:rPr lang="zh-CN" altLang="en-US" dirty="0"/>
              <a:t>局部搜索中无梯度算法通常比梯度算法慢</a:t>
            </a:r>
            <a:endParaRPr lang="en-US" altLang="zh-CN" dirty="0"/>
          </a:p>
          <a:p>
            <a:endParaRPr lang="en-US" altLang="zh-CN" dirty="0"/>
          </a:p>
          <a:p>
            <a:r>
              <a:rPr lang="zh-CN" altLang="en-US" dirty="0"/>
              <a:t>在复杂优化问题</a:t>
            </a:r>
            <a:r>
              <a:rPr lang="en-US" altLang="zh-CN" dirty="0"/>
              <a:t>non-separable, ill-conditioned, or rugged/multi-modal </a:t>
            </a:r>
            <a:r>
              <a:rPr lang="zh-CN" altLang="en-US" dirty="0"/>
              <a:t>上表现良好</a:t>
            </a:r>
          </a:p>
        </p:txBody>
      </p:sp>
    </p:spTree>
    <p:extLst>
      <p:ext uri="{BB962C8B-B14F-4D97-AF65-F5344CB8AC3E}">
        <p14:creationId xmlns:p14="http://schemas.microsoft.com/office/powerpoint/2010/main" val="117380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D17F3-C4F0-4A03-A027-D56862992E0D}"/>
              </a:ext>
            </a:extLst>
          </p:cNvPr>
          <p:cNvSpPr>
            <a:spLocks noGrp="1"/>
          </p:cNvSpPr>
          <p:nvPr>
            <p:ph type="title"/>
          </p:nvPr>
        </p:nvSpPr>
        <p:spPr/>
        <p:txBody>
          <a:bodyPr/>
          <a:lstStyle/>
          <a:p>
            <a:r>
              <a:rPr lang="zh-CN" altLang="en-US" b="1" dirty="0"/>
              <a:t>自然进化策略</a:t>
            </a:r>
            <a:r>
              <a:rPr lang="en-US" altLang="zh-CN" b="1" dirty="0"/>
              <a:t>——NES</a:t>
            </a:r>
            <a:endParaRPr lang="zh-CN" altLang="en-US" dirty="0"/>
          </a:p>
        </p:txBody>
      </p:sp>
      <p:sp>
        <p:nvSpPr>
          <p:cNvPr id="3" name="内容占位符 2">
            <a:extLst>
              <a:ext uri="{FF2B5EF4-FFF2-40B4-BE49-F238E27FC236}">
                <a16:creationId xmlns:a16="http://schemas.microsoft.com/office/drawing/2014/main" id="{F10AA700-2686-4BC7-AEBF-0AA36DCDC6EB}"/>
              </a:ext>
            </a:extLst>
          </p:cNvPr>
          <p:cNvSpPr>
            <a:spLocks noGrp="1"/>
          </p:cNvSpPr>
          <p:nvPr>
            <p:ph idx="1"/>
          </p:nvPr>
        </p:nvSpPr>
        <p:spPr/>
        <p:txBody>
          <a:bodyPr/>
          <a:lstStyle/>
          <a:p>
            <a:r>
              <a:rPr lang="en-US" altLang="zh-CN" dirty="0"/>
              <a:t>NES</a:t>
            </a:r>
            <a:r>
              <a:rPr lang="zh-CN" altLang="en-US" dirty="0"/>
              <a:t>是</a:t>
            </a:r>
            <a:r>
              <a:rPr lang="en-US" altLang="zh-CN" dirty="0"/>
              <a:t>CMA-ES</a:t>
            </a:r>
            <a:r>
              <a:rPr lang="zh-CN" altLang="en-US" dirty="0"/>
              <a:t>的一种改进算法， 它使用自然梯度下降方法来更新正态分布中的参数</a:t>
            </a:r>
          </a:p>
        </p:txBody>
      </p:sp>
      <p:pic>
        <p:nvPicPr>
          <p:cNvPr id="4" name="图片 3">
            <a:extLst>
              <a:ext uri="{FF2B5EF4-FFF2-40B4-BE49-F238E27FC236}">
                <a16:creationId xmlns:a16="http://schemas.microsoft.com/office/drawing/2014/main" id="{8BC2CC30-E50F-459F-A966-56F8D30A5482}"/>
              </a:ext>
            </a:extLst>
          </p:cNvPr>
          <p:cNvPicPr>
            <a:picLocks noChangeAspect="1"/>
          </p:cNvPicPr>
          <p:nvPr/>
        </p:nvPicPr>
        <p:blipFill>
          <a:blip r:embed="rId2"/>
          <a:stretch>
            <a:fillRect/>
          </a:stretch>
        </p:blipFill>
        <p:spPr>
          <a:xfrm>
            <a:off x="704985" y="2657475"/>
            <a:ext cx="8848725" cy="4200525"/>
          </a:xfrm>
          <a:prstGeom prst="rect">
            <a:avLst/>
          </a:prstGeom>
        </p:spPr>
      </p:pic>
    </p:spTree>
    <p:extLst>
      <p:ext uri="{BB962C8B-B14F-4D97-AF65-F5344CB8AC3E}">
        <p14:creationId xmlns:p14="http://schemas.microsoft.com/office/powerpoint/2010/main" val="231465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159EE-02F8-441A-8233-8CFDDEA44975}"/>
              </a:ext>
            </a:extLst>
          </p:cNvPr>
          <p:cNvSpPr>
            <a:spLocks noGrp="1"/>
          </p:cNvSpPr>
          <p:nvPr>
            <p:ph type="title"/>
          </p:nvPr>
        </p:nvSpPr>
        <p:spPr/>
        <p:txBody>
          <a:bodyPr/>
          <a:lstStyle/>
          <a:p>
            <a:r>
              <a:rPr lang="en-US" altLang="zh-CN" b="1" dirty="0"/>
              <a:t>NES</a:t>
            </a:r>
            <a:r>
              <a:rPr lang="zh-CN" altLang="en-US" b="1" dirty="0"/>
              <a:t>算法原理</a:t>
            </a:r>
          </a:p>
        </p:txBody>
      </p:sp>
      <p:sp>
        <p:nvSpPr>
          <p:cNvPr id="3" name="内容占位符 2">
            <a:extLst>
              <a:ext uri="{FF2B5EF4-FFF2-40B4-BE49-F238E27FC236}">
                <a16:creationId xmlns:a16="http://schemas.microsoft.com/office/drawing/2014/main" id="{40470C48-48A6-4E08-8B9A-6E28663002D0}"/>
              </a:ext>
            </a:extLst>
          </p:cNvPr>
          <p:cNvSpPr>
            <a:spLocks noGrp="1"/>
          </p:cNvSpPr>
          <p:nvPr>
            <p:ph idx="1"/>
          </p:nvPr>
        </p:nvSpPr>
        <p:spPr>
          <a:xfrm>
            <a:off x="838200" y="1690688"/>
            <a:ext cx="10515600" cy="4351338"/>
          </a:xfrm>
        </p:spPr>
        <p:txBody>
          <a:bodyPr/>
          <a:lstStyle/>
          <a:p>
            <a:r>
              <a:rPr lang="zh-CN" altLang="en-US" dirty="0"/>
              <a:t>利用种群中所有个体的信息，无论是好是坏。这么做是为了估计出能够使整个种群在下一代朝着更好的方向发展的梯度信号。</a:t>
            </a:r>
            <a:endParaRPr lang="en-US" altLang="zh-CN" dirty="0"/>
          </a:p>
          <a:p>
            <a:pPr marL="0" indent="0">
              <a:buNone/>
            </a:pPr>
            <a:endParaRPr lang="en-US" altLang="zh-CN" dirty="0"/>
          </a:p>
          <a:p>
            <a:r>
              <a:rPr lang="zh-CN" altLang="en-US" dirty="0"/>
              <a:t>最大化抽取出的解的适应程度到的期望值，最大化抽样得到的解的期望适应程度，可以近似地被看作最大化整个种群的适应程度。</a:t>
            </a:r>
          </a:p>
        </p:txBody>
      </p:sp>
      <p:pic>
        <p:nvPicPr>
          <p:cNvPr id="4" name="图片 3">
            <a:extLst>
              <a:ext uri="{FF2B5EF4-FFF2-40B4-BE49-F238E27FC236}">
                <a16:creationId xmlns:a16="http://schemas.microsoft.com/office/drawing/2014/main" id="{D3EAB5A2-2CAF-444F-A602-5C38A15B4C67}"/>
              </a:ext>
            </a:extLst>
          </p:cNvPr>
          <p:cNvPicPr>
            <a:picLocks noChangeAspect="1"/>
          </p:cNvPicPr>
          <p:nvPr/>
        </p:nvPicPr>
        <p:blipFill>
          <a:blip r:embed="rId2"/>
          <a:stretch>
            <a:fillRect/>
          </a:stretch>
        </p:blipFill>
        <p:spPr>
          <a:xfrm>
            <a:off x="2462893" y="4746626"/>
            <a:ext cx="6134100" cy="1295400"/>
          </a:xfrm>
          <a:prstGeom prst="rect">
            <a:avLst/>
          </a:prstGeom>
        </p:spPr>
      </p:pic>
    </p:spTree>
    <p:extLst>
      <p:ext uri="{BB962C8B-B14F-4D97-AF65-F5344CB8AC3E}">
        <p14:creationId xmlns:p14="http://schemas.microsoft.com/office/powerpoint/2010/main" val="299875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57505-9FD9-40BE-A047-CB28DC4E500B}"/>
              </a:ext>
            </a:extLst>
          </p:cNvPr>
          <p:cNvSpPr>
            <a:spLocks noGrp="1"/>
          </p:cNvSpPr>
          <p:nvPr>
            <p:ph type="title"/>
          </p:nvPr>
        </p:nvSpPr>
        <p:spPr/>
        <p:txBody>
          <a:bodyPr/>
          <a:lstStyle/>
          <a:p>
            <a:r>
              <a:rPr lang="en-US" altLang="zh-CN" b="1" dirty="0"/>
              <a:t>NES</a:t>
            </a:r>
            <a:r>
              <a:rPr lang="zh-CN" altLang="en-US" b="1" dirty="0"/>
              <a:t>与强化学习</a:t>
            </a:r>
          </a:p>
        </p:txBody>
      </p:sp>
      <p:sp>
        <p:nvSpPr>
          <p:cNvPr id="3" name="内容占位符 2">
            <a:extLst>
              <a:ext uri="{FF2B5EF4-FFF2-40B4-BE49-F238E27FC236}">
                <a16:creationId xmlns:a16="http://schemas.microsoft.com/office/drawing/2014/main" id="{046264C2-9757-4ACE-B751-227AADAF8CA6}"/>
              </a:ext>
            </a:extLst>
          </p:cNvPr>
          <p:cNvSpPr>
            <a:spLocks noGrp="1"/>
          </p:cNvSpPr>
          <p:nvPr>
            <p:ph idx="1"/>
          </p:nvPr>
        </p:nvSpPr>
        <p:spPr/>
        <p:txBody>
          <a:bodyPr>
            <a:normAutofit/>
          </a:bodyPr>
          <a:lstStyle/>
          <a:p>
            <a:r>
              <a:rPr lang="en-US" altLang="zh-CN" dirty="0"/>
              <a:t>NES </a:t>
            </a:r>
            <a:r>
              <a:rPr lang="zh-CN" altLang="en-US" dirty="0"/>
              <a:t>的方法和强化学习中 </a:t>
            </a:r>
            <a:r>
              <a:rPr lang="en-US" altLang="zh-CN" dirty="0"/>
              <a:t>Policy Gradient </a:t>
            </a:r>
            <a:r>
              <a:rPr lang="zh-CN" altLang="en-US" dirty="0"/>
              <a:t>的方法非常接近</a:t>
            </a:r>
            <a:r>
              <a:rPr lang="en-US" altLang="zh-CN" dirty="0"/>
              <a:t>. </a:t>
            </a:r>
          </a:p>
          <a:p>
            <a:endParaRPr lang="en-US" altLang="zh-CN" dirty="0"/>
          </a:p>
          <a:p>
            <a:endParaRPr lang="en-US" altLang="zh-CN" dirty="0"/>
          </a:p>
          <a:p>
            <a:r>
              <a:rPr lang="zh-CN" altLang="en-US" dirty="0"/>
              <a:t>不同</a:t>
            </a:r>
            <a:r>
              <a:rPr lang="en-US" altLang="zh-CN" dirty="0"/>
              <a:t>: </a:t>
            </a:r>
            <a:r>
              <a:rPr lang="zh-CN" altLang="en-US" dirty="0"/>
              <a:t>在行为的策略上</a:t>
            </a:r>
            <a:r>
              <a:rPr lang="en-US" altLang="zh-CN" dirty="0"/>
              <a:t>, PG </a:t>
            </a:r>
            <a:r>
              <a:rPr lang="zh-CN" altLang="en-US" dirty="0"/>
              <a:t>是扰动 </a:t>
            </a:r>
            <a:r>
              <a:rPr lang="en-US" altLang="zh-CN" dirty="0"/>
              <a:t>Action, </a:t>
            </a:r>
            <a:r>
              <a:rPr lang="zh-CN" altLang="en-US" dirty="0"/>
              <a:t>不同的 </a:t>
            </a:r>
            <a:r>
              <a:rPr lang="en-US" altLang="zh-CN" dirty="0"/>
              <a:t>action </a:t>
            </a:r>
            <a:r>
              <a:rPr lang="zh-CN" altLang="en-US" dirty="0"/>
              <a:t>带来不同的 </a:t>
            </a:r>
            <a:r>
              <a:rPr lang="en-US" altLang="zh-CN" dirty="0"/>
              <a:t>reward, </a:t>
            </a:r>
            <a:r>
              <a:rPr lang="zh-CN" altLang="en-US" dirty="0"/>
              <a:t>通过 </a:t>
            </a:r>
            <a:r>
              <a:rPr lang="en-US" altLang="zh-CN" dirty="0"/>
              <a:t>reward </a:t>
            </a:r>
            <a:r>
              <a:rPr lang="zh-CN" altLang="en-US" dirty="0"/>
              <a:t>大小对应上 </a:t>
            </a:r>
            <a:r>
              <a:rPr lang="en-US" altLang="zh-CN" dirty="0"/>
              <a:t>action </a:t>
            </a:r>
            <a:r>
              <a:rPr lang="zh-CN" altLang="en-US" dirty="0"/>
              <a:t>来计算 </a:t>
            </a:r>
            <a:r>
              <a:rPr lang="en-US" altLang="zh-CN" dirty="0"/>
              <a:t>gradient, </a:t>
            </a:r>
            <a:r>
              <a:rPr lang="zh-CN" altLang="en-US" dirty="0"/>
              <a:t>再反向传递 </a:t>
            </a:r>
            <a:r>
              <a:rPr lang="en-US" altLang="zh-CN" dirty="0"/>
              <a:t>gradient. </a:t>
            </a:r>
            <a:r>
              <a:rPr lang="zh-CN" altLang="en-US" dirty="0"/>
              <a:t>但是 </a:t>
            </a:r>
            <a:r>
              <a:rPr lang="en-US" altLang="zh-CN" dirty="0"/>
              <a:t>ES </a:t>
            </a:r>
            <a:r>
              <a:rPr lang="zh-CN" altLang="en-US" dirty="0"/>
              <a:t>是扰动 神经网络中的 </a:t>
            </a:r>
            <a:r>
              <a:rPr lang="en-US" altLang="zh-CN" dirty="0"/>
              <a:t>Parameters, </a:t>
            </a:r>
            <a:r>
              <a:rPr lang="zh-CN" altLang="en-US" dirty="0"/>
              <a:t>不同的 </a:t>
            </a:r>
            <a:r>
              <a:rPr lang="en-US" altLang="zh-CN" dirty="0"/>
              <a:t>parameters </a:t>
            </a:r>
            <a:r>
              <a:rPr lang="zh-CN" altLang="en-US" dirty="0"/>
              <a:t>带来不同的 </a:t>
            </a:r>
            <a:r>
              <a:rPr lang="en-US" altLang="zh-CN" dirty="0"/>
              <a:t>reward, </a:t>
            </a:r>
            <a:r>
              <a:rPr lang="zh-CN" altLang="en-US" dirty="0"/>
              <a:t>通过 </a:t>
            </a:r>
            <a:r>
              <a:rPr lang="en-US" altLang="zh-CN" dirty="0"/>
              <a:t>reward </a:t>
            </a:r>
            <a:r>
              <a:rPr lang="zh-CN" altLang="en-US" dirty="0"/>
              <a:t>大小对应上 </a:t>
            </a:r>
            <a:r>
              <a:rPr lang="en-US" altLang="zh-CN" dirty="0"/>
              <a:t>parameters </a:t>
            </a:r>
            <a:r>
              <a:rPr lang="zh-CN" altLang="en-US" dirty="0"/>
              <a:t>来按比例更新原始的 </a:t>
            </a:r>
            <a:r>
              <a:rPr lang="en-US" altLang="zh-CN" dirty="0"/>
              <a:t>parameters.</a:t>
            </a:r>
          </a:p>
        </p:txBody>
      </p:sp>
    </p:spTree>
    <p:extLst>
      <p:ext uri="{BB962C8B-B14F-4D97-AF65-F5344CB8AC3E}">
        <p14:creationId xmlns:p14="http://schemas.microsoft.com/office/powerpoint/2010/main" val="212888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p:txBody>
          <a:bodyPr/>
          <a:lstStyle/>
          <a:p>
            <a:r>
              <a:rPr lang="zh-CN" altLang="en-US" dirty="0"/>
              <a:t>演化策略</a:t>
            </a:r>
            <a:r>
              <a:rPr lang="en-US" altLang="zh-CN" dirty="0"/>
              <a:t>(Evolutionary Strategy ,ES) </a:t>
            </a:r>
            <a:r>
              <a:rPr lang="zh-CN" altLang="en-US" dirty="0"/>
              <a:t>是最古老的演化算法之一，而且非常有效。它与遗传算法类似，但是它用实值参数代替二进制串</a:t>
            </a:r>
            <a:r>
              <a:rPr lang="en-US" altLang="zh-CN" dirty="0"/>
              <a:t>,</a:t>
            </a:r>
            <a:r>
              <a:rPr lang="zh-CN" altLang="en-US" dirty="0"/>
              <a:t>演化策略是</a:t>
            </a:r>
            <a:r>
              <a:rPr lang="en-US" altLang="zh-CN" dirty="0"/>
              <a:t>20</a:t>
            </a:r>
            <a:r>
              <a:rPr lang="zh-CN" altLang="en-US" dirty="0"/>
              <a:t>世纪</a:t>
            </a:r>
            <a:r>
              <a:rPr lang="en-US" altLang="zh-CN" dirty="0"/>
              <a:t>60</a:t>
            </a:r>
            <a:r>
              <a:rPr lang="zh-CN" altLang="en-US" dirty="0"/>
              <a:t>年代由柏林工业大学的</a:t>
            </a:r>
            <a:r>
              <a:rPr lang="en-US" altLang="zh-CN" dirty="0" err="1"/>
              <a:t>Rechenberg</a:t>
            </a:r>
            <a:r>
              <a:rPr lang="zh-CN" altLang="en-US" dirty="0"/>
              <a:t>和</a:t>
            </a:r>
            <a:r>
              <a:rPr lang="en-US" altLang="zh-CN" dirty="0" err="1"/>
              <a:t>Schwefel</a:t>
            </a:r>
            <a:r>
              <a:rPr lang="zh-CN" altLang="en-US" dirty="0"/>
              <a:t>提出来的（和遗传算法同时代提出）。</a:t>
            </a:r>
            <a:endParaRPr lang="en-US" altLang="zh-CN" dirty="0"/>
          </a:p>
          <a:p>
            <a:endParaRPr lang="en-US" altLang="zh-CN" dirty="0"/>
          </a:p>
          <a:p>
            <a:r>
              <a:rPr lang="zh-CN" altLang="en-US" dirty="0"/>
              <a:t>演化策略的设计之初是想用来解决流体力学问题，后来发展成为一种模仿生物进化的</a:t>
            </a:r>
            <a:r>
              <a:rPr lang="zh-CN" altLang="en-US" b="1" dirty="0"/>
              <a:t>求解参数优化问题的方法。</a:t>
            </a:r>
            <a:r>
              <a:rPr lang="zh-CN" altLang="en-US" dirty="0"/>
              <a:t>它总遵循</a:t>
            </a:r>
            <a:r>
              <a:rPr lang="zh-CN" altLang="en-US" b="1" dirty="0"/>
              <a:t>零均值、某一方差</a:t>
            </a:r>
            <a:r>
              <a:rPr lang="zh-CN" altLang="en-US" dirty="0"/>
              <a:t>的高斯分布的变化产生新的个体，然后保留好的个体。</a:t>
            </a:r>
          </a:p>
        </p:txBody>
      </p:sp>
    </p:spTree>
    <p:extLst>
      <p:ext uri="{BB962C8B-B14F-4D97-AF65-F5344CB8AC3E}">
        <p14:creationId xmlns:p14="http://schemas.microsoft.com/office/powerpoint/2010/main" val="1141235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D655-110F-4DCA-8415-0F15223CE946}"/>
              </a:ext>
            </a:extLst>
          </p:cNvPr>
          <p:cNvSpPr>
            <a:spLocks noGrp="1"/>
          </p:cNvSpPr>
          <p:nvPr>
            <p:ph type="title"/>
          </p:nvPr>
        </p:nvSpPr>
        <p:spPr/>
        <p:txBody>
          <a:bodyPr/>
          <a:lstStyle/>
          <a:p>
            <a:r>
              <a:rPr lang="en-US" altLang="zh-CN" b="1" dirty="0"/>
              <a:t>Visualization</a:t>
            </a:r>
            <a:endParaRPr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46B1650-AF19-4665-94D8-A5985E4BCB22}"/>
                  </a:ext>
                </a:extLst>
              </p:cNvPr>
              <p:cNvSpPr>
                <a:spLocks noGrp="1"/>
              </p:cNvSpPr>
              <p:nvPr>
                <p:ph idx="1"/>
              </p:nvPr>
            </p:nvSpPr>
            <p:spPr/>
            <p:txBody>
              <a:bodyPr/>
              <a:lstStyle/>
              <a:p>
                <a:r>
                  <a:rPr lang="zh-CN" altLang="en-US" dirty="0"/>
                  <a:t>优化的目标函数：</a:t>
                </a:r>
                <a14:m>
                  <m:oMath xmlns:m="http://schemas.openxmlformats.org/officeDocument/2006/math">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m:rPr>
                        <m:sty m:val="p"/>
                      </m:rPr>
                      <a:rPr lang="en-US" altLang="zh-CN" b="0" i="0" dirty="0" smtClean="0">
                        <a:latin typeface="Cambria Math" panose="02040503050406030204" pitchFamily="18" charset="0"/>
                      </a:rPr>
                      <m:t>min</m:t>
                    </m:r>
                    <m:r>
                      <a:rPr lang="en-US" altLang="zh-CN" b="0" i="1" dirty="0" smtClean="0">
                        <a:latin typeface="Cambria Math" panose="02040503050406030204" pitchFamily="18" charset="0"/>
                      </a:rPr>
                      <m:t>⁡(</m:t>
                    </m:r>
                    <m:sSubSup>
                      <m:sSubSupPr>
                        <m:ctrlPr>
                          <a:rPr lang="en-US" altLang="zh-CN" i="1" dirty="0" smtClean="0">
                            <a:latin typeface="Cambria Math" panose="02040503050406030204" pitchFamily="18" charset="0"/>
                          </a:rPr>
                        </m:ctrlPr>
                      </m:sSubSup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up>
                        <m:r>
                          <a:rPr lang="en-US" altLang="zh-CN" i="1" dirty="0" smtClean="0">
                            <a:latin typeface="Cambria Math" panose="02040503050406030204" pitchFamily="18" charset="0"/>
                          </a:rPr>
                          <m:t>2</m:t>
                        </m:r>
                      </m:sup>
                    </m:sSubSup>
                    <m:r>
                      <a:rPr lang="en-US" altLang="zh-CN" i="1" dirty="0" smtClean="0">
                        <a:latin typeface="Cambria Math" panose="02040503050406030204" pitchFamily="18" charset="0"/>
                      </a:rPr>
                      <m:t>+</m:t>
                    </m:r>
                    <m:sSubSup>
                      <m:sSubSupPr>
                        <m:ctrlPr>
                          <a:rPr lang="en-US" altLang="zh-CN" i="1" dirty="0" smtClean="0">
                            <a:latin typeface="Cambria Math" panose="02040503050406030204" pitchFamily="18" charset="0"/>
                          </a:rPr>
                        </m:ctrlPr>
                      </m:sSubSup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up>
                        <m:r>
                          <a:rPr lang="en-US" altLang="zh-CN" i="1" dirty="0" smtClean="0">
                            <a:latin typeface="Cambria Math" panose="02040503050406030204" pitchFamily="18" charset="0"/>
                          </a:rPr>
                          <m:t>2</m:t>
                        </m:r>
                      </m:sup>
                    </m:sSubSup>
                    <m:r>
                      <a:rPr lang="en-US" altLang="zh-CN" b="0" i="1" dirty="0" smtClean="0">
                        <a:latin typeface="Cambria Math" panose="02040503050406030204" pitchFamily="18" charset="0"/>
                      </a:rPr>
                      <m:t>)</m:t>
                    </m:r>
                  </m:oMath>
                </a14:m>
                <a:endParaRPr lang="en-US" altLang="zh-CN" dirty="0"/>
              </a:p>
              <a:p>
                <a:endParaRPr lang="en-US" altLang="zh-CN" dirty="0"/>
              </a:p>
              <a:p>
                <a:r>
                  <a:rPr lang="zh-CN" altLang="en-US" dirty="0"/>
                  <a:t>采样获得子代</a:t>
                </a:r>
                <a:endParaRPr lang="en-US" altLang="zh-CN" dirty="0"/>
              </a:p>
              <a:p>
                <a:r>
                  <a:rPr lang="zh-CN" altLang="en-US" dirty="0"/>
                  <a:t>计算子代的</a:t>
                </a:r>
                <a:r>
                  <a:rPr lang="en-US" altLang="zh-CN" dirty="0"/>
                  <a:t>fitness</a:t>
                </a:r>
              </a:p>
              <a:p>
                <a:r>
                  <a:rPr lang="zh-CN" altLang="en-US" dirty="0"/>
                  <a:t>使用</a:t>
                </a:r>
                <a:r>
                  <a:rPr lang="en-US" altLang="zh-CN" dirty="0"/>
                  <a:t>GD</a:t>
                </a:r>
                <a:r>
                  <a:rPr lang="zh-CN" altLang="en-US" dirty="0"/>
                  <a:t>更新正态分布的参数</a:t>
                </a:r>
                <a:endParaRPr lang="en-US" altLang="zh-CN" dirty="0"/>
              </a:p>
              <a:p>
                <a:r>
                  <a:rPr lang="zh-CN" altLang="en-US" dirty="0"/>
                  <a:t>迭代</a:t>
                </a:r>
                <a:r>
                  <a:rPr lang="en-US" altLang="zh-CN" dirty="0"/>
                  <a:t>100</a:t>
                </a:r>
                <a:r>
                  <a:rPr lang="zh-CN" altLang="en-US" dirty="0"/>
                  <a:t>次</a:t>
                </a:r>
                <a:endParaRPr lang="en-US" altLang="zh-CN" dirty="0"/>
              </a:p>
              <a:p>
                <a:pPr marL="0" indent="0">
                  <a:buNone/>
                </a:pPr>
                <a:endParaRPr lang="en-US" altLang="zh-CN" dirty="0"/>
              </a:p>
              <a:p>
                <a:pPr lvl="1"/>
                <a:endParaRPr lang="en-US" altLang="zh-CN" dirty="0"/>
              </a:p>
              <a:p>
                <a:pPr lvl="1"/>
                <a:endParaRPr lang="en-US" altLang="zh-CN" dirty="0"/>
              </a:p>
            </p:txBody>
          </p:sp>
        </mc:Choice>
        <mc:Fallback>
          <p:sp>
            <p:nvSpPr>
              <p:cNvPr id="3" name="内容占位符 2">
                <a:extLst>
                  <a:ext uri="{FF2B5EF4-FFF2-40B4-BE49-F238E27FC236}">
                    <a16:creationId xmlns:a16="http://schemas.microsoft.com/office/drawing/2014/main" id="{546B1650-AF19-4665-94D8-A5985E4BCB22}"/>
                  </a:ext>
                </a:extLst>
              </p:cNvPr>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349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D655-110F-4DCA-8415-0F15223CE946}"/>
              </a:ext>
            </a:extLst>
          </p:cNvPr>
          <p:cNvSpPr>
            <a:spLocks noGrp="1"/>
          </p:cNvSpPr>
          <p:nvPr>
            <p:ph type="title"/>
          </p:nvPr>
        </p:nvSpPr>
        <p:spPr/>
        <p:txBody>
          <a:bodyPr/>
          <a:lstStyle/>
          <a:p>
            <a:r>
              <a:rPr lang="en-US" altLang="zh-CN" b="1" dirty="0"/>
              <a:t>Visualization</a:t>
            </a:r>
            <a:endParaRPr lang="zh-CN" altLang="en-US" b="1" dirty="0"/>
          </a:p>
        </p:txBody>
      </p:sp>
      <p:sp>
        <p:nvSpPr>
          <p:cNvPr id="3" name="内容占位符 2">
            <a:extLst>
              <a:ext uri="{FF2B5EF4-FFF2-40B4-BE49-F238E27FC236}">
                <a16:creationId xmlns:a16="http://schemas.microsoft.com/office/drawing/2014/main" id="{546B1650-AF19-4665-94D8-A5985E4BCB22}"/>
              </a:ext>
            </a:extLst>
          </p:cNvPr>
          <p:cNvSpPr>
            <a:spLocks noGrp="1"/>
          </p:cNvSpPr>
          <p:nvPr>
            <p:ph idx="1"/>
          </p:nvPr>
        </p:nvSpPr>
        <p:spPr>
          <a:xfrm>
            <a:off x="838200" y="1564368"/>
            <a:ext cx="10515600" cy="4351338"/>
          </a:xfrm>
        </p:spPr>
        <p:txBody>
          <a:bodyPr/>
          <a:lstStyle/>
          <a:p>
            <a:r>
              <a:rPr lang="zh-CN" altLang="en-US" dirty="0"/>
              <a:t>第</a:t>
            </a:r>
            <a:r>
              <a:rPr lang="en-US" altLang="zh-CN" dirty="0"/>
              <a:t>1</a:t>
            </a:r>
            <a:r>
              <a:rPr lang="zh-CN" altLang="en-US" dirty="0"/>
              <a:t>次采样</a:t>
            </a:r>
            <a:endParaRPr lang="en-US" altLang="zh-CN" dirty="0"/>
          </a:p>
          <a:p>
            <a:pPr lvl="1"/>
            <a:endParaRPr lang="en-US" altLang="zh-CN" dirty="0"/>
          </a:p>
          <a:p>
            <a:pPr lvl="1"/>
            <a:endParaRPr lang="en-US" altLang="zh-CN" dirty="0"/>
          </a:p>
        </p:txBody>
      </p:sp>
      <p:pic>
        <p:nvPicPr>
          <p:cNvPr id="5" name="图片 4">
            <a:extLst>
              <a:ext uri="{FF2B5EF4-FFF2-40B4-BE49-F238E27FC236}">
                <a16:creationId xmlns:a16="http://schemas.microsoft.com/office/drawing/2014/main" id="{5DF4F347-D73E-4B90-B288-29B8516FC6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7822" y="1037135"/>
            <a:ext cx="7376166" cy="5532125"/>
          </a:xfrm>
          <a:prstGeom prst="rect">
            <a:avLst/>
          </a:prstGeom>
        </p:spPr>
      </p:pic>
    </p:spTree>
    <p:extLst>
      <p:ext uri="{BB962C8B-B14F-4D97-AF65-F5344CB8AC3E}">
        <p14:creationId xmlns:p14="http://schemas.microsoft.com/office/powerpoint/2010/main" val="1071952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D655-110F-4DCA-8415-0F15223CE946}"/>
              </a:ext>
            </a:extLst>
          </p:cNvPr>
          <p:cNvSpPr>
            <a:spLocks noGrp="1"/>
          </p:cNvSpPr>
          <p:nvPr>
            <p:ph type="title"/>
          </p:nvPr>
        </p:nvSpPr>
        <p:spPr/>
        <p:txBody>
          <a:bodyPr/>
          <a:lstStyle/>
          <a:p>
            <a:r>
              <a:rPr lang="en-US" altLang="zh-CN" b="1" dirty="0"/>
              <a:t>Visualization</a:t>
            </a:r>
            <a:endParaRPr lang="zh-CN" altLang="en-US" b="1" dirty="0"/>
          </a:p>
        </p:txBody>
      </p:sp>
      <p:sp>
        <p:nvSpPr>
          <p:cNvPr id="3" name="内容占位符 2">
            <a:extLst>
              <a:ext uri="{FF2B5EF4-FFF2-40B4-BE49-F238E27FC236}">
                <a16:creationId xmlns:a16="http://schemas.microsoft.com/office/drawing/2014/main" id="{546B1650-AF19-4665-94D8-A5985E4BCB22}"/>
              </a:ext>
            </a:extLst>
          </p:cNvPr>
          <p:cNvSpPr>
            <a:spLocks noGrp="1"/>
          </p:cNvSpPr>
          <p:nvPr>
            <p:ph idx="1"/>
          </p:nvPr>
        </p:nvSpPr>
        <p:spPr>
          <a:xfrm>
            <a:off x="838200" y="1564368"/>
            <a:ext cx="10515600" cy="4351338"/>
          </a:xfrm>
        </p:spPr>
        <p:txBody>
          <a:bodyPr/>
          <a:lstStyle/>
          <a:p>
            <a:r>
              <a:rPr lang="zh-CN" altLang="en-US" dirty="0"/>
              <a:t>第</a:t>
            </a:r>
            <a:r>
              <a:rPr lang="en-US" altLang="zh-CN" dirty="0"/>
              <a:t>20</a:t>
            </a:r>
            <a:r>
              <a:rPr lang="zh-CN" altLang="en-US" dirty="0"/>
              <a:t>次采样</a:t>
            </a:r>
            <a:endParaRPr lang="en-US" altLang="zh-CN" dirty="0"/>
          </a:p>
          <a:p>
            <a:pPr lvl="1"/>
            <a:endParaRPr lang="en-US" altLang="zh-CN" dirty="0"/>
          </a:p>
          <a:p>
            <a:pPr lvl="1"/>
            <a:endParaRPr lang="en-US" altLang="zh-CN" dirty="0"/>
          </a:p>
        </p:txBody>
      </p:sp>
      <p:pic>
        <p:nvPicPr>
          <p:cNvPr id="7" name="图片 6">
            <a:extLst>
              <a:ext uri="{FF2B5EF4-FFF2-40B4-BE49-F238E27FC236}">
                <a16:creationId xmlns:a16="http://schemas.microsoft.com/office/drawing/2014/main" id="{CCF85863-22C8-4571-8F30-269C870E68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0372" y="1065255"/>
            <a:ext cx="7236827" cy="5427620"/>
          </a:xfrm>
          <a:prstGeom prst="rect">
            <a:avLst/>
          </a:prstGeom>
        </p:spPr>
      </p:pic>
    </p:spTree>
    <p:extLst>
      <p:ext uri="{BB962C8B-B14F-4D97-AF65-F5344CB8AC3E}">
        <p14:creationId xmlns:p14="http://schemas.microsoft.com/office/powerpoint/2010/main" val="248052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D655-110F-4DCA-8415-0F15223CE946}"/>
              </a:ext>
            </a:extLst>
          </p:cNvPr>
          <p:cNvSpPr>
            <a:spLocks noGrp="1"/>
          </p:cNvSpPr>
          <p:nvPr>
            <p:ph type="title"/>
          </p:nvPr>
        </p:nvSpPr>
        <p:spPr/>
        <p:txBody>
          <a:bodyPr/>
          <a:lstStyle/>
          <a:p>
            <a:r>
              <a:rPr lang="en-US" altLang="zh-CN" b="1" dirty="0"/>
              <a:t>Visualization</a:t>
            </a:r>
            <a:endParaRPr lang="zh-CN" altLang="en-US" b="1" dirty="0"/>
          </a:p>
        </p:txBody>
      </p:sp>
      <p:sp>
        <p:nvSpPr>
          <p:cNvPr id="3" name="内容占位符 2">
            <a:extLst>
              <a:ext uri="{FF2B5EF4-FFF2-40B4-BE49-F238E27FC236}">
                <a16:creationId xmlns:a16="http://schemas.microsoft.com/office/drawing/2014/main" id="{546B1650-AF19-4665-94D8-A5985E4BCB22}"/>
              </a:ext>
            </a:extLst>
          </p:cNvPr>
          <p:cNvSpPr>
            <a:spLocks noGrp="1"/>
          </p:cNvSpPr>
          <p:nvPr>
            <p:ph idx="1"/>
          </p:nvPr>
        </p:nvSpPr>
        <p:spPr>
          <a:xfrm>
            <a:off x="838200" y="1564368"/>
            <a:ext cx="10515600" cy="4351338"/>
          </a:xfrm>
        </p:spPr>
        <p:txBody>
          <a:bodyPr/>
          <a:lstStyle/>
          <a:p>
            <a:r>
              <a:rPr lang="zh-CN" altLang="en-US" dirty="0"/>
              <a:t>第</a:t>
            </a:r>
            <a:r>
              <a:rPr lang="en-US" altLang="zh-CN" dirty="0"/>
              <a:t>100</a:t>
            </a:r>
            <a:r>
              <a:rPr lang="zh-CN" altLang="en-US" dirty="0"/>
              <a:t>次采样</a:t>
            </a:r>
            <a:endParaRPr lang="en-US" altLang="zh-CN" dirty="0"/>
          </a:p>
          <a:p>
            <a:pPr lvl="1"/>
            <a:endParaRPr lang="en-US" altLang="zh-CN" dirty="0"/>
          </a:p>
          <a:p>
            <a:pPr lvl="1"/>
            <a:endParaRPr lang="en-US" altLang="zh-CN" dirty="0"/>
          </a:p>
        </p:txBody>
      </p:sp>
      <p:pic>
        <p:nvPicPr>
          <p:cNvPr id="5" name="图片 4">
            <a:extLst>
              <a:ext uri="{FF2B5EF4-FFF2-40B4-BE49-F238E27FC236}">
                <a16:creationId xmlns:a16="http://schemas.microsoft.com/office/drawing/2014/main" id="{A9D06A01-D7F5-40E4-9526-5EA464976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639" y="720085"/>
            <a:ext cx="8183886" cy="6137915"/>
          </a:xfrm>
          <a:prstGeom prst="rect">
            <a:avLst/>
          </a:prstGeom>
        </p:spPr>
      </p:pic>
    </p:spTree>
    <p:extLst>
      <p:ext uri="{BB962C8B-B14F-4D97-AF65-F5344CB8AC3E}">
        <p14:creationId xmlns:p14="http://schemas.microsoft.com/office/powerpoint/2010/main" val="3076293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D655-110F-4DCA-8415-0F15223CE946}"/>
              </a:ext>
            </a:extLst>
          </p:cNvPr>
          <p:cNvSpPr>
            <a:spLocks noGrp="1"/>
          </p:cNvSpPr>
          <p:nvPr>
            <p:ph type="title"/>
          </p:nvPr>
        </p:nvSpPr>
        <p:spPr/>
        <p:txBody>
          <a:bodyPr/>
          <a:lstStyle/>
          <a:p>
            <a:r>
              <a:rPr lang="en-US" altLang="zh-CN" b="1" dirty="0"/>
              <a:t>Visualization</a:t>
            </a:r>
            <a:endParaRPr lang="zh-CN" altLang="en-US" b="1" dirty="0"/>
          </a:p>
        </p:txBody>
      </p:sp>
      <p:sp>
        <p:nvSpPr>
          <p:cNvPr id="3" name="内容占位符 2">
            <a:extLst>
              <a:ext uri="{FF2B5EF4-FFF2-40B4-BE49-F238E27FC236}">
                <a16:creationId xmlns:a16="http://schemas.microsoft.com/office/drawing/2014/main" id="{546B1650-AF19-4665-94D8-A5985E4BCB22}"/>
              </a:ext>
            </a:extLst>
          </p:cNvPr>
          <p:cNvSpPr>
            <a:spLocks noGrp="1"/>
          </p:cNvSpPr>
          <p:nvPr>
            <p:ph idx="1"/>
          </p:nvPr>
        </p:nvSpPr>
        <p:spPr>
          <a:xfrm>
            <a:off x="838200" y="1564368"/>
            <a:ext cx="10515600" cy="4351338"/>
          </a:xfrm>
        </p:spPr>
        <p:txBody>
          <a:bodyPr/>
          <a:lstStyle/>
          <a:p>
            <a:pPr marL="457200" lvl="1" indent="0">
              <a:buNone/>
            </a:pPr>
            <a:endParaRPr lang="en-US" altLang="zh-CN" dirty="0"/>
          </a:p>
          <a:p>
            <a:pPr lvl="1"/>
            <a:endParaRPr lang="en-US" altLang="zh-CN" dirty="0"/>
          </a:p>
        </p:txBody>
      </p:sp>
      <p:sp>
        <p:nvSpPr>
          <p:cNvPr id="7" name="文本框 6">
            <a:extLst>
              <a:ext uri="{FF2B5EF4-FFF2-40B4-BE49-F238E27FC236}">
                <a16:creationId xmlns:a16="http://schemas.microsoft.com/office/drawing/2014/main" id="{2B1B452D-4F97-4731-A176-34F1EAF0F854}"/>
              </a:ext>
            </a:extLst>
          </p:cNvPr>
          <p:cNvSpPr txBox="1"/>
          <p:nvPr/>
        </p:nvSpPr>
        <p:spPr>
          <a:xfrm>
            <a:off x="7184571" y="6125845"/>
            <a:ext cx="3579223" cy="369332"/>
          </a:xfrm>
          <a:prstGeom prst="rect">
            <a:avLst/>
          </a:prstGeom>
          <a:noFill/>
        </p:spPr>
        <p:txBody>
          <a:bodyPr wrap="square" rtlCol="0">
            <a:spAutoFit/>
          </a:bodyPr>
          <a:lstStyle/>
          <a:p>
            <a:r>
              <a:rPr lang="en-US" altLang="zh-CN" dirty="0"/>
              <a:t>NES</a:t>
            </a:r>
            <a:r>
              <a:rPr lang="zh-CN" altLang="en-US" dirty="0"/>
              <a:t>算法迭代可视化</a:t>
            </a:r>
            <a:r>
              <a:rPr lang="en-US" altLang="zh-CN" dirty="0"/>
              <a:t>gif</a:t>
            </a:r>
            <a:endParaRPr lang="zh-CN" altLang="en-US" dirty="0"/>
          </a:p>
        </p:txBody>
      </p:sp>
      <p:pic>
        <p:nvPicPr>
          <p:cNvPr id="5" name="图片 4">
            <a:extLst>
              <a:ext uri="{FF2B5EF4-FFF2-40B4-BE49-F238E27FC236}">
                <a16:creationId xmlns:a16="http://schemas.microsoft.com/office/drawing/2014/main" id="{4A6923D1-5DC9-4DBD-826C-9B0A5E8583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1885" y="260056"/>
            <a:ext cx="7680960" cy="5760720"/>
          </a:xfrm>
          <a:prstGeom prst="rect">
            <a:avLst/>
          </a:prstGeom>
        </p:spPr>
      </p:pic>
    </p:spTree>
    <p:extLst>
      <p:ext uri="{BB962C8B-B14F-4D97-AF65-F5344CB8AC3E}">
        <p14:creationId xmlns:p14="http://schemas.microsoft.com/office/powerpoint/2010/main" val="114025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D655-110F-4DCA-8415-0F15223CE946}"/>
              </a:ext>
            </a:extLst>
          </p:cNvPr>
          <p:cNvSpPr>
            <a:spLocks noGrp="1"/>
          </p:cNvSpPr>
          <p:nvPr>
            <p:ph type="title"/>
          </p:nvPr>
        </p:nvSpPr>
        <p:spPr/>
        <p:txBody>
          <a:bodyPr/>
          <a:lstStyle/>
          <a:p>
            <a:r>
              <a:rPr lang="zh-CN" altLang="en-US" b="1" dirty="0"/>
              <a:t>实验结果</a:t>
            </a:r>
          </a:p>
        </p:txBody>
      </p:sp>
      <p:sp>
        <p:nvSpPr>
          <p:cNvPr id="3" name="内容占位符 2">
            <a:extLst>
              <a:ext uri="{FF2B5EF4-FFF2-40B4-BE49-F238E27FC236}">
                <a16:creationId xmlns:a16="http://schemas.microsoft.com/office/drawing/2014/main" id="{546B1650-AF19-4665-94D8-A5985E4BCB22}"/>
              </a:ext>
            </a:extLst>
          </p:cNvPr>
          <p:cNvSpPr>
            <a:spLocks noGrp="1"/>
          </p:cNvSpPr>
          <p:nvPr>
            <p:ph idx="1"/>
          </p:nvPr>
        </p:nvSpPr>
        <p:spPr>
          <a:xfrm>
            <a:off x="838200" y="1564368"/>
            <a:ext cx="10515600" cy="4351338"/>
          </a:xfrm>
        </p:spPr>
        <p:txBody>
          <a:bodyPr/>
          <a:lstStyle/>
          <a:p>
            <a:pPr marL="457200" lvl="1" indent="0">
              <a:buNone/>
            </a:pPr>
            <a:endParaRPr lang="en-US" altLang="zh-CN" dirty="0"/>
          </a:p>
          <a:p>
            <a:pPr lvl="1"/>
            <a:r>
              <a:rPr lang="zh-CN" altLang="en-US" dirty="0"/>
              <a:t>在</a:t>
            </a:r>
            <a:r>
              <a:rPr lang="en-US" altLang="zh-CN" dirty="0"/>
              <a:t>MNIST</a:t>
            </a:r>
            <a:r>
              <a:rPr lang="zh-CN" altLang="en-US" dirty="0"/>
              <a:t>数据集上的实验结果：</a:t>
            </a:r>
            <a:endParaRPr lang="en-US" altLang="zh-CN" dirty="0"/>
          </a:p>
        </p:txBody>
      </p:sp>
      <p:pic>
        <p:nvPicPr>
          <p:cNvPr id="4" name="图片 3">
            <a:extLst>
              <a:ext uri="{FF2B5EF4-FFF2-40B4-BE49-F238E27FC236}">
                <a16:creationId xmlns:a16="http://schemas.microsoft.com/office/drawing/2014/main" id="{A0B80AC8-DA61-4509-A3D5-7905DE09614B}"/>
              </a:ext>
            </a:extLst>
          </p:cNvPr>
          <p:cNvPicPr>
            <a:picLocks noChangeAspect="1"/>
          </p:cNvPicPr>
          <p:nvPr/>
        </p:nvPicPr>
        <p:blipFill>
          <a:blip r:embed="rId2"/>
          <a:stretch>
            <a:fillRect/>
          </a:stretch>
        </p:blipFill>
        <p:spPr>
          <a:xfrm>
            <a:off x="661579" y="2655705"/>
            <a:ext cx="11182350" cy="3514725"/>
          </a:xfrm>
          <a:prstGeom prst="rect">
            <a:avLst/>
          </a:prstGeom>
        </p:spPr>
      </p:pic>
    </p:spTree>
    <p:extLst>
      <p:ext uri="{BB962C8B-B14F-4D97-AF65-F5344CB8AC3E}">
        <p14:creationId xmlns:p14="http://schemas.microsoft.com/office/powerpoint/2010/main" val="3850679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D655-110F-4DCA-8415-0F15223CE946}"/>
              </a:ext>
            </a:extLst>
          </p:cNvPr>
          <p:cNvSpPr>
            <a:spLocks noGrp="1"/>
          </p:cNvSpPr>
          <p:nvPr>
            <p:ph type="title"/>
          </p:nvPr>
        </p:nvSpPr>
        <p:spPr/>
        <p:txBody>
          <a:bodyPr/>
          <a:lstStyle/>
          <a:p>
            <a:r>
              <a:rPr lang="zh-CN" altLang="en-US" b="1" dirty="0"/>
              <a:t>一些改进</a:t>
            </a:r>
          </a:p>
        </p:txBody>
      </p:sp>
      <p:sp>
        <p:nvSpPr>
          <p:cNvPr id="3" name="内容占位符 2">
            <a:extLst>
              <a:ext uri="{FF2B5EF4-FFF2-40B4-BE49-F238E27FC236}">
                <a16:creationId xmlns:a16="http://schemas.microsoft.com/office/drawing/2014/main" id="{546B1650-AF19-4665-94D8-A5985E4BCB22}"/>
              </a:ext>
            </a:extLst>
          </p:cNvPr>
          <p:cNvSpPr>
            <a:spLocks noGrp="1"/>
          </p:cNvSpPr>
          <p:nvPr>
            <p:ph idx="1"/>
          </p:nvPr>
        </p:nvSpPr>
        <p:spPr>
          <a:xfrm>
            <a:off x="306978" y="1027905"/>
            <a:ext cx="11336382" cy="5538357"/>
          </a:xfrm>
        </p:spPr>
        <p:txBody>
          <a:bodyPr>
            <a:normAutofit/>
          </a:bodyPr>
          <a:lstStyle/>
          <a:p>
            <a:pPr marL="457200" lvl="1" indent="0">
              <a:buNone/>
            </a:pPr>
            <a:endParaRPr lang="en-US" altLang="zh-CN" dirty="0"/>
          </a:p>
          <a:p>
            <a:pPr lvl="1"/>
            <a:r>
              <a:rPr lang="zh-CN" altLang="en-US" dirty="0"/>
              <a:t>在前面的算法步骤中，每一次迭代产生新解都需要进行矩阵分解。矩阵分解的复杂度与变量个数的三次方成正比，这使得算法每次迭代需要耗费的计算非常多。因此，一种更高效的方案是不直接更新和分解协方差矩阵，而是直接迭代更新矩阵</a:t>
            </a:r>
            <a:r>
              <a:rPr lang="en-US" altLang="zh-CN" dirty="0"/>
              <a:t>A</a:t>
            </a:r>
            <a:r>
              <a:rPr lang="zh-CN" altLang="en-US" dirty="0"/>
              <a:t>，从而将复杂度降到二次方。</a:t>
            </a:r>
            <a:endParaRPr lang="en-US" altLang="zh-CN" dirty="0"/>
          </a:p>
          <a:p>
            <a:pPr lvl="1"/>
            <a:endParaRPr lang="en-US" altLang="zh-CN" dirty="0"/>
          </a:p>
          <a:p>
            <a:pPr lvl="1"/>
            <a:r>
              <a:rPr lang="zh-CN" altLang="en-US" dirty="0"/>
              <a:t>为进一步降低算法的内部复杂度，近年来有一些工作使用特殊形式的协方差矩阵，避免使用稠密矩阵造成的计算量。</a:t>
            </a:r>
            <a:endParaRPr lang="en-US" altLang="zh-CN" dirty="0"/>
          </a:p>
          <a:p>
            <a:pPr lvl="1"/>
            <a:endParaRPr lang="en-US" altLang="zh-CN" dirty="0"/>
          </a:p>
          <a:p>
            <a:pPr lvl="1"/>
            <a:r>
              <a:rPr lang="zh-CN" altLang="en-US" dirty="0"/>
              <a:t>步长调整方式</a:t>
            </a:r>
            <a:r>
              <a:rPr lang="en-US" altLang="zh-CN" dirty="0"/>
              <a:t>CSA</a:t>
            </a:r>
            <a:r>
              <a:rPr lang="zh-CN" altLang="en-US" dirty="0"/>
              <a:t>具有极好的数学性质和性能，但是仍然有一些缺点。其一，</a:t>
            </a:r>
            <a:r>
              <a:rPr lang="en-US" altLang="zh-CN" dirty="0"/>
              <a:t>CSA</a:t>
            </a:r>
            <a:r>
              <a:rPr lang="zh-CN" altLang="en-US" dirty="0"/>
              <a:t>强烈依赖于标准正态分布，如果基础不是标准的正态分布，</a:t>
            </a:r>
            <a:r>
              <a:rPr lang="en-US" altLang="zh-CN" dirty="0"/>
              <a:t>CSA</a:t>
            </a:r>
            <a:r>
              <a:rPr lang="zh-CN" altLang="en-US" dirty="0"/>
              <a:t>可能就会不成立，算法性能会严重下降。其次，如果采样规模（即种群规模）很大，</a:t>
            </a:r>
            <a:r>
              <a:rPr lang="en-US" altLang="zh-CN" dirty="0"/>
              <a:t>CSA</a:t>
            </a:r>
            <a:r>
              <a:rPr lang="zh-CN" altLang="en-US" dirty="0"/>
              <a:t>的性能会变差。近年来，开始有一些将传统的</a:t>
            </a:r>
            <a:r>
              <a:rPr lang="en-US" altLang="zh-CN" dirty="0"/>
              <a:t>1/5</a:t>
            </a:r>
            <a:r>
              <a:rPr lang="zh-CN" altLang="en-US" dirty="0"/>
              <a:t>法则推广到</a:t>
            </a:r>
            <a:r>
              <a:rPr lang="en-US" altLang="zh-CN" dirty="0"/>
              <a:t>population</a:t>
            </a:r>
            <a:r>
              <a:rPr lang="zh-CN" altLang="en-US" dirty="0"/>
              <a:t>的情形的方法，并且性能很好。</a:t>
            </a:r>
            <a:endParaRPr lang="en-US" altLang="zh-CN" dirty="0"/>
          </a:p>
        </p:txBody>
      </p:sp>
    </p:spTree>
    <p:extLst>
      <p:ext uri="{BB962C8B-B14F-4D97-AF65-F5344CB8AC3E}">
        <p14:creationId xmlns:p14="http://schemas.microsoft.com/office/powerpoint/2010/main" val="3983412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6E817-3E47-460A-BA70-4321D333F07D}"/>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BC595C7C-F70B-4F3B-9952-CD8B37B3772A}"/>
              </a:ext>
            </a:extLst>
          </p:cNvPr>
          <p:cNvSpPr>
            <a:spLocks noGrp="1"/>
          </p:cNvSpPr>
          <p:nvPr>
            <p:ph idx="1"/>
          </p:nvPr>
        </p:nvSpPr>
        <p:spPr>
          <a:xfrm>
            <a:off x="838199" y="1825624"/>
            <a:ext cx="10691949" cy="4488089"/>
          </a:xfrm>
        </p:spPr>
        <p:txBody>
          <a:bodyPr>
            <a:normAutofit/>
          </a:bodyPr>
          <a:lstStyle/>
          <a:p>
            <a:r>
              <a:rPr lang="en-US" altLang="zh-CN" dirty="0"/>
              <a:t>Back, Thomas , F. Hoffmeister , and H. P. </a:t>
            </a:r>
            <a:r>
              <a:rPr lang="en-US" altLang="zh-CN" dirty="0" err="1"/>
              <a:t>Schwefel</a:t>
            </a:r>
            <a:r>
              <a:rPr lang="en-US" altLang="zh-CN" dirty="0"/>
              <a:t> . "A Survey of Evolution Strategies." International Conference on Genetic Algorithms 1991.</a:t>
            </a:r>
          </a:p>
          <a:p>
            <a:r>
              <a:rPr lang="en-US" altLang="zh-CN" dirty="0"/>
              <a:t>Hansen N . The CMA Evolution Strategy: A Tutorial[J]. 2005.</a:t>
            </a:r>
          </a:p>
          <a:p>
            <a:r>
              <a:rPr lang="en-US" altLang="zh-CN" dirty="0"/>
              <a:t>Auger A , Hansen N . Theory of evolution strategies: a new perspective[M]// Theory Of Randomized Search </a:t>
            </a:r>
            <a:r>
              <a:rPr lang="en-US" altLang="zh-CN" dirty="0" err="1"/>
              <a:t>Heuristics:Foundations</a:t>
            </a:r>
            <a:r>
              <a:rPr lang="en-US" altLang="zh-CN" dirty="0"/>
              <a:t> and Recent Developments. 2012.</a:t>
            </a:r>
          </a:p>
          <a:p>
            <a:r>
              <a:rPr lang="en-US" altLang="zh-CN" dirty="0" err="1"/>
              <a:t>Schaul</a:t>
            </a:r>
            <a:r>
              <a:rPr lang="en-US" altLang="zh-CN" dirty="0"/>
              <a:t>, Tom , et al. "Natural evolution strategies." </a:t>
            </a:r>
            <a:r>
              <a:rPr lang="en-US" altLang="zh-CN" i="1" dirty="0"/>
              <a:t>Journal of Machine Learning Research</a:t>
            </a:r>
            <a:r>
              <a:rPr lang="en-US" altLang="zh-CN" dirty="0"/>
              <a:t> 15.1(2014):949-980.</a:t>
            </a:r>
            <a:br>
              <a:rPr lang="en-US" altLang="zh-CN" dirty="0"/>
            </a:br>
            <a:endParaRPr lang="en-US" altLang="zh-CN" dirty="0"/>
          </a:p>
          <a:p>
            <a:endParaRPr lang="en-US" altLang="zh-CN" dirty="0"/>
          </a:p>
        </p:txBody>
      </p:sp>
    </p:spTree>
    <p:extLst>
      <p:ext uri="{BB962C8B-B14F-4D97-AF65-F5344CB8AC3E}">
        <p14:creationId xmlns:p14="http://schemas.microsoft.com/office/powerpoint/2010/main" val="2536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演化策略的过程</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a:xfrm>
            <a:off x="838200" y="1616619"/>
            <a:ext cx="10515600" cy="4351338"/>
          </a:xfrm>
        </p:spPr>
        <p:txBody>
          <a:bodyPr>
            <a:normAutofit/>
          </a:bodyPr>
          <a:lstStyle/>
          <a:p>
            <a:r>
              <a:rPr lang="zh-CN" altLang="en-US" sz="2600" dirty="0"/>
              <a:t>问题为寻找实值</a:t>
            </a:r>
            <a:r>
              <a:rPr lang="en-US" altLang="zh-CN" sz="2600" dirty="0"/>
              <a:t>n</a:t>
            </a:r>
            <a:r>
              <a:rPr lang="zh-CN" altLang="en-US" sz="2600" dirty="0"/>
              <a:t>维矢量</a:t>
            </a:r>
            <a:r>
              <a:rPr lang="en-US" altLang="zh-CN" sz="2600" dirty="0"/>
              <a:t>x</a:t>
            </a:r>
            <a:r>
              <a:rPr lang="zh-CN" altLang="en-US" sz="2600" dirty="0"/>
              <a:t>，使得函数</a:t>
            </a:r>
            <a:r>
              <a:rPr lang="en-US" altLang="zh-CN" sz="2600" dirty="0"/>
              <a:t>F(x)</a:t>
            </a:r>
            <a:r>
              <a:rPr lang="zh-CN" altLang="en-US" sz="2600" dirty="0"/>
              <a:t>取极值（</a:t>
            </a:r>
            <a:r>
              <a:rPr lang="zh-CN" altLang="en-US" sz="2600" b="1" dirty="0"/>
              <a:t>确定问题</a:t>
            </a:r>
            <a:r>
              <a:rPr lang="zh-CN" altLang="en-US" sz="2600" dirty="0"/>
              <a:t>）</a:t>
            </a:r>
            <a:endParaRPr lang="en-US" altLang="zh-CN" sz="2600" dirty="0"/>
          </a:p>
          <a:p>
            <a:r>
              <a:rPr lang="zh-CN" altLang="en-US" sz="2600" dirty="0"/>
              <a:t>初始化：从各维的可行范围内随机选取亲本</a:t>
            </a:r>
            <a:r>
              <a:rPr lang="en-US" altLang="zh-CN" sz="2600" dirty="0"/>
              <a:t>xi</a:t>
            </a:r>
            <a:r>
              <a:rPr lang="zh-CN" altLang="en-US" sz="2600" dirty="0"/>
              <a:t>，</a:t>
            </a:r>
            <a:r>
              <a:rPr lang="en-US" altLang="zh-CN" sz="2600" dirty="0" err="1"/>
              <a:t>i</a:t>
            </a:r>
            <a:r>
              <a:rPr lang="zh-CN" altLang="en-US" sz="2600" dirty="0"/>
              <a:t>＝</a:t>
            </a:r>
            <a:r>
              <a:rPr lang="en-US" altLang="zh-CN" sz="2600" dirty="0"/>
              <a:t>1</a:t>
            </a:r>
            <a:r>
              <a:rPr lang="zh-CN" altLang="en-US" sz="2600" dirty="0"/>
              <a:t>，</a:t>
            </a:r>
            <a:r>
              <a:rPr lang="en-US" altLang="zh-CN" sz="2600" dirty="0"/>
              <a:t>…</a:t>
            </a:r>
            <a:r>
              <a:rPr lang="zh-CN" altLang="en-US" sz="2600" dirty="0"/>
              <a:t>，</a:t>
            </a:r>
            <a:r>
              <a:rPr lang="en-US" altLang="zh-CN" sz="2600" dirty="0"/>
              <a:t>p</a:t>
            </a:r>
            <a:r>
              <a:rPr lang="zh-CN" altLang="en-US" sz="2600" dirty="0"/>
              <a:t>的初始值。初始试验的分布一般是均匀分布。（</a:t>
            </a:r>
            <a:r>
              <a:rPr lang="zh-CN" altLang="en-US" sz="2600" b="1" dirty="0"/>
              <a:t>初始化种群</a:t>
            </a:r>
            <a:r>
              <a:rPr lang="zh-CN" altLang="en-US" sz="2600" dirty="0"/>
              <a:t>）</a:t>
            </a:r>
          </a:p>
          <a:p>
            <a:r>
              <a:rPr lang="zh-CN" altLang="en-US" sz="2600" dirty="0"/>
              <a:t>进化：对两个个体进行</a:t>
            </a:r>
            <a:r>
              <a:rPr lang="zh-CN" altLang="en-US" sz="2600" b="1" dirty="0"/>
              <a:t>交叉重组</a:t>
            </a:r>
            <a:r>
              <a:rPr lang="zh-CN" altLang="en-US" sz="2600" dirty="0"/>
              <a:t>；通过对于</a:t>
            </a:r>
            <a:r>
              <a:rPr lang="en-US" altLang="zh-CN" sz="2600" dirty="0"/>
              <a:t>x</a:t>
            </a:r>
            <a:r>
              <a:rPr lang="zh-CN" altLang="en-US" sz="2600" dirty="0"/>
              <a:t>的每个分量</a:t>
            </a:r>
            <a:r>
              <a:rPr lang="zh-CN" altLang="en-US" sz="2600" b="1" dirty="0"/>
              <a:t>增加零均值和预先选定的标准差的高斯随机变量</a:t>
            </a:r>
            <a:r>
              <a:rPr lang="zh-CN" altLang="en-US" sz="2600" dirty="0"/>
              <a:t>，从每个亲本</a:t>
            </a:r>
            <a:r>
              <a:rPr lang="en-US" altLang="zh-CN" sz="2600" dirty="0"/>
              <a:t>xi</a:t>
            </a:r>
            <a:r>
              <a:rPr lang="zh-CN" altLang="en-US" sz="2600" dirty="0"/>
              <a:t>产生子代</a:t>
            </a:r>
            <a:r>
              <a:rPr lang="en-US" altLang="zh-CN" sz="2600" dirty="0" err="1"/>
              <a:t>x’i</a:t>
            </a:r>
            <a:r>
              <a:rPr lang="zh-CN" altLang="en-US" sz="2600" dirty="0"/>
              <a:t>。（</a:t>
            </a:r>
            <a:r>
              <a:rPr lang="zh-CN" altLang="en-US" sz="2600" b="1" dirty="0"/>
              <a:t>交叉、变异</a:t>
            </a:r>
            <a:r>
              <a:rPr lang="zh-CN" altLang="en-US" sz="2600" dirty="0"/>
              <a:t>）</a:t>
            </a:r>
          </a:p>
          <a:p>
            <a:r>
              <a:rPr lang="zh-CN" altLang="en-US" sz="2600" dirty="0"/>
              <a:t>选择：通过将误差</a:t>
            </a:r>
            <a:r>
              <a:rPr lang="en-US" altLang="zh-CN" sz="2600" dirty="0"/>
              <a:t>F(xi)</a:t>
            </a:r>
            <a:r>
              <a:rPr lang="zh-CN" altLang="en-US" sz="2600" dirty="0"/>
              <a:t>和</a:t>
            </a:r>
            <a:r>
              <a:rPr lang="en-US" altLang="zh-CN" sz="2600" dirty="0"/>
              <a:t>F(</a:t>
            </a:r>
            <a:r>
              <a:rPr lang="en-US" altLang="zh-CN" sz="2600" dirty="0" err="1"/>
              <a:t>x’i</a:t>
            </a:r>
            <a:r>
              <a:rPr lang="en-US" altLang="zh-CN" sz="2600" dirty="0"/>
              <a:t>)</a:t>
            </a:r>
            <a:r>
              <a:rPr lang="zh-CN" altLang="en-US" sz="2600" dirty="0"/>
              <a:t>，</a:t>
            </a:r>
            <a:r>
              <a:rPr lang="en-US" altLang="zh-CN" sz="2600" dirty="0" err="1"/>
              <a:t>i</a:t>
            </a:r>
            <a:r>
              <a:rPr lang="zh-CN" altLang="en-US" sz="2600" dirty="0"/>
              <a:t>＝</a:t>
            </a:r>
            <a:r>
              <a:rPr lang="en-US" altLang="zh-CN" sz="2600" dirty="0"/>
              <a:t>1</a:t>
            </a:r>
            <a:r>
              <a:rPr lang="zh-CN" altLang="en-US" sz="2600" dirty="0"/>
              <a:t>，</a:t>
            </a:r>
            <a:r>
              <a:rPr lang="en-US" altLang="zh-CN" sz="2600" dirty="0"/>
              <a:t>…</a:t>
            </a:r>
            <a:r>
              <a:rPr lang="zh-CN" altLang="en-US" sz="2600" dirty="0"/>
              <a:t>，</a:t>
            </a:r>
            <a:r>
              <a:rPr lang="en-US" altLang="zh-CN" sz="2600" dirty="0"/>
              <a:t>p </a:t>
            </a:r>
            <a:r>
              <a:rPr lang="zh-CN" altLang="en-US" sz="2600" b="1" dirty="0"/>
              <a:t>进行排序</a:t>
            </a:r>
            <a:r>
              <a:rPr lang="zh-CN" altLang="en-US" sz="2600" dirty="0"/>
              <a:t>，选择并决定哪些矢量保留。具有最小误差的</a:t>
            </a:r>
            <a:r>
              <a:rPr lang="en-US" altLang="zh-CN" sz="2600" dirty="0"/>
              <a:t>p</a:t>
            </a:r>
            <a:r>
              <a:rPr lang="zh-CN" altLang="en-US" sz="2600" dirty="0"/>
              <a:t>个矢量变成下一代的新亲本。（</a:t>
            </a:r>
            <a:r>
              <a:rPr lang="zh-CN" altLang="en-US" sz="2600" b="1" dirty="0"/>
              <a:t>把父亲和儿子放在一起用适应度排序，保留好的</a:t>
            </a:r>
            <a:r>
              <a:rPr lang="zh-CN" altLang="en-US" sz="2600" dirty="0"/>
              <a:t>）。</a:t>
            </a:r>
          </a:p>
          <a:p>
            <a:r>
              <a:rPr lang="zh-CN" altLang="en-US" sz="2600" dirty="0"/>
              <a:t>重复进化和选择直到达到收敛</a:t>
            </a:r>
          </a:p>
          <a:p>
            <a:endParaRPr lang="zh-CN" altLang="en-US" dirty="0"/>
          </a:p>
          <a:p>
            <a:endParaRPr lang="zh-CN" altLang="en-US" dirty="0"/>
          </a:p>
        </p:txBody>
      </p:sp>
    </p:spTree>
    <p:extLst>
      <p:ext uri="{BB962C8B-B14F-4D97-AF65-F5344CB8AC3E}">
        <p14:creationId xmlns:p14="http://schemas.microsoft.com/office/powerpoint/2010/main" val="364891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演化策略的关键步骤</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a:xfrm>
            <a:off x="838200" y="1616619"/>
            <a:ext cx="10515600" cy="5141232"/>
          </a:xfrm>
        </p:spPr>
        <p:txBody>
          <a:bodyPr>
            <a:normAutofit/>
          </a:bodyPr>
          <a:lstStyle/>
          <a:p>
            <a:pPr marL="0" indent="0">
              <a:buNone/>
            </a:pPr>
            <a:r>
              <a:rPr lang="zh-CN" altLang="en-US" b="1" dirty="0"/>
              <a:t>（</a:t>
            </a:r>
            <a:r>
              <a:rPr lang="en-US" altLang="zh-CN" b="1" dirty="0"/>
              <a:t>1</a:t>
            </a:r>
            <a:r>
              <a:rPr lang="zh-CN" altLang="en-US" b="1" dirty="0"/>
              <a:t>）交叉：</a:t>
            </a:r>
            <a:r>
              <a:rPr lang="zh-CN" altLang="en-US" dirty="0"/>
              <a:t>和遗传算法一样，交叉就是交换两个个体的基因，主要有三种方式：</a:t>
            </a:r>
            <a:endParaRPr lang="en-US" altLang="zh-CN" dirty="0"/>
          </a:p>
          <a:p>
            <a:pPr lvl="1"/>
            <a:r>
              <a:rPr lang="zh-CN" altLang="en-US" b="1" dirty="0"/>
              <a:t>离散重组</a:t>
            </a:r>
            <a:r>
              <a:rPr lang="zh-CN" altLang="en-US" dirty="0"/>
              <a:t>。先随机选择两个父代个体，然后将</a:t>
            </a:r>
            <a:r>
              <a:rPr lang="zh-CN" altLang="en-US" b="1" dirty="0"/>
              <a:t>其分量进行随机交换</a:t>
            </a:r>
            <a:r>
              <a:rPr lang="zh-CN" altLang="en-US" dirty="0"/>
              <a:t>，构成子代新个体的各个分量。</a:t>
            </a:r>
            <a:endParaRPr lang="en-US" altLang="zh-CN" dirty="0"/>
          </a:p>
          <a:p>
            <a:pPr lvl="1"/>
            <a:endParaRPr lang="zh-CN" altLang="en-US" dirty="0"/>
          </a:p>
          <a:p>
            <a:pPr lvl="1"/>
            <a:r>
              <a:rPr lang="zh-CN" altLang="en-US" b="1" dirty="0"/>
              <a:t>中值重组</a:t>
            </a:r>
            <a:r>
              <a:rPr lang="zh-CN" altLang="en-US" dirty="0"/>
              <a:t>。这种重组方式也是先随机选择两个父代个体，然后将父代个体</a:t>
            </a:r>
            <a:r>
              <a:rPr lang="zh-CN" altLang="en-US" b="1" dirty="0"/>
              <a:t>各分量的平均值</a:t>
            </a:r>
            <a:r>
              <a:rPr lang="zh-CN" altLang="en-US" dirty="0"/>
              <a:t>作为子代新个体的分量。</a:t>
            </a:r>
            <a:endParaRPr lang="en-US" altLang="zh-CN" dirty="0"/>
          </a:p>
          <a:p>
            <a:pPr lvl="1"/>
            <a:endParaRPr lang="en-US" altLang="zh-CN" dirty="0"/>
          </a:p>
          <a:p>
            <a:pPr lvl="1"/>
            <a:r>
              <a:rPr lang="zh-CN" altLang="en-US" b="1" dirty="0"/>
              <a:t>混杂重组</a:t>
            </a:r>
            <a:r>
              <a:rPr lang="zh-CN" altLang="en-US" dirty="0"/>
              <a:t>。这种重组方式的特点在于父代个体的选择上。混杂重组时先随机选择一个固定的父代个体，然后针对子代个体每个分量再从父代群体中随机选择第二个父代个体。也就是说，第二个父代个体是经常变化的。至于父代两个个体的组合方式，既可以采用离散方式，也可以来用中值方式，甚至可以把中值重组中的</a:t>
            </a:r>
            <a:r>
              <a:rPr lang="en-US" altLang="zh-CN" dirty="0"/>
              <a:t>1/2</a:t>
            </a:r>
            <a:r>
              <a:rPr lang="zh-CN" altLang="en-US" dirty="0"/>
              <a:t>改为</a:t>
            </a:r>
            <a:r>
              <a:rPr lang="en-US" altLang="zh-CN" dirty="0"/>
              <a:t>[0,1]</a:t>
            </a:r>
            <a:r>
              <a:rPr lang="zh-CN" altLang="en-US" dirty="0"/>
              <a:t>之间的任一权值。</a:t>
            </a:r>
          </a:p>
          <a:p>
            <a:endParaRPr lang="zh-CN" altLang="en-US" dirty="0"/>
          </a:p>
        </p:txBody>
      </p:sp>
    </p:spTree>
    <p:extLst>
      <p:ext uri="{BB962C8B-B14F-4D97-AF65-F5344CB8AC3E}">
        <p14:creationId xmlns:p14="http://schemas.microsoft.com/office/powerpoint/2010/main" val="290293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演化策略的关键步骤</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a:xfrm>
            <a:off x="838200" y="1616618"/>
            <a:ext cx="10515600" cy="5028021"/>
          </a:xfrm>
        </p:spPr>
        <p:txBody>
          <a:bodyPr>
            <a:normAutofit fontScale="92500" lnSpcReduction="10000"/>
          </a:bodyPr>
          <a:lstStyle/>
          <a:p>
            <a:pPr marL="0" indent="0">
              <a:buNone/>
            </a:pPr>
            <a:r>
              <a:rPr lang="zh-CN" altLang="en-US" b="1" dirty="0"/>
              <a:t>（</a:t>
            </a:r>
            <a:r>
              <a:rPr lang="en-US" altLang="zh-CN" b="1" dirty="0"/>
              <a:t>2</a:t>
            </a:r>
            <a:r>
              <a:rPr lang="zh-CN" altLang="en-US" b="1" dirty="0"/>
              <a:t>）变异：</a:t>
            </a:r>
            <a:r>
              <a:rPr lang="zh-CN" altLang="en-US" dirty="0"/>
              <a:t> 变异比较简单，就是在每个分量上面加上</a:t>
            </a:r>
            <a:r>
              <a:rPr lang="zh-CN" altLang="en-US" b="1" dirty="0"/>
              <a:t>零均值、某一方差</a:t>
            </a:r>
            <a:r>
              <a:rPr lang="zh-CN" altLang="en-US" dirty="0"/>
              <a:t>的高斯分布的变化产生新的个体。这个某一方差就是变异程度。</a:t>
            </a:r>
            <a:endParaRPr lang="en-US" altLang="zh-CN" dirty="0"/>
          </a:p>
          <a:p>
            <a:pPr marL="0" indent="0">
              <a:buNone/>
            </a:pPr>
            <a:endParaRPr lang="en-US" altLang="zh-CN" dirty="0"/>
          </a:p>
          <a:p>
            <a:pPr marL="0" indent="0">
              <a:buNone/>
            </a:pPr>
            <a:r>
              <a:rPr lang="zh-CN" altLang="en-US" b="1" dirty="0"/>
              <a:t>（</a:t>
            </a:r>
            <a:r>
              <a:rPr lang="en-US" altLang="zh-CN" b="1" dirty="0"/>
              <a:t>3</a:t>
            </a:r>
            <a:r>
              <a:rPr lang="zh-CN" altLang="en-US" b="1" dirty="0"/>
              <a:t>）变异程度：</a:t>
            </a:r>
            <a:r>
              <a:rPr lang="zh-CN" altLang="en-US" dirty="0"/>
              <a:t>变异程度并不是一直不变化的，算法开始的时候变异程度比较大，当接近收敛后，变异程度会开始减小。</a:t>
            </a:r>
            <a:endParaRPr lang="en-US" altLang="zh-CN" dirty="0"/>
          </a:p>
          <a:p>
            <a:pPr marL="0" indent="0">
              <a:buNone/>
            </a:pPr>
            <a:endParaRPr lang="en-US" altLang="zh-CN" dirty="0"/>
          </a:p>
          <a:p>
            <a:pPr marL="0" indent="0">
              <a:buNone/>
            </a:pPr>
            <a:r>
              <a:rPr lang="zh-CN" altLang="en-US" b="1" dirty="0"/>
              <a:t>（</a:t>
            </a:r>
            <a:r>
              <a:rPr lang="en-US" altLang="zh-CN" b="1" dirty="0"/>
              <a:t>4</a:t>
            </a:r>
            <a:r>
              <a:rPr lang="zh-CN" altLang="en-US" b="1" dirty="0"/>
              <a:t>）选择：</a:t>
            </a:r>
            <a:r>
              <a:rPr lang="zh-CN" altLang="en-US" dirty="0"/>
              <a:t>进化策略的选择有两种：</a:t>
            </a:r>
            <a:r>
              <a:rPr lang="en-US" altLang="zh-CN" b="1" dirty="0"/>
              <a:t>(</a:t>
            </a:r>
            <a:r>
              <a:rPr lang="en-US" altLang="zh-CN" b="1" dirty="0" err="1"/>
              <a:t>μ+λ</a:t>
            </a:r>
            <a:r>
              <a:rPr lang="en-US" altLang="zh-CN" b="1" dirty="0"/>
              <a:t>)</a:t>
            </a:r>
            <a:r>
              <a:rPr lang="zh-CN" altLang="en-US" b="1" dirty="0"/>
              <a:t>选择</a:t>
            </a:r>
            <a:r>
              <a:rPr lang="zh-CN" altLang="en-US" dirty="0"/>
              <a:t>是从</a:t>
            </a:r>
            <a:r>
              <a:rPr lang="en-US" altLang="zh-CN" dirty="0"/>
              <a:t>μ</a:t>
            </a:r>
            <a:r>
              <a:rPr lang="zh-CN" altLang="en-US" dirty="0"/>
              <a:t>个父代个体及</a:t>
            </a:r>
            <a:r>
              <a:rPr lang="en-US" altLang="zh-CN" dirty="0"/>
              <a:t>λ</a:t>
            </a:r>
            <a:r>
              <a:rPr lang="zh-CN" altLang="en-US" dirty="0"/>
              <a:t>个子代新个体中确定性地择优选出</a:t>
            </a:r>
            <a:r>
              <a:rPr lang="en-US" altLang="zh-CN" dirty="0"/>
              <a:t>μ</a:t>
            </a:r>
            <a:r>
              <a:rPr lang="zh-CN" altLang="en-US" dirty="0"/>
              <a:t>个个体组成下一代新群体；</a:t>
            </a:r>
            <a:r>
              <a:rPr lang="en-US" altLang="zh-CN" b="1" dirty="0"/>
              <a:t>(μ, λ)</a:t>
            </a:r>
            <a:r>
              <a:rPr lang="zh-CN" altLang="en-US" b="1" dirty="0"/>
              <a:t>选择</a:t>
            </a:r>
            <a:r>
              <a:rPr lang="zh-CN" altLang="en-US" dirty="0"/>
              <a:t>是从</a:t>
            </a:r>
            <a:r>
              <a:rPr lang="en-US" altLang="zh-CN" dirty="0"/>
              <a:t>λ</a:t>
            </a:r>
            <a:r>
              <a:rPr lang="zh-CN" altLang="en-US" dirty="0"/>
              <a:t>个子代新个体中确定性地择优桃选</a:t>
            </a:r>
            <a:r>
              <a:rPr lang="en-US" altLang="zh-CN" dirty="0"/>
              <a:t>μ</a:t>
            </a:r>
            <a:r>
              <a:rPr lang="zh-CN" altLang="en-US" dirty="0"/>
              <a:t>个个体</a:t>
            </a:r>
            <a:r>
              <a:rPr lang="en-US" altLang="zh-CN" dirty="0"/>
              <a:t>(</a:t>
            </a:r>
            <a:r>
              <a:rPr lang="zh-CN" altLang="en-US" dirty="0"/>
              <a:t>要求</a:t>
            </a:r>
            <a:r>
              <a:rPr lang="en-US" altLang="zh-CN" dirty="0"/>
              <a:t>λ</a:t>
            </a:r>
            <a:r>
              <a:rPr lang="zh-CN" altLang="en-US" dirty="0"/>
              <a:t>＞</a:t>
            </a:r>
            <a:r>
              <a:rPr lang="en-US" altLang="zh-CN" dirty="0"/>
              <a:t>μ)</a:t>
            </a:r>
            <a:r>
              <a:rPr lang="zh-CN" altLang="en-US" dirty="0"/>
              <a:t>组成下一代群体，每个个体只存活一代，随即被新个体顶替。</a:t>
            </a:r>
            <a:endParaRPr lang="en-US" altLang="zh-CN" dirty="0"/>
          </a:p>
          <a:p>
            <a:pPr marL="0" indent="0">
              <a:buNone/>
            </a:pPr>
            <a:endParaRPr lang="en-US" altLang="zh-CN" b="1" dirty="0"/>
          </a:p>
          <a:p>
            <a:pPr marL="0" indent="0">
              <a:buNone/>
            </a:pPr>
            <a:r>
              <a:rPr lang="en-US" altLang="zh-CN" b="1" dirty="0"/>
              <a:t>	</a:t>
            </a:r>
            <a:endParaRPr lang="zh-CN" altLang="en-US" dirty="0"/>
          </a:p>
          <a:p>
            <a:endParaRPr lang="zh-CN" altLang="en-US" dirty="0"/>
          </a:p>
        </p:txBody>
      </p:sp>
    </p:spTree>
    <p:extLst>
      <p:ext uri="{BB962C8B-B14F-4D97-AF65-F5344CB8AC3E}">
        <p14:creationId xmlns:p14="http://schemas.microsoft.com/office/powerpoint/2010/main" val="84350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 Evolution Strategy</a:t>
            </a:r>
            <a:endParaRPr lang="zh-CN" altLang="en-US" dirty="0"/>
          </a:p>
        </p:txBody>
      </p:sp>
      <p:sp>
        <p:nvSpPr>
          <p:cNvPr id="3" name="内容占位符 2">
            <a:extLst>
              <a:ext uri="{FF2B5EF4-FFF2-40B4-BE49-F238E27FC236}">
                <a16:creationId xmlns:a16="http://schemas.microsoft.com/office/drawing/2014/main" id="{57393FDF-4692-49DD-ADED-43DE8FB9FD37}"/>
              </a:ext>
            </a:extLst>
          </p:cNvPr>
          <p:cNvSpPr>
            <a:spLocks noGrp="1"/>
          </p:cNvSpPr>
          <p:nvPr>
            <p:ph idx="1"/>
          </p:nvPr>
        </p:nvSpPr>
        <p:spPr/>
        <p:txBody>
          <a:bodyPr>
            <a:normAutofit/>
          </a:bodyPr>
          <a:lstStyle/>
          <a:p>
            <a:r>
              <a:rPr lang="en-US" altLang="zh-CN" dirty="0"/>
              <a:t>CMA</a:t>
            </a:r>
            <a:r>
              <a:rPr lang="zh-CN" altLang="en-US" dirty="0"/>
              <a:t>是一种随机的，不需要计算梯度的数值优化算法。主要用来解决非线性、非凸的优化问题，是最有名，应用最多，性能最好的进化策略算法之一，在中等规模的复杂优化问题上具有很好的效果，是黑箱优化算法中最好的方法之一。</a:t>
            </a:r>
            <a:endParaRPr lang="en-US" altLang="zh-CN" dirty="0"/>
          </a:p>
          <a:p>
            <a:endParaRPr lang="en-US" altLang="zh-CN" dirty="0"/>
          </a:p>
          <a:p>
            <a:r>
              <a:rPr lang="zh-CN" altLang="en-US" dirty="0"/>
              <a:t>黑箱随机优化：考虑一个黑箱搜索情景，想要最小化代价函数，目标是寻找一个或者多个点</a:t>
            </a:r>
            <a:r>
              <a:rPr lang="en-US" altLang="zh-CN" dirty="0"/>
              <a:t>x,</a:t>
            </a:r>
            <a:r>
              <a:rPr lang="zh-CN" altLang="en-US" dirty="0"/>
              <a:t>使得函数</a:t>
            </a:r>
            <a:r>
              <a:rPr lang="en-US" altLang="zh-CN" dirty="0"/>
              <a:t>f(x)</a:t>
            </a:r>
            <a:r>
              <a:rPr lang="zh-CN" altLang="en-US" dirty="0"/>
              <a:t>尽可能的小。而黑箱搜索，所能提供的信息只有函数</a:t>
            </a:r>
            <a:r>
              <a:rPr lang="en-US" altLang="zh-CN" dirty="0"/>
              <a:t>f(x),</a:t>
            </a:r>
            <a:r>
              <a:rPr lang="zh-CN" altLang="en-US" dirty="0"/>
              <a:t>搜索点可以自由的选择。但是同时意味着大的搜索信息量。</a:t>
            </a:r>
            <a:endParaRPr lang="en-US" altLang="zh-CN" dirty="0"/>
          </a:p>
        </p:txBody>
      </p:sp>
    </p:spTree>
    <p:extLst>
      <p:ext uri="{BB962C8B-B14F-4D97-AF65-F5344CB8AC3E}">
        <p14:creationId xmlns:p14="http://schemas.microsoft.com/office/powerpoint/2010/main" val="289498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zh-CN" altLang="en-US" b="1" dirty="0"/>
              <a:t>黑箱随机优化流程</a:t>
            </a:r>
            <a:endParaRPr lang="zh-CN" altLang="en-US" dirty="0"/>
          </a:p>
        </p:txBody>
      </p:sp>
      <p:pic>
        <p:nvPicPr>
          <p:cNvPr id="4" name="内容占位符 3">
            <a:extLst>
              <a:ext uri="{FF2B5EF4-FFF2-40B4-BE49-F238E27FC236}">
                <a16:creationId xmlns:a16="http://schemas.microsoft.com/office/drawing/2014/main" id="{1B591078-6523-4D07-ADC9-108D975EDE14}"/>
              </a:ext>
            </a:extLst>
          </p:cNvPr>
          <p:cNvPicPr>
            <a:picLocks noGrp="1" noChangeAspect="1"/>
          </p:cNvPicPr>
          <p:nvPr>
            <p:ph idx="1"/>
          </p:nvPr>
        </p:nvPicPr>
        <p:blipFill>
          <a:blip r:embed="rId2"/>
          <a:stretch>
            <a:fillRect/>
          </a:stretch>
        </p:blipFill>
        <p:spPr>
          <a:xfrm>
            <a:off x="838200" y="1902471"/>
            <a:ext cx="10229790" cy="3636181"/>
          </a:xfrm>
          <a:prstGeom prst="rect">
            <a:avLst/>
          </a:prstGeom>
        </p:spPr>
      </p:pic>
    </p:spTree>
    <p:extLst>
      <p:ext uri="{BB962C8B-B14F-4D97-AF65-F5344CB8AC3E}">
        <p14:creationId xmlns:p14="http://schemas.microsoft.com/office/powerpoint/2010/main" val="98982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pic>
        <p:nvPicPr>
          <p:cNvPr id="5" name="内容占位符 4">
            <a:extLst>
              <a:ext uri="{FF2B5EF4-FFF2-40B4-BE49-F238E27FC236}">
                <a16:creationId xmlns:a16="http://schemas.microsoft.com/office/drawing/2014/main" id="{2F374216-B3DB-43F7-903B-6FD98AED7E32}"/>
              </a:ext>
            </a:extLst>
          </p:cNvPr>
          <p:cNvPicPr>
            <a:picLocks noGrp="1" noChangeAspect="1"/>
          </p:cNvPicPr>
          <p:nvPr>
            <p:ph idx="1"/>
          </p:nvPr>
        </p:nvPicPr>
        <p:blipFill>
          <a:blip r:embed="rId2"/>
          <a:stretch>
            <a:fillRect/>
          </a:stretch>
        </p:blipFill>
        <p:spPr>
          <a:xfrm>
            <a:off x="702264" y="1832860"/>
            <a:ext cx="10334625" cy="4267200"/>
          </a:xfrm>
          <a:prstGeom prst="rect">
            <a:avLst/>
          </a:prstGeom>
        </p:spPr>
      </p:pic>
    </p:spTree>
    <p:extLst>
      <p:ext uri="{BB962C8B-B14F-4D97-AF65-F5344CB8AC3E}">
        <p14:creationId xmlns:p14="http://schemas.microsoft.com/office/powerpoint/2010/main" val="86598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C0FD8-F568-441A-AD9A-9CDDC301CB8B}"/>
              </a:ext>
            </a:extLst>
          </p:cNvPr>
          <p:cNvSpPr>
            <a:spLocks noGrp="1"/>
          </p:cNvSpPr>
          <p:nvPr>
            <p:ph type="title"/>
          </p:nvPr>
        </p:nvSpPr>
        <p:spPr/>
        <p:txBody>
          <a:bodyPr/>
          <a:lstStyle/>
          <a:p>
            <a:r>
              <a:rPr lang="en-US" altLang="zh-CN" b="1" dirty="0"/>
              <a:t>CMA-ES </a:t>
            </a:r>
            <a:r>
              <a:rPr lang="zh-CN" altLang="en-US" b="1" dirty="0"/>
              <a:t>算法步骤</a:t>
            </a:r>
            <a:endParaRPr lang="zh-CN" altLang="en-US" dirty="0"/>
          </a:p>
        </p:txBody>
      </p:sp>
      <p:sp>
        <p:nvSpPr>
          <p:cNvPr id="10" name="内容占位符 9">
            <a:extLst>
              <a:ext uri="{FF2B5EF4-FFF2-40B4-BE49-F238E27FC236}">
                <a16:creationId xmlns:a16="http://schemas.microsoft.com/office/drawing/2014/main" id="{8FCE2D86-1DA8-4AAC-A49B-EAAEB3A728EF}"/>
              </a:ext>
            </a:extLst>
          </p:cNvPr>
          <p:cNvSpPr>
            <a:spLocks noGrp="1"/>
          </p:cNvSpPr>
          <p:nvPr>
            <p:ph idx="1"/>
          </p:nvPr>
        </p:nvSpPr>
        <p:spPr/>
        <p:txBody>
          <a:bodyPr/>
          <a:lstStyle/>
          <a:p>
            <a:r>
              <a:rPr lang="zh-CN" altLang="en-US" b="1" dirty="0"/>
              <a:t>采样产生新解</a:t>
            </a:r>
            <a:endParaRPr lang="zh-CN" altLang="en-US" dirty="0"/>
          </a:p>
        </p:txBody>
      </p:sp>
      <p:pic>
        <p:nvPicPr>
          <p:cNvPr id="11" name="图片 10">
            <a:extLst>
              <a:ext uri="{FF2B5EF4-FFF2-40B4-BE49-F238E27FC236}">
                <a16:creationId xmlns:a16="http://schemas.microsoft.com/office/drawing/2014/main" id="{7DD0A438-A438-4A56-AD8B-A92F1C27290E}"/>
              </a:ext>
            </a:extLst>
          </p:cNvPr>
          <p:cNvPicPr>
            <a:picLocks noChangeAspect="1"/>
          </p:cNvPicPr>
          <p:nvPr/>
        </p:nvPicPr>
        <p:blipFill>
          <a:blip r:embed="rId2"/>
          <a:stretch>
            <a:fillRect/>
          </a:stretch>
        </p:blipFill>
        <p:spPr>
          <a:xfrm>
            <a:off x="838200" y="2460036"/>
            <a:ext cx="9934575" cy="3638550"/>
          </a:xfrm>
          <a:prstGeom prst="rect">
            <a:avLst/>
          </a:prstGeom>
        </p:spPr>
      </p:pic>
    </p:spTree>
    <p:extLst>
      <p:ext uri="{BB962C8B-B14F-4D97-AF65-F5344CB8AC3E}">
        <p14:creationId xmlns:p14="http://schemas.microsoft.com/office/powerpoint/2010/main" val="1687893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1201</Words>
  <Application>Microsoft Office PowerPoint</Application>
  <PresentationFormat>宽屏</PresentationFormat>
  <Paragraphs>100</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Arial</vt:lpstr>
      <vt:lpstr>Calibri</vt:lpstr>
      <vt:lpstr>Calibri Light</vt:lpstr>
      <vt:lpstr>Cambria Math</vt:lpstr>
      <vt:lpstr>Office Theme</vt:lpstr>
      <vt:lpstr>演化策略</vt:lpstr>
      <vt:lpstr>演化策略</vt:lpstr>
      <vt:lpstr>演化策略的过程</vt:lpstr>
      <vt:lpstr>演化策略的关键步骤</vt:lpstr>
      <vt:lpstr>演化策略的关键步骤</vt:lpstr>
      <vt:lpstr>CMA Evolution Strategy</vt:lpstr>
      <vt:lpstr>黑箱随机优化流程</vt:lpstr>
      <vt:lpstr>CMA-ES 算法步骤</vt:lpstr>
      <vt:lpstr>CMA-ES 算法步骤</vt:lpstr>
      <vt:lpstr>CMA-ES 算法步骤</vt:lpstr>
      <vt:lpstr>CMA-ES 算法步骤</vt:lpstr>
      <vt:lpstr>CMA-ES 算法步骤</vt:lpstr>
      <vt:lpstr>CMA-ES 算法步骤</vt:lpstr>
      <vt:lpstr>CMA-ES 算法步骤</vt:lpstr>
      <vt:lpstr>CMA-ES 搜索过程</vt:lpstr>
      <vt:lpstr>CMA-ES 算法的基本特点：</vt:lpstr>
      <vt:lpstr>自然进化策略——NES</vt:lpstr>
      <vt:lpstr>NES算法原理</vt:lpstr>
      <vt:lpstr>NES与强化学习</vt:lpstr>
      <vt:lpstr>Visualization</vt:lpstr>
      <vt:lpstr>Visualization</vt:lpstr>
      <vt:lpstr>Visualization</vt:lpstr>
      <vt:lpstr>Visualization</vt:lpstr>
      <vt:lpstr>Visualization</vt:lpstr>
      <vt:lpstr>实验结果</vt:lpstr>
      <vt:lpstr>一些改进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Lutao</dc:creator>
  <cp:lastModifiedBy>涛 卢</cp:lastModifiedBy>
  <cp:revision>31</cp:revision>
  <dcterms:created xsi:type="dcterms:W3CDTF">2019-03-12T03:48:12Z</dcterms:created>
  <dcterms:modified xsi:type="dcterms:W3CDTF">2019-04-10T10:26:42Z</dcterms:modified>
</cp:coreProperties>
</file>