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3" r:id="rId3"/>
    <p:sldId id="262" r:id="rId4"/>
    <p:sldId id="266" r:id="rId5"/>
    <p:sldId id="258" r:id="rId6"/>
    <p:sldId id="259" r:id="rId7"/>
    <p:sldId id="267" r:id="rId8"/>
    <p:sldId id="265" r:id="rId9"/>
    <p:sldId id="264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B2801-CA17-49C1-81A0-F7B4E473D81B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C04B0-2E63-4A17-AEFC-2C2EEE2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3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3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09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51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20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5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51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11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86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3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20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54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22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18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95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5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2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9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0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9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4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1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5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9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2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1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5269" y="2586682"/>
            <a:ext cx="10179857" cy="13257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Limited Evaluation Cooperative Co-evolutionary Differential Evolution for Large-scale Neuroevolution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835050" y="6005384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陈亚博，</a:t>
            </a:r>
            <a:r>
              <a:rPr lang="en-US" altLang="zh-CN" u="sng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21821347</a:t>
            </a:r>
            <a:endParaRPr lang="zh-CN" altLang="en-US" u="sng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9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12" y="1357871"/>
            <a:ext cx="4244279" cy="53728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926" y="1509225"/>
            <a:ext cx="4538403" cy="52711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1979" y="988539"/>
            <a:ext cx="86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</a:t>
            </a:r>
            <a:r>
              <a:rPr lang="zh-CN" altLang="en-US" dirty="0" smtClean="0"/>
              <a:t>法流程如</a:t>
            </a:r>
            <a:r>
              <a:rPr lang="zh-CN" altLang="en-US" dirty="0" smtClean="0"/>
              <a:t>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9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468" y="3284244"/>
            <a:ext cx="9820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为了回答这两个问题，比较了四种算法：</a:t>
            </a:r>
            <a:r>
              <a:rPr lang="en-US" altLang="zh-CN" dirty="0" smtClean="0"/>
              <a:t>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。其中</a:t>
            </a:r>
            <a:r>
              <a:rPr lang="en-US" altLang="zh-CN" dirty="0" smtClean="0"/>
              <a:t>CCDE</a:t>
            </a:r>
            <a:r>
              <a:rPr lang="zh-CN" altLang="en-US" dirty="0"/>
              <a:t>没</a:t>
            </a:r>
            <a:r>
              <a:rPr lang="zh-CN" altLang="en-US" dirty="0" smtClean="0"/>
              <a:t>有设置批</a:t>
            </a:r>
            <a:r>
              <a:rPr lang="zh-CN" altLang="en-US" dirty="0"/>
              <a:t>处理循</a:t>
            </a:r>
            <a:r>
              <a:rPr lang="zh-CN" altLang="en-US" dirty="0" smtClean="0"/>
              <a:t>环，</a:t>
            </a:r>
            <a:r>
              <a:rPr lang="en-US" altLang="zh-CN" dirty="0" smtClean="0"/>
              <a:t>LEDE</a:t>
            </a:r>
            <a:r>
              <a:rPr lang="zh-CN" altLang="en-US" dirty="0"/>
              <a:t>算法没有设置子群，在标准</a:t>
            </a:r>
            <a:r>
              <a:rPr lang="en-US" altLang="zh-CN" dirty="0"/>
              <a:t>DE</a:t>
            </a:r>
            <a:r>
              <a:rPr lang="zh-CN" altLang="en-US" dirty="0"/>
              <a:t>中</a:t>
            </a:r>
            <a:r>
              <a:rPr lang="zh-CN" altLang="en-US" dirty="0" smtClean="0"/>
              <a:t>，同样不</a:t>
            </a:r>
            <a:r>
              <a:rPr lang="zh-CN" altLang="en-US" dirty="0"/>
              <a:t>使用批次训练和子</a:t>
            </a:r>
            <a:r>
              <a:rPr lang="zh-CN" altLang="en-US" dirty="0" smtClean="0"/>
              <a:t>群。</a:t>
            </a:r>
            <a:r>
              <a:rPr lang="en-US" altLang="zh-CN" dirty="0"/>
              <a:t> LE</a:t>
            </a:r>
            <a:r>
              <a:rPr lang="zh-CN" altLang="en-US" dirty="0"/>
              <a:t>算法每代需要两次评估（目标和试验向量在当前批次上进行评估），而没有</a:t>
            </a:r>
            <a:r>
              <a:rPr lang="en-US" altLang="zh-CN" dirty="0"/>
              <a:t>LE</a:t>
            </a:r>
            <a:r>
              <a:rPr lang="zh-CN" altLang="en-US" dirty="0"/>
              <a:t>的算法则需要每代进行一次评</a:t>
            </a:r>
            <a:r>
              <a:rPr lang="zh-CN" altLang="en-US" dirty="0" smtClean="0"/>
              <a:t>估。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2530" y="1421933"/>
            <a:ext cx="1003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/>
              <a:t>实验旨在解决以下两个问题：</a:t>
            </a:r>
            <a:endParaRPr lang="en-US" altLang="zh-CN" dirty="0" smtClean="0"/>
          </a:p>
          <a:p>
            <a:pPr indent="457200"/>
            <a:endParaRPr lang="en-US" altLang="zh-CN" dirty="0"/>
          </a:p>
          <a:p>
            <a:pPr indent="457200"/>
            <a:r>
              <a:rPr lang="en-US" altLang="zh-CN" dirty="0" smtClean="0"/>
              <a:t>1</a:t>
            </a:r>
            <a:r>
              <a:rPr lang="zh-CN" altLang="en-US" dirty="0" smtClean="0"/>
              <a:t>、结合使用</a:t>
            </a:r>
            <a:r>
              <a:rPr lang="en-US" altLang="zh-CN" dirty="0" smtClean="0"/>
              <a:t>CC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算法是否比标准的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算法准确度更高？</a:t>
            </a:r>
            <a:endParaRPr lang="en-US" altLang="zh-CN" dirty="0" smtClean="0"/>
          </a:p>
          <a:p>
            <a:pPr indent="457200"/>
            <a:endParaRPr lang="en-US" altLang="zh-CN" dirty="0"/>
          </a:p>
          <a:p>
            <a:pPr indent="457200"/>
            <a:r>
              <a:rPr lang="en-US" altLang="zh-CN" dirty="0" smtClean="0"/>
              <a:t>2</a:t>
            </a:r>
            <a:r>
              <a:rPr lang="zh-CN" altLang="en-US" dirty="0" smtClean="0"/>
              <a:t>、在不降低神经网络准确性的前提下，结合使用</a:t>
            </a:r>
            <a:r>
              <a:rPr lang="en-US" altLang="zh-CN" dirty="0" smtClean="0"/>
              <a:t>LE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算法是否减少了运行的时间？</a:t>
            </a:r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1478070" y="5423553"/>
            <a:ext cx="8818325" cy="889348"/>
            <a:chOff x="1490596" y="5599134"/>
            <a:chExt cx="8818325" cy="889348"/>
          </a:xfrm>
        </p:grpSpPr>
        <p:sp>
          <p:nvSpPr>
            <p:cNvPr id="2" name="椭圆 1"/>
            <p:cNvSpPr/>
            <p:nvPr/>
          </p:nvSpPr>
          <p:spPr>
            <a:xfrm>
              <a:off x="1490596" y="5599134"/>
              <a:ext cx="2048003" cy="876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DE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8319369" y="5599134"/>
              <a:ext cx="1989552" cy="876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LECCDE</a:t>
              </a:r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3841311" y="5599134"/>
              <a:ext cx="1945713" cy="876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LEDE</a:t>
              </a:r>
              <a:endParaRPr lang="zh-CN" altLang="en-US" sz="28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970738" y="5599134"/>
              <a:ext cx="2045919" cy="889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CCDE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2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7238" y="801666"/>
            <a:ext cx="572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数据集介绍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490597" y="3690131"/>
            <a:ext cx="9169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实验涉及以上三个数据</a:t>
            </a:r>
            <a:r>
              <a:rPr lang="zh-CN" altLang="en-US" dirty="0"/>
              <a:t>集，这些数据集来自机器学习中心和智能系统数据集库。基于它们的特征和实例的数量来选择这些数据集，以显示算法相对于所使用的数据集的大小的相对性能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 smtClean="0"/>
              <a:t>其中，威</a:t>
            </a:r>
            <a:r>
              <a:rPr lang="zh-CN" altLang="en-US" dirty="0"/>
              <a:t>斯康星乳腺癌（</a:t>
            </a:r>
            <a:r>
              <a:rPr lang="en-US" altLang="zh-CN" dirty="0"/>
              <a:t>WBC</a:t>
            </a:r>
            <a:r>
              <a:rPr lang="zh-CN" altLang="en-US" dirty="0"/>
              <a:t>）数据集由</a:t>
            </a:r>
            <a:r>
              <a:rPr lang="en-US" altLang="zh-CN" dirty="0"/>
              <a:t>30</a:t>
            </a:r>
            <a:r>
              <a:rPr lang="zh-CN" altLang="en-US" dirty="0"/>
              <a:t>个特征，</a:t>
            </a:r>
            <a:r>
              <a:rPr lang="en-US" altLang="zh-CN" dirty="0"/>
              <a:t>2</a:t>
            </a:r>
            <a:r>
              <a:rPr lang="zh-CN" altLang="en-US" dirty="0"/>
              <a:t>个类和</a:t>
            </a:r>
            <a:r>
              <a:rPr lang="en-US" altLang="zh-CN" dirty="0"/>
              <a:t>569</a:t>
            </a:r>
            <a:r>
              <a:rPr lang="zh-CN" altLang="en-US" dirty="0"/>
              <a:t>个实例组成；癫痫发作识别（</a:t>
            </a:r>
            <a:r>
              <a:rPr lang="en-US" altLang="zh-CN" dirty="0"/>
              <a:t>ESR</a:t>
            </a:r>
            <a:r>
              <a:rPr lang="zh-CN" altLang="en-US" dirty="0"/>
              <a:t>）由</a:t>
            </a:r>
            <a:r>
              <a:rPr lang="en-US" altLang="zh-CN" dirty="0"/>
              <a:t>178</a:t>
            </a:r>
            <a:r>
              <a:rPr lang="zh-CN" altLang="en-US" dirty="0"/>
              <a:t>个特征，</a:t>
            </a:r>
            <a:r>
              <a:rPr lang="en-US" altLang="zh-CN" dirty="0"/>
              <a:t>2</a:t>
            </a:r>
            <a:r>
              <a:rPr lang="zh-CN" altLang="en-US" dirty="0"/>
              <a:t>个类和</a:t>
            </a:r>
            <a:r>
              <a:rPr lang="en-US" altLang="zh-CN" dirty="0"/>
              <a:t>4600</a:t>
            </a:r>
            <a:r>
              <a:rPr lang="zh-CN" altLang="en-US" dirty="0"/>
              <a:t>个实例组</a:t>
            </a:r>
            <a:r>
              <a:rPr lang="zh-CN" altLang="en-US" dirty="0" smtClean="0"/>
              <a:t>成；人</a:t>
            </a:r>
            <a:r>
              <a:rPr lang="zh-CN" altLang="en-US" dirty="0"/>
              <a:t>类活动识别（</a:t>
            </a:r>
            <a:r>
              <a:rPr lang="en-US" altLang="zh-CN" dirty="0"/>
              <a:t>HAR</a:t>
            </a:r>
            <a:r>
              <a:rPr lang="zh-CN" altLang="en-US" dirty="0"/>
              <a:t>）数据</a:t>
            </a:r>
            <a:r>
              <a:rPr lang="zh-CN" altLang="en-US" dirty="0" smtClean="0"/>
              <a:t>集由</a:t>
            </a:r>
            <a:r>
              <a:rPr lang="en-US" altLang="zh-CN" dirty="0" smtClean="0"/>
              <a:t>561</a:t>
            </a:r>
            <a:r>
              <a:rPr lang="zh-CN" altLang="en-US" dirty="0"/>
              <a:t>个特征，</a:t>
            </a:r>
            <a:r>
              <a:rPr lang="en-US" altLang="zh-CN" dirty="0"/>
              <a:t>6</a:t>
            </a:r>
            <a:r>
              <a:rPr lang="zh-CN" altLang="en-US" dirty="0"/>
              <a:t>个类和</a:t>
            </a:r>
            <a:r>
              <a:rPr lang="en-US" altLang="zh-CN" dirty="0"/>
              <a:t>7144</a:t>
            </a:r>
            <a:r>
              <a:rPr lang="zh-CN" altLang="en-US" dirty="0"/>
              <a:t>个实</a:t>
            </a:r>
            <a:r>
              <a:rPr lang="zh-CN" altLang="en-US" dirty="0" smtClean="0"/>
              <a:t>例组成；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90597" y="1483753"/>
          <a:ext cx="8931060" cy="198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212">
                  <a:extLst>
                    <a:ext uri="{9D8B030D-6E8A-4147-A177-3AD203B41FA5}">
                      <a16:colId xmlns:a16="http://schemas.microsoft.com/office/drawing/2014/main" val="52531586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4029290272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183992559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2821625316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2733808338"/>
                    </a:ext>
                  </a:extLst>
                </a:gridCol>
              </a:tblGrid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07561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22423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07174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28406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2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6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3019" y="3670124"/>
            <a:ext cx="8855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对于所有数据集，我们使用固定拓扑完全连接的前馈</a:t>
            </a:r>
            <a:r>
              <a:rPr lang="en-US" altLang="zh-CN" dirty="0"/>
              <a:t>ANN</a:t>
            </a:r>
            <a:r>
              <a:rPr lang="zh-CN" altLang="en-US" dirty="0"/>
              <a:t>和一个隐藏层来执行分类任务</a:t>
            </a:r>
            <a:r>
              <a:rPr lang="zh-CN" altLang="en-US" dirty="0" smtClean="0"/>
              <a:t>。所</a:t>
            </a:r>
            <a:r>
              <a:rPr lang="zh-CN" altLang="en-US" dirty="0"/>
              <a:t>有数据集演化的所有</a:t>
            </a:r>
            <a:r>
              <a:rPr lang="en-US" altLang="zh-CN" dirty="0"/>
              <a:t>ANN</a:t>
            </a:r>
            <a:r>
              <a:rPr lang="zh-CN" altLang="en-US" dirty="0"/>
              <a:t>，隐藏层内的神经元数量保持恒定为</a:t>
            </a:r>
            <a:r>
              <a:rPr lang="en-US" altLang="zh-CN" dirty="0"/>
              <a:t>50</a:t>
            </a:r>
            <a:r>
              <a:rPr lang="zh-CN" altLang="en-US" dirty="0"/>
              <a:t>。 基于</a:t>
            </a:r>
            <a:r>
              <a:rPr lang="en-US" altLang="zh-CN" dirty="0"/>
              <a:t>ANN</a:t>
            </a:r>
            <a:r>
              <a:rPr lang="zh-CN" altLang="en-US" dirty="0"/>
              <a:t>的体系结构和数据集中的特征数量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WBC</a:t>
            </a:r>
            <a:r>
              <a:rPr lang="zh-CN" altLang="en-US" dirty="0"/>
              <a:t>，</a:t>
            </a:r>
            <a:r>
              <a:rPr lang="en-US" altLang="zh-CN" dirty="0"/>
              <a:t>ESR</a:t>
            </a:r>
            <a:r>
              <a:rPr lang="zh-CN" altLang="en-US" dirty="0"/>
              <a:t>和</a:t>
            </a:r>
            <a:r>
              <a:rPr lang="en-US" altLang="zh-CN" dirty="0" smtClean="0"/>
              <a:t>HAR</a:t>
            </a:r>
            <a:r>
              <a:rPr lang="zh-CN" altLang="en-US" dirty="0" smtClean="0"/>
              <a:t>演</a:t>
            </a:r>
            <a:r>
              <a:rPr lang="zh-CN" altLang="en-US" dirty="0"/>
              <a:t>化的参数总数分别为</a:t>
            </a:r>
            <a:r>
              <a:rPr lang="en-US" altLang="zh-CN" dirty="0"/>
              <a:t>1652,9052</a:t>
            </a:r>
            <a:r>
              <a:rPr lang="zh-CN" altLang="en-US" dirty="0"/>
              <a:t>和</a:t>
            </a:r>
            <a:r>
              <a:rPr lang="en-US" altLang="zh-CN" dirty="0"/>
              <a:t>28406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415440" y="1365337"/>
          <a:ext cx="8931060" cy="199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212">
                  <a:extLst>
                    <a:ext uri="{9D8B030D-6E8A-4147-A177-3AD203B41FA5}">
                      <a16:colId xmlns:a16="http://schemas.microsoft.com/office/drawing/2014/main" val="52531586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4029290272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183992559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2821625316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2733808338"/>
                    </a:ext>
                  </a:extLst>
                </a:gridCol>
              </a:tblGrid>
              <a:tr h="5021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07561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22423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07174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28406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2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9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0411" y="2430049"/>
            <a:ext cx="300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实验结果对比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899086" y="3660805"/>
            <a:ext cx="969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实验中每</a:t>
            </a:r>
            <a:r>
              <a:rPr lang="zh-CN" altLang="en-US" dirty="0"/>
              <a:t>个算</a:t>
            </a:r>
            <a:r>
              <a:rPr lang="zh-CN" altLang="en-US" dirty="0" smtClean="0"/>
              <a:t>法运</a:t>
            </a:r>
            <a:r>
              <a:rPr lang="zh-CN" altLang="en-US" dirty="0"/>
              <a:t>行</a:t>
            </a:r>
            <a:r>
              <a:rPr lang="en-US" altLang="zh-CN" dirty="0"/>
              <a:t>20</a:t>
            </a:r>
            <a:r>
              <a:rPr lang="zh-CN" altLang="en-US" dirty="0"/>
              <a:t>次独立运行，并收</a:t>
            </a:r>
            <a:r>
              <a:rPr lang="zh-CN" altLang="en-US" dirty="0" smtClean="0"/>
              <a:t>集结果准确度的中</a:t>
            </a:r>
            <a:r>
              <a:rPr lang="zh-CN" altLang="en-US" dirty="0"/>
              <a:t>位数和方</a:t>
            </a:r>
            <a:r>
              <a:rPr lang="zh-CN" altLang="en-US" dirty="0" smtClean="0"/>
              <a:t>差（ </a:t>
            </a:r>
            <a:r>
              <a:rPr lang="zh-CN" altLang="en-US" dirty="0"/>
              <a:t>所有精</a:t>
            </a:r>
            <a:r>
              <a:rPr lang="zh-CN" altLang="en-US" dirty="0" smtClean="0"/>
              <a:t>度保留两位小数，例如</a:t>
            </a:r>
            <a:r>
              <a:rPr lang="en-US" altLang="zh-CN" dirty="0" smtClean="0"/>
              <a:t>94.74</a:t>
            </a:r>
            <a:r>
              <a:rPr lang="en-US" altLang="zh-CN" dirty="0" smtClean="0">
                <a:solidFill>
                  <a:srgbClr val="000000"/>
                </a:solidFill>
              </a:rPr>
              <a:t>±2.2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94.74</a:t>
            </a:r>
            <a:r>
              <a:rPr lang="zh-CN" altLang="en-US" dirty="0" smtClean="0"/>
              <a:t>表示准确度，</a:t>
            </a:r>
            <a:r>
              <a:rPr lang="en-US" altLang="zh-CN" dirty="0" smtClean="0"/>
              <a:t>2.2</a:t>
            </a:r>
            <a:r>
              <a:rPr lang="zh-CN" altLang="en-US" dirty="0" smtClean="0"/>
              <a:t>表示方差）。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1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9556" y="914400"/>
            <a:ext cx="486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验对比结果（</a:t>
            </a:r>
            <a:r>
              <a:rPr lang="en-US" altLang="zh-CN" sz="2400" dirty="0" smtClean="0"/>
              <a:t>WBC</a:t>
            </a:r>
            <a:r>
              <a:rPr lang="zh-CN" altLang="en-US" sz="2400" dirty="0" smtClean="0"/>
              <a:t>数据集）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310362" y="1490600"/>
          <a:ext cx="9692360" cy="24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72">
                  <a:extLst>
                    <a:ext uri="{9D8B030D-6E8A-4147-A177-3AD203B41FA5}">
                      <a16:colId xmlns:a16="http://schemas.microsoft.com/office/drawing/2014/main" val="288592509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24091047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52979612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3671506935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2705816780"/>
                    </a:ext>
                  </a:extLst>
                </a:gridCol>
              </a:tblGrid>
              <a:tr h="430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t=322s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0618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+mn-lt"/>
                        </a:rPr>
                        <a:t>94.74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±2.2</a:t>
                      </a:r>
                      <a:endParaRPr lang="zh-CN" altLang="en-US" sz="480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97.65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sz="4800" dirty="0" smtClean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95.29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2.12t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22582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95.99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98.82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95.29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1.43t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95297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96.49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97.65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96.47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1.10t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2923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96.24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97.65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95.29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552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52394" y="4196219"/>
            <a:ext cx="9850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 可以看出来</a:t>
            </a:r>
            <a:r>
              <a:rPr lang="zh-CN" altLang="en-US" dirty="0" smtClean="0"/>
              <a:t>采</a:t>
            </a:r>
            <a:r>
              <a:rPr lang="zh-CN" altLang="en-US" dirty="0"/>
              <a:t>用</a:t>
            </a:r>
            <a:r>
              <a:rPr lang="en-US" altLang="zh-CN" dirty="0"/>
              <a:t>LE</a:t>
            </a:r>
            <a:r>
              <a:rPr lang="zh-CN" altLang="en-US" dirty="0"/>
              <a:t>和</a:t>
            </a:r>
            <a:r>
              <a:rPr lang="en-US" altLang="zh-CN" dirty="0"/>
              <a:t>CC</a:t>
            </a:r>
            <a:r>
              <a:rPr lang="zh-CN" altLang="en-US" dirty="0"/>
              <a:t>的算法计算成本较低，运行速度更快。 例如，</a:t>
            </a:r>
            <a:r>
              <a:rPr lang="en-US" altLang="zh-CN" dirty="0"/>
              <a:t>DE</a:t>
            </a:r>
            <a:r>
              <a:rPr lang="zh-CN" altLang="en-US" dirty="0"/>
              <a:t>的运行时间是</a:t>
            </a:r>
            <a:r>
              <a:rPr lang="en-US" altLang="zh-CN" dirty="0"/>
              <a:t>LECCDE</a:t>
            </a:r>
            <a:r>
              <a:rPr lang="zh-CN" altLang="en-US" dirty="0"/>
              <a:t>的两倍多。 </a:t>
            </a:r>
            <a:r>
              <a:rPr lang="zh-CN" altLang="en-US" dirty="0" smtClean="0"/>
              <a:t>即</a:t>
            </a:r>
            <a:r>
              <a:rPr lang="zh-CN" altLang="en-US" dirty="0"/>
              <a:t>使所有算法都针对此数据集运行</a:t>
            </a:r>
            <a:r>
              <a:rPr lang="en-US" altLang="zh-CN" dirty="0"/>
              <a:t>50000</a:t>
            </a:r>
            <a:r>
              <a:rPr lang="zh-CN" altLang="en-US" dirty="0"/>
              <a:t>个</a:t>
            </a:r>
            <a:r>
              <a:rPr lang="en-US" altLang="zh-CN" dirty="0"/>
              <a:t>FE</a:t>
            </a:r>
            <a:r>
              <a:rPr lang="zh-CN" altLang="en-US" dirty="0"/>
              <a:t>，</a:t>
            </a:r>
            <a:r>
              <a:rPr lang="en-US" altLang="zh-CN" dirty="0"/>
              <a:t>LE</a:t>
            </a:r>
            <a:r>
              <a:rPr lang="zh-CN" altLang="en-US" dirty="0"/>
              <a:t>的算法也会对比整个训练实例集小四倍的批次执行评估。 然而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CCDE</a:t>
            </a:r>
            <a:r>
              <a:rPr lang="zh-CN" altLang="en-US" dirty="0"/>
              <a:t>在整个数据集上运行，因此</a:t>
            </a:r>
            <a:r>
              <a:rPr lang="en-US" altLang="zh-CN" dirty="0"/>
              <a:t>CC</a:t>
            </a:r>
            <a:r>
              <a:rPr lang="zh-CN" altLang="en-US" dirty="0"/>
              <a:t>似乎改善了其运行时间，这可能是由于每个子</a:t>
            </a:r>
            <a:r>
              <a:rPr lang="zh-CN" altLang="en-US" dirty="0" smtClean="0"/>
              <a:t>群内向量计算的减少。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8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9556" y="914400"/>
            <a:ext cx="486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验对比结果（</a:t>
            </a:r>
            <a:r>
              <a:rPr lang="en-US" altLang="zh-CN" sz="2400" dirty="0" smtClean="0"/>
              <a:t>ESR</a:t>
            </a:r>
            <a:r>
              <a:rPr lang="zh-CN" altLang="en-US" sz="2400" dirty="0" smtClean="0"/>
              <a:t>数据集）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310362" y="1703542"/>
          <a:ext cx="9692360" cy="24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72">
                  <a:extLst>
                    <a:ext uri="{9D8B030D-6E8A-4147-A177-3AD203B41FA5}">
                      <a16:colId xmlns:a16="http://schemas.microsoft.com/office/drawing/2014/main" val="288592509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240910479"/>
                    </a:ext>
                  </a:extLst>
                </a:gridCol>
                <a:gridCol w="2052738">
                  <a:extLst>
                    <a:ext uri="{9D8B030D-6E8A-4147-A177-3AD203B41FA5}">
                      <a16:colId xmlns:a16="http://schemas.microsoft.com/office/drawing/2014/main" val="52979612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671506935"/>
                    </a:ext>
                  </a:extLst>
                </a:gridCol>
                <a:gridCol w="1808618">
                  <a:extLst>
                    <a:ext uri="{9D8B030D-6E8A-4147-A177-3AD203B41FA5}">
                      <a16:colId xmlns:a16="http://schemas.microsoft.com/office/drawing/2014/main" val="2705816780"/>
                    </a:ext>
                  </a:extLst>
                </a:gridCol>
              </a:tblGrid>
              <a:tr h="430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t=2970s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0618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+mn-lt"/>
                        </a:rPr>
                        <a:t>90.50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±1.3</a:t>
                      </a:r>
                      <a:endParaRPr lang="zh-CN" altLang="en-US" sz="480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89.86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±1.2</a:t>
                      </a:r>
                      <a:endParaRPr lang="zh-CN" altLang="en-US" sz="4800" dirty="0" smtClean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89.57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2.66t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22582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92.89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92.25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91.30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1.26t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95297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93.94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93.33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92.17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2.05t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2923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93.98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92.65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91.88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552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10362" y="4371584"/>
            <a:ext cx="9682619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上表格显</a:t>
            </a:r>
            <a:r>
              <a:rPr lang="zh-CN" altLang="en-US" dirty="0"/>
              <a:t>示了从</a:t>
            </a:r>
            <a:r>
              <a:rPr lang="en-US" altLang="zh-CN" dirty="0"/>
              <a:t>ESR</a:t>
            </a:r>
            <a:r>
              <a:rPr lang="zh-CN" altLang="en-US" dirty="0"/>
              <a:t>数据集中获得的结果</a:t>
            </a:r>
            <a:r>
              <a:rPr lang="zh-CN" altLang="en-US" dirty="0" smtClean="0"/>
              <a:t>。可以看出来，相比于其他算法而言，</a:t>
            </a:r>
            <a:r>
              <a:rPr lang="en-US" altLang="zh-CN" dirty="0" smtClean="0"/>
              <a:t>CCDE</a:t>
            </a:r>
            <a:r>
              <a:rPr lang="zh-CN" altLang="en-US" dirty="0"/>
              <a:t>似乎表现出更好的性</a:t>
            </a:r>
            <a:r>
              <a:rPr lang="zh-CN" altLang="en-US" dirty="0" smtClean="0"/>
              <a:t>能，而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跟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的准确度相差很小。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20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9556" y="914400"/>
            <a:ext cx="486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验对比结果（</a:t>
            </a:r>
            <a:r>
              <a:rPr lang="en-US" altLang="zh-CN" sz="2400" dirty="0" smtClean="0"/>
              <a:t>HAR</a:t>
            </a:r>
            <a:r>
              <a:rPr lang="zh-CN" altLang="en-US" sz="2400" dirty="0" smtClean="0"/>
              <a:t>数据集）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310362" y="1703542"/>
          <a:ext cx="9692360" cy="24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72">
                  <a:extLst>
                    <a:ext uri="{9D8B030D-6E8A-4147-A177-3AD203B41FA5}">
                      <a16:colId xmlns:a16="http://schemas.microsoft.com/office/drawing/2014/main" val="288592509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240910479"/>
                    </a:ext>
                  </a:extLst>
                </a:gridCol>
                <a:gridCol w="2052738">
                  <a:extLst>
                    <a:ext uri="{9D8B030D-6E8A-4147-A177-3AD203B41FA5}">
                      <a16:colId xmlns:a16="http://schemas.microsoft.com/office/drawing/2014/main" val="52979612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671506935"/>
                    </a:ext>
                  </a:extLst>
                </a:gridCol>
                <a:gridCol w="1808618">
                  <a:extLst>
                    <a:ext uri="{9D8B030D-6E8A-4147-A177-3AD203B41FA5}">
                      <a16:colId xmlns:a16="http://schemas.microsoft.com/office/drawing/2014/main" val="2705816780"/>
                    </a:ext>
                  </a:extLst>
                </a:gridCol>
              </a:tblGrid>
              <a:tr h="430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t=6530s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0618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+mn-lt"/>
                        </a:rPr>
                        <a:t>70.06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±2.9</a:t>
                      </a:r>
                      <a:endParaRPr lang="zh-CN" altLang="en-US" sz="480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70.06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±2.7</a:t>
                      </a:r>
                      <a:endParaRPr lang="zh-CN" altLang="en-US" sz="4800" dirty="0" smtClean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68.38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4.75t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22582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77.50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77.99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76.96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1.28t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95297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94.01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92.72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92.40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2923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93.58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93.19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92.16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552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10362" y="4371584"/>
            <a:ext cx="9682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在此数据集上</a:t>
            </a:r>
            <a:r>
              <a:rPr lang="zh-CN" altLang="en-US" dirty="0" smtClean="0"/>
              <a:t>，可以观察到使</a:t>
            </a:r>
            <a:r>
              <a:rPr lang="zh-CN" altLang="en-US" dirty="0"/>
              <a:t>用</a:t>
            </a:r>
            <a:r>
              <a:rPr lang="en-US" altLang="zh-CN" dirty="0"/>
              <a:t>CC</a:t>
            </a:r>
            <a:r>
              <a:rPr lang="zh-CN" altLang="en-US" dirty="0"/>
              <a:t>方案</a:t>
            </a:r>
            <a:r>
              <a:rPr lang="zh-CN" altLang="en-US" dirty="0" smtClean="0"/>
              <a:t>时准</a:t>
            </a:r>
            <a:r>
              <a:rPr lang="zh-CN" altLang="en-US" dirty="0"/>
              <a:t>确</a:t>
            </a:r>
            <a:r>
              <a:rPr lang="zh-CN" altLang="en-US" dirty="0" smtClean="0"/>
              <a:t>性的显著改</a:t>
            </a:r>
            <a:r>
              <a:rPr lang="zh-CN" altLang="en-US" dirty="0"/>
              <a:t>进。 </a:t>
            </a:r>
            <a:r>
              <a:rPr lang="en-US" altLang="zh-CN" dirty="0"/>
              <a:t>CCDE</a:t>
            </a:r>
            <a:r>
              <a:rPr lang="zh-CN" altLang="en-US" dirty="0"/>
              <a:t>和</a:t>
            </a:r>
            <a:r>
              <a:rPr lang="en-US" altLang="zh-CN" dirty="0"/>
              <a:t>LECCDE</a:t>
            </a:r>
            <a:r>
              <a:rPr lang="zh-CN" altLang="en-US" dirty="0"/>
              <a:t>的性能比不使用</a:t>
            </a:r>
            <a:r>
              <a:rPr lang="en-US" altLang="zh-CN" dirty="0"/>
              <a:t>CC</a:t>
            </a:r>
            <a:r>
              <a:rPr lang="zh-CN" altLang="en-US" dirty="0"/>
              <a:t>的算法好大约</a:t>
            </a:r>
            <a:r>
              <a:rPr lang="en-US" altLang="zh-CN" dirty="0"/>
              <a:t>15-20</a:t>
            </a:r>
            <a:r>
              <a:rPr lang="zh-CN" altLang="en-US" dirty="0"/>
              <a:t>％。 此外，</a:t>
            </a:r>
            <a:r>
              <a:rPr lang="en-US" altLang="zh-CN" dirty="0"/>
              <a:t>CCDE</a:t>
            </a:r>
            <a:r>
              <a:rPr lang="zh-CN" altLang="en-US" dirty="0"/>
              <a:t>似乎略好于</a:t>
            </a:r>
            <a:r>
              <a:rPr lang="en-US" altLang="zh-CN" dirty="0"/>
              <a:t>LECCDE</a:t>
            </a:r>
            <a:r>
              <a:rPr lang="zh-CN" altLang="en-US" dirty="0"/>
              <a:t>。另一方面，我们观察到使用</a:t>
            </a:r>
            <a:r>
              <a:rPr lang="en-US" altLang="zh-CN" dirty="0"/>
              <a:t>LE</a:t>
            </a:r>
            <a:r>
              <a:rPr lang="zh-CN" altLang="en-US" dirty="0"/>
              <a:t>方案时显着的运行时改进。 </a:t>
            </a:r>
            <a:r>
              <a:rPr lang="en-US" altLang="zh-CN" dirty="0"/>
              <a:t>LE</a:t>
            </a:r>
            <a:r>
              <a:rPr lang="zh-CN" altLang="en-US" dirty="0"/>
              <a:t>方案的算法运行速度比不使用</a:t>
            </a:r>
            <a:r>
              <a:rPr lang="en-US" altLang="zh-CN" dirty="0"/>
              <a:t>LE</a:t>
            </a:r>
            <a:r>
              <a:rPr lang="zh-CN" altLang="en-US" dirty="0"/>
              <a:t>的算法快</a:t>
            </a:r>
            <a:r>
              <a:rPr lang="en-US" altLang="zh-CN" dirty="0"/>
              <a:t>4</a:t>
            </a:r>
            <a:r>
              <a:rPr lang="zh-CN" altLang="en-US" dirty="0"/>
              <a:t>倍（</a:t>
            </a:r>
            <a:r>
              <a:rPr lang="en-US" altLang="zh-CN" dirty="0"/>
              <a:t>t = 6530</a:t>
            </a:r>
            <a:r>
              <a:rPr lang="zh-CN" altLang="en-US" dirty="0"/>
              <a:t>秒）。 此外</a:t>
            </a:r>
            <a:r>
              <a:rPr lang="zh-CN" altLang="en-US" dirty="0" smtClean="0"/>
              <a:t>，还可以看出来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产生最小的方差。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39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9556" y="914400"/>
            <a:ext cx="486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验对比结果（</a:t>
            </a:r>
            <a:r>
              <a:rPr lang="en-US" altLang="zh-CN" sz="2400" dirty="0" smtClean="0"/>
              <a:t>HAR</a:t>
            </a:r>
            <a:r>
              <a:rPr lang="zh-CN" altLang="en-US" sz="2400" dirty="0" smtClean="0"/>
              <a:t>数据集）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310362" y="1703542"/>
          <a:ext cx="9692360" cy="24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72">
                  <a:extLst>
                    <a:ext uri="{9D8B030D-6E8A-4147-A177-3AD203B41FA5}">
                      <a16:colId xmlns:a16="http://schemas.microsoft.com/office/drawing/2014/main" val="288592509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240910479"/>
                    </a:ext>
                  </a:extLst>
                </a:gridCol>
                <a:gridCol w="2052738">
                  <a:extLst>
                    <a:ext uri="{9D8B030D-6E8A-4147-A177-3AD203B41FA5}">
                      <a16:colId xmlns:a16="http://schemas.microsoft.com/office/drawing/2014/main" val="52979612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671506935"/>
                    </a:ext>
                  </a:extLst>
                </a:gridCol>
                <a:gridCol w="1808618">
                  <a:extLst>
                    <a:ext uri="{9D8B030D-6E8A-4147-A177-3AD203B41FA5}">
                      <a16:colId xmlns:a16="http://schemas.microsoft.com/office/drawing/2014/main" val="2705816780"/>
                    </a:ext>
                  </a:extLst>
                </a:gridCol>
              </a:tblGrid>
              <a:tr h="430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t=6530s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0618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+mn-lt"/>
                        </a:rPr>
                        <a:t>70.06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±2.9</a:t>
                      </a:r>
                      <a:endParaRPr lang="zh-CN" altLang="en-US" sz="480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70.06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±2.7</a:t>
                      </a:r>
                      <a:endParaRPr lang="zh-CN" altLang="en-US" sz="4800" dirty="0" smtClean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68.38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4.75t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22582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77.50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77.99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76.96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1.28t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95297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94.01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92.72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92.40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2923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93.58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93.19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92.16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552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10362" y="4371584"/>
            <a:ext cx="9682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在此数据集上</a:t>
            </a:r>
            <a:r>
              <a:rPr lang="zh-CN" altLang="en-US" dirty="0" smtClean="0"/>
              <a:t>，可以观察到使</a:t>
            </a:r>
            <a:r>
              <a:rPr lang="zh-CN" altLang="en-US" dirty="0"/>
              <a:t>用</a:t>
            </a:r>
            <a:r>
              <a:rPr lang="en-US" altLang="zh-CN" dirty="0"/>
              <a:t>CC</a:t>
            </a:r>
            <a:r>
              <a:rPr lang="zh-CN" altLang="en-US" dirty="0"/>
              <a:t>方案</a:t>
            </a:r>
            <a:r>
              <a:rPr lang="zh-CN" altLang="en-US" dirty="0" smtClean="0"/>
              <a:t>时准</a:t>
            </a:r>
            <a:r>
              <a:rPr lang="zh-CN" altLang="en-US" dirty="0"/>
              <a:t>确</a:t>
            </a:r>
            <a:r>
              <a:rPr lang="zh-CN" altLang="en-US" dirty="0" smtClean="0"/>
              <a:t>性的显著改</a:t>
            </a:r>
            <a:r>
              <a:rPr lang="zh-CN" altLang="en-US" dirty="0"/>
              <a:t>进。 </a:t>
            </a:r>
            <a:r>
              <a:rPr lang="en-US" altLang="zh-CN" dirty="0"/>
              <a:t>CCDE</a:t>
            </a:r>
            <a:r>
              <a:rPr lang="zh-CN" altLang="en-US" dirty="0"/>
              <a:t>和</a:t>
            </a:r>
            <a:r>
              <a:rPr lang="en-US" altLang="zh-CN" dirty="0"/>
              <a:t>LECCDE</a:t>
            </a:r>
            <a:r>
              <a:rPr lang="zh-CN" altLang="en-US" dirty="0"/>
              <a:t>的性能比不使用</a:t>
            </a:r>
            <a:r>
              <a:rPr lang="en-US" altLang="zh-CN" dirty="0"/>
              <a:t>CC</a:t>
            </a:r>
            <a:r>
              <a:rPr lang="zh-CN" altLang="en-US" dirty="0"/>
              <a:t>的算法好大约</a:t>
            </a:r>
            <a:r>
              <a:rPr lang="en-US" altLang="zh-CN" dirty="0"/>
              <a:t>15-20</a:t>
            </a:r>
            <a:r>
              <a:rPr lang="zh-CN" altLang="en-US" dirty="0"/>
              <a:t>％。 此外，</a:t>
            </a:r>
            <a:r>
              <a:rPr lang="en-US" altLang="zh-CN" dirty="0"/>
              <a:t>CCDE</a:t>
            </a:r>
            <a:r>
              <a:rPr lang="zh-CN" altLang="en-US" dirty="0"/>
              <a:t>似乎略好于</a:t>
            </a:r>
            <a:r>
              <a:rPr lang="en-US" altLang="zh-CN" dirty="0"/>
              <a:t>LECCDE</a:t>
            </a:r>
            <a:r>
              <a:rPr lang="zh-CN" altLang="en-US" dirty="0"/>
              <a:t>。另一方面，我们观察到使用</a:t>
            </a:r>
            <a:r>
              <a:rPr lang="en-US" altLang="zh-CN" dirty="0"/>
              <a:t>LE</a:t>
            </a:r>
            <a:r>
              <a:rPr lang="zh-CN" altLang="en-US" dirty="0"/>
              <a:t>方案时显着的运行时改进。 </a:t>
            </a:r>
            <a:r>
              <a:rPr lang="en-US" altLang="zh-CN" dirty="0"/>
              <a:t>LE</a:t>
            </a:r>
            <a:r>
              <a:rPr lang="zh-CN" altLang="en-US" dirty="0"/>
              <a:t>方案的算法运行速度比不使用</a:t>
            </a:r>
            <a:r>
              <a:rPr lang="en-US" altLang="zh-CN" dirty="0"/>
              <a:t>LE</a:t>
            </a:r>
            <a:r>
              <a:rPr lang="zh-CN" altLang="en-US" dirty="0"/>
              <a:t>的算法快</a:t>
            </a:r>
            <a:r>
              <a:rPr lang="en-US" altLang="zh-CN" dirty="0"/>
              <a:t>4</a:t>
            </a:r>
            <a:r>
              <a:rPr lang="zh-CN" altLang="en-US" dirty="0"/>
              <a:t>倍（</a:t>
            </a:r>
            <a:r>
              <a:rPr lang="en-US" altLang="zh-CN" dirty="0"/>
              <a:t>t = 6530</a:t>
            </a:r>
            <a:r>
              <a:rPr lang="zh-CN" altLang="en-US" dirty="0"/>
              <a:t>秒）。 此外</a:t>
            </a:r>
            <a:r>
              <a:rPr lang="zh-CN" altLang="en-US" dirty="0" smtClean="0"/>
              <a:t>，还可以看出来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产生最小的方差。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7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146" y="570833"/>
            <a:ext cx="286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实验结果对</a:t>
            </a:r>
            <a:r>
              <a:rPr lang="zh-CN" altLang="en-US" sz="2400" dirty="0" smtClean="0"/>
              <a:t>比分析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166983" y="1184608"/>
            <a:ext cx="6196206" cy="4589890"/>
            <a:chOff x="6392452" y="570833"/>
            <a:chExt cx="5853827" cy="421256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8900" y="570833"/>
              <a:ext cx="5260931" cy="4187748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6392452" y="1201189"/>
              <a:ext cx="400110" cy="35573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/>
                <a:t>运行时</a:t>
              </a:r>
              <a:r>
                <a:rPr lang="zh-CN" altLang="en-US" sz="1400" dirty="0" smtClean="0"/>
                <a:t>间的增长倍率（</a:t>
              </a:r>
              <a:r>
                <a:rPr lang="en-US" altLang="zh-CN" sz="1400" dirty="0" smtClean="0"/>
                <a:t>XLECCDE</a:t>
              </a:r>
              <a:r>
                <a:rPr lang="zh-CN" altLang="en-US" sz="1400" dirty="0" smtClean="0"/>
                <a:t>）</a:t>
              </a:r>
              <a:endParaRPr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361107" y="4475621"/>
              <a:ext cx="885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数据集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34497" y="1330016"/>
            <a:ext cx="5607488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 smtClean="0"/>
              <a:t>右图全面比较了</a:t>
            </a:r>
            <a:r>
              <a:rPr lang="en-US" altLang="zh-CN" dirty="0" smtClean="0"/>
              <a:t>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在三个数据集的运行时间（横轴表示数据集，竖轴表示相对于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算法运行时间的倍率）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09444" y="2892203"/>
            <a:ext cx="5570273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 smtClean="0"/>
              <a:t>可以看出来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算法在各个数据集中的表现是相当稳定的。另一方面，当实例的增加时，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算法的运行时间明显增加，这是因为</a:t>
            </a:r>
            <a:r>
              <a:rPr lang="en-US" altLang="zh-CN" dirty="0" smtClean="0"/>
              <a:t>LE</a:t>
            </a:r>
            <a:r>
              <a:rPr lang="zh-CN" altLang="en-US" dirty="0" smtClean="0"/>
              <a:t>算法在实例数目比较大的数据集中，其执行评估的数目和在较少数量的数据集中执行评估的数目相同，这在总的运行时间上就产生了较大的优势。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4402" y="751360"/>
            <a:ext cx="10179857" cy="374044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/>
              <a:t>问题的提出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0125" y="1343025"/>
            <a:ext cx="10477500" cy="370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5375" y="1485900"/>
            <a:ext cx="8963025" cy="444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7413" y="1343025"/>
            <a:ext cx="9133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现</a:t>
            </a:r>
            <a:r>
              <a:rPr lang="zh-CN" altLang="en-US" dirty="0"/>
              <a:t>实世界</a:t>
            </a:r>
            <a:r>
              <a:rPr lang="zh-CN" altLang="en-US" dirty="0" smtClean="0"/>
              <a:t>的许多控</a:t>
            </a:r>
            <a:r>
              <a:rPr lang="zh-CN" altLang="en-US" dirty="0"/>
              <a:t>制和分类任务涉及大</a:t>
            </a:r>
            <a:r>
              <a:rPr lang="zh-CN" altLang="en-US" dirty="0" smtClean="0"/>
              <a:t>量</a:t>
            </a:r>
            <a:r>
              <a:rPr lang="zh-CN" altLang="en-US" dirty="0"/>
              <a:t>特</a:t>
            </a:r>
            <a:r>
              <a:rPr lang="zh-CN" altLang="en-US" dirty="0" smtClean="0"/>
              <a:t>征</a:t>
            </a:r>
            <a:r>
              <a:rPr lang="zh-CN" altLang="en-US" dirty="0"/>
              <a:t>，</a:t>
            </a:r>
            <a:r>
              <a:rPr lang="zh-CN" altLang="en-US" dirty="0" smtClean="0"/>
              <a:t>当</a:t>
            </a:r>
            <a:r>
              <a:rPr lang="zh-CN" altLang="en-US" dirty="0"/>
              <a:t>人工神经网络（</a:t>
            </a:r>
            <a:r>
              <a:rPr lang="en-US" altLang="zh-CN" dirty="0"/>
              <a:t>ANN</a:t>
            </a:r>
            <a:r>
              <a:rPr lang="zh-CN" altLang="en-US" dirty="0"/>
              <a:t>）用于建模这些任务时，网络架构往往很大。神经进化是一种优化人工神经网络的有效方</a:t>
            </a:r>
            <a:r>
              <a:rPr lang="zh-CN" altLang="en-US" dirty="0" smtClean="0"/>
              <a:t>法；然</a:t>
            </a:r>
            <a:r>
              <a:rPr lang="zh-CN" altLang="en-US" dirty="0"/>
              <a:t>而，在使用直接编码的高维网络的情况下，存在两个瓶颈使得它们的应用具有挑战性。首先，经典的进化算法往往不能很好地扩展搜索大型参数空</a:t>
            </a:r>
            <a:r>
              <a:rPr lang="zh-CN" altLang="en-US" dirty="0" smtClean="0"/>
              <a:t>间；第</a:t>
            </a:r>
            <a:r>
              <a:rPr lang="zh-CN" altLang="en-US" dirty="0"/>
              <a:t>二，对大量训练实例的网络评估通常是耗时的。在这项工作中</a:t>
            </a:r>
            <a:r>
              <a:rPr lang="zh-CN" altLang="en-US" dirty="0" smtClean="0"/>
              <a:t>，论文提</a:t>
            </a:r>
            <a:r>
              <a:rPr lang="zh-CN" altLang="en-US" dirty="0"/>
              <a:t>出了一种称为有限评估协同协</a:t>
            </a:r>
            <a:r>
              <a:rPr lang="zh-CN" altLang="en-US" dirty="0" smtClean="0"/>
              <a:t>同差</a:t>
            </a:r>
            <a:r>
              <a:rPr lang="zh-CN" altLang="en-US" dirty="0"/>
              <a:t>异进化算法（</a:t>
            </a:r>
            <a:r>
              <a:rPr lang="en-US" altLang="zh-CN" dirty="0"/>
              <a:t>LECCDE</a:t>
            </a:r>
            <a:r>
              <a:rPr lang="zh-CN" altLang="en-US" dirty="0"/>
              <a:t>）的方法来优化高维人工神经网络。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7413" y="4047729"/>
            <a:ext cx="91338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论文所</a:t>
            </a:r>
            <a:r>
              <a:rPr lang="zh-CN" altLang="en-US" dirty="0"/>
              <a:t>提出的方法旨在使用合作协</a:t>
            </a:r>
            <a:r>
              <a:rPr lang="zh-CN" altLang="en-US" dirty="0" smtClean="0"/>
              <a:t>同</a:t>
            </a:r>
            <a:r>
              <a:rPr lang="zh-CN" altLang="en-US" dirty="0"/>
              <a:t>进</a:t>
            </a:r>
            <a:r>
              <a:rPr lang="zh-CN" altLang="en-US" dirty="0" smtClean="0"/>
              <a:t>化和差</a:t>
            </a:r>
            <a:r>
              <a:rPr lang="zh-CN" altLang="en-US" dirty="0"/>
              <a:t>异进化算法优化不同亚群中每个突触后神经元的突触前权重，并采用</a:t>
            </a:r>
            <a:r>
              <a:rPr lang="zh-CN" altLang="en-US" dirty="0" smtClean="0"/>
              <a:t>有限制的</a:t>
            </a:r>
            <a:r>
              <a:rPr lang="zh-CN" altLang="en-US" dirty="0"/>
              <a:t>评估方</a:t>
            </a:r>
            <a:r>
              <a:rPr lang="zh-CN" altLang="en-US" dirty="0" smtClean="0"/>
              <a:t>案（适应度评估是基于少量实例进行的适应性评估）。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52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146" y="570833"/>
            <a:ext cx="286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实验结果对</a:t>
            </a:r>
            <a:r>
              <a:rPr lang="zh-CN" altLang="en-US" sz="2400" dirty="0" smtClean="0"/>
              <a:t>比分析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4470" y="1914399"/>
            <a:ext cx="5796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 smtClean="0"/>
              <a:t>右图显</a:t>
            </a:r>
            <a:r>
              <a:rPr lang="zh-CN" altLang="en-US" dirty="0"/>
              <a:t>示</a:t>
            </a:r>
            <a:r>
              <a:rPr lang="zh-CN" altLang="en-US" dirty="0" smtClean="0"/>
              <a:t>了使用</a:t>
            </a:r>
            <a:r>
              <a:rPr lang="en-US" altLang="zh-CN" dirty="0" smtClean="0"/>
              <a:t>LECCDE</a:t>
            </a:r>
            <a:r>
              <a:rPr lang="zh-CN" altLang="en-US" dirty="0"/>
              <a:t>执</a:t>
            </a:r>
            <a:r>
              <a:rPr lang="zh-CN" altLang="en-US" dirty="0" smtClean="0"/>
              <a:t>行优化的过程中，在</a:t>
            </a:r>
            <a:r>
              <a:rPr lang="en-US" altLang="zh-CN" dirty="0" smtClean="0"/>
              <a:t>ANN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、</a:t>
            </a:r>
            <a:r>
              <a:rPr lang="en-US" altLang="zh-CN" dirty="0"/>
              <a:t>V</a:t>
            </a:r>
            <a:r>
              <a:rPr lang="en-US" altLang="zh-CN" dirty="0" smtClean="0"/>
              <a:t>alidation</a:t>
            </a:r>
            <a:r>
              <a:rPr lang="zh-CN" altLang="en-US" dirty="0" smtClean="0"/>
              <a:t>和</a:t>
            </a:r>
            <a:r>
              <a:rPr lang="en-US" altLang="zh-CN" dirty="0"/>
              <a:t>T</a:t>
            </a:r>
            <a:r>
              <a:rPr lang="en-US" altLang="zh-CN" dirty="0" smtClean="0"/>
              <a:t>est</a:t>
            </a:r>
            <a:r>
              <a:rPr lang="zh-CN" altLang="en-US" dirty="0" smtClean="0"/>
              <a:t>集上</a:t>
            </a:r>
            <a:r>
              <a:rPr lang="zh-CN" altLang="en-US" dirty="0"/>
              <a:t>的准确性趋势</a:t>
            </a:r>
            <a:r>
              <a:rPr lang="zh-CN" altLang="en-US" dirty="0" smtClean="0"/>
              <a:t>（为了能清楚表示，</a:t>
            </a:r>
            <a:r>
              <a:rPr lang="en-US" altLang="zh-CN" dirty="0" smtClean="0"/>
              <a:t>y</a:t>
            </a:r>
            <a:r>
              <a:rPr lang="zh-CN" altLang="en-US" dirty="0"/>
              <a:t>轴</a:t>
            </a:r>
            <a:r>
              <a:rPr lang="zh-CN" altLang="en-US" dirty="0" smtClean="0"/>
              <a:t>上仅显</a:t>
            </a:r>
            <a:r>
              <a:rPr lang="zh-CN" altLang="en-US" dirty="0"/>
              <a:t>示范</a:t>
            </a:r>
            <a:r>
              <a:rPr lang="zh-CN" altLang="en-US" dirty="0" smtClean="0"/>
              <a:t>围</a:t>
            </a:r>
            <a:r>
              <a:rPr lang="en-US" altLang="zh-CN" dirty="0"/>
              <a:t>[</a:t>
            </a:r>
            <a:r>
              <a:rPr lang="en-US" altLang="zh-CN" dirty="0" smtClean="0"/>
              <a:t>0.8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1]</a:t>
            </a:r>
            <a:r>
              <a:rPr lang="zh-CN" altLang="en-US" dirty="0" smtClean="0"/>
              <a:t>）</a:t>
            </a:r>
            <a:r>
              <a:rPr lang="zh-CN" altLang="en-US" dirty="0"/>
              <a:t>。 从</a:t>
            </a:r>
            <a:r>
              <a:rPr lang="zh-CN" altLang="en-US" dirty="0" smtClean="0"/>
              <a:t>该运行结果中</a:t>
            </a:r>
            <a:r>
              <a:rPr lang="zh-CN" altLang="en-US" dirty="0"/>
              <a:t>收集的数据表明</a:t>
            </a:r>
            <a:r>
              <a:rPr lang="zh-CN" altLang="en-US" dirty="0" smtClean="0"/>
              <a:t>，</a:t>
            </a:r>
            <a:r>
              <a:rPr lang="en-US" altLang="zh-CN" dirty="0"/>
              <a:t>Training</a:t>
            </a:r>
            <a:r>
              <a:rPr lang="zh-CN" altLang="en-US" dirty="0" smtClean="0"/>
              <a:t>数</a:t>
            </a:r>
            <a:r>
              <a:rPr lang="zh-CN" altLang="en-US" dirty="0"/>
              <a:t>据的准确性几乎总是最高的。 </a:t>
            </a:r>
            <a:r>
              <a:rPr lang="en-US" altLang="zh-CN" dirty="0"/>
              <a:t>Test</a:t>
            </a:r>
            <a:r>
              <a:rPr lang="zh-CN" altLang="en-US" dirty="0" smtClean="0"/>
              <a:t>数</a:t>
            </a:r>
            <a:r>
              <a:rPr lang="zh-CN" altLang="en-US" dirty="0"/>
              <a:t>据的准确性结果严格遵</a:t>
            </a:r>
            <a:r>
              <a:rPr lang="zh-CN" altLang="en-US" dirty="0" smtClean="0"/>
              <a:t>循</a:t>
            </a:r>
            <a:r>
              <a:rPr lang="en-US" altLang="zh-CN" dirty="0"/>
              <a:t>Validation</a:t>
            </a:r>
            <a:r>
              <a:rPr lang="zh-CN" altLang="en-US" dirty="0" smtClean="0"/>
              <a:t>准</a:t>
            </a:r>
            <a:r>
              <a:rPr lang="zh-CN" altLang="en-US" dirty="0"/>
              <a:t>确性，并</a:t>
            </a:r>
            <a:r>
              <a:rPr lang="zh-CN" altLang="en-US" dirty="0" smtClean="0"/>
              <a:t>且某些代甚</a:t>
            </a:r>
            <a:r>
              <a:rPr lang="zh-CN" altLang="en-US" dirty="0"/>
              <a:t>至更高。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30110" y="1175735"/>
            <a:ext cx="5949365" cy="4843398"/>
            <a:chOff x="6242636" y="1200787"/>
            <a:chExt cx="5949365" cy="484339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3367" y="1236566"/>
              <a:ext cx="5748633" cy="437874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661733" y="5615312"/>
              <a:ext cx="530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代</a:t>
              </a:r>
              <a:endParaRPr lang="zh-CN" altLang="en-US" sz="1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2636" y="1200787"/>
              <a:ext cx="2842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精准度</a:t>
              </a:r>
              <a:endParaRPr lang="zh-CN" altLang="en-US" sz="14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6753" y="5488984"/>
              <a:ext cx="868392" cy="555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64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146" y="570833"/>
            <a:ext cx="286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实验结果对</a:t>
            </a:r>
            <a:r>
              <a:rPr lang="zh-CN" altLang="en-US" sz="2400" dirty="0" smtClean="0"/>
              <a:t>比分析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55596" y="1621220"/>
            <a:ext cx="57963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右图显</a:t>
            </a:r>
            <a:r>
              <a:rPr lang="zh-CN" altLang="en-US" dirty="0"/>
              <a:t>示了在单次运行</a:t>
            </a:r>
            <a:r>
              <a:rPr lang="zh-CN" altLang="en-US" dirty="0" smtClean="0"/>
              <a:t>中，四</a:t>
            </a:r>
            <a:r>
              <a:rPr lang="zh-CN" altLang="en-US" dirty="0"/>
              <a:t>种算</a:t>
            </a:r>
            <a:r>
              <a:rPr lang="zh-CN" altLang="en-US" dirty="0" smtClean="0"/>
              <a:t>法演</a:t>
            </a:r>
            <a:r>
              <a:rPr lang="zh-CN" altLang="en-US" dirty="0"/>
              <a:t>化过程</a:t>
            </a:r>
            <a:r>
              <a:rPr lang="zh-CN" altLang="en-US" dirty="0" smtClean="0"/>
              <a:t>中精准度的</a:t>
            </a:r>
            <a:r>
              <a:rPr lang="zh-CN" altLang="en-US" dirty="0"/>
              <a:t>变化</a:t>
            </a:r>
            <a:r>
              <a:rPr lang="zh-CN" altLang="en-US" dirty="0" smtClean="0"/>
              <a:t>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轴仅</a:t>
            </a:r>
            <a:r>
              <a:rPr lang="zh-CN" altLang="en-US" dirty="0"/>
              <a:t>显示范围</a:t>
            </a:r>
            <a:r>
              <a:rPr lang="en-US" altLang="zh-CN" dirty="0"/>
              <a:t>[0.6-1]</a:t>
            </a:r>
            <a:r>
              <a:rPr lang="zh-CN" altLang="en-US" dirty="0"/>
              <a:t>）。 首先，代表</a:t>
            </a:r>
            <a:r>
              <a:rPr lang="en-US" altLang="zh-CN" dirty="0"/>
              <a:t>LEDE</a:t>
            </a:r>
            <a:r>
              <a:rPr lang="zh-CN" altLang="en-US" dirty="0"/>
              <a:t>和</a:t>
            </a:r>
            <a:r>
              <a:rPr lang="en-US" altLang="zh-CN" dirty="0"/>
              <a:t>LECCDE</a:t>
            </a:r>
            <a:r>
              <a:rPr lang="zh-CN" altLang="en-US" dirty="0"/>
              <a:t>结果的线比其他算法的线短，因为它</a:t>
            </a:r>
            <a:r>
              <a:rPr lang="zh-CN" altLang="en-US" dirty="0" smtClean="0"/>
              <a:t>们消耗的</a:t>
            </a:r>
            <a:r>
              <a:rPr lang="en-US" altLang="zh-CN" dirty="0" smtClean="0"/>
              <a:t>FE</a:t>
            </a:r>
            <a:r>
              <a:rPr lang="zh-CN" altLang="en-US" dirty="0" smtClean="0"/>
              <a:t>与 半代的相同）</a:t>
            </a:r>
            <a:r>
              <a:rPr lang="zh-CN" altLang="en-US" dirty="0"/>
              <a:t>。 还</a:t>
            </a:r>
            <a:r>
              <a:rPr lang="zh-CN" altLang="en-US" dirty="0" smtClean="0"/>
              <a:t>观</a:t>
            </a:r>
            <a:r>
              <a:rPr lang="zh-CN" altLang="en-US" dirty="0"/>
              <a:t>察</a:t>
            </a:r>
            <a:r>
              <a:rPr lang="zh-CN" altLang="en-US" dirty="0" smtClean="0"/>
              <a:t>到相对于</a:t>
            </a:r>
            <a:r>
              <a:rPr lang="en-US" altLang="zh-CN" dirty="0" smtClean="0"/>
              <a:t>DE</a:t>
            </a:r>
            <a:r>
              <a:rPr lang="zh-CN" altLang="en-US" dirty="0" smtClean="0"/>
              <a:t>而言，</a:t>
            </a:r>
            <a:r>
              <a:rPr lang="en-US" altLang="zh-CN" dirty="0" smtClean="0"/>
              <a:t>LEDE</a:t>
            </a:r>
            <a:r>
              <a:rPr lang="zh-CN" altLang="en-US" dirty="0"/>
              <a:t>在验证准确性和收敛速度方面提高</a:t>
            </a:r>
            <a:r>
              <a:rPr lang="zh-CN" altLang="en-US" dirty="0" smtClean="0"/>
              <a:t>了</a:t>
            </a:r>
            <a:r>
              <a:rPr lang="en-US" altLang="zh-CN" dirty="0" smtClean="0"/>
              <a:t>; </a:t>
            </a:r>
            <a:r>
              <a:rPr lang="zh-CN" altLang="en-US" dirty="0"/>
              <a:t>然而，它受益于人口中缺乏多样性（人口规模为</a:t>
            </a:r>
            <a:r>
              <a:rPr lang="en-US" altLang="zh-CN" dirty="0"/>
              <a:t>20</a:t>
            </a:r>
            <a:r>
              <a:rPr lang="zh-CN" altLang="en-US" dirty="0"/>
              <a:t>），这使得它在大约</a:t>
            </a:r>
            <a:r>
              <a:rPr lang="en-US" altLang="zh-CN" dirty="0"/>
              <a:t>80000 FE</a:t>
            </a:r>
            <a:r>
              <a:rPr lang="zh-CN" altLang="en-US" dirty="0"/>
              <a:t>消耗后无法找到更好的解决方案。 另一方面，</a:t>
            </a:r>
            <a:r>
              <a:rPr lang="en-US" altLang="zh-CN" dirty="0"/>
              <a:t>CCDE</a:t>
            </a:r>
            <a:r>
              <a:rPr lang="zh-CN" altLang="en-US" dirty="0"/>
              <a:t>似</a:t>
            </a:r>
            <a:r>
              <a:rPr lang="zh-CN" altLang="en-US" dirty="0" smtClean="0"/>
              <a:t>乎不受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中早</a:t>
            </a:r>
            <a:r>
              <a:rPr lang="zh-CN" altLang="en-US" dirty="0"/>
              <a:t>期收敛问题的影响，而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提</a:t>
            </a:r>
            <a:r>
              <a:rPr lang="zh-CN" altLang="en-US" dirty="0"/>
              <a:t>高了</a:t>
            </a:r>
            <a:r>
              <a:rPr lang="en-US" altLang="zh-CN" dirty="0"/>
              <a:t>CCDE</a:t>
            </a:r>
            <a:r>
              <a:rPr lang="zh-CN" altLang="en-US" dirty="0"/>
              <a:t>的速度。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264284" y="1182992"/>
            <a:ext cx="5827050" cy="4673687"/>
            <a:chOff x="6201654" y="1182992"/>
            <a:chExt cx="5827050" cy="46736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840" y="1182992"/>
              <a:ext cx="5493938" cy="441834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61979" y="5601341"/>
              <a:ext cx="466725" cy="19050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912675" y="5548902"/>
              <a:ext cx="682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一代</a:t>
              </a:r>
              <a:endParaRPr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01654" y="1315233"/>
              <a:ext cx="2367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精准度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1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146" y="570833"/>
            <a:ext cx="286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验总</a:t>
            </a:r>
            <a:r>
              <a:rPr lang="zh-CN" altLang="en-US" sz="2400" dirty="0"/>
              <a:t>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394840" y="1696376"/>
            <a:ext cx="9440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/>
              <a:t>总而言之</a:t>
            </a:r>
            <a:r>
              <a:rPr lang="zh-CN" altLang="en-US" dirty="0" smtClean="0"/>
              <a:t>，以上的实验可以回答之前提出的两个问题：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）在大型数据</a:t>
            </a:r>
            <a:r>
              <a:rPr lang="zh-CN" altLang="en-US" dirty="0" smtClean="0"/>
              <a:t>集或</a:t>
            </a:r>
            <a:r>
              <a:rPr lang="zh-CN" altLang="en-US" dirty="0"/>
              <a:t>人口规模较</a:t>
            </a:r>
            <a:r>
              <a:rPr lang="zh-CN" altLang="en-US" dirty="0" smtClean="0"/>
              <a:t>大中，在</a:t>
            </a:r>
            <a:r>
              <a:rPr lang="en-US" altLang="zh-CN" dirty="0" smtClean="0"/>
              <a:t>ANN</a:t>
            </a:r>
            <a:r>
              <a:rPr lang="zh-CN" altLang="en-US" dirty="0" smtClean="0"/>
              <a:t>中使用启</a:t>
            </a:r>
            <a:r>
              <a:rPr lang="zh-CN" altLang="en-US" dirty="0"/>
              <a:t>发</a:t>
            </a:r>
            <a:r>
              <a:rPr lang="zh-CN" altLang="en-US" dirty="0" smtClean="0"/>
              <a:t>式</a:t>
            </a:r>
            <a:r>
              <a:rPr lang="en-US" altLang="zh-CN" dirty="0" smtClean="0"/>
              <a:t>CC</a:t>
            </a:r>
            <a:r>
              <a:rPr lang="zh-CN" altLang="en-US" dirty="0"/>
              <a:t>方案演化，实现了比标准</a:t>
            </a:r>
            <a:r>
              <a:rPr lang="en-US" altLang="zh-CN" dirty="0"/>
              <a:t>DE</a:t>
            </a:r>
            <a:r>
              <a:rPr lang="zh-CN" altLang="en-US" dirty="0"/>
              <a:t>算法演化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ANN</a:t>
            </a:r>
            <a:r>
              <a:rPr lang="zh-CN" altLang="en-US" dirty="0" smtClean="0"/>
              <a:t>更</a:t>
            </a:r>
            <a:r>
              <a:rPr lang="zh-CN" altLang="en-US" dirty="0"/>
              <a:t>好的分</a:t>
            </a:r>
            <a:r>
              <a:rPr lang="zh-CN" altLang="en-US" dirty="0" smtClean="0"/>
              <a:t>类</a:t>
            </a:r>
            <a:r>
              <a:rPr lang="zh-CN" altLang="en-US" dirty="0"/>
              <a:t>精准度</a:t>
            </a:r>
            <a:r>
              <a:rPr lang="en-US" altLang="zh-CN" dirty="0" smtClean="0"/>
              <a:t>;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）三个数据集上的所有实</a:t>
            </a:r>
            <a:r>
              <a:rPr lang="zh-CN" altLang="en-US" dirty="0" smtClean="0"/>
              <a:t>验，</a:t>
            </a:r>
            <a:r>
              <a:rPr lang="zh-CN" altLang="en-US" dirty="0"/>
              <a:t>表明应用于</a:t>
            </a:r>
            <a:r>
              <a:rPr lang="en-US" altLang="zh-CN" dirty="0"/>
              <a:t>DE</a:t>
            </a:r>
            <a:r>
              <a:rPr lang="zh-CN" altLang="en-US" dirty="0"/>
              <a:t>的</a:t>
            </a:r>
            <a:r>
              <a:rPr lang="en-US" altLang="zh-CN" dirty="0"/>
              <a:t>LE</a:t>
            </a:r>
            <a:r>
              <a:rPr lang="zh-CN" altLang="en-US" dirty="0"/>
              <a:t>方案大大减少了算法的运行时间，而不会导致演</a:t>
            </a:r>
            <a:r>
              <a:rPr lang="zh-CN" altLang="en-US" dirty="0" smtClean="0"/>
              <a:t>化时候</a:t>
            </a:r>
            <a:r>
              <a:rPr lang="en-US" altLang="zh-CN" dirty="0" smtClean="0"/>
              <a:t>ANN</a:t>
            </a:r>
            <a:r>
              <a:rPr lang="zh-CN" altLang="en-US" dirty="0"/>
              <a:t>的分</a:t>
            </a:r>
            <a:r>
              <a:rPr lang="zh-CN" altLang="en-US" dirty="0" smtClean="0"/>
              <a:t>类</a:t>
            </a:r>
            <a:r>
              <a:rPr lang="zh-CN" altLang="en-US" dirty="0"/>
              <a:t>精准</a:t>
            </a:r>
            <a:r>
              <a:rPr lang="zh-CN" altLang="en-US" dirty="0" smtClean="0"/>
              <a:t>度的降低。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5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146" y="570833"/>
            <a:ext cx="286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验改进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94840" y="1721428"/>
            <a:ext cx="9440174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/>
              <a:t>通过进</a:t>
            </a:r>
            <a:r>
              <a:rPr lang="zh-CN" altLang="en-US" dirty="0" smtClean="0"/>
              <a:t>行准确度分</a:t>
            </a:r>
            <a:r>
              <a:rPr lang="zh-CN" altLang="en-US" dirty="0"/>
              <a:t>析可以实现改善结果的另一种可能性。在这项工作中</a:t>
            </a:r>
            <a:r>
              <a:rPr lang="zh-CN" altLang="en-US" dirty="0" smtClean="0"/>
              <a:t>，</a:t>
            </a:r>
            <a:r>
              <a:rPr lang="zh-CN" altLang="en-US" dirty="0"/>
              <a:t>论</a:t>
            </a:r>
            <a:r>
              <a:rPr lang="zh-CN" altLang="en-US" dirty="0" smtClean="0"/>
              <a:t>文中没</a:t>
            </a:r>
            <a:r>
              <a:rPr lang="zh-CN" altLang="en-US" dirty="0"/>
              <a:t>有试验</a:t>
            </a:r>
            <a:r>
              <a:rPr lang="en-US" altLang="zh-CN" dirty="0"/>
              <a:t>DE</a:t>
            </a:r>
            <a:r>
              <a:rPr lang="zh-CN" altLang="en-US" dirty="0"/>
              <a:t>算法的策略和参数设</a:t>
            </a:r>
            <a:r>
              <a:rPr lang="zh-CN" altLang="en-US" dirty="0" smtClean="0"/>
              <a:t>置，这里可以进行改进。还</a:t>
            </a:r>
            <a:r>
              <a:rPr lang="zh-CN" altLang="en-US" dirty="0"/>
              <a:t>可以研究自适应参数控制方法以提高结果的性能，因为这些方法可以在搜索过程中调整探索</a:t>
            </a:r>
            <a:r>
              <a:rPr lang="zh-CN" altLang="en-US" dirty="0" smtClean="0"/>
              <a:t>和</a:t>
            </a:r>
            <a:r>
              <a:rPr lang="zh-CN" altLang="en-US" dirty="0"/>
              <a:t>开发</a:t>
            </a:r>
            <a:r>
              <a:rPr lang="zh-CN" altLang="en-US" dirty="0" smtClean="0"/>
              <a:t>之</a:t>
            </a:r>
            <a:r>
              <a:rPr lang="zh-CN" altLang="en-US" dirty="0"/>
              <a:t>间的平</a:t>
            </a:r>
            <a:r>
              <a:rPr lang="zh-CN" altLang="en-US" dirty="0" smtClean="0"/>
              <a:t>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0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41" y="2901433"/>
            <a:ext cx="21771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束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7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1328" y="842738"/>
            <a:ext cx="969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该论文中提出用“有限评估协同合作差分进化”的方法来优化高纬度的人工神经网络，其进化策略主要涉及以下几个算法：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32115" y="1609145"/>
            <a:ext cx="9631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、（</a:t>
            </a:r>
            <a:r>
              <a:rPr lang="en-US" altLang="zh-CN" dirty="0"/>
              <a:t> Limited </a:t>
            </a:r>
            <a:r>
              <a:rPr lang="en-US" altLang="zh-CN" dirty="0" smtClean="0"/>
              <a:t>Evaluation/LE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LE/LEEA</a:t>
            </a:r>
            <a:r>
              <a:rPr lang="zh-CN" altLang="en-US" dirty="0" smtClean="0"/>
              <a:t>算法：神经进化的</a:t>
            </a:r>
            <a:r>
              <a:rPr lang="en-US" altLang="zh-CN" dirty="0" smtClean="0"/>
              <a:t>fitness evaluation</a:t>
            </a:r>
            <a:r>
              <a:rPr lang="zh-CN" altLang="en-US" dirty="0" smtClean="0"/>
              <a:t>计算量很大，因此该算法进行计算量的优。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、（</a:t>
            </a:r>
            <a:r>
              <a:rPr lang="en-US" altLang="zh-CN" dirty="0"/>
              <a:t> Cooperative </a:t>
            </a:r>
            <a:r>
              <a:rPr lang="en-US" altLang="zh-CN" dirty="0" smtClean="0"/>
              <a:t>Co-evolutionary/CC </a:t>
            </a:r>
            <a:r>
              <a:rPr lang="zh-CN" altLang="en-US" dirty="0" smtClean="0"/>
              <a:t>）合作协同进化算法：用启发式的方法分解高维度的神经网络，分解成一个个较小的子问题。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、（</a:t>
            </a:r>
            <a:r>
              <a:rPr lang="en-US" altLang="zh-CN" dirty="0"/>
              <a:t> Differential </a:t>
            </a:r>
            <a:r>
              <a:rPr lang="en-US" altLang="zh-CN" dirty="0" smtClean="0"/>
              <a:t>Evolution/DE </a:t>
            </a:r>
            <a:r>
              <a:rPr lang="zh-CN" altLang="en-US" dirty="0" smtClean="0"/>
              <a:t>）差分进化</a:t>
            </a:r>
            <a:r>
              <a:rPr lang="zh-CN" altLang="en-US" dirty="0"/>
              <a:t>算法：用于求解多维空间中整体最优解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3728" y="5538924"/>
            <a:ext cx="982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提出的对</a:t>
            </a:r>
            <a:r>
              <a:rPr lang="zh-CN" altLang="en-US" dirty="0"/>
              <a:t>比实验</a:t>
            </a:r>
            <a:r>
              <a:rPr lang="zh-CN" altLang="en-US" dirty="0" smtClean="0"/>
              <a:t>：对</a:t>
            </a:r>
            <a:r>
              <a:rPr lang="en-US" altLang="zh-CN" dirty="0" smtClean="0"/>
              <a:t>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四种算法在三个不同的数据集上的优化结果进行对比。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728" y="3764295"/>
            <a:ext cx="1003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两个主要问题：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、结合使用</a:t>
            </a:r>
            <a:r>
              <a:rPr lang="en-US" altLang="zh-CN" dirty="0" smtClean="0"/>
              <a:t>CC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算法是否比标准的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算法准确度更高？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、在不降低神经网络准确性的前提下，结合使用</a:t>
            </a:r>
            <a:r>
              <a:rPr lang="en-US" altLang="zh-CN" dirty="0" smtClean="0"/>
              <a:t>LE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算法是否减少了运行的时间？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0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2426" y="2781300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优化模型一：</a:t>
            </a:r>
            <a:r>
              <a:rPr lang="en-US" altLang="zh-CN" sz="2800" dirty="0"/>
              <a:t>LEEA</a:t>
            </a:r>
            <a:r>
              <a:rPr lang="zh-CN" altLang="en-US" sz="280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7793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348" y="496389"/>
            <a:ext cx="2884251" cy="374044"/>
          </a:xfrm>
        </p:spPr>
        <p:txBody>
          <a:bodyPr>
            <a:noAutofit/>
          </a:bodyPr>
          <a:lstStyle/>
          <a:p>
            <a:r>
              <a:rPr lang="zh-CN" altLang="en-US" sz="1800" b="1" dirty="0" smtClean="0"/>
              <a:t>优化模型一：</a:t>
            </a:r>
            <a:r>
              <a:rPr lang="en-US" altLang="zh-CN" sz="1800" b="1" dirty="0" smtClean="0"/>
              <a:t>LEEA</a:t>
            </a:r>
            <a:r>
              <a:rPr lang="zh-CN" altLang="en-US" sz="1800" b="1" dirty="0" smtClean="0"/>
              <a:t>算法</a:t>
            </a:r>
            <a:endParaRPr lang="zh-CN" altLang="en-US" sz="1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54759" y="1181709"/>
            <a:ext cx="10720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该限制评估是在整个训练数据的一小部分中进行的，因此我们需要跟踪在之前的个体中表现比较好的个体。</a:t>
            </a:r>
            <a:r>
              <a:rPr lang="en-US" altLang="zh-CN" dirty="0" smtClean="0"/>
              <a:t>LE</a:t>
            </a:r>
            <a:r>
              <a:rPr lang="zh-CN" altLang="en-US" dirty="0" smtClean="0"/>
              <a:t>算法旨在通过考虑父母的适应度来调整后代的评估，其有性和无性繁殖的规则如下：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51" y="2544900"/>
            <a:ext cx="5131152" cy="15979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58240" y="4676503"/>
            <a:ext cx="93704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上面两个式子中，第一个公式是无性繁殖的规则，第二个是有性繁殖的规则。其中</a:t>
            </a:r>
            <a:r>
              <a:rPr lang="en-US" altLang="zh-CN" dirty="0" smtClean="0"/>
              <a:t>f’</a:t>
            </a:r>
            <a:r>
              <a:rPr lang="zh-CN" altLang="en-US" dirty="0" smtClean="0"/>
              <a:t>是后代调整后的适应度，</a:t>
            </a:r>
            <a:r>
              <a:rPr lang="en-US" altLang="zh-CN" dirty="0" smtClean="0"/>
              <a:t>f</a:t>
            </a:r>
            <a:r>
              <a:rPr lang="en-US" altLang="zh-CN" sz="1100" dirty="0" smtClean="0"/>
              <a:t>parent</a:t>
            </a:r>
            <a:r>
              <a:rPr lang="zh-CN" altLang="en-US" dirty="0" smtClean="0"/>
              <a:t>是其父母的适应度，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是后代在当前训练过程中的实际适应度，</a:t>
            </a:r>
            <a:r>
              <a:rPr lang="en-US" altLang="zh-CN" dirty="0" smtClean="0"/>
              <a:t>decay</a:t>
            </a:r>
            <a:r>
              <a:rPr lang="zh-CN" altLang="en-US" dirty="0" smtClean="0"/>
              <a:t>是一个常数，用来调整各部分占的比重。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5762" y="6428960"/>
            <a:ext cx="10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详见论文</a:t>
            </a:r>
            <a:r>
              <a:rPr lang="en-US" altLang="zh-CN" dirty="0" smtClean="0"/>
              <a:t>《</a:t>
            </a:r>
            <a:r>
              <a:rPr lang="en-US" altLang="zh-CN" dirty="0"/>
              <a:t>Simple Evolutionary Optimization Can Rival Stochastic Gradient Descent in Neural Networks》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15762" y="6428960"/>
            <a:ext cx="10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详见论文</a:t>
            </a:r>
            <a:r>
              <a:rPr lang="en-US" altLang="zh-CN" dirty="0" smtClean="0"/>
              <a:t>《</a:t>
            </a:r>
            <a:r>
              <a:rPr lang="en-US" altLang="zh-CN" dirty="0"/>
              <a:t>Simple Evolutionary Optimization Can Rival Stochastic Gradient Descent in Neural Networks》</a:t>
            </a:r>
            <a:endParaRPr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92348" y="496389"/>
            <a:ext cx="2884251" cy="374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/>
              <a:t>优化模型一：</a:t>
            </a:r>
            <a:r>
              <a:rPr lang="en-US" altLang="zh-CN" sz="1800" b="1" dirty="0" smtClean="0"/>
              <a:t>LEEA</a:t>
            </a:r>
            <a:r>
              <a:rPr lang="zh-CN" altLang="en-US" sz="1800" b="1" dirty="0" smtClean="0"/>
              <a:t>算法</a:t>
            </a:r>
            <a:endParaRPr lang="zh-CN" altLang="en-US" sz="1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38225" y="952500"/>
            <a:ext cx="103822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论文中算法的流程是：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gen &lt; maxGen</a:t>
            </a:r>
            <a:r>
              <a:rPr lang="zh-CN" altLang="en-US" dirty="0" smtClean="0"/>
              <a:t>时：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选择训练实例中的一个</a:t>
            </a:r>
            <a:r>
              <a:rPr lang="en-US" altLang="zh-CN" dirty="0"/>
              <a:t>mini-batch 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评估种群数量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基于继承的适应度来修改适应度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使用比例选择算子</a:t>
            </a:r>
            <a:r>
              <a:rPr lang="en-US" altLang="zh-CN" dirty="0"/>
              <a:t>(roulette wheel </a:t>
            </a:r>
            <a:r>
              <a:rPr lang="en-US" altLang="zh-CN" dirty="0" smtClean="0"/>
              <a:t>selection)</a:t>
            </a:r>
            <a:r>
              <a:rPr lang="zh-CN" altLang="en-US" dirty="0" smtClean="0"/>
              <a:t>选择父代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创建后代</a:t>
            </a:r>
            <a:r>
              <a:rPr lang="en-US" altLang="zh-CN" dirty="0" smtClean="0"/>
              <a:t>--</a:t>
            </a:r>
            <a:r>
              <a:rPr lang="zh-CN" altLang="en-US" dirty="0"/>
              <a:t>具有均匀交叉（无突变）的有性繁殖或具有均匀分</a:t>
            </a:r>
            <a:r>
              <a:rPr lang="zh-CN" altLang="en-US" dirty="0" smtClean="0"/>
              <a:t>布（有突变）的</a:t>
            </a:r>
            <a:r>
              <a:rPr lang="zh-CN" altLang="en-US" dirty="0"/>
              <a:t>无性繁</a:t>
            </a:r>
            <a:r>
              <a:rPr lang="zh-CN" altLang="en-US" dirty="0" smtClean="0"/>
              <a:t>殖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通过乘以衰减常数来降低最大突</a:t>
            </a:r>
            <a:r>
              <a:rPr lang="zh-CN" altLang="en-US" dirty="0" smtClean="0"/>
              <a:t>变率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gen = gen</a:t>
            </a:r>
            <a:r>
              <a:rPr lang="en-US" altLang="zh-CN" dirty="0"/>
              <a:t> </a:t>
            </a:r>
            <a:r>
              <a:rPr lang="en-US" altLang="zh-CN" dirty="0" smtClean="0"/>
              <a:t>+ 1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结束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323975" y="5180767"/>
            <a:ext cx="999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smtClean="0"/>
              <a:t>Tip:</a:t>
            </a:r>
            <a:r>
              <a:rPr lang="zh-CN" altLang="en-US" dirty="0" smtClean="0"/>
              <a:t>为</a:t>
            </a:r>
            <a:r>
              <a:rPr lang="zh-CN" altLang="en-US" dirty="0"/>
              <a:t>了更好地利用并行计算资源，</a:t>
            </a:r>
            <a:r>
              <a:rPr lang="en-US" altLang="zh-CN" dirty="0" smtClean="0"/>
              <a:t>SGD</a:t>
            </a:r>
            <a:r>
              <a:rPr lang="zh-CN" altLang="en-US" dirty="0" smtClean="0"/>
              <a:t>才用了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LEEA</a:t>
            </a:r>
            <a:r>
              <a:rPr lang="zh-CN" altLang="en-US" dirty="0"/>
              <a:t>则采用这</a:t>
            </a:r>
            <a:r>
              <a:rPr lang="zh-CN" altLang="en-US" dirty="0" smtClean="0"/>
              <a:t>些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来</a:t>
            </a:r>
            <a:r>
              <a:rPr lang="zh-CN" altLang="en-US" dirty="0"/>
              <a:t>实现更稳定的人口动态。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496389"/>
            <a:ext cx="3839103" cy="244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8100" y="3000375"/>
            <a:ext cx="527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优化模型二：</a:t>
            </a:r>
            <a:r>
              <a:rPr lang="en-US" altLang="zh-CN" sz="2800" dirty="0"/>
              <a:t> </a:t>
            </a:r>
            <a:r>
              <a:rPr lang="zh-CN" altLang="en-US" sz="2800" dirty="0"/>
              <a:t>合作协同进化算法</a:t>
            </a:r>
          </a:p>
        </p:txBody>
      </p:sp>
    </p:spTree>
    <p:extLst>
      <p:ext uri="{BB962C8B-B14F-4D97-AF65-F5344CB8AC3E}">
        <p14:creationId xmlns:p14="http://schemas.microsoft.com/office/powerpoint/2010/main" val="3511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392348" y="496389"/>
            <a:ext cx="3512902" cy="374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/>
              <a:t>优化模型</a:t>
            </a:r>
            <a:r>
              <a:rPr lang="zh-CN" altLang="en-US" sz="1800" b="1" dirty="0"/>
              <a:t>二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合作协同进化算法</a:t>
            </a:r>
            <a:endParaRPr lang="zh-CN" altLang="en-US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33450" y="1076325"/>
            <a:ext cx="1040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虽然问题的维数增加，但进化算法的性能趋于降</a:t>
            </a:r>
            <a:r>
              <a:rPr lang="zh-CN" altLang="en-US" dirty="0" smtClean="0"/>
              <a:t>低。因此提</a:t>
            </a:r>
            <a:r>
              <a:rPr lang="zh-CN" altLang="en-US" dirty="0"/>
              <a:t>出了</a:t>
            </a:r>
            <a:r>
              <a:rPr lang="en-US" altLang="zh-CN" dirty="0" smtClean="0"/>
              <a:t>CC</a:t>
            </a:r>
            <a:r>
              <a:rPr lang="zh-CN" altLang="en-US" dirty="0" smtClean="0"/>
              <a:t>方法，</a:t>
            </a:r>
            <a:r>
              <a:rPr lang="zh-CN" altLang="en-US" dirty="0"/>
              <a:t>使用分而治之策略将进化算法扩展到更高维度</a:t>
            </a:r>
            <a:r>
              <a:rPr lang="zh-CN" altLang="en-US" dirty="0" smtClean="0"/>
              <a:t>。在</a:t>
            </a:r>
            <a:r>
              <a:rPr lang="en-US" altLang="zh-CN" dirty="0"/>
              <a:t>CC</a:t>
            </a:r>
            <a:r>
              <a:rPr lang="zh-CN" altLang="en-US" dirty="0"/>
              <a:t>中，大规模问题的</a:t>
            </a:r>
            <a:r>
              <a:rPr lang="zh-CN" altLang="en-US" dirty="0" smtClean="0"/>
              <a:t>子群被</a:t>
            </a:r>
            <a:r>
              <a:rPr lang="zh-CN" altLang="en-US" dirty="0"/>
              <a:t>分解并分配给多个子群体，这些子</a:t>
            </a:r>
            <a:r>
              <a:rPr lang="zh-CN" altLang="en-US" dirty="0" smtClean="0"/>
              <a:t>群是</a:t>
            </a:r>
            <a:r>
              <a:rPr lang="zh-CN" altLang="en-US" dirty="0"/>
              <a:t>分开进化的。 协同进化中的合作</a:t>
            </a:r>
            <a:r>
              <a:rPr lang="zh-CN" altLang="en-US" dirty="0" smtClean="0"/>
              <a:t>在适应度评</a:t>
            </a:r>
            <a:r>
              <a:rPr lang="zh-CN" altLang="en-US" dirty="0"/>
              <a:t>估期间出现，其中</a:t>
            </a:r>
            <a:r>
              <a:rPr lang="zh-CN" altLang="en-US" dirty="0" smtClean="0"/>
              <a:t>子群被</a:t>
            </a:r>
            <a:r>
              <a:rPr lang="zh-CN" altLang="en-US" dirty="0"/>
              <a:t>合并在一起以将全</a:t>
            </a:r>
            <a:r>
              <a:rPr lang="zh-CN" altLang="en-US" dirty="0" smtClean="0"/>
              <a:t>局适应度分</a:t>
            </a:r>
            <a:r>
              <a:rPr lang="zh-CN" altLang="en-US" dirty="0"/>
              <a:t>数分配给候选解决方案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52550" y="3036543"/>
            <a:ext cx="56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合作协同进化有三个很重要的方面：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297367" y="2821126"/>
            <a:ext cx="6818183" cy="3783116"/>
            <a:chOff x="3297367" y="2821126"/>
            <a:chExt cx="6818183" cy="3783116"/>
          </a:xfrm>
        </p:grpSpPr>
        <p:sp>
          <p:nvSpPr>
            <p:cNvPr id="6" name="椭圆 5"/>
            <p:cNvSpPr/>
            <p:nvPr/>
          </p:nvSpPr>
          <p:spPr>
            <a:xfrm>
              <a:off x="3297367" y="4712684"/>
              <a:ext cx="17145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问题分解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743575" y="2821126"/>
              <a:ext cx="17145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合作协同进化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401050" y="4712684"/>
              <a:ext cx="17145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子群共同适应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759192" y="5080242"/>
              <a:ext cx="17145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子群进化</a:t>
              </a:r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9" idx="3"/>
              <a:endCxn id="6" idx="7"/>
            </p:cNvCxnSpPr>
            <p:nvPr/>
          </p:nvCxnSpPr>
          <p:spPr>
            <a:xfrm flipH="1">
              <a:off x="4760784" y="4121941"/>
              <a:ext cx="1233874" cy="813928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4"/>
              <a:endCxn id="12" idx="0"/>
            </p:cNvCxnSpPr>
            <p:nvPr/>
          </p:nvCxnSpPr>
          <p:spPr>
            <a:xfrm>
              <a:off x="6600825" y="4345126"/>
              <a:ext cx="15617" cy="735116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5"/>
              <a:endCxn id="10" idx="1"/>
            </p:cNvCxnSpPr>
            <p:nvPr/>
          </p:nvCxnSpPr>
          <p:spPr>
            <a:xfrm>
              <a:off x="7206992" y="4121941"/>
              <a:ext cx="1445141" cy="813928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006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449498" y="496389"/>
            <a:ext cx="3512902" cy="374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/>
              <a:t>优化模型二：</a:t>
            </a:r>
            <a:r>
              <a:rPr lang="zh-CN" altLang="en-US" sz="1800" b="1" dirty="0"/>
              <a:t>合作协同进化算法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62250" y="1426113"/>
            <a:ext cx="89725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通过将</a:t>
            </a:r>
            <a:r>
              <a:rPr lang="en-US" altLang="zh-CN" dirty="0"/>
              <a:t>D</a:t>
            </a:r>
            <a:r>
              <a:rPr lang="zh-CN" altLang="en-US" dirty="0"/>
              <a:t>维问题分成</a:t>
            </a:r>
            <a:r>
              <a:rPr lang="en-US" altLang="zh-CN" dirty="0"/>
              <a:t>D</a:t>
            </a:r>
            <a:r>
              <a:rPr lang="zh-CN" altLang="en-US" dirty="0"/>
              <a:t>个</a:t>
            </a:r>
            <a:r>
              <a:rPr lang="zh-CN" altLang="en-US" dirty="0" smtClean="0"/>
              <a:t>子组件，并每</a:t>
            </a:r>
            <a:r>
              <a:rPr lang="zh-CN" altLang="en-US" dirty="0"/>
              <a:t>个子组件（维度）分配给一个子群，可以生成子群的最大数量。或者，可以任意选择每个子群中的子组件的数量</a:t>
            </a:r>
            <a:r>
              <a:rPr lang="zh-CN" altLang="en-US" dirty="0" smtClean="0"/>
              <a:t>，通</a:t>
            </a:r>
            <a:r>
              <a:rPr lang="zh-CN" altLang="en-US" dirty="0"/>
              <a:t>过减少每个子组的维度来使进化优化过程易于管理。但是对于解决不可分离的问题，任意分配子组件可能都不是有效的。理想情况</a:t>
            </a:r>
            <a:r>
              <a:rPr lang="zh-CN" altLang="en-US" dirty="0" smtClean="0"/>
              <a:t>下</a:t>
            </a:r>
            <a:r>
              <a:rPr lang="zh-CN" altLang="en-US" dirty="0"/>
              <a:t>，</a:t>
            </a:r>
            <a:r>
              <a:rPr lang="zh-CN" altLang="en-US" dirty="0" smtClean="0"/>
              <a:t>应</a:t>
            </a:r>
            <a:r>
              <a:rPr lang="zh-CN" altLang="en-US" dirty="0"/>
              <a:t>该​​最小化不同子群体中子组件之间的相互依赖性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如果已知子组件的相互依赖性，则可以基于</a:t>
            </a:r>
            <a:r>
              <a:rPr lang="zh-CN" altLang="en-US" dirty="0" smtClean="0"/>
              <a:t>该内容分</a:t>
            </a:r>
            <a:r>
              <a:rPr lang="zh-CN" altLang="en-US" dirty="0"/>
              <a:t>解问题。这也涉及问题的可分离</a:t>
            </a:r>
            <a:r>
              <a:rPr lang="zh-CN" altLang="en-US" dirty="0" smtClean="0"/>
              <a:t>性：如</a:t>
            </a:r>
            <a:r>
              <a:rPr lang="zh-CN" altLang="en-US" dirty="0"/>
              <a:t>果问题是可分的，那么问题可以分解为可分离的子组</a:t>
            </a:r>
            <a:r>
              <a:rPr lang="zh-CN" altLang="en-US" dirty="0" smtClean="0"/>
              <a:t>件；反之，则</a:t>
            </a:r>
            <a:r>
              <a:rPr lang="zh-CN" altLang="en-US" dirty="0"/>
              <a:t>可以使用自动方法来识别子组件的交互。</a:t>
            </a:r>
          </a:p>
        </p:txBody>
      </p:sp>
      <p:sp>
        <p:nvSpPr>
          <p:cNvPr id="6" name="椭圆 5"/>
          <p:cNvSpPr/>
          <p:nvPr/>
        </p:nvSpPr>
        <p:spPr>
          <a:xfrm>
            <a:off x="419206" y="2324100"/>
            <a:ext cx="1742217" cy="846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问题分解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94024" y="4811843"/>
            <a:ext cx="1711925" cy="90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子群进化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2250" y="5172075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可以通过使用各种进化算法（包括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算法）</a:t>
            </a:r>
            <a:r>
              <a:rPr lang="zh-CN" altLang="en-US" dirty="0"/>
              <a:t>来执行子组</a:t>
            </a:r>
            <a:r>
              <a:rPr lang="zh-CN" altLang="en-US" dirty="0" smtClean="0"/>
              <a:t>件进化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3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3421</Words>
  <Application>Microsoft Office PowerPoint</Application>
  <PresentationFormat>宽屏</PresentationFormat>
  <Paragraphs>255</Paragraphs>
  <Slides>24</Slides>
  <Notes>24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仿宋</vt:lpstr>
      <vt:lpstr>Arial</vt:lpstr>
      <vt:lpstr>Office 主题​​</vt:lpstr>
      <vt:lpstr>Limited Evaluation Cooperative Co-evolutionary Differential Evolution for Large-scale Neuroevolution</vt:lpstr>
      <vt:lpstr>问题的提出</vt:lpstr>
      <vt:lpstr>PowerPoint 演示文稿</vt:lpstr>
      <vt:lpstr>PowerPoint 演示文稿</vt:lpstr>
      <vt:lpstr>优化模型一：LEEA算法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algorithm</dc:title>
  <dc:creator>2672099825@qq.com</dc:creator>
  <cp:lastModifiedBy>8615728044030</cp:lastModifiedBy>
  <cp:revision>29</cp:revision>
  <dcterms:created xsi:type="dcterms:W3CDTF">2019-03-13T01:12:57Z</dcterms:created>
  <dcterms:modified xsi:type="dcterms:W3CDTF">2019-04-13T07:56:31Z</dcterms:modified>
</cp:coreProperties>
</file>