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7" r:id="rId2"/>
    <p:sldId id="260" r:id="rId3"/>
    <p:sldId id="268" r:id="rId4"/>
    <p:sldId id="261" r:id="rId5"/>
    <p:sldId id="269" r:id="rId6"/>
    <p:sldId id="267" r:id="rId7"/>
    <p:sldId id="270" r:id="rId8"/>
    <p:sldId id="273" r:id="rId9"/>
    <p:sldId id="263" r:id="rId10"/>
    <p:sldId id="264" r:id="rId11"/>
    <p:sldId id="256" r:id="rId12"/>
    <p:sldId id="274" r:id="rId13"/>
    <p:sldId id="258" r:id="rId14"/>
    <p:sldId id="275" r:id="rId15"/>
    <p:sldId id="276" r:id="rId16"/>
    <p:sldId id="277" r:id="rId17"/>
    <p:sldId id="278" r:id="rId18"/>
    <p:sldId id="279" r:id="rId19"/>
    <p:sldId id="25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62"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7" r:id="rId55"/>
    <p:sldId id="318" r:id="rId56"/>
    <p:sldId id="313" r:id="rId57"/>
    <p:sldId id="314" r:id="rId58"/>
    <p:sldId id="315" r:id="rId59"/>
    <p:sldId id="316" r:id="rId6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99CE5E-5692-42F7-8D61-389E1F0CF735}" v="52" dt="2019-03-14T06:39:47.3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Kai" userId="ef42190ddb396410" providerId="LiveId" clId="{0999CE5E-5692-42F7-8D61-389E1F0CF735}"/>
    <pc:docChg chg="custSel addSld delSld modSld sldOrd">
      <pc:chgData name="Li Kai" userId="ef42190ddb396410" providerId="LiveId" clId="{0999CE5E-5692-42F7-8D61-389E1F0CF735}" dt="2019-03-14T06:39:53.754" v="252" actId="1076"/>
      <pc:docMkLst>
        <pc:docMk/>
      </pc:docMkLst>
      <pc:sldChg chg="add del">
        <pc:chgData name="Li Kai" userId="ef42190ddb396410" providerId="LiveId" clId="{0999CE5E-5692-42F7-8D61-389E1F0CF735}" dt="2019-03-14T06:26:45.113" v="2" actId="2696"/>
        <pc:sldMkLst>
          <pc:docMk/>
          <pc:sldMk cId="1029179303" sldId="256"/>
        </pc:sldMkLst>
      </pc:sldChg>
      <pc:sldChg chg="add">
        <pc:chgData name="Li Kai" userId="ef42190ddb396410" providerId="LiveId" clId="{0999CE5E-5692-42F7-8D61-389E1F0CF735}" dt="2019-03-14T06:27:08.681" v="3"/>
        <pc:sldMkLst>
          <pc:docMk/>
          <pc:sldMk cId="2787989227" sldId="256"/>
        </pc:sldMkLst>
      </pc:sldChg>
      <pc:sldChg chg="modSp add">
        <pc:chgData name="Li Kai" userId="ef42190ddb396410" providerId="LiveId" clId="{0999CE5E-5692-42F7-8D61-389E1F0CF735}" dt="2019-03-14T06:36:43.587" v="209"/>
        <pc:sldMkLst>
          <pc:docMk/>
          <pc:sldMk cId="1047978027" sldId="257"/>
        </pc:sldMkLst>
        <pc:spChg chg="mod">
          <ac:chgData name="Li Kai" userId="ef42190ddb396410" providerId="LiveId" clId="{0999CE5E-5692-42F7-8D61-389E1F0CF735}" dt="2019-03-14T06:36:43.587" v="209"/>
          <ac:spMkLst>
            <pc:docMk/>
            <pc:sldMk cId="1047978027" sldId="257"/>
            <ac:spMk id="3" creationId="{00000000-0000-0000-0000-000000000000}"/>
          </ac:spMkLst>
        </pc:spChg>
      </pc:sldChg>
      <pc:sldChg chg="modSp add">
        <pc:chgData name="Li Kai" userId="ef42190ddb396410" providerId="LiveId" clId="{0999CE5E-5692-42F7-8D61-389E1F0CF735}" dt="2019-03-14T06:27:19.035" v="10"/>
        <pc:sldMkLst>
          <pc:docMk/>
          <pc:sldMk cId="3126777564" sldId="258"/>
        </pc:sldMkLst>
        <pc:spChg chg="mod">
          <ac:chgData name="Li Kai" userId="ef42190ddb396410" providerId="LiveId" clId="{0999CE5E-5692-42F7-8D61-389E1F0CF735}" dt="2019-03-14T06:27:19.035" v="10"/>
          <ac:spMkLst>
            <pc:docMk/>
            <pc:sldMk cId="3126777564" sldId="258"/>
            <ac:spMk id="2" creationId="{640175F5-7BED-49B7-B0FF-2B8173C69725}"/>
          </ac:spMkLst>
        </pc:spChg>
      </pc:sldChg>
      <pc:sldChg chg="add">
        <pc:chgData name="Li Kai" userId="ef42190ddb396410" providerId="LiveId" clId="{0999CE5E-5692-42F7-8D61-389E1F0CF735}" dt="2019-03-14T06:28:03.177" v="13"/>
        <pc:sldMkLst>
          <pc:docMk/>
          <pc:sldMk cId="2904581208" sldId="259"/>
        </pc:sldMkLst>
      </pc:sldChg>
      <pc:sldChg chg="add">
        <pc:chgData name="Li Kai" userId="ef42190ddb396410" providerId="LiveId" clId="{0999CE5E-5692-42F7-8D61-389E1F0CF735}" dt="2019-03-14T06:26:43.266" v="1"/>
        <pc:sldMkLst>
          <pc:docMk/>
          <pc:sldMk cId="524370464" sldId="260"/>
        </pc:sldMkLst>
      </pc:sldChg>
      <pc:sldChg chg="add">
        <pc:chgData name="Li Kai" userId="ef42190ddb396410" providerId="LiveId" clId="{0999CE5E-5692-42F7-8D61-389E1F0CF735}" dt="2019-03-14T06:26:43.266" v="1"/>
        <pc:sldMkLst>
          <pc:docMk/>
          <pc:sldMk cId="838124329" sldId="261"/>
        </pc:sldMkLst>
      </pc:sldChg>
      <pc:sldChg chg="add">
        <pc:chgData name="Li Kai" userId="ef42190ddb396410" providerId="LiveId" clId="{0999CE5E-5692-42F7-8D61-389E1F0CF735}" dt="2019-03-14T06:31:21.636" v="115"/>
        <pc:sldMkLst>
          <pc:docMk/>
          <pc:sldMk cId="1739723843" sldId="262"/>
        </pc:sldMkLst>
      </pc:sldChg>
      <pc:sldChg chg="add">
        <pc:chgData name="Li Kai" userId="ef42190ddb396410" providerId="LiveId" clId="{0999CE5E-5692-42F7-8D61-389E1F0CF735}" dt="2019-03-14T06:26:43.266" v="1"/>
        <pc:sldMkLst>
          <pc:docMk/>
          <pc:sldMk cId="957684648" sldId="263"/>
        </pc:sldMkLst>
      </pc:sldChg>
      <pc:sldChg chg="add">
        <pc:chgData name="Li Kai" userId="ef42190ddb396410" providerId="LiveId" clId="{0999CE5E-5692-42F7-8D61-389E1F0CF735}" dt="2019-03-14T06:26:43.266" v="1"/>
        <pc:sldMkLst>
          <pc:docMk/>
          <pc:sldMk cId="216950843" sldId="264"/>
        </pc:sldMkLst>
      </pc:sldChg>
      <pc:sldChg chg="add">
        <pc:chgData name="Li Kai" userId="ef42190ddb396410" providerId="LiveId" clId="{0999CE5E-5692-42F7-8D61-389E1F0CF735}" dt="2019-03-14T06:26:43.266" v="1"/>
        <pc:sldMkLst>
          <pc:docMk/>
          <pc:sldMk cId="1644957285" sldId="267"/>
        </pc:sldMkLst>
      </pc:sldChg>
      <pc:sldChg chg="add">
        <pc:chgData name="Li Kai" userId="ef42190ddb396410" providerId="LiveId" clId="{0999CE5E-5692-42F7-8D61-389E1F0CF735}" dt="2019-03-14T06:26:43.266" v="1"/>
        <pc:sldMkLst>
          <pc:docMk/>
          <pc:sldMk cId="527358936" sldId="268"/>
        </pc:sldMkLst>
      </pc:sldChg>
      <pc:sldChg chg="add">
        <pc:chgData name="Li Kai" userId="ef42190ddb396410" providerId="LiveId" clId="{0999CE5E-5692-42F7-8D61-389E1F0CF735}" dt="2019-03-14T06:26:43.266" v="1"/>
        <pc:sldMkLst>
          <pc:docMk/>
          <pc:sldMk cId="1330031747" sldId="269"/>
        </pc:sldMkLst>
      </pc:sldChg>
      <pc:sldChg chg="add">
        <pc:chgData name="Li Kai" userId="ef42190ddb396410" providerId="LiveId" clId="{0999CE5E-5692-42F7-8D61-389E1F0CF735}" dt="2019-03-14T06:26:43.266" v="1"/>
        <pc:sldMkLst>
          <pc:docMk/>
          <pc:sldMk cId="2001864306" sldId="270"/>
        </pc:sldMkLst>
      </pc:sldChg>
      <pc:sldChg chg="add">
        <pc:chgData name="Li Kai" userId="ef42190ddb396410" providerId="LiveId" clId="{0999CE5E-5692-42F7-8D61-389E1F0CF735}" dt="2019-03-14T06:26:43.266" v="1"/>
        <pc:sldMkLst>
          <pc:docMk/>
          <pc:sldMk cId="1930700474" sldId="273"/>
        </pc:sldMkLst>
      </pc:sldChg>
      <pc:sldChg chg="add">
        <pc:chgData name="Li Kai" userId="ef42190ddb396410" providerId="LiveId" clId="{0999CE5E-5692-42F7-8D61-389E1F0CF735}" dt="2019-03-14T06:27:08.681" v="3"/>
        <pc:sldMkLst>
          <pc:docMk/>
          <pc:sldMk cId="3753902594" sldId="274"/>
        </pc:sldMkLst>
      </pc:sldChg>
      <pc:sldChg chg="add">
        <pc:chgData name="Li Kai" userId="ef42190ddb396410" providerId="LiveId" clId="{0999CE5E-5692-42F7-8D61-389E1F0CF735}" dt="2019-03-14T06:27:45.599" v="11"/>
        <pc:sldMkLst>
          <pc:docMk/>
          <pc:sldMk cId="0" sldId="275"/>
        </pc:sldMkLst>
      </pc:sldChg>
      <pc:sldChg chg="add">
        <pc:chgData name="Li Kai" userId="ef42190ddb396410" providerId="LiveId" clId="{0999CE5E-5692-42F7-8D61-389E1F0CF735}" dt="2019-03-14T06:27:45.599" v="11"/>
        <pc:sldMkLst>
          <pc:docMk/>
          <pc:sldMk cId="0" sldId="276"/>
        </pc:sldMkLst>
      </pc:sldChg>
      <pc:sldChg chg="modSp add">
        <pc:chgData name="Li Kai" userId="ef42190ddb396410" providerId="LiveId" clId="{0999CE5E-5692-42F7-8D61-389E1F0CF735}" dt="2019-03-14T06:27:45.674" v="12" actId="27636"/>
        <pc:sldMkLst>
          <pc:docMk/>
          <pc:sldMk cId="0" sldId="277"/>
        </pc:sldMkLst>
        <pc:spChg chg="mod">
          <ac:chgData name="Li Kai" userId="ef42190ddb396410" providerId="LiveId" clId="{0999CE5E-5692-42F7-8D61-389E1F0CF735}" dt="2019-03-14T06:27:45.674" v="12" actId="27636"/>
          <ac:spMkLst>
            <pc:docMk/>
            <pc:sldMk cId="0" sldId="277"/>
            <ac:spMk id="3" creationId="{00000000-0000-0000-0000-000000000000}"/>
          </ac:spMkLst>
        </pc:spChg>
      </pc:sldChg>
      <pc:sldChg chg="modSp add">
        <pc:chgData name="Li Kai" userId="ef42190ddb396410" providerId="LiveId" clId="{0999CE5E-5692-42F7-8D61-389E1F0CF735}" dt="2019-03-14T06:28:16.248" v="26"/>
        <pc:sldMkLst>
          <pc:docMk/>
          <pc:sldMk cId="3683387148" sldId="278"/>
        </pc:sldMkLst>
        <pc:spChg chg="mod">
          <ac:chgData name="Li Kai" userId="ef42190ddb396410" providerId="LiveId" clId="{0999CE5E-5692-42F7-8D61-389E1F0CF735}" dt="2019-03-14T06:28:16.248" v="26"/>
          <ac:spMkLst>
            <pc:docMk/>
            <pc:sldMk cId="3683387148" sldId="278"/>
            <ac:spMk id="3" creationId="{00000000-0000-0000-0000-000000000000}"/>
          </ac:spMkLst>
        </pc:spChg>
      </pc:sldChg>
      <pc:sldChg chg="add">
        <pc:chgData name="Li Kai" userId="ef42190ddb396410" providerId="LiveId" clId="{0999CE5E-5692-42F7-8D61-389E1F0CF735}" dt="2019-03-14T06:28:03.177" v="13"/>
        <pc:sldMkLst>
          <pc:docMk/>
          <pc:sldMk cId="3887472707" sldId="279"/>
        </pc:sldMkLst>
      </pc:sldChg>
      <pc:sldChg chg="add">
        <pc:chgData name="Li Kai" userId="ef42190ddb396410" providerId="LiveId" clId="{0999CE5E-5692-42F7-8D61-389E1F0CF735}" dt="2019-03-14T06:28:03.177" v="13"/>
        <pc:sldMkLst>
          <pc:docMk/>
          <pc:sldMk cId="17711207" sldId="280"/>
        </pc:sldMkLst>
      </pc:sldChg>
      <pc:sldChg chg="add">
        <pc:chgData name="Li Kai" userId="ef42190ddb396410" providerId="LiveId" clId="{0999CE5E-5692-42F7-8D61-389E1F0CF735}" dt="2019-03-14T06:28:03.177" v="13"/>
        <pc:sldMkLst>
          <pc:docMk/>
          <pc:sldMk cId="1805904566" sldId="281"/>
        </pc:sldMkLst>
      </pc:sldChg>
      <pc:sldChg chg="modSp add">
        <pc:chgData name="Li Kai" userId="ef42190ddb396410" providerId="LiveId" clId="{0999CE5E-5692-42F7-8D61-389E1F0CF735}" dt="2019-03-14T06:29:17.942" v="69" actId="20577"/>
        <pc:sldMkLst>
          <pc:docMk/>
          <pc:sldMk cId="0" sldId="282"/>
        </pc:sldMkLst>
        <pc:spChg chg="mod">
          <ac:chgData name="Li Kai" userId="ef42190ddb396410" providerId="LiveId" clId="{0999CE5E-5692-42F7-8D61-389E1F0CF735}" dt="2019-03-14T06:29:17.942" v="69" actId="20577"/>
          <ac:spMkLst>
            <pc:docMk/>
            <pc:sldMk cId="0" sldId="282"/>
            <ac:spMk id="4" creationId="{00000000-0000-0000-0000-000000000000}"/>
          </ac:spMkLst>
        </pc:spChg>
      </pc:sldChg>
      <pc:sldChg chg="modSp add">
        <pc:chgData name="Li Kai" userId="ef42190ddb396410" providerId="LiveId" clId="{0999CE5E-5692-42F7-8D61-389E1F0CF735}" dt="2019-03-14T06:28:36.607" v="28" actId="27636"/>
        <pc:sldMkLst>
          <pc:docMk/>
          <pc:sldMk cId="0" sldId="283"/>
        </pc:sldMkLst>
        <pc:spChg chg="mod">
          <ac:chgData name="Li Kai" userId="ef42190ddb396410" providerId="LiveId" clId="{0999CE5E-5692-42F7-8D61-389E1F0CF735}" dt="2019-03-14T06:28:36.607" v="28" actId="27636"/>
          <ac:spMkLst>
            <pc:docMk/>
            <pc:sldMk cId="0" sldId="283"/>
            <ac:spMk id="3" creationId="{00000000-0000-0000-0000-000000000000}"/>
          </ac:spMkLst>
        </pc:spChg>
      </pc:sldChg>
      <pc:sldChg chg="modSp add">
        <pc:chgData name="Li Kai" userId="ef42190ddb396410" providerId="LiveId" clId="{0999CE5E-5692-42F7-8D61-389E1F0CF735}" dt="2019-03-14T06:28:36.618" v="29" actId="27636"/>
        <pc:sldMkLst>
          <pc:docMk/>
          <pc:sldMk cId="0" sldId="284"/>
        </pc:sldMkLst>
        <pc:spChg chg="mod">
          <ac:chgData name="Li Kai" userId="ef42190ddb396410" providerId="LiveId" clId="{0999CE5E-5692-42F7-8D61-389E1F0CF735}" dt="2019-03-14T06:28:36.618" v="29" actId="27636"/>
          <ac:spMkLst>
            <pc:docMk/>
            <pc:sldMk cId="0" sldId="284"/>
            <ac:spMk id="3" creationId="{00000000-0000-0000-0000-000000000000}"/>
          </ac:spMkLst>
        </pc:spChg>
      </pc:sldChg>
      <pc:sldChg chg="add">
        <pc:chgData name="Li Kai" userId="ef42190ddb396410" providerId="LiveId" clId="{0999CE5E-5692-42F7-8D61-389E1F0CF735}" dt="2019-03-14T06:28:36.492" v="27"/>
        <pc:sldMkLst>
          <pc:docMk/>
          <pc:sldMk cId="0" sldId="285"/>
        </pc:sldMkLst>
      </pc:sldChg>
      <pc:sldChg chg="add">
        <pc:chgData name="Li Kai" userId="ef42190ddb396410" providerId="LiveId" clId="{0999CE5E-5692-42F7-8D61-389E1F0CF735}" dt="2019-03-14T06:28:36.492" v="27"/>
        <pc:sldMkLst>
          <pc:docMk/>
          <pc:sldMk cId="0" sldId="286"/>
        </pc:sldMkLst>
      </pc:sldChg>
      <pc:sldChg chg="add">
        <pc:chgData name="Li Kai" userId="ef42190ddb396410" providerId="LiveId" clId="{0999CE5E-5692-42F7-8D61-389E1F0CF735}" dt="2019-03-14T06:28:36.492" v="27"/>
        <pc:sldMkLst>
          <pc:docMk/>
          <pc:sldMk cId="0" sldId="287"/>
        </pc:sldMkLst>
      </pc:sldChg>
      <pc:sldChg chg="modSp add">
        <pc:chgData name="Li Kai" userId="ef42190ddb396410" providerId="LiveId" clId="{0999CE5E-5692-42F7-8D61-389E1F0CF735}" dt="2019-03-14T06:30:06.832" v="89" actId="404"/>
        <pc:sldMkLst>
          <pc:docMk/>
          <pc:sldMk cId="4048670616" sldId="288"/>
        </pc:sldMkLst>
        <pc:spChg chg="mod">
          <ac:chgData name="Li Kai" userId="ef42190ddb396410" providerId="LiveId" clId="{0999CE5E-5692-42F7-8D61-389E1F0CF735}" dt="2019-03-14T06:30:06.832" v="89" actId="404"/>
          <ac:spMkLst>
            <pc:docMk/>
            <pc:sldMk cId="4048670616" sldId="288"/>
            <ac:spMk id="2" creationId="{00000000-0000-0000-0000-000000000000}"/>
          </ac:spMkLst>
        </pc:spChg>
      </pc:sldChg>
      <pc:sldChg chg="add">
        <pc:chgData name="Li Kai" userId="ef42190ddb396410" providerId="LiveId" clId="{0999CE5E-5692-42F7-8D61-389E1F0CF735}" dt="2019-03-14T06:29:37.132" v="70"/>
        <pc:sldMkLst>
          <pc:docMk/>
          <pc:sldMk cId="3166956507" sldId="289"/>
        </pc:sldMkLst>
      </pc:sldChg>
      <pc:sldChg chg="modSp add">
        <pc:chgData name="Li Kai" userId="ef42190ddb396410" providerId="LiveId" clId="{0999CE5E-5692-42F7-8D61-389E1F0CF735}" dt="2019-03-14T06:30:47.402" v="113" actId="404"/>
        <pc:sldMkLst>
          <pc:docMk/>
          <pc:sldMk cId="0" sldId="290"/>
        </pc:sldMkLst>
        <pc:spChg chg="mod">
          <ac:chgData name="Li Kai" userId="ef42190ddb396410" providerId="LiveId" clId="{0999CE5E-5692-42F7-8D61-389E1F0CF735}" dt="2019-03-14T06:30:47.402" v="113" actId="404"/>
          <ac:spMkLst>
            <pc:docMk/>
            <pc:sldMk cId="0" sldId="290"/>
            <ac:spMk id="2" creationId="{00000000-0000-0000-0000-000000000000}"/>
          </ac:spMkLst>
        </pc:spChg>
      </pc:sldChg>
      <pc:sldChg chg="add">
        <pc:chgData name="Li Kai" userId="ef42190ddb396410" providerId="LiveId" clId="{0999CE5E-5692-42F7-8D61-389E1F0CF735}" dt="2019-03-14T06:30:36.108" v="90"/>
        <pc:sldMkLst>
          <pc:docMk/>
          <pc:sldMk cId="0" sldId="291"/>
        </pc:sldMkLst>
      </pc:sldChg>
      <pc:sldChg chg="modSp add">
        <pc:chgData name="Li Kai" userId="ef42190ddb396410" providerId="LiveId" clId="{0999CE5E-5692-42F7-8D61-389E1F0CF735}" dt="2019-03-14T06:31:01.073" v="114" actId="113"/>
        <pc:sldMkLst>
          <pc:docMk/>
          <pc:sldMk cId="0" sldId="292"/>
        </pc:sldMkLst>
        <pc:spChg chg="mod">
          <ac:chgData name="Li Kai" userId="ef42190ddb396410" providerId="LiveId" clId="{0999CE5E-5692-42F7-8D61-389E1F0CF735}" dt="2019-03-14T06:31:01.073" v="114" actId="113"/>
          <ac:spMkLst>
            <pc:docMk/>
            <pc:sldMk cId="0" sldId="292"/>
            <ac:spMk id="3" creationId="{00000000-0000-0000-0000-000000000000}"/>
          </ac:spMkLst>
        </pc:spChg>
      </pc:sldChg>
      <pc:sldChg chg="modSp add">
        <pc:chgData name="Li Kai" userId="ef42190ddb396410" providerId="LiveId" clId="{0999CE5E-5692-42F7-8D61-389E1F0CF735}" dt="2019-03-14T06:31:56.419" v="124" actId="404"/>
        <pc:sldMkLst>
          <pc:docMk/>
          <pc:sldMk cId="3286132081" sldId="293"/>
        </pc:sldMkLst>
        <pc:spChg chg="mod">
          <ac:chgData name="Li Kai" userId="ef42190ddb396410" providerId="LiveId" clId="{0999CE5E-5692-42F7-8D61-389E1F0CF735}" dt="2019-03-14T06:31:56.419" v="124" actId="404"/>
          <ac:spMkLst>
            <pc:docMk/>
            <pc:sldMk cId="3286132081" sldId="293"/>
            <ac:spMk id="2" creationId="{00000000-0000-0000-0000-000000000000}"/>
          </ac:spMkLst>
        </pc:spChg>
      </pc:sldChg>
      <pc:sldChg chg="add ord">
        <pc:chgData name="Li Kai" userId="ef42190ddb396410" providerId="LiveId" clId="{0999CE5E-5692-42F7-8D61-389E1F0CF735}" dt="2019-03-14T06:36:06.904" v="188"/>
        <pc:sldMkLst>
          <pc:docMk/>
          <pc:sldMk cId="1229734185" sldId="294"/>
        </pc:sldMkLst>
      </pc:sldChg>
      <pc:sldChg chg="add">
        <pc:chgData name="Li Kai" userId="ef42190ddb396410" providerId="LiveId" clId="{0999CE5E-5692-42F7-8D61-389E1F0CF735}" dt="2019-03-14T06:31:21.636" v="115"/>
        <pc:sldMkLst>
          <pc:docMk/>
          <pc:sldMk cId="2137997310" sldId="295"/>
        </pc:sldMkLst>
      </pc:sldChg>
      <pc:sldChg chg="add">
        <pc:chgData name="Li Kai" userId="ef42190ddb396410" providerId="LiveId" clId="{0999CE5E-5692-42F7-8D61-389E1F0CF735}" dt="2019-03-14T06:31:21.636" v="115"/>
        <pc:sldMkLst>
          <pc:docMk/>
          <pc:sldMk cId="2173017126" sldId="296"/>
        </pc:sldMkLst>
      </pc:sldChg>
      <pc:sldChg chg="add">
        <pc:chgData name="Li Kai" userId="ef42190ddb396410" providerId="LiveId" clId="{0999CE5E-5692-42F7-8D61-389E1F0CF735}" dt="2019-03-14T06:31:21.636" v="115"/>
        <pc:sldMkLst>
          <pc:docMk/>
          <pc:sldMk cId="1335043214" sldId="297"/>
        </pc:sldMkLst>
      </pc:sldChg>
      <pc:sldChg chg="modSp add">
        <pc:chgData name="Li Kai" userId="ef42190ddb396410" providerId="LiveId" clId="{0999CE5E-5692-42F7-8D61-389E1F0CF735}" dt="2019-03-14T06:32:20.976" v="131"/>
        <pc:sldMkLst>
          <pc:docMk/>
          <pc:sldMk cId="2697654693" sldId="298"/>
        </pc:sldMkLst>
        <pc:spChg chg="mod">
          <ac:chgData name="Li Kai" userId="ef42190ddb396410" providerId="LiveId" clId="{0999CE5E-5692-42F7-8D61-389E1F0CF735}" dt="2019-03-14T06:32:20.976" v="131"/>
          <ac:spMkLst>
            <pc:docMk/>
            <pc:sldMk cId="2697654693" sldId="298"/>
            <ac:spMk id="3" creationId="{9912033F-269D-4D25-BB7C-C7C95A3FB741}"/>
          </ac:spMkLst>
        </pc:spChg>
      </pc:sldChg>
      <pc:sldChg chg="add">
        <pc:chgData name="Li Kai" userId="ef42190ddb396410" providerId="LiveId" clId="{0999CE5E-5692-42F7-8D61-389E1F0CF735}" dt="2019-03-14T06:32:18.063" v="125"/>
        <pc:sldMkLst>
          <pc:docMk/>
          <pc:sldMk cId="2468244782" sldId="299"/>
        </pc:sldMkLst>
      </pc:sldChg>
      <pc:sldChg chg="add">
        <pc:chgData name="Li Kai" userId="ef42190ddb396410" providerId="LiveId" clId="{0999CE5E-5692-42F7-8D61-389E1F0CF735}" dt="2019-03-14T06:32:18.063" v="125"/>
        <pc:sldMkLst>
          <pc:docMk/>
          <pc:sldMk cId="3766867015" sldId="300"/>
        </pc:sldMkLst>
      </pc:sldChg>
      <pc:sldChg chg="modSp add">
        <pc:chgData name="Li Kai" userId="ef42190ddb396410" providerId="LiveId" clId="{0999CE5E-5692-42F7-8D61-389E1F0CF735}" dt="2019-03-14T06:33:06.775" v="148" actId="20577"/>
        <pc:sldMkLst>
          <pc:docMk/>
          <pc:sldMk cId="2090078298" sldId="301"/>
        </pc:sldMkLst>
        <pc:spChg chg="mod">
          <ac:chgData name="Li Kai" userId="ef42190ddb396410" providerId="LiveId" clId="{0999CE5E-5692-42F7-8D61-389E1F0CF735}" dt="2019-03-14T06:33:06.775" v="148" actId="20577"/>
          <ac:spMkLst>
            <pc:docMk/>
            <pc:sldMk cId="2090078298" sldId="301"/>
            <ac:spMk id="4" creationId="{00000000-0000-0000-0000-000000000000}"/>
          </ac:spMkLst>
        </pc:spChg>
      </pc:sldChg>
      <pc:sldChg chg="add">
        <pc:chgData name="Li Kai" userId="ef42190ddb396410" providerId="LiveId" clId="{0999CE5E-5692-42F7-8D61-389E1F0CF735}" dt="2019-03-14T06:32:36.111" v="132"/>
        <pc:sldMkLst>
          <pc:docMk/>
          <pc:sldMk cId="2102928465" sldId="302"/>
        </pc:sldMkLst>
      </pc:sldChg>
      <pc:sldChg chg="modSp add">
        <pc:chgData name="Li Kai" userId="ef42190ddb396410" providerId="LiveId" clId="{0999CE5E-5692-42F7-8D61-389E1F0CF735}" dt="2019-03-14T06:33:33.581" v="157"/>
        <pc:sldMkLst>
          <pc:docMk/>
          <pc:sldMk cId="3072013332" sldId="303"/>
        </pc:sldMkLst>
        <pc:spChg chg="mod">
          <ac:chgData name="Li Kai" userId="ef42190ddb396410" providerId="LiveId" clId="{0999CE5E-5692-42F7-8D61-389E1F0CF735}" dt="2019-03-14T06:33:33.581" v="157"/>
          <ac:spMkLst>
            <pc:docMk/>
            <pc:sldMk cId="3072013332" sldId="303"/>
            <ac:spMk id="3" creationId="{00000000-0000-0000-0000-000000000000}"/>
          </ac:spMkLst>
        </pc:spChg>
      </pc:sldChg>
      <pc:sldChg chg="add">
        <pc:chgData name="Li Kai" userId="ef42190ddb396410" providerId="LiveId" clId="{0999CE5E-5692-42F7-8D61-389E1F0CF735}" dt="2019-03-14T06:33:28.959" v="149"/>
        <pc:sldMkLst>
          <pc:docMk/>
          <pc:sldMk cId="1141235231" sldId="304"/>
        </pc:sldMkLst>
      </pc:sldChg>
      <pc:sldChg chg="add">
        <pc:chgData name="Li Kai" userId="ef42190ddb396410" providerId="LiveId" clId="{0999CE5E-5692-42F7-8D61-389E1F0CF735}" dt="2019-03-14T06:33:28.959" v="149"/>
        <pc:sldMkLst>
          <pc:docMk/>
          <pc:sldMk cId="25365421" sldId="305"/>
        </pc:sldMkLst>
      </pc:sldChg>
      <pc:sldChg chg="add">
        <pc:chgData name="Li Kai" userId="ef42190ddb396410" providerId="LiveId" clId="{0999CE5E-5692-42F7-8D61-389E1F0CF735}" dt="2019-03-14T06:33:28.959" v="149"/>
        <pc:sldMkLst>
          <pc:docMk/>
          <pc:sldMk cId="1914501973" sldId="306"/>
        </pc:sldMkLst>
      </pc:sldChg>
      <pc:sldChg chg="add">
        <pc:chgData name="Li Kai" userId="ef42190ddb396410" providerId="LiveId" clId="{0999CE5E-5692-42F7-8D61-389E1F0CF735}" dt="2019-03-14T06:33:56.301" v="158"/>
        <pc:sldMkLst>
          <pc:docMk/>
          <pc:sldMk cId="1909771321" sldId="307"/>
        </pc:sldMkLst>
      </pc:sldChg>
      <pc:sldChg chg="add">
        <pc:chgData name="Li Kai" userId="ef42190ddb396410" providerId="LiveId" clId="{0999CE5E-5692-42F7-8D61-389E1F0CF735}" dt="2019-03-14T06:33:56.301" v="158"/>
        <pc:sldMkLst>
          <pc:docMk/>
          <pc:sldMk cId="2264037785" sldId="308"/>
        </pc:sldMkLst>
      </pc:sldChg>
      <pc:sldChg chg="modSp add">
        <pc:chgData name="Li Kai" userId="ef42190ddb396410" providerId="LiveId" clId="{0999CE5E-5692-42F7-8D61-389E1F0CF735}" dt="2019-03-14T06:33:56.409" v="159" actId="27636"/>
        <pc:sldMkLst>
          <pc:docMk/>
          <pc:sldMk cId="517128723" sldId="309"/>
        </pc:sldMkLst>
        <pc:spChg chg="mod">
          <ac:chgData name="Li Kai" userId="ef42190ddb396410" providerId="LiveId" clId="{0999CE5E-5692-42F7-8D61-389E1F0CF735}" dt="2019-03-14T06:33:56.409" v="159" actId="27636"/>
          <ac:spMkLst>
            <pc:docMk/>
            <pc:sldMk cId="517128723" sldId="309"/>
            <ac:spMk id="3" creationId="{00000000-0000-0000-0000-000000000000}"/>
          </ac:spMkLst>
        </pc:spChg>
      </pc:sldChg>
      <pc:sldChg chg="modSp add setBg">
        <pc:chgData name="Li Kai" userId="ef42190ddb396410" providerId="LiveId" clId="{0999CE5E-5692-42F7-8D61-389E1F0CF735}" dt="2019-03-14T06:34:48.099" v="169" actId="404"/>
        <pc:sldMkLst>
          <pc:docMk/>
          <pc:sldMk cId="2355739919" sldId="310"/>
        </pc:sldMkLst>
        <pc:spChg chg="mod">
          <ac:chgData name="Li Kai" userId="ef42190ddb396410" providerId="LiveId" clId="{0999CE5E-5692-42F7-8D61-389E1F0CF735}" dt="2019-03-14T06:34:48.099" v="169" actId="404"/>
          <ac:spMkLst>
            <pc:docMk/>
            <pc:sldMk cId="2355739919" sldId="310"/>
            <ac:spMk id="2" creationId="{00000000-0000-0000-0000-000000000000}"/>
          </ac:spMkLst>
        </pc:spChg>
      </pc:sldChg>
      <pc:sldChg chg="add setBg">
        <pc:chgData name="Li Kai" userId="ef42190ddb396410" providerId="LiveId" clId="{0999CE5E-5692-42F7-8D61-389E1F0CF735}" dt="2019-03-14T06:34:25.404" v="160"/>
        <pc:sldMkLst>
          <pc:docMk/>
          <pc:sldMk cId="4071978032" sldId="311"/>
        </pc:sldMkLst>
      </pc:sldChg>
      <pc:sldChg chg="modSp add">
        <pc:chgData name="Li Kai" userId="ef42190ddb396410" providerId="LiveId" clId="{0999CE5E-5692-42F7-8D61-389E1F0CF735}" dt="2019-03-14T06:35:06.670" v="173" actId="27636"/>
        <pc:sldMkLst>
          <pc:docMk/>
          <pc:sldMk cId="3931928893" sldId="312"/>
        </pc:sldMkLst>
        <pc:spChg chg="mod">
          <ac:chgData name="Li Kai" userId="ef42190ddb396410" providerId="LiveId" clId="{0999CE5E-5692-42F7-8D61-389E1F0CF735}" dt="2019-03-14T06:35:01.795" v="171" actId="20577"/>
          <ac:spMkLst>
            <pc:docMk/>
            <pc:sldMk cId="3931928893" sldId="312"/>
            <ac:spMk id="2" creationId="{00000000-0000-0000-0000-000000000000}"/>
          </ac:spMkLst>
        </pc:spChg>
        <pc:spChg chg="mod">
          <ac:chgData name="Li Kai" userId="ef42190ddb396410" providerId="LiveId" clId="{0999CE5E-5692-42F7-8D61-389E1F0CF735}" dt="2019-03-14T06:35:06.670" v="173" actId="27636"/>
          <ac:spMkLst>
            <pc:docMk/>
            <pc:sldMk cId="3931928893" sldId="312"/>
            <ac:spMk id="3" creationId="{00000000-0000-0000-0000-000000000000}"/>
          </ac:spMkLst>
        </pc:spChg>
      </pc:sldChg>
      <pc:sldChg chg="addSp modSp add">
        <pc:chgData name="Li Kai" userId="ef42190ddb396410" providerId="LiveId" clId="{0999CE5E-5692-42F7-8D61-389E1F0CF735}" dt="2019-03-14T06:35:57.986" v="187" actId="1076"/>
        <pc:sldMkLst>
          <pc:docMk/>
          <pc:sldMk cId="1758382064" sldId="313"/>
        </pc:sldMkLst>
        <pc:spChg chg="mod">
          <ac:chgData name="Li Kai" userId="ef42190ddb396410" providerId="LiveId" clId="{0999CE5E-5692-42F7-8D61-389E1F0CF735}" dt="2019-03-14T06:35:40.661" v="179" actId="20577"/>
          <ac:spMkLst>
            <pc:docMk/>
            <pc:sldMk cId="1758382064" sldId="313"/>
            <ac:spMk id="2" creationId="{00000000-0000-0000-0000-000000000000}"/>
          </ac:spMkLst>
        </pc:spChg>
        <pc:spChg chg="add mod">
          <ac:chgData name="Li Kai" userId="ef42190ddb396410" providerId="LiveId" clId="{0999CE5E-5692-42F7-8D61-389E1F0CF735}" dt="2019-03-14T06:35:57.986" v="187" actId="1076"/>
          <ac:spMkLst>
            <pc:docMk/>
            <pc:sldMk cId="1758382064" sldId="313"/>
            <ac:spMk id="5" creationId="{CA10C79A-F371-4F88-B176-CD6706EDE404}"/>
          </ac:spMkLst>
        </pc:spChg>
        <pc:graphicFrameChg chg="add mod">
          <ac:chgData name="Li Kai" userId="ef42190ddb396410" providerId="LiveId" clId="{0999CE5E-5692-42F7-8D61-389E1F0CF735}" dt="2019-03-14T06:35:57.986" v="187" actId="1076"/>
          <ac:graphicFrameMkLst>
            <pc:docMk/>
            <pc:sldMk cId="1758382064" sldId="313"/>
            <ac:graphicFrameMk id="3" creationId="{990F5484-5154-4F80-9D97-DF8BC86C633F}"/>
          </ac:graphicFrameMkLst>
        </pc:graphicFrameChg>
      </pc:sldChg>
      <pc:sldChg chg="modSp add">
        <pc:chgData name="Li Kai" userId="ef42190ddb396410" providerId="LiveId" clId="{0999CE5E-5692-42F7-8D61-389E1F0CF735}" dt="2019-03-14T06:35:22.315" v="175" actId="27636"/>
        <pc:sldMkLst>
          <pc:docMk/>
          <pc:sldMk cId="2901698765" sldId="314"/>
        </pc:sldMkLst>
        <pc:spChg chg="mod">
          <ac:chgData name="Li Kai" userId="ef42190ddb396410" providerId="LiveId" clId="{0999CE5E-5692-42F7-8D61-389E1F0CF735}" dt="2019-03-14T06:35:22.315" v="175" actId="27636"/>
          <ac:spMkLst>
            <pc:docMk/>
            <pc:sldMk cId="2901698765" sldId="314"/>
            <ac:spMk id="3" creationId="{00000000-0000-0000-0000-000000000000}"/>
          </ac:spMkLst>
        </pc:spChg>
      </pc:sldChg>
      <pc:sldChg chg="add">
        <pc:chgData name="Li Kai" userId="ef42190ddb396410" providerId="LiveId" clId="{0999CE5E-5692-42F7-8D61-389E1F0CF735}" dt="2019-03-14T06:35:22.171" v="174"/>
        <pc:sldMkLst>
          <pc:docMk/>
          <pc:sldMk cId="3508652224" sldId="315"/>
        </pc:sldMkLst>
      </pc:sldChg>
      <pc:sldChg chg="add">
        <pc:chgData name="Li Kai" userId="ef42190ddb396410" providerId="LiveId" clId="{0999CE5E-5692-42F7-8D61-389E1F0CF735}" dt="2019-03-14T06:35:22.171" v="174"/>
        <pc:sldMkLst>
          <pc:docMk/>
          <pc:sldMk cId="788561716" sldId="316"/>
        </pc:sldMkLst>
      </pc:sldChg>
      <pc:sldChg chg="modSp add">
        <pc:chgData name="Li Kai" userId="ef42190ddb396410" providerId="LiveId" clId="{0999CE5E-5692-42F7-8D61-389E1F0CF735}" dt="2019-03-14T06:39:53.754" v="252" actId="1076"/>
        <pc:sldMkLst>
          <pc:docMk/>
          <pc:sldMk cId="3774867995" sldId="317"/>
        </pc:sldMkLst>
        <pc:spChg chg="mod">
          <ac:chgData name="Li Kai" userId="ef42190ddb396410" providerId="LiveId" clId="{0999CE5E-5692-42F7-8D61-389E1F0CF735}" dt="2019-03-14T06:39:53.754" v="252" actId="1076"/>
          <ac:spMkLst>
            <pc:docMk/>
            <pc:sldMk cId="3774867995" sldId="317"/>
            <ac:spMk id="4" creationId="{00000000-0000-0000-0000-000000000000}"/>
          </ac:spMkLst>
        </pc:spChg>
      </pc:sldChg>
      <pc:sldChg chg="add">
        <pc:chgData name="Li Kai" userId="ef42190ddb396410" providerId="LiveId" clId="{0999CE5E-5692-42F7-8D61-389E1F0CF735}" dt="2019-03-14T06:39:23.752" v="210"/>
        <pc:sldMkLst>
          <pc:docMk/>
          <pc:sldMk cId="985694181" sldId="31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07FBAD-0230-4A3C-86F0-AC0718B9ECFC}" type="datetimeFigureOut">
              <a:rPr lang="zh-CN" altLang="en-US" smtClean="0"/>
              <a:t>2019/3/14</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C5C314-D6A4-45E0-A063-EA90C63F4937}" type="slidenum">
              <a:rPr lang="zh-CN" altLang="en-US" smtClean="0"/>
              <a:t>‹#›</a:t>
            </a:fld>
            <a:endParaRPr lang="zh-CN" altLang="en-US"/>
          </a:p>
        </p:txBody>
      </p:sp>
    </p:spTree>
    <p:extLst>
      <p:ext uri="{BB962C8B-B14F-4D97-AF65-F5344CB8AC3E}">
        <p14:creationId xmlns:p14="http://schemas.microsoft.com/office/powerpoint/2010/main" val="965172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但进化策略和生物进化关系不大。也许这项技术的早期版本从生物进化上获得了一些启发</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在一定的抽象程度上，这种方法可被视为这样一个过程：从个体构成的群体中采样并让其中成功的个体引导未来后代的分布。但是，其数学细节在生物进化方法的基础上实现了很大的抽象，我们最好将进化策略看作是一类黑箱的随机优化技术。</a:t>
            </a:r>
            <a:endParaRPr lang="en-US" dirty="0"/>
          </a:p>
        </p:txBody>
      </p:sp>
      <p:sp>
        <p:nvSpPr>
          <p:cNvPr id="4" name="Slide Number Placeholder 3"/>
          <p:cNvSpPr>
            <a:spLocks noGrp="1"/>
          </p:cNvSpPr>
          <p:nvPr>
            <p:ph type="sldNum" sz="quarter" idx="10"/>
          </p:nvPr>
        </p:nvSpPr>
        <p:spPr/>
        <p:txBody>
          <a:bodyPr/>
          <a:lstStyle/>
          <a:p>
            <a:fld id="{B733E30A-4894-8543-A80D-91E9A4A4DA99}" type="slidenum">
              <a:rPr lang="en-US" smtClean="0"/>
              <a:t>2</a:t>
            </a:fld>
            <a:endParaRPr lang="en-US"/>
          </a:p>
        </p:txBody>
      </p:sp>
    </p:spTree>
    <p:extLst>
      <p:ext uri="{BB962C8B-B14F-4D97-AF65-F5344CB8AC3E}">
        <p14:creationId xmlns:p14="http://schemas.microsoft.com/office/powerpoint/2010/main" val="15378705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遗传算法在优化神经网络方面的三个应用</a:t>
            </a:r>
          </a:p>
        </p:txBody>
      </p:sp>
      <p:sp>
        <p:nvSpPr>
          <p:cNvPr id="4" name="灯片编号占位符 3"/>
          <p:cNvSpPr>
            <a:spLocks noGrp="1"/>
          </p:cNvSpPr>
          <p:nvPr>
            <p:ph type="sldNum" sz="quarter" idx="10"/>
          </p:nvPr>
        </p:nvSpPr>
        <p:spPr/>
        <p:txBody>
          <a:bodyPr/>
          <a:lstStyle/>
          <a:p>
            <a:fld id="{C2406BD9-19FE-49E0-9C5E-B83CCD97369A}" type="slidenum">
              <a:rPr lang="zh-CN" altLang="en-US" smtClean="0"/>
              <a:t>20</a:t>
            </a:fld>
            <a:endParaRPr lang="zh-CN" altLang="en-US"/>
          </a:p>
        </p:txBody>
      </p:sp>
    </p:spTree>
    <p:extLst>
      <p:ext uri="{BB962C8B-B14F-4D97-AF65-F5344CB8AC3E}">
        <p14:creationId xmlns:p14="http://schemas.microsoft.com/office/powerpoint/2010/main" val="1086149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初始化：初始试验的分布一般是均匀分布。</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进化：通过对于</a:t>
            </a:r>
            <a:r>
              <a:rPr lang="en-US" altLang="zh-CN" dirty="0"/>
              <a:t>x</a:t>
            </a:r>
            <a:r>
              <a:rPr lang="zh-CN" altLang="en-US" dirty="0"/>
              <a:t>的每个分量增加零均值和预先选定的标准差的高斯随机变量，从每个亲本产生子代。</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选择：通过将误差</a:t>
            </a:r>
            <a:r>
              <a:rPr lang="en-US" altLang="zh-CN" dirty="0"/>
              <a:t>F(x</a:t>
            </a:r>
            <a:r>
              <a:rPr lang="en-US" altLang="zh-CN" baseline="-25000" dirty="0"/>
              <a:t>i</a:t>
            </a:r>
            <a:r>
              <a:rPr lang="en-US" altLang="zh-CN" dirty="0"/>
              <a:t>)</a:t>
            </a:r>
            <a:r>
              <a:rPr lang="zh-CN" altLang="en-US" dirty="0"/>
              <a:t>和</a:t>
            </a:r>
            <a:r>
              <a:rPr lang="en-US" altLang="zh-CN" dirty="0"/>
              <a:t>F(</a:t>
            </a:r>
            <a:r>
              <a:rPr lang="en-US" altLang="zh-CN" dirty="0" err="1"/>
              <a:t>x’</a:t>
            </a:r>
            <a:r>
              <a:rPr lang="en-US" altLang="zh-CN" baseline="-25000" dirty="0" err="1"/>
              <a:t>i</a:t>
            </a:r>
            <a:r>
              <a:rPr lang="en-US" altLang="zh-CN" dirty="0"/>
              <a:t>)</a:t>
            </a:r>
            <a:r>
              <a:rPr lang="zh-CN" altLang="en-US" dirty="0"/>
              <a:t>，</a:t>
            </a:r>
            <a:r>
              <a:rPr lang="en-US" altLang="zh-CN" dirty="0" err="1"/>
              <a:t>i</a:t>
            </a:r>
            <a:r>
              <a:rPr lang="zh-CN" altLang="en-US" dirty="0"/>
              <a:t>＝</a:t>
            </a:r>
            <a:r>
              <a:rPr lang="en-US" altLang="zh-CN" dirty="0"/>
              <a:t>1</a:t>
            </a:r>
            <a:r>
              <a:rPr lang="zh-CN" altLang="en-US" dirty="0"/>
              <a:t>，</a:t>
            </a:r>
            <a:r>
              <a:rPr lang="en-US" altLang="zh-CN" dirty="0"/>
              <a:t>…</a:t>
            </a:r>
            <a:r>
              <a:rPr lang="zh-CN" altLang="en-US" dirty="0"/>
              <a:t>，</a:t>
            </a:r>
            <a:r>
              <a:rPr lang="en-US" altLang="zh-CN" dirty="0"/>
              <a:t>p </a:t>
            </a:r>
            <a:r>
              <a:rPr lang="zh-CN" altLang="en-US" dirty="0"/>
              <a:t>进行排序，选择并决定哪些矢量保留。具有最小误差的</a:t>
            </a:r>
            <a:r>
              <a:rPr lang="en-US" altLang="zh-CN" dirty="0"/>
              <a:t>p</a:t>
            </a:r>
            <a:r>
              <a:rPr lang="zh-CN" altLang="en-US" dirty="0"/>
              <a:t>个矢量变成下一代的新亲本。</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0A585040-4471-4783-B1EB-3DD76274B199}" type="slidenum">
              <a:rPr lang="zh-CN" altLang="en-US" smtClean="0"/>
              <a:t>35</a:t>
            </a:fld>
            <a:endParaRPr lang="zh-CN" altLang="en-US"/>
          </a:p>
        </p:txBody>
      </p:sp>
    </p:spTree>
    <p:extLst>
      <p:ext uri="{BB962C8B-B14F-4D97-AF65-F5344CB8AC3E}">
        <p14:creationId xmlns:p14="http://schemas.microsoft.com/office/powerpoint/2010/main" val="4199718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1+1)-ES</a:t>
            </a:r>
            <a:r>
              <a:rPr lang="en-US" altLang="zh-CN" baseline="0" dirty="0"/>
              <a:t>      </a:t>
            </a:r>
            <a:r>
              <a:rPr lang="zh-CN" altLang="en-US" dirty="0"/>
              <a:t>这种演化策略只有一个父亲，每次也只产生一个新的个体，然后从两个中保留好的。</a:t>
            </a:r>
            <a:endParaRPr lang="en-US" altLang="zh-CN" dirty="0"/>
          </a:p>
          <a:p>
            <a:pPr marL="0" indent="0">
              <a:buNone/>
            </a:pPr>
            <a:endParaRPr lang="en-US" altLang="zh-CN" dirty="0"/>
          </a:p>
          <a:p>
            <a:r>
              <a:rPr lang="en-US" altLang="zh-CN" dirty="0"/>
              <a:t>   </a:t>
            </a:r>
            <a:r>
              <a:rPr lang="el-GR" altLang="zh-CN" dirty="0"/>
              <a:t>(μ</a:t>
            </a:r>
            <a:r>
              <a:rPr lang="en-US" altLang="zh-CN" dirty="0"/>
              <a:t>+</a:t>
            </a:r>
            <a:r>
              <a:rPr lang="el-GR" altLang="zh-CN" dirty="0"/>
              <a:t>λ)-</a:t>
            </a:r>
            <a:r>
              <a:rPr lang="en-US" altLang="zh-CN" dirty="0"/>
              <a:t>ES	</a:t>
            </a:r>
            <a:r>
              <a:rPr lang="zh-CN" altLang="en-US" dirty="0"/>
              <a:t>这种演化策略的种群中有</a:t>
            </a:r>
            <a:r>
              <a:rPr lang="en-US" altLang="zh-CN" dirty="0"/>
              <a:t>μ</a:t>
            </a:r>
            <a:r>
              <a:rPr lang="zh-CN" altLang="en-US" dirty="0"/>
              <a:t>个体，每次新产生</a:t>
            </a:r>
            <a:r>
              <a:rPr lang="en-US" altLang="zh-CN" dirty="0"/>
              <a:t>λ</a:t>
            </a:r>
            <a:r>
              <a:rPr lang="zh-CN" altLang="en-US" dirty="0"/>
              <a:t>个体，然后从</a:t>
            </a:r>
            <a:r>
              <a:rPr lang="el-GR" altLang="zh-CN" dirty="0"/>
              <a:t>μ </a:t>
            </a:r>
            <a:r>
              <a:rPr lang="zh-CN" altLang="en-US" dirty="0"/>
              <a:t>个父代个体和</a:t>
            </a:r>
            <a:r>
              <a:rPr lang="en-US" altLang="zh-CN" dirty="0"/>
              <a:t>λ</a:t>
            </a:r>
            <a:r>
              <a:rPr lang="zh-CN" altLang="en-US" dirty="0"/>
              <a:t>个新的个体中选着</a:t>
            </a:r>
            <a:r>
              <a:rPr lang="en-US" altLang="zh-CN" dirty="0"/>
              <a:t>μ</a:t>
            </a:r>
            <a:r>
              <a:rPr lang="zh-CN" altLang="en-US" dirty="0"/>
              <a:t>个作为新的种群。</a:t>
            </a:r>
            <a:endParaRPr lang="en-US" altLang="zh-CN" dirty="0"/>
          </a:p>
          <a:p>
            <a:pPr marL="0" indent="0">
              <a:buNone/>
            </a:pPr>
            <a:endParaRPr lang="en-US" altLang="zh-CN" dirty="0"/>
          </a:p>
          <a:p>
            <a:r>
              <a:rPr lang="en-US" altLang="zh-CN" dirty="0"/>
              <a:t>   </a:t>
            </a:r>
            <a:r>
              <a:rPr lang="el-GR" altLang="zh-CN" dirty="0"/>
              <a:t>(μ, λ)-</a:t>
            </a:r>
            <a:r>
              <a:rPr lang="en-US" altLang="zh-CN" dirty="0"/>
              <a:t>ES	</a:t>
            </a:r>
            <a:r>
              <a:rPr lang="zh-CN" altLang="en-US" dirty="0"/>
              <a:t>这种演化策略的种群中有</a:t>
            </a:r>
            <a:r>
              <a:rPr lang="en-US" altLang="zh-CN" dirty="0"/>
              <a:t>μ</a:t>
            </a:r>
            <a:r>
              <a:rPr lang="zh-CN" altLang="en-US" dirty="0"/>
              <a:t>个体，每次新产生</a:t>
            </a:r>
            <a:r>
              <a:rPr lang="en-US" altLang="zh-CN" dirty="0"/>
              <a:t>λ</a:t>
            </a:r>
            <a:r>
              <a:rPr lang="zh-CN" altLang="en-US" dirty="0"/>
              <a:t>个体，然后从</a:t>
            </a:r>
            <a:r>
              <a:rPr lang="en-US" altLang="zh-CN" dirty="0"/>
              <a:t>λ</a:t>
            </a:r>
            <a:r>
              <a:rPr lang="zh-CN" altLang="en-US" dirty="0"/>
              <a:t>个新的个体中选着</a:t>
            </a:r>
            <a:r>
              <a:rPr lang="en-US" altLang="zh-CN" dirty="0"/>
              <a:t>μ</a:t>
            </a:r>
            <a:r>
              <a:rPr lang="zh-CN" altLang="en-US" dirty="0"/>
              <a:t>个作为新的种群。</a:t>
            </a:r>
            <a:r>
              <a:rPr lang="zh-CN" altLang="en-US" b="1" dirty="0"/>
              <a:t>当前进化策略的主流，效率比</a:t>
            </a:r>
            <a:r>
              <a:rPr lang="el-GR" altLang="zh-CN" dirty="0"/>
              <a:t>(μ</a:t>
            </a:r>
            <a:r>
              <a:rPr lang="en-US" altLang="zh-CN" dirty="0"/>
              <a:t>+</a:t>
            </a:r>
            <a:r>
              <a:rPr lang="el-GR" altLang="zh-CN" dirty="0"/>
              <a:t>λ)-</a:t>
            </a:r>
            <a:r>
              <a:rPr lang="en-US" altLang="zh-CN" dirty="0"/>
              <a:t>ES</a:t>
            </a:r>
            <a:r>
              <a:rPr lang="zh-CN" altLang="en-US" dirty="0"/>
              <a:t>高</a:t>
            </a:r>
            <a:endParaRPr lang="zh-CN" altLang="en-US" b="1" dirty="0"/>
          </a:p>
          <a:p>
            <a:endParaRPr lang="zh-CN" altLang="en-US" dirty="0"/>
          </a:p>
        </p:txBody>
      </p:sp>
      <p:sp>
        <p:nvSpPr>
          <p:cNvPr id="4" name="灯片编号占位符 3"/>
          <p:cNvSpPr>
            <a:spLocks noGrp="1"/>
          </p:cNvSpPr>
          <p:nvPr>
            <p:ph type="sldNum" sz="quarter" idx="10"/>
          </p:nvPr>
        </p:nvSpPr>
        <p:spPr/>
        <p:txBody>
          <a:bodyPr/>
          <a:lstStyle/>
          <a:p>
            <a:fld id="{0A585040-4471-4783-B1EB-3DD76274B199}" type="slidenum">
              <a:rPr lang="zh-CN" altLang="en-US" smtClean="0"/>
              <a:t>36</a:t>
            </a:fld>
            <a:endParaRPr lang="zh-CN" altLang="en-US"/>
          </a:p>
        </p:txBody>
      </p:sp>
    </p:spTree>
    <p:extLst>
      <p:ext uri="{BB962C8B-B14F-4D97-AF65-F5344CB8AC3E}">
        <p14:creationId xmlns:p14="http://schemas.microsoft.com/office/powerpoint/2010/main" val="1404443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对象参数确定个体的适应度。策略参数控制</a:t>
            </a:r>
            <a:r>
              <a:rPr lang="en-US" altLang="zh-CN" dirty="0"/>
              <a:t>ES</a:t>
            </a:r>
            <a:r>
              <a:rPr lang="zh-CN" altLang="en-US" dirty="0"/>
              <a:t>的动态，以使算法表现出最大的优化性能。例如， 使用各向同性高斯突变控制突变强度</a:t>
            </a:r>
            <a:r>
              <a:rPr lang="en-US" altLang="zh-CN" dirty="0"/>
              <a:t>a</a:t>
            </a:r>
            <a:r>
              <a:rPr lang="zh-CN" altLang="en-US" dirty="0"/>
              <a:t>（即突变载体组分的标准偏差</a:t>
            </a:r>
            <a:endParaRPr lang="en-US" altLang="zh-CN" dirty="0"/>
          </a:p>
          <a:p>
            <a:endParaRPr lang="en-US" altLang="zh-CN" dirty="0"/>
          </a:p>
          <a:p>
            <a:r>
              <a:rPr lang="zh-CN" altLang="en-US" dirty="0"/>
              <a:t> </a:t>
            </a:r>
            <a:r>
              <a:rPr lang="el-GR" altLang="zh-CN" dirty="0"/>
              <a:t>σ</a:t>
            </a:r>
            <a:r>
              <a:rPr lang="zh-CN" altLang="en-US" dirty="0"/>
              <a:t>最优值取决于适应度，因此有必要根据局部情况调整</a:t>
            </a:r>
            <a:r>
              <a:rPr lang="el-GR" altLang="zh-CN" dirty="0"/>
              <a:t>σ </a:t>
            </a:r>
            <a:r>
              <a:rPr lang="zh-CN" altLang="en-US" dirty="0"/>
              <a:t>，以确保策略的收敛性和最大性能。 </a:t>
            </a:r>
            <a:endParaRPr lang="en-US" altLang="zh-CN" dirty="0"/>
          </a:p>
          <a:p>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每个个体都有自己的参数集。 通过选择最适合的个体，间接选择适应性强的突变强度。</a:t>
            </a:r>
          </a:p>
          <a:p>
            <a:endParaRPr lang="zh-CN" altLang="en-US" dirty="0"/>
          </a:p>
        </p:txBody>
      </p:sp>
      <p:sp>
        <p:nvSpPr>
          <p:cNvPr id="4" name="灯片编号占位符 3"/>
          <p:cNvSpPr>
            <a:spLocks noGrp="1"/>
          </p:cNvSpPr>
          <p:nvPr>
            <p:ph type="sldNum" sz="quarter" idx="10"/>
          </p:nvPr>
        </p:nvSpPr>
        <p:spPr/>
        <p:txBody>
          <a:bodyPr/>
          <a:lstStyle/>
          <a:p>
            <a:fld id="{0A585040-4471-4783-B1EB-3DD76274B199}" type="slidenum">
              <a:rPr lang="zh-CN" altLang="en-US" smtClean="0"/>
              <a:t>37</a:t>
            </a:fld>
            <a:endParaRPr lang="zh-CN" altLang="en-US"/>
          </a:p>
        </p:txBody>
      </p:sp>
    </p:spTree>
    <p:extLst>
      <p:ext uri="{BB962C8B-B14F-4D97-AF65-F5344CB8AC3E}">
        <p14:creationId xmlns:p14="http://schemas.microsoft.com/office/powerpoint/2010/main" val="31620411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A585040-4471-4783-B1EB-3DD76274B199}" type="slidenum">
              <a:rPr lang="zh-CN" altLang="en-US" smtClean="0"/>
              <a:t>38</a:t>
            </a:fld>
            <a:endParaRPr lang="zh-CN" altLang="en-US"/>
          </a:p>
        </p:txBody>
      </p:sp>
    </p:spTree>
    <p:extLst>
      <p:ext uri="{BB962C8B-B14F-4D97-AF65-F5344CB8AC3E}">
        <p14:creationId xmlns:p14="http://schemas.microsoft.com/office/powerpoint/2010/main" val="2297316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CDC04B0-2E63-4A17-AEFC-2C2EEE29A2CA}" type="slidenum">
              <a:rPr lang="zh-CN" altLang="en-US" smtClean="0"/>
              <a:t>52</a:t>
            </a:fld>
            <a:endParaRPr lang="zh-CN" altLang="en-US"/>
          </a:p>
        </p:txBody>
      </p:sp>
    </p:spTree>
    <p:extLst>
      <p:ext uri="{BB962C8B-B14F-4D97-AF65-F5344CB8AC3E}">
        <p14:creationId xmlns:p14="http://schemas.microsoft.com/office/powerpoint/2010/main" val="4115839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33E30A-4894-8543-A80D-91E9A4A4DA99}" type="slidenum">
              <a:rPr lang="en-US" smtClean="0"/>
              <a:t>4</a:t>
            </a:fld>
            <a:endParaRPr lang="en-US"/>
          </a:p>
        </p:txBody>
      </p:sp>
    </p:spTree>
    <p:extLst>
      <p:ext uri="{BB962C8B-B14F-4D97-AF65-F5344CB8AC3E}">
        <p14:creationId xmlns:p14="http://schemas.microsoft.com/office/powerpoint/2010/main" val="337969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引入种群，从种群中选择</a:t>
            </a:r>
            <a:endParaRPr lang="en-US" dirty="0"/>
          </a:p>
        </p:txBody>
      </p:sp>
      <p:sp>
        <p:nvSpPr>
          <p:cNvPr id="4" name="Slide Number Placeholder 3"/>
          <p:cNvSpPr>
            <a:spLocks noGrp="1"/>
          </p:cNvSpPr>
          <p:nvPr>
            <p:ph type="sldNum" sz="quarter" idx="10"/>
          </p:nvPr>
        </p:nvSpPr>
        <p:spPr/>
        <p:txBody>
          <a:bodyPr/>
          <a:lstStyle/>
          <a:p>
            <a:fld id="{B733E30A-4894-8543-A80D-91E9A4A4DA99}" type="slidenum">
              <a:rPr lang="en-US" smtClean="0"/>
              <a:t>5</a:t>
            </a:fld>
            <a:endParaRPr lang="en-US"/>
          </a:p>
        </p:txBody>
      </p:sp>
    </p:spTree>
    <p:extLst>
      <p:ext uri="{BB962C8B-B14F-4D97-AF65-F5344CB8AC3E}">
        <p14:creationId xmlns:p14="http://schemas.microsoft.com/office/powerpoint/2010/main" val="1299010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当前modern</a:t>
            </a:r>
            <a:r>
              <a:rPr lang="en-US" dirty="0"/>
              <a:t> evolution </a:t>
            </a:r>
            <a:r>
              <a:rPr lang="en-US" dirty="0" err="1"/>
              <a:t>strategies基本都是用</a:t>
            </a:r>
            <a:r>
              <a:rPr lang="en-US" dirty="0"/>
              <a:t> (\</a:t>
            </a:r>
            <a:r>
              <a:rPr lang="el-GR" dirty="0"/>
              <a:t>μ</a:t>
            </a:r>
            <a:r>
              <a:rPr lang="en-US" dirty="0"/>
              <a:t>, \</a:t>
            </a:r>
            <a:r>
              <a:rPr lang="el-GR" dirty="0"/>
              <a:t>λ</a:t>
            </a:r>
            <a:r>
              <a:rPr lang="en-US" dirty="0"/>
              <a:t>) -</a:t>
            </a:r>
            <a:r>
              <a:rPr lang="en-US" dirty="0" err="1"/>
              <a:t>ES的一个variant，即使用intermediate</a:t>
            </a:r>
            <a:r>
              <a:rPr lang="en-US" dirty="0"/>
              <a:t> </a:t>
            </a:r>
            <a:r>
              <a:rPr lang="en-US" dirty="0" err="1"/>
              <a:t>recombination的</a:t>
            </a:r>
            <a:r>
              <a:rPr lang="en-US" dirty="0"/>
              <a:t> (\</a:t>
            </a:r>
            <a:r>
              <a:rPr lang="el-GR" dirty="0"/>
              <a:t>μ</a:t>
            </a:r>
            <a:r>
              <a:rPr lang="en-US" dirty="0"/>
              <a:t>, \</a:t>
            </a:r>
            <a:r>
              <a:rPr lang="el-GR" dirty="0"/>
              <a:t>λ</a:t>
            </a:r>
            <a:r>
              <a:rPr lang="en-US" dirty="0"/>
              <a:t>) -</a:t>
            </a:r>
            <a:r>
              <a:rPr lang="en-US" dirty="0" err="1"/>
              <a:t>ES，通常记为</a:t>
            </a:r>
            <a:r>
              <a:rPr lang="en-US" dirty="0"/>
              <a:t> (\</a:t>
            </a:r>
            <a:r>
              <a:rPr lang="el-GR" dirty="0"/>
              <a:t>μ</a:t>
            </a:r>
            <a:r>
              <a:rPr lang="en-US" dirty="0"/>
              <a:t>/\</a:t>
            </a:r>
            <a:r>
              <a:rPr lang="el-GR" dirty="0"/>
              <a:t>μ</a:t>
            </a:r>
            <a:r>
              <a:rPr lang="en-US" dirty="0"/>
              <a:t>_I, \</a:t>
            </a:r>
            <a:r>
              <a:rPr lang="el-GR" dirty="0"/>
              <a:t>λ</a:t>
            </a:r>
            <a:r>
              <a:rPr lang="en-US" dirty="0"/>
              <a:t>) -ES. 和 (\</a:t>
            </a:r>
            <a:r>
              <a:rPr lang="el-GR" dirty="0"/>
              <a:t>μ</a:t>
            </a:r>
            <a:r>
              <a:rPr lang="en-US" dirty="0"/>
              <a:t>, \</a:t>
            </a:r>
            <a:r>
              <a:rPr lang="el-GR" dirty="0"/>
              <a:t>λ</a:t>
            </a:r>
            <a:r>
              <a:rPr lang="en-US" dirty="0"/>
              <a:t>) -</a:t>
            </a:r>
            <a:r>
              <a:rPr lang="en-US" dirty="0" err="1"/>
              <a:t>ES最主要的差别是，在</a:t>
            </a:r>
            <a:r>
              <a:rPr lang="en-US" dirty="0"/>
              <a:t> (\</a:t>
            </a:r>
            <a:r>
              <a:rPr lang="el-GR" dirty="0"/>
              <a:t>μ</a:t>
            </a:r>
            <a:r>
              <a:rPr lang="en-US" dirty="0"/>
              <a:t>, \</a:t>
            </a:r>
            <a:r>
              <a:rPr lang="el-GR" dirty="0"/>
              <a:t>λ</a:t>
            </a:r>
            <a:r>
              <a:rPr lang="en-US" dirty="0"/>
              <a:t>) -</a:t>
            </a:r>
            <a:r>
              <a:rPr lang="en-US" dirty="0" err="1"/>
              <a:t>ES中，围绕所选择的</a:t>
            </a:r>
            <a:r>
              <a:rPr lang="en-US" dirty="0"/>
              <a:t> \</a:t>
            </a:r>
            <a:r>
              <a:rPr lang="el-GR" dirty="0"/>
              <a:t>μ</a:t>
            </a:r>
            <a:r>
              <a:rPr lang="en-US" dirty="0"/>
              <a:t> 个父代直接产生解，不进行组合。而 (\</a:t>
            </a:r>
            <a:r>
              <a:rPr lang="el-GR" dirty="0"/>
              <a:t>μ</a:t>
            </a:r>
            <a:r>
              <a:rPr lang="en-US" dirty="0"/>
              <a:t>/\</a:t>
            </a:r>
            <a:r>
              <a:rPr lang="el-GR" dirty="0"/>
              <a:t>μ</a:t>
            </a:r>
            <a:r>
              <a:rPr lang="en-US" dirty="0"/>
              <a:t>_I, \</a:t>
            </a:r>
            <a:r>
              <a:rPr lang="el-GR" dirty="0"/>
              <a:t>λ</a:t>
            </a:r>
            <a:r>
              <a:rPr lang="en-US" dirty="0"/>
              <a:t>) -</a:t>
            </a:r>
            <a:r>
              <a:rPr lang="en-US" dirty="0" err="1"/>
              <a:t>ES中选择的解之间通过</a:t>
            </a:r>
            <a:r>
              <a:rPr lang="el-GR" dirty="0"/>
              <a:t>μ</a:t>
            </a:r>
            <a:r>
              <a:rPr lang="en-US" dirty="0" err="1"/>
              <a:t>lti</a:t>
            </a:r>
            <a:r>
              <a:rPr lang="en-US" dirty="0"/>
              <a:t>-recombination 作为下一代的分布的均值。</a:t>
            </a:r>
          </a:p>
        </p:txBody>
      </p:sp>
      <p:sp>
        <p:nvSpPr>
          <p:cNvPr id="4" name="Slide Number Placeholder 3"/>
          <p:cNvSpPr>
            <a:spLocks noGrp="1"/>
          </p:cNvSpPr>
          <p:nvPr>
            <p:ph type="sldNum" sz="quarter" idx="10"/>
          </p:nvPr>
        </p:nvSpPr>
        <p:spPr/>
        <p:txBody>
          <a:bodyPr/>
          <a:lstStyle/>
          <a:p>
            <a:fld id="{B733E30A-4894-8543-A80D-91E9A4A4DA99}" type="slidenum">
              <a:rPr lang="en-US" smtClean="0"/>
              <a:t>6</a:t>
            </a:fld>
            <a:endParaRPr lang="en-US"/>
          </a:p>
        </p:txBody>
      </p:sp>
    </p:spTree>
    <p:extLst>
      <p:ext uri="{BB962C8B-B14F-4D97-AF65-F5344CB8AC3E}">
        <p14:creationId xmlns:p14="http://schemas.microsoft.com/office/powerpoint/2010/main" val="1239064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(II)</a:t>
            </a:r>
            <a:r>
              <a:rPr lang="zh-CN" altLang="en-US" dirty="0"/>
              <a:t>中的</a:t>
            </a:r>
            <a:r>
              <a:rPr lang="en-US" altLang="zh-CN" dirty="0"/>
              <a:t>a</a:t>
            </a:r>
            <a:r>
              <a:rPr lang="zh-CN" altLang="en-US" dirty="0"/>
              <a:t>是通用符号，可以是</a:t>
            </a:r>
            <a:r>
              <a:rPr lang="en-US" altLang="zh-CN" dirty="0"/>
              <a:t>sigma</a:t>
            </a:r>
            <a:r>
              <a:rPr lang="zh-CN" altLang="en-US" dirty="0"/>
              <a:t>也可以是</a:t>
            </a:r>
            <a:r>
              <a:rPr lang="en-US" altLang="zh-CN" dirty="0"/>
              <a:t>y</a:t>
            </a:r>
            <a:r>
              <a:rPr lang="zh-CN" altLang="en-US" dirty="0"/>
              <a:t>，</a:t>
            </a:r>
            <a:r>
              <a:rPr lang="en-US" altLang="zh-CN" dirty="0"/>
              <a:t>(II)</a:t>
            </a:r>
            <a:r>
              <a:rPr lang="zh-CN" altLang="en-US" dirty="0"/>
              <a:t>表示一种常用的重组策略就是求平均值</a:t>
            </a:r>
            <a:r>
              <a:rPr lang="en-US" altLang="zh-CN" dirty="0"/>
              <a:t>,</a:t>
            </a:r>
            <a:r>
              <a:rPr lang="zh-CN" altLang="en-US" baseline="0" dirty="0"/>
              <a:t> </a:t>
            </a:r>
            <a:r>
              <a:rPr lang="en-US" altLang="zh-CN" baseline="0" dirty="0" err="1"/>
              <a:t>m;lambda</a:t>
            </a:r>
            <a:r>
              <a:rPr lang="zh-CN" altLang="en-US" baseline="0" dirty="0"/>
              <a:t>代表</a:t>
            </a:r>
            <a:r>
              <a:rPr lang="en-US" altLang="zh-CN" baseline="0" dirty="0"/>
              <a:t>m-</a:t>
            </a:r>
            <a:r>
              <a:rPr lang="en-US" altLang="zh-CN" baseline="0" dirty="0" err="1"/>
              <a:t>th</a:t>
            </a:r>
            <a:r>
              <a:rPr lang="zh-CN" altLang="en-US" baseline="0" dirty="0"/>
              <a:t> </a:t>
            </a:r>
            <a:r>
              <a:rPr lang="en-US" altLang="zh-CN" baseline="0" dirty="0"/>
              <a:t>best</a:t>
            </a:r>
            <a:endParaRPr lang="en-US" dirty="0"/>
          </a:p>
        </p:txBody>
      </p:sp>
      <p:sp>
        <p:nvSpPr>
          <p:cNvPr id="4" name="Slide Number Placeholder 3"/>
          <p:cNvSpPr>
            <a:spLocks noGrp="1"/>
          </p:cNvSpPr>
          <p:nvPr>
            <p:ph type="sldNum" sz="quarter" idx="10"/>
          </p:nvPr>
        </p:nvSpPr>
        <p:spPr/>
        <p:txBody>
          <a:bodyPr/>
          <a:lstStyle/>
          <a:p>
            <a:fld id="{B733E30A-4894-8543-A80D-91E9A4A4DA99}" type="slidenum">
              <a:rPr lang="en-US" smtClean="0"/>
              <a:t>7</a:t>
            </a:fld>
            <a:endParaRPr lang="en-US"/>
          </a:p>
        </p:txBody>
      </p:sp>
    </p:spTree>
    <p:extLst>
      <p:ext uri="{BB962C8B-B14F-4D97-AF65-F5344CB8AC3E}">
        <p14:creationId xmlns:p14="http://schemas.microsoft.com/office/powerpoint/2010/main" val="1605501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黑箱优化。在进化策略中，让我们完全忘记代理、环境、涉及的神经网络和其中的交互吧。进化策略的整个设置就是一大堆数字输入（假设和前面提到的策略网络的参数数量一样，有 </a:t>
            </a:r>
            <a:r>
              <a:rPr lang="en-US" altLang="zh-CN" sz="1200" b="0" i="0" kern="1200" dirty="0">
                <a:solidFill>
                  <a:schemeClr val="tx1"/>
                </a:solidFill>
                <a:effectLst/>
                <a:latin typeface="+mn-lt"/>
                <a:ea typeface="+mn-ea"/>
                <a:cs typeface="+mn-cs"/>
              </a:rPr>
              <a:t>1,000,000 </a:t>
            </a:r>
            <a:r>
              <a:rPr lang="zh-CN" altLang="en-US" sz="1200" b="0" i="0" kern="1200" dirty="0">
                <a:solidFill>
                  <a:schemeClr val="tx1"/>
                </a:solidFill>
                <a:effectLst/>
                <a:latin typeface="+mn-lt"/>
                <a:ea typeface="+mn-ea"/>
                <a:cs typeface="+mn-cs"/>
              </a:rPr>
              <a:t>个数字），然后输出 </a:t>
            </a:r>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个数字（对应总奖励），我们需要找到这 </a:t>
            </a:r>
            <a:r>
              <a:rPr lang="en-US" altLang="zh-CN" sz="1200" b="0" i="0" kern="1200" dirty="0">
                <a:solidFill>
                  <a:schemeClr val="tx1"/>
                </a:solidFill>
                <a:effectLst/>
                <a:latin typeface="+mn-lt"/>
                <a:ea typeface="+mn-ea"/>
                <a:cs typeface="+mn-cs"/>
              </a:rPr>
              <a:t>1,000,000 </a:t>
            </a:r>
            <a:r>
              <a:rPr lang="zh-CN" altLang="en-US" sz="1200" b="0" i="0" kern="1200" dirty="0">
                <a:solidFill>
                  <a:schemeClr val="tx1"/>
                </a:solidFill>
                <a:effectLst/>
                <a:latin typeface="+mn-lt"/>
                <a:ea typeface="+mn-ea"/>
                <a:cs typeface="+mn-cs"/>
              </a:rPr>
              <a:t>个数字的最好配置。在数学上，我们可以说是根据输入向量 </a:t>
            </a:r>
            <a:r>
              <a:rPr lang="en-US" altLang="zh-CN" sz="1200" b="0" i="0" kern="1200" dirty="0">
                <a:solidFill>
                  <a:schemeClr val="tx1"/>
                </a:solidFill>
                <a:effectLst/>
                <a:latin typeface="+mn-lt"/>
                <a:ea typeface="+mn-ea"/>
                <a:cs typeface="+mn-cs"/>
              </a:rPr>
              <a:t>w</a:t>
            </a:r>
            <a:r>
              <a:rPr lang="zh-CN" altLang="en-US" sz="1200" b="0" i="0" kern="1200" dirty="0">
                <a:solidFill>
                  <a:schemeClr val="tx1"/>
                </a:solidFill>
                <a:effectLst/>
                <a:latin typeface="+mn-lt"/>
                <a:ea typeface="+mn-ea"/>
                <a:cs typeface="+mn-cs"/>
              </a:rPr>
              <a:t>（该网络的参数</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权重）来优化一个函数 </a:t>
            </a:r>
            <a:r>
              <a:rPr lang="en-US" altLang="zh-CN" sz="1200" b="0" i="0" kern="1200" dirty="0">
                <a:solidFill>
                  <a:schemeClr val="tx1"/>
                </a:solidFill>
                <a:effectLst/>
                <a:latin typeface="+mn-lt"/>
                <a:ea typeface="+mn-ea"/>
                <a:cs typeface="+mn-cs"/>
              </a:rPr>
              <a:t>f(w)</a:t>
            </a:r>
            <a:r>
              <a:rPr lang="zh-CN" altLang="en-US" sz="1200" b="0" i="0" kern="1200" dirty="0">
                <a:solidFill>
                  <a:schemeClr val="tx1"/>
                </a:solidFill>
                <a:effectLst/>
                <a:latin typeface="+mn-lt"/>
                <a:ea typeface="+mn-ea"/>
                <a:cs typeface="+mn-cs"/>
              </a:rPr>
              <a:t>，但我们不对 </a:t>
            </a:r>
            <a:r>
              <a:rPr lang="en-US" altLang="zh-CN" sz="1200" b="0" i="0" kern="1200" dirty="0">
                <a:solidFill>
                  <a:schemeClr val="tx1"/>
                </a:solidFill>
                <a:effectLst/>
                <a:latin typeface="+mn-lt"/>
                <a:ea typeface="+mn-ea"/>
                <a:cs typeface="+mn-cs"/>
              </a:rPr>
              <a:t>f </a:t>
            </a:r>
            <a:r>
              <a:rPr lang="zh-CN" altLang="en-US" sz="1200" b="0" i="0" kern="1200" dirty="0">
                <a:solidFill>
                  <a:schemeClr val="tx1"/>
                </a:solidFill>
                <a:effectLst/>
                <a:latin typeface="+mn-lt"/>
                <a:ea typeface="+mn-ea"/>
                <a:cs typeface="+mn-cs"/>
              </a:rPr>
              <a:t>的结构做出任何假设，我们只能对其进行评估（因此被称为「黑箱」）。</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进化策略易于实现和扩展</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增大</a:t>
            </a:r>
            <a:r>
              <a:rPr lang="en-US" altLang="zh-CN" sz="1200" b="0" i="0" kern="1200" dirty="0">
                <a:solidFill>
                  <a:schemeClr val="tx1"/>
                </a:solidFill>
                <a:effectLst/>
                <a:latin typeface="+mn-lt"/>
                <a:ea typeface="+mn-ea"/>
                <a:cs typeface="+mn-cs"/>
              </a:rPr>
              <a:t>worker</a:t>
            </a:r>
            <a:r>
              <a:rPr lang="zh-CN" altLang="en-US" sz="1200" b="0" i="0" kern="1200" dirty="0">
                <a:solidFill>
                  <a:schemeClr val="tx1"/>
                </a:solidFill>
                <a:effectLst/>
                <a:latin typeface="+mn-lt"/>
                <a:ea typeface="+mn-ea"/>
                <a:cs typeface="+mn-cs"/>
              </a:rPr>
              <a:t>数量</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。特别的几点包括：进化策略的实现更加简单（不需要反向传播），更容易在分布式环境中扩展，不会受到奖励稀疏的影响，有更少的超参数。</a:t>
            </a:r>
            <a:endParaRPr lang="en-US" dirty="0"/>
          </a:p>
        </p:txBody>
      </p:sp>
      <p:sp>
        <p:nvSpPr>
          <p:cNvPr id="4" name="Slide Number Placeholder 3"/>
          <p:cNvSpPr>
            <a:spLocks noGrp="1"/>
          </p:cNvSpPr>
          <p:nvPr>
            <p:ph type="sldNum" sz="quarter" idx="10"/>
          </p:nvPr>
        </p:nvSpPr>
        <p:spPr/>
        <p:txBody>
          <a:bodyPr/>
          <a:lstStyle/>
          <a:p>
            <a:fld id="{B733E30A-4894-8543-A80D-91E9A4A4DA99}" type="slidenum">
              <a:rPr lang="en-US" smtClean="0"/>
              <a:t>9</a:t>
            </a:fld>
            <a:endParaRPr lang="en-US"/>
          </a:p>
        </p:txBody>
      </p:sp>
    </p:spTree>
    <p:extLst>
      <p:ext uri="{BB962C8B-B14F-4D97-AF65-F5344CB8AC3E}">
        <p14:creationId xmlns:p14="http://schemas.microsoft.com/office/powerpoint/2010/main" val="859454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14</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2406BD9-19FE-49E0-9C5E-B83CCD97369A}" type="slidenum">
              <a:rPr lang="zh-CN" altLang="en-US" smtClean="0"/>
              <a:t>18</a:t>
            </a:fld>
            <a:endParaRPr lang="zh-CN" altLang="en-US"/>
          </a:p>
        </p:txBody>
      </p:sp>
    </p:spTree>
    <p:extLst>
      <p:ext uri="{BB962C8B-B14F-4D97-AF65-F5344CB8AC3E}">
        <p14:creationId xmlns:p14="http://schemas.microsoft.com/office/powerpoint/2010/main" val="4242986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遗传算法的执行过程</a:t>
            </a:r>
          </a:p>
        </p:txBody>
      </p:sp>
      <p:sp>
        <p:nvSpPr>
          <p:cNvPr id="4" name="灯片编号占位符 3"/>
          <p:cNvSpPr>
            <a:spLocks noGrp="1"/>
          </p:cNvSpPr>
          <p:nvPr>
            <p:ph type="sldNum" sz="quarter" idx="10"/>
          </p:nvPr>
        </p:nvSpPr>
        <p:spPr/>
        <p:txBody>
          <a:bodyPr/>
          <a:lstStyle/>
          <a:p>
            <a:fld id="{C2406BD9-19FE-49E0-9C5E-B83CCD97369A}" type="slidenum">
              <a:rPr lang="zh-CN" altLang="en-US" smtClean="0"/>
              <a:t>19</a:t>
            </a:fld>
            <a:endParaRPr lang="zh-CN" altLang="en-US"/>
          </a:p>
        </p:txBody>
      </p:sp>
    </p:spTree>
    <p:extLst>
      <p:ext uri="{BB962C8B-B14F-4D97-AF65-F5344CB8AC3E}">
        <p14:creationId xmlns:p14="http://schemas.microsoft.com/office/powerpoint/2010/main" val="1995102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E9071-47B0-4DE3-AEF9-F32223591E70}"/>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A4DED90E-1994-48F4-B462-7F2C6C07C7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48921AFB-93E5-4C31-B0A7-E39E77B85D95}"/>
              </a:ext>
            </a:extLst>
          </p:cNvPr>
          <p:cNvSpPr>
            <a:spLocks noGrp="1"/>
          </p:cNvSpPr>
          <p:nvPr>
            <p:ph type="dt" sz="half" idx="10"/>
          </p:nvPr>
        </p:nvSpPr>
        <p:spPr/>
        <p:txBody>
          <a:bodyPr/>
          <a:lstStyle/>
          <a:p>
            <a:fld id="{48002B28-4C08-486B-A2A3-4B5CA78C643F}" type="datetimeFigureOut">
              <a:rPr lang="zh-CN" altLang="en-US" smtClean="0"/>
              <a:t>2019/3/14</a:t>
            </a:fld>
            <a:endParaRPr lang="zh-CN" altLang="en-US"/>
          </a:p>
        </p:txBody>
      </p:sp>
      <p:sp>
        <p:nvSpPr>
          <p:cNvPr id="5" name="Footer Placeholder 4">
            <a:extLst>
              <a:ext uri="{FF2B5EF4-FFF2-40B4-BE49-F238E27FC236}">
                <a16:creationId xmlns:a16="http://schemas.microsoft.com/office/drawing/2014/main" id="{D77FC8D2-53F3-486A-813D-7B308F724FDB}"/>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AA9CEA7-D3B7-4252-A6F4-B18CAF39EDC6}"/>
              </a:ext>
            </a:extLst>
          </p:cNvPr>
          <p:cNvSpPr>
            <a:spLocks noGrp="1"/>
          </p:cNvSpPr>
          <p:nvPr>
            <p:ph type="sldNum" sz="quarter" idx="12"/>
          </p:nvPr>
        </p:nvSpPr>
        <p:spPr/>
        <p:txBody>
          <a:bodyPr/>
          <a:lstStyle/>
          <a:p>
            <a:fld id="{8848D669-1E6E-4174-BC72-ABBC3AF75CD6}" type="slidenum">
              <a:rPr lang="zh-CN" altLang="en-US" smtClean="0"/>
              <a:t>‹#›</a:t>
            </a:fld>
            <a:endParaRPr lang="zh-CN" altLang="en-US"/>
          </a:p>
        </p:txBody>
      </p:sp>
    </p:spTree>
    <p:extLst>
      <p:ext uri="{BB962C8B-B14F-4D97-AF65-F5344CB8AC3E}">
        <p14:creationId xmlns:p14="http://schemas.microsoft.com/office/powerpoint/2010/main" val="2778141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861CD-82F0-4AA6-A4A0-2A98630DC5C8}"/>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FD479A05-3325-4450-ABDA-45C46563551E}"/>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7E70907D-710E-4997-85E6-7B166C4DA49C}"/>
              </a:ext>
            </a:extLst>
          </p:cNvPr>
          <p:cNvSpPr>
            <a:spLocks noGrp="1"/>
          </p:cNvSpPr>
          <p:nvPr>
            <p:ph type="dt" sz="half" idx="10"/>
          </p:nvPr>
        </p:nvSpPr>
        <p:spPr/>
        <p:txBody>
          <a:bodyPr/>
          <a:lstStyle/>
          <a:p>
            <a:fld id="{48002B28-4C08-486B-A2A3-4B5CA78C643F}" type="datetimeFigureOut">
              <a:rPr lang="zh-CN" altLang="en-US" smtClean="0"/>
              <a:t>2019/3/14</a:t>
            </a:fld>
            <a:endParaRPr lang="zh-CN" altLang="en-US"/>
          </a:p>
        </p:txBody>
      </p:sp>
      <p:sp>
        <p:nvSpPr>
          <p:cNvPr id="5" name="Footer Placeholder 4">
            <a:extLst>
              <a:ext uri="{FF2B5EF4-FFF2-40B4-BE49-F238E27FC236}">
                <a16:creationId xmlns:a16="http://schemas.microsoft.com/office/drawing/2014/main" id="{6B03B83E-1DD6-44D6-B592-622D941BDA2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78C4F48D-3074-4392-87DD-838A4B785E11}"/>
              </a:ext>
            </a:extLst>
          </p:cNvPr>
          <p:cNvSpPr>
            <a:spLocks noGrp="1"/>
          </p:cNvSpPr>
          <p:nvPr>
            <p:ph type="sldNum" sz="quarter" idx="12"/>
          </p:nvPr>
        </p:nvSpPr>
        <p:spPr/>
        <p:txBody>
          <a:bodyPr/>
          <a:lstStyle/>
          <a:p>
            <a:fld id="{8848D669-1E6E-4174-BC72-ABBC3AF75CD6}" type="slidenum">
              <a:rPr lang="zh-CN" altLang="en-US" smtClean="0"/>
              <a:t>‹#›</a:t>
            </a:fld>
            <a:endParaRPr lang="zh-CN" altLang="en-US"/>
          </a:p>
        </p:txBody>
      </p:sp>
    </p:spTree>
    <p:extLst>
      <p:ext uri="{BB962C8B-B14F-4D97-AF65-F5344CB8AC3E}">
        <p14:creationId xmlns:p14="http://schemas.microsoft.com/office/powerpoint/2010/main" val="3080524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FADBB-3F79-41B7-8676-A0F4A132E26A}"/>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9FDA79C2-E089-4D89-B3F4-23C04C0D890D}"/>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D2149B1B-39AC-4BE7-B067-651F0B864054}"/>
              </a:ext>
            </a:extLst>
          </p:cNvPr>
          <p:cNvSpPr>
            <a:spLocks noGrp="1"/>
          </p:cNvSpPr>
          <p:nvPr>
            <p:ph type="dt" sz="half" idx="10"/>
          </p:nvPr>
        </p:nvSpPr>
        <p:spPr/>
        <p:txBody>
          <a:bodyPr/>
          <a:lstStyle/>
          <a:p>
            <a:fld id="{48002B28-4C08-486B-A2A3-4B5CA78C643F}" type="datetimeFigureOut">
              <a:rPr lang="zh-CN" altLang="en-US" smtClean="0"/>
              <a:t>2019/3/14</a:t>
            </a:fld>
            <a:endParaRPr lang="zh-CN" altLang="en-US"/>
          </a:p>
        </p:txBody>
      </p:sp>
      <p:sp>
        <p:nvSpPr>
          <p:cNvPr id="5" name="Footer Placeholder 4">
            <a:extLst>
              <a:ext uri="{FF2B5EF4-FFF2-40B4-BE49-F238E27FC236}">
                <a16:creationId xmlns:a16="http://schemas.microsoft.com/office/drawing/2014/main" id="{05A9FBED-B01A-4B3E-84B3-198CDF66583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7ABE3F2-AD49-4E5E-87DA-0BFD7ACDEA0A}"/>
              </a:ext>
            </a:extLst>
          </p:cNvPr>
          <p:cNvSpPr>
            <a:spLocks noGrp="1"/>
          </p:cNvSpPr>
          <p:nvPr>
            <p:ph type="sldNum" sz="quarter" idx="12"/>
          </p:nvPr>
        </p:nvSpPr>
        <p:spPr/>
        <p:txBody>
          <a:bodyPr/>
          <a:lstStyle/>
          <a:p>
            <a:fld id="{8848D669-1E6E-4174-BC72-ABBC3AF75CD6}" type="slidenum">
              <a:rPr lang="zh-CN" altLang="en-US" smtClean="0"/>
              <a:t>‹#›</a:t>
            </a:fld>
            <a:endParaRPr lang="zh-CN" altLang="en-US"/>
          </a:p>
        </p:txBody>
      </p:sp>
    </p:spTree>
    <p:extLst>
      <p:ext uri="{BB962C8B-B14F-4D97-AF65-F5344CB8AC3E}">
        <p14:creationId xmlns:p14="http://schemas.microsoft.com/office/powerpoint/2010/main" val="3038153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ED739-1C7B-4F10-AA28-4BBFD5E175A7}"/>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2B52C45F-9659-48F9-A8E3-2BD22AE29D47}"/>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1FF7C19D-7BDB-4287-8E3C-88A429C86BB1}"/>
              </a:ext>
            </a:extLst>
          </p:cNvPr>
          <p:cNvSpPr>
            <a:spLocks noGrp="1"/>
          </p:cNvSpPr>
          <p:nvPr>
            <p:ph type="dt" sz="half" idx="10"/>
          </p:nvPr>
        </p:nvSpPr>
        <p:spPr/>
        <p:txBody>
          <a:bodyPr/>
          <a:lstStyle/>
          <a:p>
            <a:fld id="{48002B28-4C08-486B-A2A3-4B5CA78C643F}" type="datetimeFigureOut">
              <a:rPr lang="zh-CN" altLang="en-US" smtClean="0"/>
              <a:t>2019/3/14</a:t>
            </a:fld>
            <a:endParaRPr lang="zh-CN" altLang="en-US"/>
          </a:p>
        </p:txBody>
      </p:sp>
      <p:sp>
        <p:nvSpPr>
          <p:cNvPr id="5" name="Footer Placeholder 4">
            <a:extLst>
              <a:ext uri="{FF2B5EF4-FFF2-40B4-BE49-F238E27FC236}">
                <a16:creationId xmlns:a16="http://schemas.microsoft.com/office/drawing/2014/main" id="{00465726-6FDA-4444-8B4D-608D6EAA456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F9C160F-42C9-4871-9CF9-63FE64FB4F4B}"/>
              </a:ext>
            </a:extLst>
          </p:cNvPr>
          <p:cNvSpPr>
            <a:spLocks noGrp="1"/>
          </p:cNvSpPr>
          <p:nvPr>
            <p:ph type="sldNum" sz="quarter" idx="12"/>
          </p:nvPr>
        </p:nvSpPr>
        <p:spPr/>
        <p:txBody>
          <a:bodyPr/>
          <a:lstStyle/>
          <a:p>
            <a:fld id="{8848D669-1E6E-4174-BC72-ABBC3AF75CD6}" type="slidenum">
              <a:rPr lang="zh-CN" altLang="en-US" smtClean="0"/>
              <a:t>‹#›</a:t>
            </a:fld>
            <a:endParaRPr lang="zh-CN" altLang="en-US"/>
          </a:p>
        </p:txBody>
      </p:sp>
    </p:spTree>
    <p:extLst>
      <p:ext uri="{BB962C8B-B14F-4D97-AF65-F5344CB8AC3E}">
        <p14:creationId xmlns:p14="http://schemas.microsoft.com/office/powerpoint/2010/main" val="3735843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53F8B-DDDB-40FA-ADFF-37E9D2CF7E39}"/>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87AE113C-6455-4AA1-ABA6-094CE07E90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FDA57D75-C8C3-48EF-9AB4-5B88B6953B2C}"/>
              </a:ext>
            </a:extLst>
          </p:cNvPr>
          <p:cNvSpPr>
            <a:spLocks noGrp="1"/>
          </p:cNvSpPr>
          <p:nvPr>
            <p:ph type="dt" sz="half" idx="10"/>
          </p:nvPr>
        </p:nvSpPr>
        <p:spPr/>
        <p:txBody>
          <a:bodyPr/>
          <a:lstStyle/>
          <a:p>
            <a:fld id="{48002B28-4C08-486B-A2A3-4B5CA78C643F}" type="datetimeFigureOut">
              <a:rPr lang="zh-CN" altLang="en-US" smtClean="0"/>
              <a:t>2019/3/14</a:t>
            </a:fld>
            <a:endParaRPr lang="zh-CN" altLang="en-US"/>
          </a:p>
        </p:txBody>
      </p:sp>
      <p:sp>
        <p:nvSpPr>
          <p:cNvPr id="5" name="Footer Placeholder 4">
            <a:extLst>
              <a:ext uri="{FF2B5EF4-FFF2-40B4-BE49-F238E27FC236}">
                <a16:creationId xmlns:a16="http://schemas.microsoft.com/office/drawing/2014/main" id="{7518F075-15D4-4C17-8B1F-E7E720C6E125}"/>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3FA6D99-EA4A-49F6-970B-155F01D485F1}"/>
              </a:ext>
            </a:extLst>
          </p:cNvPr>
          <p:cNvSpPr>
            <a:spLocks noGrp="1"/>
          </p:cNvSpPr>
          <p:nvPr>
            <p:ph type="sldNum" sz="quarter" idx="12"/>
          </p:nvPr>
        </p:nvSpPr>
        <p:spPr/>
        <p:txBody>
          <a:bodyPr/>
          <a:lstStyle/>
          <a:p>
            <a:fld id="{8848D669-1E6E-4174-BC72-ABBC3AF75CD6}" type="slidenum">
              <a:rPr lang="zh-CN" altLang="en-US" smtClean="0"/>
              <a:t>‹#›</a:t>
            </a:fld>
            <a:endParaRPr lang="zh-CN" altLang="en-US"/>
          </a:p>
        </p:txBody>
      </p:sp>
    </p:spTree>
    <p:extLst>
      <p:ext uri="{BB962C8B-B14F-4D97-AF65-F5344CB8AC3E}">
        <p14:creationId xmlns:p14="http://schemas.microsoft.com/office/powerpoint/2010/main" val="1494062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2C84A-D377-4DCD-8E46-F69B26677C90}"/>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FE6687A8-E4C6-4C2F-96EA-C242C9119E7F}"/>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E9A76830-1F03-4292-8F89-9B455C3D0B4C}"/>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ABD49185-BE73-4B6F-8C65-53CCCEC3FA6C}"/>
              </a:ext>
            </a:extLst>
          </p:cNvPr>
          <p:cNvSpPr>
            <a:spLocks noGrp="1"/>
          </p:cNvSpPr>
          <p:nvPr>
            <p:ph type="dt" sz="half" idx="10"/>
          </p:nvPr>
        </p:nvSpPr>
        <p:spPr/>
        <p:txBody>
          <a:bodyPr/>
          <a:lstStyle/>
          <a:p>
            <a:fld id="{48002B28-4C08-486B-A2A3-4B5CA78C643F}" type="datetimeFigureOut">
              <a:rPr lang="zh-CN" altLang="en-US" smtClean="0"/>
              <a:t>2019/3/14</a:t>
            </a:fld>
            <a:endParaRPr lang="zh-CN" altLang="en-US"/>
          </a:p>
        </p:txBody>
      </p:sp>
      <p:sp>
        <p:nvSpPr>
          <p:cNvPr id="6" name="Footer Placeholder 5">
            <a:extLst>
              <a:ext uri="{FF2B5EF4-FFF2-40B4-BE49-F238E27FC236}">
                <a16:creationId xmlns:a16="http://schemas.microsoft.com/office/drawing/2014/main" id="{67D7C7B7-C776-4431-9125-2B934D344D5D}"/>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51FFCD9B-3889-44EE-9A44-A48DEF21AF28}"/>
              </a:ext>
            </a:extLst>
          </p:cNvPr>
          <p:cNvSpPr>
            <a:spLocks noGrp="1"/>
          </p:cNvSpPr>
          <p:nvPr>
            <p:ph type="sldNum" sz="quarter" idx="12"/>
          </p:nvPr>
        </p:nvSpPr>
        <p:spPr/>
        <p:txBody>
          <a:bodyPr/>
          <a:lstStyle/>
          <a:p>
            <a:fld id="{8848D669-1E6E-4174-BC72-ABBC3AF75CD6}" type="slidenum">
              <a:rPr lang="zh-CN" altLang="en-US" smtClean="0"/>
              <a:t>‹#›</a:t>
            </a:fld>
            <a:endParaRPr lang="zh-CN" altLang="en-US"/>
          </a:p>
        </p:txBody>
      </p:sp>
    </p:spTree>
    <p:extLst>
      <p:ext uri="{BB962C8B-B14F-4D97-AF65-F5344CB8AC3E}">
        <p14:creationId xmlns:p14="http://schemas.microsoft.com/office/powerpoint/2010/main" val="3522322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D872-A2C3-41D3-950D-E4A327331AE8}"/>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0D0BF62F-EA78-46E7-AB83-9189F10E00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EF7FA389-89E8-46FA-AAC3-D9276FFE1345}"/>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3326E5C0-31EA-4080-821B-FE1FB2CB7B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0A84E3CF-325C-470A-AAED-360AD4632BBF}"/>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15C1F569-8823-4328-BF7C-3D1F5BFBBA5E}"/>
              </a:ext>
            </a:extLst>
          </p:cNvPr>
          <p:cNvSpPr>
            <a:spLocks noGrp="1"/>
          </p:cNvSpPr>
          <p:nvPr>
            <p:ph type="dt" sz="half" idx="10"/>
          </p:nvPr>
        </p:nvSpPr>
        <p:spPr/>
        <p:txBody>
          <a:bodyPr/>
          <a:lstStyle/>
          <a:p>
            <a:fld id="{48002B28-4C08-486B-A2A3-4B5CA78C643F}" type="datetimeFigureOut">
              <a:rPr lang="zh-CN" altLang="en-US" smtClean="0"/>
              <a:t>2019/3/14</a:t>
            </a:fld>
            <a:endParaRPr lang="zh-CN" altLang="en-US"/>
          </a:p>
        </p:txBody>
      </p:sp>
      <p:sp>
        <p:nvSpPr>
          <p:cNvPr id="8" name="Footer Placeholder 7">
            <a:extLst>
              <a:ext uri="{FF2B5EF4-FFF2-40B4-BE49-F238E27FC236}">
                <a16:creationId xmlns:a16="http://schemas.microsoft.com/office/drawing/2014/main" id="{82EAF410-C33A-414E-A6BE-06442FD81F73}"/>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16D0DC5E-FA5E-48F0-988B-AAE56358CEA7}"/>
              </a:ext>
            </a:extLst>
          </p:cNvPr>
          <p:cNvSpPr>
            <a:spLocks noGrp="1"/>
          </p:cNvSpPr>
          <p:nvPr>
            <p:ph type="sldNum" sz="quarter" idx="12"/>
          </p:nvPr>
        </p:nvSpPr>
        <p:spPr/>
        <p:txBody>
          <a:bodyPr/>
          <a:lstStyle/>
          <a:p>
            <a:fld id="{8848D669-1E6E-4174-BC72-ABBC3AF75CD6}" type="slidenum">
              <a:rPr lang="zh-CN" altLang="en-US" smtClean="0"/>
              <a:t>‹#›</a:t>
            </a:fld>
            <a:endParaRPr lang="zh-CN" altLang="en-US"/>
          </a:p>
        </p:txBody>
      </p:sp>
    </p:spTree>
    <p:extLst>
      <p:ext uri="{BB962C8B-B14F-4D97-AF65-F5344CB8AC3E}">
        <p14:creationId xmlns:p14="http://schemas.microsoft.com/office/powerpoint/2010/main" val="2598830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CFD23-7D05-4913-84DA-1D6C49194ED3}"/>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69992AAB-FE16-46A9-86F0-5EE288A2DA39}"/>
              </a:ext>
            </a:extLst>
          </p:cNvPr>
          <p:cNvSpPr>
            <a:spLocks noGrp="1"/>
          </p:cNvSpPr>
          <p:nvPr>
            <p:ph type="dt" sz="half" idx="10"/>
          </p:nvPr>
        </p:nvSpPr>
        <p:spPr/>
        <p:txBody>
          <a:bodyPr/>
          <a:lstStyle/>
          <a:p>
            <a:fld id="{48002B28-4C08-486B-A2A3-4B5CA78C643F}" type="datetimeFigureOut">
              <a:rPr lang="zh-CN" altLang="en-US" smtClean="0"/>
              <a:t>2019/3/14</a:t>
            </a:fld>
            <a:endParaRPr lang="zh-CN" altLang="en-US"/>
          </a:p>
        </p:txBody>
      </p:sp>
      <p:sp>
        <p:nvSpPr>
          <p:cNvPr id="4" name="Footer Placeholder 3">
            <a:extLst>
              <a:ext uri="{FF2B5EF4-FFF2-40B4-BE49-F238E27FC236}">
                <a16:creationId xmlns:a16="http://schemas.microsoft.com/office/drawing/2014/main" id="{A35997DC-6425-4655-88B5-8499AAA356BA}"/>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9A579C4D-57B7-48B8-A145-4007530FC631}"/>
              </a:ext>
            </a:extLst>
          </p:cNvPr>
          <p:cNvSpPr>
            <a:spLocks noGrp="1"/>
          </p:cNvSpPr>
          <p:nvPr>
            <p:ph type="sldNum" sz="quarter" idx="12"/>
          </p:nvPr>
        </p:nvSpPr>
        <p:spPr/>
        <p:txBody>
          <a:bodyPr/>
          <a:lstStyle/>
          <a:p>
            <a:fld id="{8848D669-1E6E-4174-BC72-ABBC3AF75CD6}" type="slidenum">
              <a:rPr lang="zh-CN" altLang="en-US" smtClean="0"/>
              <a:t>‹#›</a:t>
            </a:fld>
            <a:endParaRPr lang="zh-CN" altLang="en-US"/>
          </a:p>
        </p:txBody>
      </p:sp>
    </p:spTree>
    <p:extLst>
      <p:ext uri="{BB962C8B-B14F-4D97-AF65-F5344CB8AC3E}">
        <p14:creationId xmlns:p14="http://schemas.microsoft.com/office/powerpoint/2010/main" val="76777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63DE52-1569-464D-8269-EEBDD0B68D53}"/>
              </a:ext>
            </a:extLst>
          </p:cNvPr>
          <p:cNvSpPr>
            <a:spLocks noGrp="1"/>
          </p:cNvSpPr>
          <p:nvPr>
            <p:ph type="dt" sz="half" idx="10"/>
          </p:nvPr>
        </p:nvSpPr>
        <p:spPr/>
        <p:txBody>
          <a:bodyPr/>
          <a:lstStyle/>
          <a:p>
            <a:fld id="{48002B28-4C08-486B-A2A3-4B5CA78C643F}" type="datetimeFigureOut">
              <a:rPr lang="zh-CN" altLang="en-US" smtClean="0"/>
              <a:t>2019/3/14</a:t>
            </a:fld>
            <a:endParaRPr lang="zh-CN" altLang="en-US"/>
          </a:p>
        </p:txBody>
      </p:sp>
      <p:sp>
        <p:nvSpPr>
          <p:cNvPr id="3" name="Footer Placeholder 2">
            <a:extLst>
              <a:ext uri="{FF2B5EF4-FFF2-40B4-BE49-F238E27FC236}">
                <a16:creationId xmlns:a16="http://schemas.microsoft.com/office/drawing/2014/main" id="{FBB7230A-6A3D-4066-A036-4506F96FC017}"/>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8DA32757-2551-43BA-98AB-20CBACD19231}"/>
              </a:ext>
            </a:extLst>
          </p:cNvPr>
          <p:cNvSpPr>
            <a:spLocks noGrp="1"/>
          </p:cNvSpPr>
          <p:nvPr>
            <p:ph type="sldNum" sz="quarter" idx="12"/>
          </p:nvPr>
        </p:nvSpPr>
        <p:spPr/>
        <p:txBody>
          <a:bodyPr/>
          <a:lstStyle/>
          <a:p>
            <a:fld id="{8848D669-1E6E-4174-BC72-ABBC3AF75CD6}" type="slidenum">
              <a:rPr lang="zh-CN" altLang="en-US" smtClean="0"/>
              <a:t>‹#›</a:t>
            </a:fld>
            <a:endParaRPr lang="zh-CN" altLang="en-US"/>
          </a:p>
        </p:txBody>
      </p:sp>
    </p:spTree>
    <p:extLst>
      <p:ext uri="{BB962C8B-B14F-4D97-AF65-F5344CB8AC3E}">
        <p14:creationId xmlns:p14="http://schemas.microsoft.com/office/powerpoint/2010/main" val="3935331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106CF-19EB-400F-A8B3-B4197B929996}"/>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1AEFB42B-D407-4E86-8F7D-606BB1FB63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D5498F34-CC27-43EC-9E70-351E4602EF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D2B43DB7-1899-4C07-A238-5154E0EF5A5D}"/>
              </a:ext>
            </a:extLst>
          </p:cNvPr>
          <p:cNvSpPr>
            <a:spLocks noGrp="1"/>
          </p:cNvSpPr>
          <p:nvPr>
            <p:ph type="dt" sz="half" idx="10"/>
          </p:nvPr>
        </p:nvSpPr>
        <p:spPr/>
        <p:txBody>
          <a:bodyPr/>
          <a:lstStyle/>
          <a:p>
            <a:fld id="{48002B28-4C08-486B-A2A3-4B5CA78C643F}" type="datetimeFigureOut">
              <a:rPr lang="zh-CN" altLang="en-US" smtClean="0"/>
              <a:t>2019/3/14</a:t>
            </a:fld>
            <a:endParaRPr lang="zh-CN" altLang="en-US"/>
          </a:p>
        </p:txBody>
      </p:sp>
      <p:sp>
        <p:nvSpPr>
          <p:cNvPr id="6" name="Footer Placeholder 5">
            <a:extLst>
              <a:ext uri="{FF2B5EF4-FFF2-40B4-BE49-F238E27FC236}">
                <a16:creationId xmlns:a16="http://schemas.microsoft.com/office/drawing/2014/main" id="{80227DDE-82B0-4A47-9FCD-BB78C962C4A2}"/>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8CD7D6FD-9495-4F1A-AC29-05AD2A2D9713}"/>
              </a:ext>
            </a:extLst>
          </p:cNvPr>
          <p:cNvSpPr>
            <a:spLocks noGrp="1"/>
          </p:cNvSpPr>
          <p:nvPr>
            <p:ph type="sldNum" sz="quarter" idx="12"/>
          </p:nvPr>
        </p:nvSpPr>
        <p:spPr/>
        <p:txBody>
          <a:bodyPr/>
          <a:lstStyle/>
          <a:p>
            <a:fld id="{8848D669-1E6E-4174-BC72-ABBC3AF75CD6}" type="slidenum">
              <a:rPr lang="zh-CN" altLang="en-US" smtClean="0"/>
              <a:t>‹#›</a:t>
            </a:fld>
            <a:endParaRPr lang="zh-CN" altLang="en-US"/>
          </a:p>
        </p:txBody>
      </p:sp>
    </p:spTree>
    <p:extLst>
      <p:ext uri="{BB962C8B-B14F-4D97-AF65-F5344CB8AC3E}">
        <p14:creationId xmlns:p14="http://schemas.microsoft.com/office/powerpoint/2010/main" val="4066005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3219E-4AD3-420B-B13E-96B50F766502}"/>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0BBE4E51-8E4A-40EA-BAC3-B6F6E674D3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C78C4A3A-6975-4A68-8C54-3859C468C8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7711CBBB-82FA-4295-BC7A-2D8344AF8886}"/>
              </a:ext>
            </a:extLst>
          </p:cNvPr>
          <p:cNvSpPr>
            <a:spLocks noGrp="1"/>
          </p:cNvSpPr>
          <p:nvPr>
            <p:ph type="dt" sz="half" idx="10"/>
          </p:nvPr>
        </p:nvSpPr>
        <p:spPr/>
        <p:txBody>
          <a:bodyPr/>
          <a:lstStyle/>
          <a:p>
            <a:fld id="{48002B28-4C08-486B-A2A3-4B5CA78C643F}" type="datetimeFigureOut">
              <a:rPr lang="zh-CN" altLang="en-US" smtClean="0"/>
              <a:t>2019/3/14</a:t>
            </a:fld>
            <a:endParaRPr lang="zh-CN" altLang="en-US"/>
          </a:p>
        </p:txBody>
      </p:sp>
      <p:sp>
        <p:nvSpPr>
          <p:cNvPr id="6" name="Footer Placeholder 5">
            <a:extLst>
              <a:ext uri="{FF2B5EF4-FFF2-40B4-BE49-F238E27FC236}">
                <a16:creationId xmlns:a16="http://schemas.microsoft.com/office/drawing/2014/main" id="{828DF183-907D-4698-B8F4-AB8F3BF4005C}"/>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670399EB-D46C-4999-9301-0ADA6B846879}"/>
              </a:ext>
            </a:extLst>
          </p:cNvPr>
          <p:cNvSpPr>
            <a:spLocks noGrp="1"/>
          </p:cNvSpPr>
          <p:nvPr>
            <p:ph type="sldNum" sz="quarter" idx="12"/>
          </p:nvPr>
        </p:nvSpPr>
        <p:spPr/>
        <p:txBody>
          <a:bodyPr/>
          <a:lstStyle/>
          <a:p>
            <a:fld id="{8848D669-1E6E-4174-BC72-ABBC3AF75CD6}" type="slidenum">
              <a:rPr lang="zh-CN" altLang="en-US" smtClean="0"/>
              <a:t>‹#›</a:t>
            </a:fld>
            <a:endParaRPr lang="zh-CN" altLang="en-US"/>
          </a:p>
        </p:txBody>
      </p:sp>
    </p:spTree>
    <p:extLst>
      <p:ext uri="{BB962C8B-B14F-4D97-AF65-F5344CB8AC3E}">
        <p14:creationId xmlns:p14="http://schemas.microsoft.com/office/powerpoint/2010/main" val="1958264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994F50-59BB-4C82-8659-18226EE78D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4EAB19F-37E0-41D5-9D65-9F135BF1E8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1F41199B-9644-49C6-8BF4-E33A6887ED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002B28-4C08-486B-A2A3-4B5CA78C643F}" type="datetimeFigureOut">
              <a:rPr lang="zh-CN" altLang="en-US" smtClean="0"/>
              <a:t>2019/3/14</a:t>
            </a:fld>
            <a:endParaRPr lang="zh-CN" altLang="en-US"/>
          </a:p>
        </p:txBody>
      </p:sp>
      <p:sp>
        <p:nvSpPr>
          <p:cNvPr id="5" name="Footer Placeholder 4">
            <a:extLst>
              <a:ext uri="{FF2B5EF4-FFF2-40B4-BE49-F238E27FC236}">
                <a16:creationId xmlns:a16="http://schemas.microsoft.com/office/drawing/2014/main" id="{4F85D7B2-6840-4D45-849D-8682A11DE3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0E4E8F80-434E-45C7-9AB6-46AF410860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48D669-1E6E-4174-BC72-ABBC3AF75CD6}" type="slidenum">
              <a:rPr lang="zh-CN" altLang="en-US" smtClean="0"/>
              <a:t>‹#›</a:t>
            </a:fld>
            <a:endParaRPr lang="zh-CN" altLang="en-US"/>
          </a:p>
        </p:txBody>
      </p:sp>
    </p:spTree>
    <p:extLst>
      <p:ext uri="{BB962C8B-B14F-4D97-AF65-F5344CB8AC3E}">
        <p14:creationId xmlns:p14="http://schemas.microsoft.com/office/powerpoint/2010/main" val="2620154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arxiv.org/abs/1703.03864" TargetMode="External"/><Relationship Id="rId3" Type="http://schemas.openxmlformats.org/officeDocument/2006/relationships/hyperlink" Target="http://www.cs.cmu.edu/Groups/AI/util/html/faqs/ai/genetic/part2/faq-doc-4.html" TargetMode="External"/><Relationship Id="rId7" Type="http://schemas.openxmlformats.org/officeDocument/2006/relationships/hyperlink" Target="http://www.cs.bham.ac.uk/~pxt/NIL/es.pdf" TargetMode="External"/><Relationship Id="rId2" Type="http://schemas.openxmlformats.org/officeDocument/2006/relationships/hyperlink" Target="https://wenku.baidu.com/view/7a747dd63186bceb19e8bbb7.html" TargetMode="External"/><Relationship Id="rId1" Type="http://schemas.openxmlformats.org/officeDocument/2006/relationships/slideLayout" Target="../slideLayouts/slideLayout2.xml"/><Relationship Id="rId6" Type="http://schemas.openxmlformats.org/officeDocument/2006/relationships/hyperlink" Target="http://www.scholarpedia.org/article/Evolution_strategies" TargetMode="External"/><Relationship Id="rId5" Type="http://schemas.openxmlformats.org/officeDocument/2006/relationships/hyperlink" Target="https://cloud.tencent.com/developer/article/1116845" TargetMode="External"/><Relationship Id="rId4" Type="http://schemas.openxmlformats.org/officeDocument/2006/relationships/hyperlink" Target="https://morvanzhou.github.io/tutorials/machine-learning/evolutionary-algorithm/4-04-evolution-strategy-reinforcement-learn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7.xml"/><Relationship Id="rId4"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ieeexplore.ieee.org/stamp/stamp.jsp?tp=&amp;arnumber=781992"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blog.csdn.net/u014248127/article/details/79143437"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进化策略</a:t>
            </a:r>
            <a:endParaRPr lang="en-US" dirty="0"/>
          </a:p>
        </p:txBody>
      </p:sp>
      <p:sp>
        <p:nvSpPr>
          <p:cNvPr id="3" name="Subtitle 2"/>
          <p:cNvSpPr>
            <a:spLocks noGrp="1"/>
          </p:cNvSpPr>
          <p:nvPr>
            <p:ph type="subTitle" idx="1"/>
          </p:nvPr>
        </p:nvSpPr>
        <p:spPr/>
        <p:txBody>
          <a:bodyPr/>
          <a:lstStyle/>
          <a:p>
            <a:r>
              <a:rPr lang="zh-CN" altLang="en-US" dirty="0"/>
              <a:t>蔡鑫</a:t>
            </a:r>
            <a:endParaRPr lang="en-US" dirty="0"/>
          </a:p>
        </p:txBody>
      </p:sp>
    </p:spTree>
    <p:extLst>
      <p:ext uri="{BB962C8B-B14F-4D97-AF65-F5344CB8AC3E}">
        <p14:creationId xmlns:p14="http://schemas.microsoft.com/office/powerpoint/2010/main" val="1047978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引用</a:t>
            </a:r>
            <a:endParaRPr lang="en-US" dirty="0"/>
          </a:p>
        </p:txBody>
      </p:sp>
      <p:sp>
        <p:nvSpPr>
          <p:cNvPr id="3" name="Content Placeholder 2"/>
          <p:cNvSpPr>
            <a:spLocks noGrp="1"/>
          </p:cNvSpPr>
          <p:nvPr>
            <p:ph idx="1"/>
          </p:nvPr>
        </p:nvSpPr>
        <p:spPr/>
        <p:txBody>
          <a:bodyPr>
            <a:normAutofit fontScale="92500" lnSpcReduction="20000"/>
          </a:bodyPr>
          <a:lstStyle/>
          <a:p>
            <a:r>
              <a:rPr lang="en-US" dirty="0">
                <a:hlinkClick r:id="rId2"/>
              </a:rPr>
              <a:t>https://wenku.baidu.com/view/7a747dd63186bceb19e8bbb7.html</a:t>
            </a:r>
            <a:endParaRPr lang="en-US" dirty="0"/>
          </a:p>
          <a:p>
            <a:r>
              <a:rPr lang="en-US" dirty="0">
                <a:hlinkClick r:id="rId3"/>
              </a:rPr>
              <a:t>http://www.cs.c</a:t>
            </a:r>
            <a:r>
              <a:rPr lang="el-GR" dirty="0">
                <a:hlinkClick r:id="rId3"/>
              </a:rPr>
              <a:t>μ</a:t>
            </a:r>
            <a:r>
              <a:rPr lang="en-US" dirty="0">
                <a:hlinkClick r:id="rId3"/>
              </a:rPr>
              <a:t>.edu/Groups/AI/util/html/faqs/ai/genetic/part2/faq-doc-4.html</a:t>
            </a:r>
            <a:endParaRPr lang="en-US" dirty="0"/>
          </a:p>
          <a:p>
            <a:r>
              <a:rPr lang="en-US" dirty="0">
                <a:hlinkClick r:id="rId4"/>
              </a:rPr>
              <a:t>https://morvanzhou.github.io/tutorials/machine-learning/evolutionary-algorithm/4-04-evolution-strategy-reinforcement-learning/</a:t>
            </a:r>
            <a:endParaRPr lang="en-US" dirty="0"/>
          </a:p>
          <a:p>
            <a:r>
              <a:rPr lang="en-US" dirty="0">
                <a:hlinkClick r:id="rId5"/>
              </a:rPr>
              <a:t>https://cloud.tencent.com/developer/article/1116845</a:t>
            </a:r>
            <a:endParaRPr lang="en-US" dirty="0"/>
          </a:p>
          <a:p>
            <a:r>
              <a:rPr lang="en-US" dirty="0">
                <a:hlinkClick r:id="rId6"/>
              </a:rPr>
              <a:t>http://www.scholarpedia.org/article/Evolution_strategies</a:t>
            </a:r>
            <a:endParaRPr lang="en-US" dirty="0"/>
          </a:p>
          <a:p>
            <a:r>
              <a:rPr lang="en-US" dirty="0"/>
              <a:t>Evolution strategies A comprehensive introduction </a:t>
            </a:r>
            <a:r>
              <a:rPr lang="en-US" dirty="0">
                <a:hlinkClick r:id="rId7"/>
              </a:rPr>
              <a:t>http://www.cs.bham.ac.uk/~pxt/NIL/es.pdf</a:t>
            </a:r>
            <a:endParaRPr lang="en-US" dirty="0"/>
          </a:p>
          <a:p>
            <a:r>
              <a:rPr lang="en-US" dirty="0"/>
              <a:t>Tim </a:t>
            </a:r>
            <a:r>
              <a:rPr lang="en-US" dirty="0" err="1"/>
              <a:t>Salimans</a:t>
            </a:r>
            <a:r>
              <a:rPr lang="en-US" dirty="0"/>
              <a:t>, Jonathan Ho, Xi Chen, </a:t>
            </a:r>
            <a:r>
              <a:rPr lang="en-US" dirty="0" err="1"/>
              <a:t>Szymon</a:t>
            </a:r>
            <a:r>
              <a:rPr lang="en-US" dirty="0"/>
              <a:t> </a:t>
            </a:r>
            <a:r>
              <a:rPr lang="en-US" dirty="0" err="1"/>
              <a:t>Sidor</a:t>
            </a:r>
            <a:r>
              <a:rPr lang="en-US" dirty="0"/>
              <a:t>, </a:t>
            </a:r>
            <a:r>
              <a:rPr lang="en-US" dirty="0" err="1"/>
              <a:t>Ilya</a:t>
            </a:r>
            <a:r>
              <a:rPr lang="en-US" dirty="0"/>
              <a:t> </a:t>
            </a:r>
            <a:r>
              <a:rPr lang="en-US" dirty="0" err="1"/>
              <a:t>Sutskever</a:t>
            </a:r>
            <a:r>
              <a:rPr lang="en-US" dirty="0"/>
              <a:t>, Evolution Strategies as a Scalable Alternative to Reinforcement Learning </a:t>
            </a:r>
            <a:r>
              <a:rPr lang="mr-IN" dirty="0">
                <a:hlinkClick r:id="rId8"/>
              </a:rPr>
              <a:t>https://arxiv.org/abs/1703.03864</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216950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CB7F81D-F1FD-4BC7-8C33-78081B728CAA}"/>
              </a:ext>
            </a:extLst>
          </p:cNvPr>
          <p:cNvSpPr txBox="1"/>
          <p:nvPr/>
        </p:nvSpPr>
        <p:spPr>
          <a:xfrm>
            <a:off x="2362986" y="2782670"/>
            <a:ext cx="7466029" cy="646331"/>
          </a:xfrm>
          <a:prstGeom prst="rect">
            <a:avLst/>
          </a:prstGeom>
          <a:noFill/>
        </p:spPr>
        <p:txBody>
          <a:bodyPr wrap="square" rtlCol="0">
            <a:spAutoFit/>
          </a:bodyPr>
          <a:lstStyle/>
          <a:p>
            <a:pPr algn="ctr"/>
            <a:r>
              <a:rPr lang="zh-CN" altLang="en-US" sz="3600" b="1" dirty="0">
                <a:latin typeface="微软雅黑" panose="020B0503020204020204" pitchFamily="34" charset="-122"/>
                <a:ea typeface="微软雅黑" panose="020B0503020204020204" pitchFamily="34" charset="-122"/>
              </a:rPr>
              <a:t>多种群协同进化</a:t>
            </a:r>
          </a:p>
        </p:txBody>
      </p:sp>
      <p:sp>
        <p:nvSpPr>
          <p:cNvPr id="5" name="文本框 4">
            <a:extLst>
              <a:ext uri="{FF2B5EF4-FFF2-40B4-BE49-F238E27FC236}">
                <a16:creationId xmlns:a16="http://schemas.microsoft.com/office/drawing/2014/main" id="{AB6A3D5F-E04A-4AE0-A514-E62E23C7C133}"/>
              </a:ext>
            </a:extLst>
          </p:cNvPr>
          <p:cNvSpPr txBox="1"/>
          <p:nvPr/>
        </p:nvSpPr>
        <p:spPr>
          <a:xfrm>
            <a:off x="5120326" y="3648174"/>
            <a:ext cx="1951348" cy="707886"/>
          </a:xfrm>
          <a:prstGeom prst="rect">
            <a:avLst/>
          </a:prstGeom>
          <a:noFill/>
        </p:spPr>
        <p:txBody>
          <a:bodyPr wrap="square" rtlCol="0">
            <a:spAutoFit/>
          </a:bodyPr>
          <a:lstStyle/>
          <a:p>
            <a:pPr algn="ctr"/>
            <a:r>
              <a:rPr lang="zh-CN" altLang="en-US" sz="2000" dirty="0">
                <a:latin typeface="微软雅黑" panose="020B0503020204020204" pitchFamily="34" charset="-122"/>
                <a:ea typeface="微软雅黑" panose="020B0503020204020204" pitchFamily="34" charset="-122"/>
              </a:rPr>
              <a:t>贾程皓</a:t>
            </a:r>
            <a:endParaRPr lang="en-US" altLang="zh-CN" sz="2000" dirty="0">
              <a:latin typeface="微软雅黑" panose="020B0503020204020204" pitchFamily="34" charset="-122"/>
              <a:ea typeface="微软雅黑" panose="020B0503020204020204" pitchFamily="34" charset="-122"/>
            </a:endParaRPr>
          </a:p>
          <a:p>
            <a:pPr algn="ctr"/>
            <a:r>
              <a:rPr lang="en-US" altLang="zh-CN" sz="2000" dirty="0">
                <a:latin typeface="微软雅黑" panose="020B0503020204020204" pitchFamily="34" charset="-122"/>
                <a:ea typeface="微软雅黑" panose="020B0503020204020204" pitchFamily="34" charset="-122"/>
              </a:rPr>
              <a:t>21821117</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87989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4496887-08D2-4932-A34D-DDC1DA6342A1}"/>
              </a:ext>
            </a:extLst>
          </p:cNvPr>
          <p:cNvSpPr txBox="1"/>
          <p:nvPr/>
        </p:nvSpPr>
        <p:spPr>
          <a:xfrm>
            <a:off x="2596896" y="1048512"/>
            <a:ext cx="7046976" cy="5016758"/>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协同进化算法运用生物协同进化的思想，通过构造两个或多个种群，建立它们之间的竞争或合作关系，多个种群通过相互作用来提高各自性能，适应复杂系统的动态演化环境，以达到种群优化的目的。协同进化算法是求解大规模优化算法的一个有效的方法。</a:t>
            </a:r>
            <a:endParaRPr lang="en-US" altLang="zh-CN" sz="20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endParaRPr lang="en-US" altLang="zh-CN" sz="20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协同进化有两种类型，一种是竞争型，一种是合作型。</a:t>
            </a:r>
            <a:endParaRPr lang="en-US" altLang="zh-CN" sz="2000" dirty="0">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竞争型协同进化即为两个或多个种群或物种是有竞争关系，它们不断地相互竞争，然后不断地提高。</a:t>
            </a:r>
            <a:endParaRPr lang="en-US" altLang="zh-CN" sz="2000" dirty="0">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合作协同进化基于“分而治之”的思想：对于一个优化问题，将问题的变量分为若干组，各个组分别进行优化，且各个组相互之间进行协作，共同完成问题的优化。</a:t>
            </a:r>
            <a:endParaRPr lang="en-US" altLang="zh-CN" sz="2000" dirty="0">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Ø"/>
            </a:pPr>
            <a:endParaRPr lang="en-US" altLang="zh-CN" sz="20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近年来，协同演化算法已在很多领域取得了一系列的成功应用，如</a:t>
            </a:r>
            <a:r>
              <a:rPr lang="zh-CN" altLang="en-US" sz="2000" b="1" dirty="0">
                <a:latin typeface="微软雅黑" panose="020B0503020204020204" pitchFamily="34" charset="-122"/>
                <a:ea typeface="微软雅黑" panose="020B0503020204020204" pitchFamily="34" charset="-122"/>
              </a:rPr>
              <a:t>函数优化</a:t>
            </a:r>
            <a:r>
              <a:rPr lang="zh-CN" altLang="en-US" sz="2000" dirty="0">
                <a:latin typeface="微软雅黑" panose="020B0503020204020204" pitchFamily="34" charset="-122"/>
                <a:ea typeface="微软雅黑" panose="020B0503020204020204" pitchFamily="34" charset="-122"/>
              </a:rPr>
              <a:t>、多目标优化、分类、图像分割、神经网络等。</a:t>
            </a:r>
          </a:p>
        </p:txBody>
      </p:sp>
    </p:spTree>
    <p:extLst>
      <p:ext uri="{BB962C8B-B14F-4D97-AF65-F5344CB8AC3E}">
        <p14:creationId xmlns:p14="http://schemas.microsoft.com/office/powerpoint/2010/main" val="3753902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40175F5-7BED-49B7-B0FF-2B8173C69725}"/>
              </a:ext>
            </a:extLst>
          </p:cNvPr>
          <p:cNvSpPr txBox="1"/>
          <p:nvPr/>
        </p:nvSpPr>
        <p:spPr>
          <a:xfrm>
            <a:off x="2596896" y="1048512"/>
            <a:ext cx="7046976" cy="1323439"/>
          </a:xfrm>
          <a:prstGeom prst="rect">
            <a:avLst/>
          </a:prstGeom>
          <a:noFill/>
        </p:spPr>
        <p:txBody>
          <a:bodyPr wrap="square" rtlCol="0">
            <a:spAutoFit/>
          </a:bodyPr>
          <a:lstStyle/>
          <a:p>
            <a:pPr algn="ctr"/>
            <a:r>
              <a:rPr lang="zh-CN" altLang="en-US" sz="2000" dirty="0">
                <a:latin typeface="微软雅黑" panose="020B0503020204020204" pitchFamily="34" charset="-122"/>
                <a:ea typeface="微软雅黑" panose="020B0503020204020204" pitchFamily="34" charset="-122"/>
              </a:rPr>
              <a:t>参考文献</a:t>
            </a:r>
            <a:endParaRPr lang="en-US" altLang="zh-CN" sz="2000" dirty="0">
              <a:latin typeface="微软雅黑" panose="020B0503020204020204" pitchFamily="34" charset="-122"/>
              <a:ea typeface="微软雅黑" panose="020B0503020204020204" pitchFamily="34" charset="-122"/>
            </a:endParaRPr>
          </a:p>
          <a:p>
            <a:pPr algn="ct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[1] A Cooperative Coevolutionary Approach to Function Optimization</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26777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524000" y="1804292"/>
            <a:ext cx="9144000" cy="2187001"/>
          </a:xfrm>
        </p:spPr>
        <p:txBody>
          <a:bodyPr>
            <a:normAutofit fontScale="90000"/>
          </a:bodyPr>
          <a:lstStyle/>
          <a:p>
            <a:pPr>
              <a:lnSpc>
                <a:spcPct val="130000"/>
              </a:lnSpc>
            </a:pPr>
            <a:r>
              <a:rPr lang="zh-CN" altLang="en-US" dirty="0"/>
              <a:t>差分进化算法</a:t>
            </a:r>
            <a:br>
              <a:rPr lang="zh-CN" altLang="en-US" dirty="0"/>
            </a:br>
            <a:r>
              <a:rPr lang="zh-CN" altLang="en-US" dirty="0"/>
              <a:t>（Differential Evolution)</a:t>
            </a:r>
          </a:p>
        </p:txBody>
      </p:sp>
      <p:sp>
        <p:nvSpPr>
          <p:cNvPr id="3" name="副标题 2"/>
          <p:cNvSpPr>
            <a:spLocks noGrp="1"/>
          </p:cNvSpPr>
          <p:nvPr>
            <p:ph type="subTitle" idx="1"/>
            <p:custDataLst>
              <p:tags r:id="rId3"/>
            </p:custDataLst>
          </p:nvPr>
        </p:nvSpPr>
        <p:spPr>
          <a:xfrm>
            <a:off x="5290185" y="4210685"/>
            <a:ext cx="4568190" cy="1655445"/>
          </a:xfrm>
        </p:spPr>
        <p:txBody>
          <a:bodyPr>
            <a:normAutofit/>
          </a:bodyPr>
          <a:lstStyle/>
          <a:p>
            <a:pPr>
              <a:lnSpc>
                <a:spcPct val="130000"/>
              </a:lnSpc>
              <a:spcBef>
                <a:spcPts val="0"/>
              </a:spcBef>
            </a:pPr>
            <a:r>
              <a:rPr lang="en-US" altLang="zh-CN" sz="1800" dirty="0">
                <a:solidFill>
                  <a:schemeClr val="tx1">
                    <a:lumMod val="75000"/>
                    <a:lumOff val="25000"/>
                  </a:schemeClr>
                </a:solidFill>
                <a:latin typeface="+mn-lt"/>
                <a:ea typeface="+mn-ea"/>
                <a:sym typeface="+mn-ea"/>
              </a:rPr>
              <a:t>21821221 </a:t>
            </a:r>
            <a:r>
              <a:rPr lang="zh-CN" altLang="en-US" sz="1800" dirty="0">
                <a:solidFill>
                  <a:schemeClr val="tx1">
                    <a:lumMod val="75000"/>
                    <a:lumOff val="25000"/>
                  </a:schemeClr>
                </a:solidFill>
                <a:latin typeface="+mn-lt"/>
                <a:ea typeface="+mn-ea"/>
                <a:sym typeface="+mn-ea"/>
              </a:rPr>
              <a:t>陈雅楠</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差分进化算法（Differential Evolution)</a:t>
            </a:r>
          </a:p>
        </p:txBody>
      </p:sp>
      <p:sp>
        <p:nvSpPr>
          <p:cNvPr id="3" name="内容占位符 2"/>
          <p:cNvSpPr>
            <a:spLocks noGrp="1"/>
          </p:cNvSpPr>
          <p:nvPr>
            <p:ph idx="1"/>
          </p:nvPr>
        </p:nvSpPr>
        <p:spPr/>
        <p:txBody>
          <a:bodyPr/>
          <a:lstStyle/>
          <a:p>
            <a:r>
              <a:rPr lang="zh-CN" altLang="en-US" b="1"/>
              <a:t>研究提纲</a:t>
            </a:r>
          </a:p>
          <a:p>
            <a:endParaRPr lang="zh-CN" altLang="en-US"/>
          </a:p>
          <a:p>
            <a:r>
              <a:rPr lang="zh-CN" altLang="en-US"/>
              <a:t>算法的提出</a:t>
            </a:r>
          </a:p>
          <a:p>
            <a:r>
              <a:rPr lang="zh-CN" altLang="en-US"/>
              <a:t>基本介绍</a:t>
            </a:r>
          </a:p>
          <a:p>
            <a:r>
              <a:rPr lang="zh-CN" altLang="en-US"/>
              <a:t>算法原理与进化流程</a:t>
            </a:r>
          </a:p>
          <a:p>
            <a:r>
              <a:rPr lang="zh-CN" altLang="en-US"/>
              <a:t>应用实例</a:t>
            </a:r>
          </a:p>
          <a:p>
            <a:r>
              <a:rPr lang="zh-CN" altLang="en-US"/>
              <a:t>算法的分析与改进</a:t>
            </a:r>
          </a:p>
          <a:p>
            <a:r>
              <a:rPr lang="zh-CN" altLang="en-US"/>
              <a:t>总结</a:t>
            </a: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参考文献</a:t>
            </a:r>
          </a:p>
        </p:txBody>
      </p:sp>
      <p:sp>
        <p:nvSpPr>
          <p:cNvPr id="3" name="内容占位符 2"/>
          <p:cNvSpPr>
            <a:spLocks noGrp="1"/>
          </p:cNvSpPr>
          <p:nvPr>
            <p:ph idx="1"/>
          </p:nvPr>
        </p:nvSpPr>
        <p:spPr/>
        <p:txBody>
          <a:bodyPr>
            <a:normAutofit fontScale="82500" lnSpcReduction="20000"/>
          </a:bodyPr>
          <a:lstStyle/>
          <a:p>
            <a:r>
              <a:rPr lang="zh-CN" altLang="en-US"/>
              <a:t>Wu, Guohua, et al. “Ensemble of Differential Evolution Variants.” Information Sciences, vol. 423, 2018, pp. 172–186.</a:t>
            </a:r>
          </a:p>
          <a:p>
            <a:r>
              <a:rPr lang="zh-CN" altLang="en-US"/>
              <a:t>Storn, Rainer, and Kenneth V. Price. “Differential Evolution – A Simple and Efficient Heuristic for Global Optimization over Continuous Spaces.” Journal of Global Optimization, vol. 11, no. 4, 1997, pp. 341–359.</a:t>
            </a:r>
          </a:p>
          <a:p>
            <a:r>
              <a:rPr lang="zh-CN" altLang="en-US"/>
              <a:t>Price, Kenneth. Differential Evolution - A Simple and Efficient Adaptive Scheme for Global Optimization over Continuous Spaces. 2004.</a:t>
            </a:r>
          </a:p>
          <a:p>
            <a:r>
              <a:rPr lang="zh-CN" altLang="en-US"/>
              <a:t>Das, Swagatam, and Ponnuthurai Nagaratnam Suganthan. “Differential Evolution: A Survey of the State-of-the-Art.” IEEE Transactions on Evolutionary Computation, vol. 15, no. 1, 2011, pp. 4–31.</a:t>
            </a:r>
          </a:p>
          <a:p>
            <a:r>
              <a:rPr lang="zh-CN" altLang="en-US"/>
              <a:t>Das, Swagatam, et al. “Recent Advances in Differential Evolution – An Updated Survey.” Swarm and Evolutionary Computation, vol. 27, 2016, pp. 1–30.</a:t>
            </a:r>
          </a:p>
          <a:p>
            <a:r>
              <a:rPr lang="zh-CN" altLang="en-US"/>
              <a:t>Trivedi, Anupam, et al. “A Genetic Algorithm - Differential Evolution Based Hybrid Framework.” Information Sciences, vol. 354, 2016, pp. 275–300.</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遗传算法</a:t>
            </a:r>
          </a:p>
        </p:txBody>
      </p:sp>
      <p:sp>
        <p:nvSpPr>
          <p:cNvPr id="3" name="副标题 2"/>
          <p:cNvSpPr>
            <a:spLocks noGrp="1"/>
          </p:cNvSpPr>
          <p:nvPr>
            <p:ph type="subTitle" idx="1"/>
          </p:nvPr>
        </p:nvSpPr>
        <p:spPr/>
        <p:txBody>
          <a:bodyPr/>
          <a:lstStyle/>
          <a:p>
            <a:r>
              <a:rPr lang="zh-CN" altLang="en-US" dirty="0"/>
              <a:t>褚欣</a:t>
            </a:r>
          </a:p>
        </p:txBody>
      </p:sp>
    </p:spTree>
    <p:extLst>
      <p:ext uri="{BB962C8B-B14F-4D97-AF65-F5344CB8AC3E}">
        <p14:creationId xmlns:p14="http://schemas.microsoft.com/office/powerpoint/2010/main" val="3683387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遗传算法简介</a:t>
            </a:r>
          </a:p>
        </p:txBody>
      </p:sp>
      <p:sp>
        <p:nvSpPr>
          <p:cNvPr id="3" name="内容占位符 2"/>
          <p:cNvSpPr>
            <a:spLocks noGrp="1"/>
          </p:cNvSpPr>
          <p:nvPr>
            <p:ph idx="1"/>
          </p:nvPr>
        </p:nvSpPr>
        <p:spPr/>
        <p:txBody>
          <a:bodyPr/>
          <a:lstStyle/>
          <a:p>
            <a:r>
              <a:rPr lang="zh-CN" altLang="zh-CN"/>
              <a:t>遗传算法（Genetic Algorithm, GA）是模拟达尔文生物进化论的自然选择和遗传学机理的生物进化过程的计算模型，是一种通过模拟自然进化过程搜索最优解的方法。</a:t>
            </a:r>
            <a:endParaRPr lang="en-US" altLang="zh-CN"/>
          </a:p>
          <a:p>
            <a:pPr marL="0" indent="0">
              <a:buNone/>
            </a:pPr>
            <a:endParaRPr lang="en-US" altLang="zh-CN"/>
          </a:p>
          <a:p>
            <a:r>
              <a:rPr lang="zh-CN" altLang="zh-CN"/>
              <a:t>遗传算法以一种群体中的所有个体为对象，并利用随机化技术指导对一个被编码的参数空间进行高效搜索。其中，选择、交叉和变异构成了遗传算法的遗传操作；参数编码、初始群体的设定、适应度函数的设计、遗传操作设计、控制参数设定五个要素组成了遗传算法的核心内容。</a:t>
            </a:r>
            <a:endParaRPr lang="zh-CN" altLang="en-US"/>
          </a:p>
        </p:txBody>
      </p:sp>
    </p:spTree>
    <p:extLst>
      <p:ext uri="{BB962C8B-B14F-4D97-AF65-F5344CB8AC3E}">
        <p14:creationId xmlns:p14="http://schemas.microsoft.com/office/powerpoint/2010/main" val="3887472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执行过程</a:t>
            </a:r>
          </a:p>
        </p:txBody>
      </p:sp>
      <p:sp>
        <p:nvSpPr>
          <p:cNvPr id="3" name="内容占位符 2"/>
          <p:cNvSpPr>
            <a:spLocks noGrp="1"/>
          </p:cNvSpPr>
          <p:nvPr>
            <p:ph idx="1"/>
          </p:nvPr>
        </p:nvSpPr>
        <p:spPr>
          <a:xfrm>
            <a:off x="838200" y="1690688"/>
            <a:ext cx="6437811" cy="4657861"/>
          </a:xfrm>
        </p:spPr>
        <p:txBody>
          <a:bodyPr>
            <a:normAutofit fontScale="92500"/>
          </a:bodyPr>
          <a:lstStyle/>
          <a:p>
            <a:r>
              <a:rPr lang="zh-CN" altLang="zh-CN" sz="2400"/>
              <a:t>遗传算法是从代表问题可能潜在的解集的一个种群（population）开始的，而一个种群则由经过基因（gene）编码的一定数目的个体(individual)组成。每个个体实际上是染色体(chromosome)带有特征的实体。在一开始需要实现从表现型到基因型的映射即编码工作。</a:t>
            </a:r>
            <a:endParaRPr lang="en-US" altLang="zh-CN" sz="2400"/>
          </a:p>
          <a:p>
            <a:endParaRPr lang="en-US" altLang="zh-CN" sz="2400"/>
          </a:p>
          <a:p>
            <a:r>
              <a:rPr lang="zh-CN" altLang="zh-CN" sz="2400"/>
              <a:t>初代种群产生之后，按照适者生存和优胜劣汰的原理，逐代（generation）演化产生出越来越好的近似解，在每一代，根据问题域中个体的适应度（fitness）大小选择（selection）个体，并借助于自然遗传学的遗传算子（genetic operators）进行组合交叉（crossover）和变异（mutation），产生出代表新的解集的种群。</a:t>
            </a:r>
            <a:endParaRPr lang="zh-CN" altLang="en-US" sz="2400"/>
          </a:p>
        </p:txBody>
      </p:sp>
      <p:pic>
        <p:nvPicPr>
          <p:cNvPr id="4" name="图片 3"/>
          <p:cNvPicPr>
            <a:picLocks noChangeAspect="1"/>
          </p:cNvPicPr>
          <p:nvPr/>
        </p:nvPicPr>
        <p:blipFill>
          <a:blip r:embed="rId3"/>
          <a:stretch>
            <a:fillRect/>
          </a:stretch>
        </p:blipFill>
        <p:spPr>
          <a:xfrm>
            <a:off x="7677150" y="1027906"/>
            <a:ext cx="3676650" cy="5057775"/>
          </a:xfrm>
          <a:prstGeom prst="rect">
            <a:avLst/>
          </a:prstGeom>
        </p:spPr>
      </p:pic>
    </p:spTree>
    <p:extLst>
      <p:ext uri="{BB962C8B-B14F-4D97-AF65-F5344CB8AC3E}">
        <p14:creationId xmlns:p14="http://schemas.microsoft.com/office/powerpoint/2010/main" val="2904581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简介</a:t>
            </a:r>
            <a:endParaRPr lang="en-US" dirty="0"/>
          </a:p>
        </p:txBody>
      </p:sp>
      <p:sp>
        <p:nvSpPr>
          <p:cNvPr id="3" name="Content Placeholder 2"/>
          <p:cNvSpPr>
            <a:spLocks noGrp="1"/>
          </p:cNvSpPr>
          <p:nvPr>
            <p:ph idx="1"/>
          </p:nvPr>
        </p:nvSpPr>
        <p:spPr/>
        <p:txBody>
          <a:bodyPr/>
          <a:lstStyle/>
          <a:p>
            <a:r>
              <a:rPr lang="en-US" altLang="zh-CN" dirty="0"/>
              <a:t>ES</a:t>
            </a:r>
            <a:r>
              <a:rPr lang="zh-CN" altLang="en-US" dirty="0"/>
              <a:t>是一种无梯度随机优化算法，具有较好的并行扩展性</a:t>
            </a:r>
            <a:r>
              <a:rPr lang="en-US" altLang="zh-CN" dirty="0"/>
              <a:t>,</a:t>
            </a:r>
            <a:r>
              <a:rPr lang="zh-CN" altLang="en-US" dirty="0"/>
              <a:t> 不变性</a:t>
            </a:r>
            <a:r>
              <a:rPr lang="en-US" altLang="zh-CN" dirty="0"/>
              <a:t>, </a:t>
            </a:r>
            <a:r>
              <a:rPr lang="zh-CN" altLang="en-US" dirty="0"/>
              <a:t>和较为充分的理论分析，在中等规模（变量个数在 </a:t>
            </a:r>
            <a:r>
              <a:rPr lang="en-US" altLang="zh-CN" dirty="0"/>
              <a:t>3</a:t>
            </a:r>
            <a:r>
              <a:rPr lang="zh-CN" altLang="en-US" dirty="0"/>
              <a:t>～</a:t>
            </a:r>
            <a:r>
              <a:rPr lang="en-US" altLang="zh-CN" dirty="0"/>
              <a:t>300 </a:t>
            </a:r>
            <a:r>
              <a:rPr lang="zh-CN" altLang="en-US" dirty="0"/>
              <a:t>范围内）的复杂优化问题上具有较好的效果。</a:t>
            </a:r>
            <a:endParaRPr lang="en-US" altLang="zh-CN" dirty="0"/>
          </a:p>
          <a:p>
            <a:r>
              <a:rPr lang="is-IS" dirty="0"/>
              <a:t>1963</a:t>
            </a:r>
            <a:r>
              <a:rPr lang="zh-CN" altLang="en-US" dirty="0"/>
              <a:t>年，</a:t>
            </a:r>
            <a:r>
              <a:rPr lang="en-US" dirty="0"/>
              <a:t>Ingo </a:t>
            </a:r>
            <a:r>
              <a:rPr lang="en-US" dirty="0" err="1"/>
              <a:t>Rechenberg</a:t>
            </a:r>
            <a:r>
              <a:rPr lang="zh-CN" altLang="en-US" dirty="0"/>
              <a:t>和</a:t>
            </a:r>
            <a:r>
              <a:rPr lang="en-US" dirty="0"/>
              <a:t>Hans-Paul </a:t>
            </a:r>
            <a:r>
              <a:rPr lang="en-US" dirty="0" err="1"/>
              <a:t>Schwefel</a:t>
            </a:r>
            <a:r>
              <a:rPr lang="zh-CN" altLang="en-US" dirty="0"/>
              <a:t>在实验中，发明了进化策略。</a:t>
            </a:r>
            <a:endParaRPr lang="en-US" altLang="zh-CN" dirty="0"/>
          </a:p>
          <a:p>
            <a:endParaRPr lang="en-US" dirty="0"/>
          </a:p>
        </p:txBody>
      </p:sp>
    </p:spTree>
    <p:extLst>
      <p:ext uri="{BB962C8B-B14F-4D97-AF65-F5344CB8AC3E}">
        <p14:creationId xmlns:p14="http://schemas.microsoft.com/office/powerpoint/2010/main" val="524370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遗传算法用于优化神经网络</a:t>
            </a:r>
          </a:p>
        </p:txBody>
      </p:sp>
      <p:sp>
        <p:nvSpPr>
          <p:cNvPr id="3" name="内容占位符 2"/>
          <p:cNvSpPr>
            <a:spLocks noGrp="1"/>
          </p:cNvSpPr>
          <p:nvPr>
            <p:ph idx="1"/>
          </p:nvPr>
        </p:nvSpPr>
        <p:spPr/>
        <p:txBody>
          <a:bodyPr/>
          <a:lstStyle/>
          <a:p>
            <a:r>
              <a:rPr lang="zh-CN" altLang="en-US"/>
              <a:t>自动学习深度网络结构</a:t>
            </a:r>
            <a:endParaRPr lang="en-US" altLang="zh-CN"/>
          </a:p>
          <a:p>
            <a:pPr marL="0" indent="0">
              <a:buNone/>
            </a:pPr>
            <a:endParaRPr lang="en-US" altLang="zh-CN"/>
          </a:p>
          <a:p>
            <a:r>
              <a:rPr lang="zh-CN" altLang="en-US"/>
              <a:t>优化深度神经网络的权重</a:t>
            </a:r>
            <a:endParaRPr lang="en-US" altLang="zh-CN"/>
          </a:p>
          <a:p>
            <a:pPr marL="0" indent="0">
              <a:buNone/>
            </a:pPr>
            <a:endParaRPr lang="en-US" altLang="zh-CN"/>
          </a:p>
          <a:p>
            <a:r>
              <a:rPr lang="zh-CN" altLang="en-US"/>
              <a:t>网络超参数优化</a:t>
            </a:r>
          </a:p>
        </p:txBody>
      </p:sp>
    </p:spTree>
    <p:extLst>
      <p:ext uri="{BB962C8B-B14F-4D97-AF65-F5344CB8AC3E}">
        <p14:creationId xmlns:p14="http://schemas.microsoft.com/office/powerpoint/2010/main" val="17711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参考文献</a:t>
            </a:r>
          </a:p>
        </p:txBody>
      </p:sp>
      <p:sp>
        <p:nvSpPr>
          <p:cNvPr id="3" name="内容占位符 2"/>
          <p:cNvSpPr>
            <a:spLocks noGrp="1"/>
          </p:cNvSpPr>
          <p:nvPr>
            <p:ph idx="1"/>
          </p:nvPr>
        </p:nvSpPr>
        <p:spPr/>
        <p:txBody>
          <a:bodyPr/>
          <a:lstStyle/>
          <a:p>
            <a:r>
              <a:rPr lang="en-US" altLang="zh-CN"/>
              <a:t>Xie, Lingxi, and Alan Yuille. "Genetic cnn." </a:t>
            </a:r>
            <a:r>
              <a:rPr lang="en-US" altLang="zh-CN" i="1"/>
              <a:t>Proceedings of the IEEE International Conference on Computer Vision</a:t>
            </a:r>
            <a:r>
              <a:rPr lang="en-US" altLang="zh-CN"/>
              <a:t>. 2017.</a:t>
            </a:r>
          </a:p>
          <a:p>
            <a:r>
              <a:rPr lang="en-US" altLang="zh-CN"/>
              <a:t>Such, Felipe Petroski, et al. "Deep neuroevolution: Genetic algorithms are a competitive alternative for training deep neural networks for reinforcement learning." </a:t>
            </a:r>
            <a:r>
              <a:rPr lang="en-US" altLang="zh-CN" i="1"/>
              <a:t>arXiv preprint arXiv:1712.06567</a:t>
            </a:r>
            <a:r>
              <a:rPr lang="en-US" altLang="zh-CN"/>
              <a:t> (2017).</a:t>
            </a:r>
          </a:p>
          <a:p>
            <a:r>
              <a:rPr lang="en-US" altLang="zh-CN"/>
              <a:t>Young, Steven R., et al. "Optimizing deep learning hyper-parameters through an evolutionary algorithm." </a:t>
            </a:r>
            <a:r>
              <a:rPr lang="en-US" altLang="zh-CN" i="1"/>
              <a:t>Proceedings of the Workshop on Machine Learning in High-Performance Computing Environments</a:t>
            </a:r>
            <a:r>
              <a:rPr lang="en-US" altLang="zh-CN"/>
              <a:t>. ACM, 2015.</a:t>
            </a:r>
          </a:p>
          <a:p>
            <a:endParaRPr lang="zh-CN" altLang="en-US"/>
          </a:p>
        </p:txBody>
      </p:sp>
    </p:spTree>
    <p:extLst>
      <p:ext uri="{BB962C8B-B14F-4D97-AF65-F5344CB8AC3E}">
        <p14:creationId xmlns:p14="http://schemas.microsoft.com/office/powerpoint/2010/main" val="1805904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遗传程序设计</a:t>
            </a:r>
            <a:endParaRPr lang="en-US" altLang="zh-CN"/>
          </a:p>
        </p:txBody>
      </p:sp>
      <p:sp>
        <p:nvSpPr>
          <p:cNvPr id="4" name="文本框 3"/>
          <p:cNvSpPr txBox="1"/>
          <p:nvPr/>
        </p:nvSpPr>
        <p:spPr>
          <a:xfrm>
            <a:off x="4826000" y="3857593"/>
            <a:ext cx="2540000" cy="368300"/>
          </a:xfrm>
          <a:prstGeom prst="rect">
            <a:avLst/>
          </a:prstGeom>
          <a:noFill/>
        </p:spPr>
        <p:txBody>
          <a:bodyPr wrap="square" rtlCol="0" anchor="t">
            <a:spAutoFit/>
          </a:bodyPr>
          <a:lstStyle/>
          <a:p>
            <a:r>
              <a:rPr lang="zh-CN" altLang="en-US" dirty="0"/>
              <a:t>	董建洲</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遗传程序设计</a:t>
            </a:r>
          </a:p>
        </p:txBody>
      </p:sp>
      <p:sp>
        <p:nvSpPr>
          <p:cNvPr id="3" name="内容占位符 2"/>
          <p:cNvSpPr>
            <a:spLocks noGrp="1"/>
          </p:cNvSpPr>
          <p:nvPr>
            <p:ph idx="1"/>
          </p:nvPr>
        </p:nvSpPr>
        <p:spPr>
          <a:xfrm>
            <a:off x="838200" y="1825625"/>
            <a:ext cx="10515600" cy="4241165"/>
          </a:xfrm>
        </p:spPr>
        <p:txBody>
          <a:bodyPr>
            <a:normAutofit fontScale="97500"/>
          </a:bodyPr>
          <a:lstStyle/>
          <a:p>
            <a:r>
              <a:rPr lang="zh-CN" altLang="en-US">
                <a:sym typeface="+mn-ea"/>
              </a:rPr>
              <a:t>遗传程序设计又称</a:t>
            </a:r>
            <a:r>
              <a:rPr lang="zh-CN" altLang="en-US"/>
              <a:t>遗传编程、基因编程/GP ，是一种从生物进化过程得到灵感的自动化生成和选择计算机程序来完成用户定义的任务的技术。从理论上讲，人类用遗传编程只需要告诉计算机"需要完成什么"，而不用告诉它"如何去完成",最终可能实现真正意义上的人工智能：自动化的发明机器。 </a:t>
            </a:r>
            <a:r>
              <a:rPr lang="zh-CN" altLang="en-US">
                <a:sym typeface="+mn-ea"/>
              </a:rPr>
              <a:t>遗传编程是一种特殊的利用进化算法的机器学习技术， 它开始于一群由随机生成的千百万个计算机程序组成的"人群"，然后根据一个程序完成给定的任务的能力来确定某个程序的适合度，应用达尔文的自然选择（适者生存）确定胜出的程序，计算机程序间也模拟两性组合，变异，基因复制，基因删除等代代进化，直到达到预先确定的某个中止条件为止。</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线性遗传编程</a:t>
            </a:r>
          </a:p>
        </p:txBody>
      </p:sp>
      <p:sp>
        <p:nvSpPr>
          <p:cNvPr id="3" name="内容占位符 2"/>
          <p:cNvSpPr>
            <a:spLocks noGrp="1"/>
          </p:cNvSpPr>
          <p:nvPr>
            <p:ph idx="1"/>
          </p:nvPr>
        </p:nvSpPr>
        <p:spPr>
          <a:xfrm>
            <a:off x="5074920" y="1691005"/>
            <a:ext cx="5855970" cy="4317365"/>
          </a:xfrm>
        </p:spPr>
        <p:txBody>
          <a:bodyPr>
            <a:normAutofit fontScale="97500" lnSpcReduction="10000"/>
          </a:bodyPr>
          <a:lstStyle/>
          <a:p>
            <a:r>
              <a:rPr lang="zh-CN" altLang="en-US"/>
              <a:t>线性遗传编程有广义和狭义之分。广义线性遗传编程将候选程序编码进定长或者变长的字符串，即基因型是线性字符串。狭义线性遗传编程中的候选程序是汇编语言或者高级编程语言程序。一个狭义线性遗传编程的个体可以是一段简单 C 语言指令。这些指令作用在一个或者两个预习定义的变量或者常量上（变量数量一般为指令个数的4倍）。左图是一个狭义线性遗传编程候选程序的示例。</a:t>
            </a:r>
          </a:p>
        </p:txBody>
      </p:sp>
      <p:pic>
        <p:nvPicPr>
          <p:cNvPr id="4" name="图片 3" descr="1385318-3cbcbdb51f0b7adb"/>
          <p:cNvPicPr>
            <a:picLocks noChangeAspect="1"/>
          </p:cNvPicPr>
          <p:nvPr/>
        </p:nvPicPr>
        <p:blipFill>
          <a:blip r:embed="rId2"/>
          <a:stretch>
            <a:fillRect/>
          </a:stretch>
        </p:blipFill>
        <p:spPr>
          <a:xfrm>
            <a:off x="1397000" y="1691005"/>
            <a:ext cx="2969260" cy="431736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基于树的遗传编程</a:t>
            </a:r>
          </a:p>
        </p:txBody>
      </p:sp>
      <p:sp>
        <p:nvSpPr>
          <p:cNvPr id="3" name="内容占位符 2"/>
          <p:cNvSpPr>
            <a:spLocks noGrp="1"/>
          </p:cNvSpPr>
          <p:nvPr>
            <p:ph idx="1"/>
          </p:nvPr>
        </p:nvSpPr>
        <p:spPr>
          <a:xfrm>
            <a:off x="6376670" y="1691005"/>
            <a:ext cx="4731385" cy="4362450"/>
          </a:xfrm>
        </p:spPr>
        <p:txBody>
          <a:bodyPr>
            <a:normAutofit/>
          </a:bodyPr>
          <a:lstStyle/>
          <a:p>
            <a:r>
              <a:rPr lang="zh-CN" altLang="en-US"/>
              <a:t>基于树的遗传编程的基因型是树结构。基于树的遗传编程是遗传编程最早的形态，也是遗传编程的主流方法。在之前的博客“欺骗”深度学习的遗传算法中正则表达式生成问题用的就是基于树的遗传编程。基于树的遗传编程的交叉操作如下所示，两个颗树之间随机交换子树。</a:t>
            </a:r>
          </a:p>
        </p:txBody>
      </p:sp>
      <p:pic>
        <p:nvPicPr>
          <p:cNvPr id="4" name="图片 3" descr="1385318-0d1ffa83666b0a13"/>
          <p:cNvPicPr>
            <a:picLocks noChangeAspect="1"/>
          </p:cNvPicPr>
          <p:nvPr/>
        </p:nvPicPr>
        <p:blipFill>
          <a:blip r:embed="rId2"/>
          <a:stretch>
            <a:fillRect/>
          </a:stretch>
        </p:blipFill>
        <p:spPr>
          <a:xfrm>
            <a:off x="838200" y="1691005"/>
            <a:ext cx="4371975" cy="43624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基于图的遗传编程</a:t>
            </a:r>
          </a:p>
        </p:txBody>
      </p:sp>
      <p:sp>
        <p:nvSpPr>
          <p:cNvPr id="4" name="文本框 3"/>
          <p:cNvSpPr txBox="1"/>
          <p:nvPr/>
        </p:nvSpPr>
        <p:spPr>
          <a:xfrm>
            <a:off x="838200" y="5166995"/>
            <a:ext cx="10514965" cy="645160"/>
          </a:xfrm>
          <a:prstGeom prst="rect">
            <a:avLst/>
          </a:prstGeom>
          <a:noFill/>
        </p:spPr>
        <p:txBody>
          <a:bodyPr wrap="square" rtlCol="0" anchor="t">
            <a:spAutoFit/>
          </a:bodyPr>
          <a:lstStyle/>
          <a:p>
            <a:r>
              <a:rPr lang="zh-CN" altLang="en-US"/>
              <a:t>树是一种特殊的图，因此人们很自然地想到将基于树的遗传编程扩展到基于图的遗传编程。下图就是基于图的遗传编程的基因型的一个示例。</a:t>
            </a:r>
          </a:p>
        </p:txBody>
      </p:sp>
      <p:pic>
        <p:nvPicPr>
          <p:cNvPr id="5" name="图片 4" descr="1385318-99e302e1e8b2d35b"/>
          <p:cNvPicPr>
            <a:picLocks noChangeAspect="1"/>
          </p:cNvPicPr>
          <p:nvPr/>
        </p:nvPicPr>
        <p:blipFill>
          <a:blip r:embed="rId2"/>
          <a:stretch>
            <a:fillRect/>
          </a:stretch>
        </p:blipFill>
        <p:spPr>
          <a:xfrm>
            <a:off x="3086100" y="1463040"/>
            <a:ext cx="6020435" cy="325818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参考文献</a:t>
            </a:r>
          </a:p>
        </p:txBody>
      </p:sp>
      <p:sp>
        <p:nvSpPr>
          <p:cNvPr id="3" name="内容占位符 2"/>
          <p:cNvSpPr>
            <a:spLocks noGrp="1"/>
          </p:cNvSpPr>
          <p:nvPr>
            <p:ph idx="1"/>
          </p:nvPr>
        </p:nvSpPr>
        <p:spPr/>
        <p:txBody>
          <a:bodyPr/>
          <a:lstStyle/>
          <a:p>
            <a:r>
              <a:rPr lang="zh-CN" altLang="en-US" sz="2400"/>
              <a:t>Banzhaf, W., Nordin, P., Keller, R.E., Francone, F.D. (1997), Genetic Programming: An Introduction: On the Automatic Evolution of Computer Programs and Its Applications, Morgan Kaufmann</a:t>
            </a:r>
          </a:p>
          <a:p>
            <a:r>
              <a:rPr lang="zh-CN" altLang="en-US" sz="2400"/>
              <a:t>Oltean, Mihai, and Crina Grosan. "A comparison of several linear genetic programming techniques." Complex Systems 14.4 (2003): 285-314.</a:t>
            </a:r>
          </a:p>
          <a:p>
            <a:r>
              <a:rPr lang="zh-CN" altLang="en-US" sz="2400"/>
              <a:t>Bannister C A, Halcox J P, Currie C J, et al. A genetic programming approach to development of clinical prediction models: A case study in symptomatic cardiovascular disease[J]. PloS one, 2018, 13(9): e0202685.</a:t>
            </a:r>
          </a:p>
          <a:p>
            <a:r>
              <a:rPr lang="zh-CN" altLang="en-US" sz="2400"/>
              <a:t>Hein F, Almeder C, Figueira G, et al. Designing new heuristics for the capacitated lot sizing problem by genetic programming[J]. Computers &amp; Operations Research, 2018, 96: 1-14.</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神经网络进化</a:t>
            </a:r>
            <a:r>
              <a:rPr lang="en-US" altLang="zh-CN" dirty="0"/>
              <a:t>(</a:t>
            </a:r>
            <a:r>
              <a:rPr lang="en-US" altLang="zh-CN" dirty="0" err="1"/>
              <a:t>NeuroEvolution</a:t>
            </a:r>
            <a:r>
              <a:rPr lang="en-US" altLang="zh-CN" dirty="0"/>
              <a:t>)    </a:t>
            </a:r>
            <a:r>
              <a:rPr lang="zh-CN" altLang="en-US" sz="1800" dirty="0"/>
              <a:t>胡荐苛</a:t>
            </a:r>
            <a:endParaRPr lang="zh-CN" altLang="en-US" dirty="0"/>
          </a:p>
        </p:txBody>
      </p:sp>
      <p:sp>
        <p:nvSpPr>
          <p:cNvPr id="3" name="内容占位符 2"/>
          <p:cNvSpPr>
            <a:spLocks noGrp="1"/>
          </p:cNvSpPr>
          <p:nvPr>
            <p:ph idx="1"/>
          </p:nvPr>
        </p:nvSpPr>
        <p:spPr/>
        <p:txBody>
          <a:bodyPr/>
          <a:lstStyle/>
          <a:p>
            <a:pPr marL="0" indent="0">
              <a:buNone/>
            </a:pPr>
            <a:r>
              <a:rPr lang="zh-CN" altLang="en-US" dirty="0"/>
              <a:t>神经网络在当今是一种迅速发展的机器学习方式</a:t>
            </a:r>
            <a:r>
              <a:rPr lang="en-US" altLang="zh-CN" dirty="0"/>
              <a:t>, </a:t>
            </a:r>
            <a:r>
              <a:rPr lang="zh-CN" altLang="en-US" dirty="0"/>
              <a:t>使用反向传播的神经网络更是被推向了一轮又一轮的高峰</a:t>
            </a:r>
            <a:r>
              <a:rPr lang="en-US" altLang="zh-CN" dirty="0"/>
              <a:t>, </a:t>
            </a:r>
            <a:r>
              <a:rPr lang="zh-CN" altLang="en-US" dirty="0"/>
              <a:t>可是我们的视野请不要被反向传播的神经网络变得狭隘</a:t>
            </a:r>
            <a:r>
              <a:rPr lang="en-US" altLang="zh-CN" dirty="0"/>
              <a:t>. </a:t>
            </a:r>
            <a:r>
              <a:rPr lang="zh-CN" altLang="en-US" dirty="0"/>
              <a:t>因为使用神经网络的机器学习方法还有这么一种叫做</a:t>
            </a:r>
            <a:r>
              <a:rPr lang="en-US" altLang="zh-CN" dirty="0"/>
              <a:t>: </a:t>
            </a:r>
            <a:r>
              <a:rPr lang="zh-CN" altLang="en-US" dirty="0"/>
              <a:t>神经进化 </a:t>
            </a:r>
            <a:r>
              <a:rPr lang="en-US" altLang="zh-CN" dirty="0"/>
              <a:t>(</a:t>
            </a:r>
            <a:r>
              <a:rPr lang="en-US" altLang="zh-CN" dirty="0" err="1"/>
              <a:t>NeuroEvolution</a:t>
            </a:r>
            <a:r>
              <a:rPr lang="en-US" altLang="zh-CN" dirty="0"/>
              <a:t>). </a:t>
            </a:r>
            <a:r>
              <a:rPr lang="zh-CN" altLang="en-US" dirty="0"/>
              <a:t>这种神经网络个人认为是更接近于生物的神经网络系统</a:t>
            </a:r>
            <a:r>
              <a:rPr lang="en-US" altLang="zh-CN" dirty="0"/>
              <a:t>, </a:t>
            </a:r>
            <a:r>
              <a:rPr lang="zh-CN" altLang="en-US" dirty="0"/>
              <a:t>因为他和生物神经网络一样</a:t>
            </a:r>
            <a:r>
              <a:rPr lang="en-US" altLang="zh-CN" dirty="0"/>
              <a:t>, </a:t>
            </a:r>
            <a:r>
              <a:rPr lang="zh-CN" altLang="en-US" dirty="0"/>
              <a:t>并没有反向传播这一步</a:t>
            </a:r>
            <a:r>
              <a:rPr lang="en-US" altLang="zh-CN" dirty="0"/>
              <a:t>. </a:t>
            </a:r>
            <a:r>
              <a:rPr lang="zh-CN" altLang="en-US" dirty="0"/>
              <a:t>主导它解决问题的方式就是 “进化”</a:t>
            </a:r>
            <a:r>
              <a:rPr lang="en-US" altLang="zh-CN" dirty="0"/>
              <a:t>, </a:t>
            </a:r>
            <a:r>
              <a:rPr lang="zh-CN" altLang="en-US" dirty="0"/>
              <a:t>而反向传播的神经网络解决问题的方式</a:t>
            </a:r>
            <a:r>
              <a:rPr lang="en-US" altLang="zh-CN" dirty="0"/>
              <a:t>, </a:t>
            </a:r>
            <a:r>
              <a:rPr lang="zh-CN" altLang="en-US" dirty="0"/>
              <a:t>我们可以看作是 “优化”</a:t>
            </a:r>
            <a:r>
              <a:rPr lang="en-US" altLang="zh-CN" dirty="0"/>
              <a:t>.</a:t>
            </a:r>
            <a:endParaRPr lang="zh-CN" altLang="en-US" dirty="0"/>
          </a:p>
          <a:p>
            <a:pPr marL="0" indent="0">
              <a:buNone/>
            </a:pPr>
            <a:endParaRPr lang="zh-CN" altLang="en-US" dirty="0"/>
          </a:p>
        </p:txBody>
      </p:sp>
    </p:spTree>
    <p:extLst>
      <p:ext uri="{BB962C8B-B14F-4D97-AF65-F5344CB8AC3E}">
        <p14:creationId xmlns:p14="http://schemas.microsoft.com/office/powerpoint/2010/main" val="40486706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参考文献</a:t>
            </a:r>
          </a:p>
        </p:txBody>
      </p:sp>
      <p:sp>
        <p:nvSpPr>
          <p:cNvPr id="3" name="内容占位符 2"/>
          <p:cNvSpPr>
            <a:spLocks noGrp="1"/>
          </p:cNvSpPr>
          <p:nvPr>
            <p:ph idx="1"/>
          </p:nvPr>
        </p:nvSpPr>
        <p:spPr/>
        <p:txBody>
          <a:bodyPr>
            <a:normAutofit/>
          </a:bodyPr>
          <a:lstStyle/>
          <a:p>
            <a:pPr marL="0" indent="0">
              <a:buNone/>
            </a:pPr>
            <a:r>
              <a:rPr lang="en-US" altLang="zh-CN" sz="1800" dirty="0"/>
              <a:t>[1] K. O. Stanley and R. </a:t>
            </a:r>
            <a:r>
              <a:rPr lang="en-US" altLang="zh-CN" sz="1800" dirty="0" err="1"/>
              <a:t>Miikkulainen</a:t>
            </a:r>
            <a:r>
              <a:rPr lang="en-US" altLang="zh-CN" sz="1800" dirty="0"/>
              <a:t>, "Efficient evolution of neural network topologies," </a:t>
            </a:r>
            <a:r>
              <a:rPr lang="en-US" altLang="zh-CN" sz="1800" i="1" dirty="0"/>
              <a:t>Proceedings of the 2002 Congress on Evolutionary Computation. CEC'02 (Cat. No.02TH8600)</a:t>
            </a:r>
            <a:r>
              <a:rPr lang="en-US" altLang="zh-CN" sz="1800" dirty="0"/>
              <a:t>, Honolulu, HI, USA, 2002, pp. 1757-1762 vol.2. </a:t>
            </a:r>
            <a:r>
              <a:rPr lang="en-US" altLang="zh-CN" sz="1800" dirty="0" err="1"/>
              <a:t>doi</a:t>
            </a:r>
            <a:r>
              <a:rPr lang="en-US" altLang="zh-CN" sz="1800" dirty="0"/>
              <a:t>: 10.1109/CEC.2002.1004508</a:t>
            </a:r>
          </a:p>
          <a:p>
            <a:pPr marL="0" indent="0">
              <a:buNone/>
            </a:pPr>
            <a:r>
              <a:rPr lang="en-US" altLang="zh-CN" sz="1800" dirty="0"/>
              <a:t>[2] https://morvanzhou.github.io/tutorials/machine-learning/evolutionary-algorithm/4-01-neuro-evolution/</a:t>
            </a:r>
          </a:p>
          <a:p>
            <a:pPr marL="0" indent="0">
              <a:buNone/>
            </a:pPr>
            <a:endParaRPr lang="zh-CN" altLang="en-US" sz="1800" dirty="0"/>
          </a:p>
        </p:txBody>
      </p:sp>
    </p:spTree>
    <p:extLst>
      <p:ext uri="{BB962C8B-B14F-4D97-AF65-F5344CB8AC3E}">
        <p14:creationId xmlns:p14="http://schemas.microsoft.com/office/powerpoint/2010/main" val="3166956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简介</a:t>
            </a:r>
            <a:endParaRPr lang="en-US" dirty="0"/>
          </a:p>
        </p:txBody>
      </p:sp>
      <p:sp>
        <p:nvSpPr>
          <p:cNvPr id="3" name="Content Placeholder 2"/>
          <p:cNvSpPr>
            <a:spLocks noGrp="1"/>
          </p:cNvSpPr>
          <p:nvPr>
            <p:ph idx="1"/>
          </p:nvPr>
        </p:nvSpPr>
        <p:spPr/>
        <p:txBody>
          <a:bodyPr/>
          <a:lstStyle/>
          <a:p>
            <a:r>
              <a:rPr lang="zh-CN" altLang="en-US" dirty="0"/>
              <a:t>进化策略为解决技术优化问题</a:t>
            </a:r>
            <a:r>
              <a:rPr lang="en-US" altLang="zh-CN" dirty="0"/>
              <a:t>(TOPs)</a:t>
            </a:r>
            <a:r>
              <a:rPr lang="zh-CN" altLang="en-US" dirty="0"/>
              <a:t>而发明的，这类问题通常没有封闭形式的解析目标函数</a:t>
            </a:r>
            <a:r>
              <a:rPr lang="en-US" altLang="zh-CN" dirty="0"/>
              <a:t>(</a:t>
            </a:r>
            <a:r>
              <a:rPr lang="zh-CN" altLang="en-US" dirty="0"/>
              <a:t>原文</a:t>
            </a:r>
            <a:r>
              <a:rPr lang="en-US" altLang="zh-CN" dirty="0"/>
              <a:t>:</a:t>
            </a:r>
            <a:r>
              <a:rPr lang="zh-CN" altLang="en-US" dirty="0"/>
              <a:t> </a:t>
            </a:r>
            <a:r>
              <a:rPr lang="en-US" dirty="0"/>
              <a:t>no closed form analytical objective function</a:t>
            </a:r>
            <a:r>
              <a:rPr lang="en-US" altLang="zh-CN" dirty="0"/>
              <a:t>)</a:t>
            </a:r>
          </a:p>
          <a:p>
            <a:r>
              <a:rPr lang="zh-CN" altLang="en-US" dirty="0"/>
              <a:t>与</a:t>
            </a:r>
            <a:r>
              <a:rPr lang="en-US" altLang="zh-CN" dirty="0"/>
              <a:t>EP</a:t>
            </a:r>
            <a:r>
              <a:rPr lang="zh-CN" altLang="en-US" dirty="0"/>
              <a:t>和</a:t>
            </a:r>
            <a:r>
              <a:rPr lang="en-US" altLang="zh-CN" dirty="0"/>
              <a:t>GA</a:t>
            </a:r>
            <a:r>
              <a:rPr lang="zh-CN" altLang="en-US" dirty="0"/>
              <a:t>一样，当其他技术如梯度下降或直接的分析难以解决问题时，</a:t>
            </a:r>
            <a:r>
              <a:rPr lang="en-US" altLang="zh-CN" dirty="0"/>
              <a:t>ES</a:t>
            </a:r>
            <a:r>
              <a:rPr lang="zh-CN" altLang="en-US" dirty="0"/>
              <a:t>将是一种有用的优化方法。</a:t>
            </a:r>
            <a:endParaRPr lang="en-US" altLang="zh-CN" dirty="0"/>
          </a:p>
          <a:p>
            <a:endParaRPr lang="en-US" dirty="0"/>
          </a:p>
        </p:txBody>
      </p:sp>
    </p:spTree>
    <p:extLst>
      <p:ext uri="{BB962C8B-B14F-4D97-AF65-F5344CB8AC3E}">
        <p14:creationId xmlns:p14="http://schemas.microsoft.com/office/powerpoint/2010/main" val="5273589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改进的双群进化规划算法      </a:t>
            </a:r>
            <a:r>
              <a:rPr lang="zh-CN" altLang="en-US" sz="2400" dirty="0"/>
              <a:t>李博奥</a:t>
            </a:r>
            <a:endParaRPr lang="zh-CN" altLang="en-US" dirty="0"/>
          </a:p>
        </p:txBody>
      </p:sp>
      <p:sp>
        <p:nvSpPr>
          <p:cNvPr id="3" name="内容占位符 2"/>
          <p:cNvSpPr>
            <a:spLocks noGrp="1"/>
          </p:cNvSpPr>
          <p:nvPr>
            <p:ph idx="1"/>
          </p:nvPr>
        </p:nvSpPr>
        <p:spPr/>
        <p:txBody>
          <a:bodyPr>
            <a:normAutofit/>
          </a:bodyPr>
          <a:lstStyle/>
          <a:p>
            <a:r>
              <a:rPr lang="zh-CN" altLang="en-US"/>
              <a:t>进化规划与其他进化算法一样, 是一个反复迭代、不断进化的过程。EP的进化操作主要依赖突变, 进行突变时需要使用高斯变异算子。而高斯变异算子容易导致早熟收敛现象, 使算法陷入局部极值点。</a:t>
            </a:r>
          </a:p>
          <a:p>
            <a:r>
              <a:rPr lang="zh-CN" altLang="en-US"/>
              <a:t>EP算法在求解高维函数时的搜索效率不理想，为了改善传统基于高斯变异EP算法的性能, 可使用一种改进的双群进化规划算法 (Improved Bi-group Evolutionary Programming IBEP)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目标任务</a:t>
            </a:r>
          </a:p>
        </p:txBody>
      </p:sp>
      <p:sp>
        <p:nvSpPr>
          <p:cNvPr id="3" name="内容占位符 2"/>
          <p:cNvSpPr>
            <a:spLocks noGrp="1"/>
          </p:cNvSpPr>
          <p:nvPr>
            <p:ph idx="1"/>
          </p:nvPr>
        </p:nvSpPr>
        <p:spPr/>
        <p:txBody>
          <a:bodyPr/>
          <a:lstStyle/>
          <a:p>
            <a:r>
              <a:rPr lang="zh-CN" altLang="en-US"/>
              <a:t>介绍改善了进化规划性能的算法</a:t>
            </a:r>
          </a:p>
          <a:p>
            <a:r>
              <a:rPr lang="zh-CN" altLang="en-US"/>
              <a:t>对改进的双群进化规划算法进行原理分析，并与其他进化规划算法进行比较</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参考文献</a:t>
            </a:r>
          </a:p>
        </p:txBody>
      </p:sp>
      <p:sp>
        <p:nvSpPr>
          <p:cNvPr id="3" name="内容占位符 2"/>
          <p:cNvSpPr>
            <a:spLocks noGrp="1"/>
          </p:cNvSpPr>
          <p:nvPr>
            <p:ph idx="1"/>
          </p:nvPr>
        </p:nvSpPr>
        <p:spPr/>
        <p:txBody>
          <a:bodyPr>
            <a:normAutofit/>
          </a:bodyPr>
          <a:lstStyle/>
          <a:p>
            <a:r>
              <a:rPr lang="zh-CN" altLang="en-US" dirty="0"/>
              <a:t>1. </a:t>
            </a:r>
            <a:r>
              <a:rPr lang="zh-CN" altLang="en-US" b="1" dirty="0"/>
              <a:t>ZHAO Rui, CHEN Yun-hua, DENG Jiu-ying. Improved Bi-group Evolutionary Programming Algorithm. Computer Engineering, 2010, No. 18, Vol. 36.</a:t>
            </a:r>
          </a:p>
          <a:p>
            <a:r>
              <a:rPr lang="zh-CN" altLang="en-US" dirty="0"/>
              <a:t>2. Kim J H, Myung H. Evolutionary programming techniques for constrained optimization problems[J]. IEEE Transactions on Evolutionary Computation, 1997, 1(2): 129-140.</a:t>
            </a:r>
          </a:p>
          <a:p>
            <a:r>
              <a:rPr lang="zh-CN" altLang="en-US" dirty="0"/>
              <a:t>3. Liu Y, Yao X, Zhao Q, et al. Scaling up fast evolutionary programming with cooperative coevolution[C]//Proceedings of the 2001 Congress on Evolutionary Computation (IEEE Cat. No. 01TH8546). Ieee, 2001, 2: 1101-1108.</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演化策略</a:t>
            </a:r>
            <a:br>
              <a:rPr lang="en-US" altLang="zh-CN" dirty="0"/>
            </a:br>
            <a:r>
              <a:rPr lang="zh-CN" altLang="en-US" sz="2800" dirty="0"/>
              <a:t>李建新</a:t>
            </a:r>
            <a:endParaRPr lang="zh-CN" altLang="en-US" dirty="0"/>
          </a:p>
        </p:txBody>
      </p:sp>
    </p:spTree>
    <p:extLst>
      <p:ext uri="{BB962C8B-B14F-4D97-AF65-F5344CB8AC3E}">
        <p14:creationId xmlns:p14="http://schemas.microsoft.com/office/powerpoint/2010/main" val="32861320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3221" y="1628855"/>
            <a:ext cx="10515600" cy="4351338"/>
          </a:xfrm>
        </p:spPr>
        <p:txBody>
          <a:bodyPr/>
          <a:lstStyle/>
          <a:p>
            <a:r>
              <a:rPr lang="zh-CN" altLang="en-US" dirty="0"/>
              <a:t>演化策略</a:t>
            </a:r>
            <a:r>
              <a:rPr lang="en-US" altLang="zh-CN" dirty="0"/>
              <a:t>(Evolutionary Strategy ,ES) </a:t>
            </a:r>
            <a:r>
              <a:rPr lang="zh-CN" altLang="en-US" dirty="0"/>
              <a:t>是最古老的演化算法之一，而且非常有效。它与遗传算法类似，但是它用实值参数代替二进制串。最早由 </a:t>
            </a:r>
            <a:r>
              <a:rPr lang="en-US" altLang="zh-CN" dirty="0" err="1"/>
              <a:t>Rechenberg</a:t>
            </a:r>
            <a:r>
              <a:rPr lang="en-US" altLang="zh-CN" dirty="0"/>
              <a:t> </a:t>
            </a:r>
            <a:r>
              <a:rPr lang="zh-CN" altLang="en-US" dirty="0"/>
              <a:t>和 </a:t>
            </a:r>
            <a:r>
              <a:rPr lang="en-US" altLang="zh-CN" dirty="0" err="1"/>
              <a:t>Schwefel</a:t>
            </a:r>
            <a:r>
              <a:rPr lang="en-US" altLang="zh-CN" dirty="0"/>
              <a:t> </a:t>
            </a:r>
            <a:r>
              <a:rPr lang="zh-CN" altLang="en-US" dirty="0"/>
              <a:t>在</a:t>
            </a:r>
            <a:r>
              <a:rPr lang="en-US" altLang="zh-CN" dirty="0"/>
              <a:t>60</a:t>
            </a:r>
            <a:r>
              <a:rPr lang="zh-CN" altLang="en-US" dirty="0"/>
              <a:t>年代提出</a:t>
            </a:r>
            <a:endParaRPr lang="en-US" altLang="zh-CN" dirty="0"/>
          </a:p>
          <a:p>
            <a:endParaRPr lang="en-US" altLang="zh-CN" dirty="0"/>
          </a:p>
          <a:p>
            <a:r>
              <a:rPr lang="zh-CN" altLang="en-US" dirty="0"/>
              <a:t>演化策略是一种模仿生物进化的一种</a:t>
            </a:r>
            <a:r>
              <a:rPr lang="zh-CN" altLang="en-US" b="1" dirty="0"/>
              <a:t>求解参数优化问题的方法</a:t>
            </a:r>
            <a:r>
              <a:rPr lang="zh-CN" altLang="en-US" dirty="0"/>
              <a:t>；</a:t>
            </a:r>
            <a:r>
              <a:rPr lang="zh-CN" altLang="en-US" b="1" dirty="0"/>
              <a:t>它采用实数值作为基因</a:t>
            </a:r>
            <a:r>
              <a:rPr lang="zh-CN" altLang="en-US" dirty="0"/>
              <a:t>，总遵循</a:t>
            </a:r>
            <a:r>
              <a:rPr lang="zh-CN" altLang="en-US" b="1" dirty="0"/>
              <a:t>零均值、某一方差</a:t>
            </a:r>
            <a:r>
              <a:rPr lang="zh-CN" altLang="en-US" dirty="0"/>
              <a:t>的高斯分布的变化产生新的个体，然后保留好的个体。</a:t>
            </a:r>
          </a:p>
        </p:txBody>
      </p:sp>
      <p:sp>
        <p:nvSpPr>
          <p:cNvPr id="4" name="标题 1"/>
          <p:cNvSpPr txBox="1">
            <a:spLocks/>
          </p:cNvSpPr>
          <p:nvPr/>
        </p:nvSpPr>
        <p:spPr>
          <a:xfrm>
            <a:off x="783221" y="532053"/>
            <a:ext cx="4228618" cy="7295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简介</a:t>
            </a:r>
          </a:p>
        </p:txBody>
      </p:sp>
    </p:spTree>
    <p:extLst>
      <p:ext uri="{BB962C8B-B14F-4D97-AF65-F5344CB8AC3E}">
        <p14:creationId xmlns:p14="http://schemas.microsoft.com/office/powerpoint/2010/main" val="12297341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1175" y="1455233"/>
            <a:ext cx="11312323" cy="4667775"/>
          </a:xfrm>
        </p:spPr>
        <p:txBody>
          <a:bodyPr>
            <a:normAutofit/>
          </a:bodyPr>
          <a:lstStyle/>
          <a:p>
            <a:pPr>
              <a:lnSpc>
                <a:spcPct val="150000"/>
              </a:lnSpc>
            </a:pPr>
            <a:r>
              <a:rPr lang="zh-CN" altLang="en-US" dirty="0"/>
              <a:t>进化策略的一般算法可以描述如下：。</a:t>
            </a:r>
            <a:endParaRPr lang="en-US" altLang="zh-CN" dirty="0"/>
          </a:p>
          <a:p>
            <a:pPr>
              <a:lnSpc>
                <a:spcPct val="150000"/>
              </a:lnSpc>
            </a:pPr>
            <a:r>
              <a:rPr lang="zh-CN" altLang="en-US" b="1" dirty="0"/>
              <a:t>问题：</a:t>
            </a:r>
            <a:r>
              <a:rPr lang="zh-CN" altLang="en-US" dirty="0"/>
              <a:t>为寻找实值</a:t>
            </a:r>
            <a:r>
              <a:rPr lang="en-US" altLang="zh-CN" dirty="0"/>
              <a:t>n</a:t>
            </a:r>
            <a:r>
              <a:rPr lang="zh-CN" altLang="en-US" dirty="0"/>
              <a:t>维矢量</a:t>
            </a:r>
            <a:r>
              <a:rPr lang="en-US" altLang="zh-CN" dirty="0"/>
              <a:t>x</a:t>
            </a:r>
            <a:r>
              <a:rPr lang="zh-CN" altLang="en-US" dirty="0"/>
              <a:t>，使得函数</a:t>
            </a:r>
            <a:r>
              <a:rPr lang="en-US" altLang="zh-CN" dirty="0"/>
              <a:t>F(x)</a:t>
            </a:r>
            <a:r>
              <a:rPr lang="zh-CN" altLang="en-US" dirty="0"/>
              <a:t>取极值。</a:t>
            </a:r>
            <a:endParaRPr lang="en-US" altLang="zh-CN" dirty="0"/>
          </a:p>
          <a:p>
            <a:pPr>
              <a:lnSpc>
                <a:spcPct val="150000"/>
              </a:lnSpc>
            </a:pPr>
            <a:r>
              <a:rPr lang="zh-CN" altLang="en-US" b="1" dirty="0"/>
              <a:t>初始化：</a:t>
            </a:r>
            <a:r>
              <a:rPr lang="zh-CN" altLang="en-US" dirty="0"/>
              <a:t>从各维的可行范围内随机选取亲本</a:t>
            </a:r>
            <a:r>
              <a:rPr lang="en-US" altLang="zh-CN" dirty="0"/>
              <a:t>x</a:t>
            </a:r>
            <a:r>
              <a:rPr lang="en-US" altLang="zh-CN" baseline="-25000" dirty="0"/>
              <a:t>i</a:t>
            </a:r>
            <a:r>
              <a:rPr lang="zh-CN" altLang="en-US" dirty="0"/>
              <a:t>，</a:t>
            </a:r>
            <a:r>
              <a:rPr lang="en-US" altLang="zh-CN" dirty="0" err="1"/>
              <a:t>i</a:t>
            </a:r>
            <a:r>
              <a:rPr lang="zh-CN" altLang="en-US" dirty="0"/>
              <a:t>＝</a:t>
            </a:r>
            <a:r>
              <a:rPr lang="en-US" altLang="zh-CN" dirty="0"/>
              <a:t>1</a:t>
            </a:r>
            <a:r>
              <a:rPr lang="zh-CN" altLang="en-US" dirty="0"/>
              <a:t>，</a:t>
            </a:r>
            <a:r>
              <a:rPr lang="en-US" altLang="zh-CN" dirty="0"/>
              <a:t>…</a:t>
            </a:r>
            <a:r>
              <a:rPr lang="zh-CN" altLang="en-US" dirty="0"/>
              <a:t>，</a:t>
            </a:r>
            <a:r>
              <a:rPr lang="en-US" altLang="zh-CN" dirty="0"/>
              <a:t>p</a:t>
            </a:r>
            <a:r>
              <a:rPr lang="zh-CN" altLang="en-US" dirty="0"/>
              <a:t>的初始值。</a:t>
            </a:r>
            <a:endParaRPr lang="en-US" altLang="zh-CN" dirty="0"/>
          </a:p>
          <a:p>
            <a:pPr>
              <a:lnSpc>
                <a:spcPct val="150000"/>
              </a:lnSpc>
            </a:pPr>
            <a:r>
              <a:rPr lang="zh-CN" altLang="en-US" b="1" dirty="0"/>
              <a:t>进化：</a:t>
            </a:r>
            <a:r>
              <a:rPr lang="zh-CN" altLang="en-US" dirty="0"/>
              <a:t>对两个个体进行交叉重组</a:t>
            </a:r>
            <a:endParaRPr lang="en-US" altLang="zh-CN" dirty="0"/>
          </a:p>
          <a:p>
            <a:pPr>
              <a:lnSpc>
                <a:spcPct val="150000"/>
              </a:lnSpc>
            </a:pPr>
            <a:r>
              <a:rPr lang="zh-CN" altLang="en-US" b="1" dirty="0"/>
              <a:t>选择：</a:t>
            </a:r>
            <a:r>
              <a:rPr lang="zh-CN" altLang="en-US" dirty="0"/>
              <a:t>选择误差小的成为下一代亲本</a:t>
            </a:r>
            <a:endParaRPr lang="en-US" altLang="zh-CN" dirty="0"/>
          </a:p>
          <a:p>
            <a:pPr>
              <a:lnSpc>
                <a:spcPct val="150000"/>
              </a:lnSpc>
            </a:pPr>
            <a:r>
              <a:rPr lang="zh-CN" altLang="en-US" b="1" dirty="0"/>
              <a:t>重复进化和选择直到达到收敛</a:t>
            </a:r>
          </a:p>
        </p:txBody>
      </p:sp>
      <p:sp>
        <p:nvSpPr>
          <p:cNvPr id="4" name="标题 1"/>
          <p:cNvSpPr txBox="1">
            <a:spLocks/>
          </p:cNvSpPr>
          <p:nvPr/>
        </p:nvSpPr>
        <p:spPr>
          <a:xfrm>
            <a:off x="783221" y="532053"/>
            <a:ext cx="4228618" cy="7295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简介</a:t>
            </a:r>
          </a:p>
        </p:txBody>
      </p:sp>
    </p:spTree>
    <p:extLst>
      <p:ext uri="{BB962C8B-B14F-4D97-AF65-F5344CB8AC3E}">
        <p14:creationId xmlns:p14="http://schemas.microsoft.com/office/powerpoint/2010/main" val="21379973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3221" y="1944547"/>
            <a:ext cx="10515600" cy="3738624"/>
          </a:xfrm>
        </p:spPr>
        <p:txBody>
          <a:bodyPr>
            <a:normAutofit/>
          </a:bodyPr>
          <a:lstStyle/>
          <a:p>
            <a:r>
              <a:rPr lang="zh-CN" altLang="en-US" dirty="0"/>
              <a:t>（</a:t>
            </a:r>
            <a:r>
              <a:rPr lang="en-US" altLang="zh-CN" dirty="0"/>
              <a:t>1+1)-ES 	</a:t>
            </a:r>
            <a:r>
              <a:rPr lang="zh-CN" altLang="en-US" dirty="0"/>
              <a:t>简单易分析</a:t>
            </a:r>
            <a:endParaRPr lang="en-US" altLang="zh-CN" dirty="0"/>
          </a:p>
          <a:p>
            <a:pPr marL="0" indent="0">
              <a:buNone/>
            </a:pPr>
            <a:endParaRPr lang="en-US" altLang="zh-CN" dirty="0"/>
          </a:p>
          <a:p>
            <a:r>
              <a:rPr lang="en-US" altLang="zh-CN" dirty="0"/>
              <a:t>   </a:t>
            </a:r>
            <a:r>
              <a:rPr lang="el-GR" altLang="zh-CN" dirty="0"/>
              <a:t>(μ</a:t>
            </a:r>
            <a:r>
              <a:rPr lang="en-US" altLang="zh-CN" dirty="0"/>
              <a:t>+</a:t>
            </a:r>
            <a:r>
              <a:rPr lang="el-GR" altLang="zh-CN" dirty="0"/>
              <a:t>λ)-</a:t>
            </a:r>
            <a:r>
              <a:rPr lang="en-US" altLang="zh-CN" dirty="0"/>
              <a:t>ES	</a:t>
            </a:r>
            <a:r>
              <a:rPr lang="zh-CN" altLang="en-US" dirty="0"/>
              <a:t>没有淘汰旧个体，易引入局部最优解</a:t>
            </a:r>
            <a:endParaRPr lang="en-US" altLang="zh-CN" dirty="0"/>
          </a:p>
          <a:p>
            <a:pPr marL="0" indent="0">
              <a:buNone/>
            </a:pPr>
            <a:endParaRPr lang="en-US" altLang="zh-CN" dirty="0"/>
          </a:p>
          <a:p>
            <a:r>
              <a:rPr lang="en-US" altLang="zh-CN" dirty="0"/>
              <a:t>   </a:t>
            </a:r>
            <a:r>
              <a:rPr lang="el-GR" altLang="zh-CN" dirty="0"/>
              <a:t>(μ, λ)-</a:t>
            </a:r>
            <a:r>
              <a:rPr lang="en-US" altLang="zh-CN" dirty="0"/>
              <a:t>ES		</a:t>
            </a:r>
            <a:r>
              <a:rPr lang="zh-CN" altLang="en-US" dirty="0"/>
              <a:t>当前进化策略的主流，效率比</a:t>
            </a:r>
            <a:r>
              <a:rPr lang="el-GR" altLang="zh-CN" dirty="0"/>
              <a:t>(μ</a:t>
            </a:r>
            <a:r>
              <a:rPr lang="en-US" altLang="zh-CN" dirty="0"/>
              <a:t>+</a:t>
            </a:r>
            <a:r>
              <a:rPr lang="el-GR" altLang="zh-CN" dirty="0"/>
              <a:t>λ)-</a:t>
            </a:r>
            <a:r>
              <a:rPr lang="en-US" altLang="zh-CN" dirty="0"/>
              <a:t>ES</a:t>
            </a:r>
            <a:r>
              <a:rPr lang="zh-CN" altLang="en-US" dirty="0"/>
              <a:t>高</a:t>
            </a:r>
            <a:endParaRPr lang="zh-CN" altLang="en-US" b="1" dirty="0"/>
          </a:p>
          <a:p>
            <a:endParaRPr lang="en-US" altLang="zh-CN" dirty="0"/>
          </a:p>
        </p:txBody>
      </p:sp>
      <p:sp>
        <p:nvSpPr>
          <p:cNvPr id="4" name="标题 1"/>
          <p:cNvSpPr txBox="1">
            <a:spLocks/>
          </p:cNvSpPr>
          <p:nvPr/>
        </p:nvSpPr>
        <p:spPr>
          <a:xfrm>
            <a:off x="783221" y="532053"/>
            <a:ext cx="4228618" cy="7295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分类</a:t>
            </a:r>
          </a:p>
        </p:txBody>
      </p:sp>
    </p:spTree>
    <p:extLst>
      <p:ext uri="{BB962C8B-B14F-4D97-AF65-F5344CB8AC3E}">
        <p14:creationId xmlns:p14="http://schemas.microsoft.com/office/powerpoint/2010/main" val="21730171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3221" y="1921397"/>
            <a:ext cx="10515600" cy="3402958"/>
          </a:xfrm>
        </p:spPr>
        <p:txBody>
          <a:bodyPr>
            <a:normAutofit/>
          </a:bodyPr>
          <a:lstStyle/>
          <a:p>
            <a:r>
              <a:rPr lang="zh-CN" altLang="en-US" dirty="0"/>
              <a:t>个体</a:t>
            </a:r>
            <a:r>
              <a:rPr lang="en-US" altLang="zh-CN" dirty="0"/>
              <a:t>a</a:t>
            </a:r>
            <a:r>
              <a:rPr lang="zh-CN" altLang="en-US" dirty="0"/>
              <a:t>由要优化的一组</a:t>
            </a:r>
            <a:r>
              <a:rPr lang="zh-CN" altLang="en-US" b="1" dirty="0"/>
              <a:t>对象参数</a:t>
            </a:r>
            <a:r>
              <a:rPr lang="zh-CN" altLang="en-US" dirty="0"/>
              <a:t>和一组</a:t>
            </a:r>
            <a:r>
              <a:rPr lang="zh-CN" altLang="en-US" b="1" dirty="0"/>
              <a:t>内生策略参数</a:t>
            </a:r>
            <a:r>
              <a:rPr lang="zh-CN" altLang="en-US" dirty="0"/>
              <a:t>组成。对象参数确定个体的适应度。策略参数控制</a:t>
            </a:r>
            <a:r>
              <a:rPr lang="en-US" altLang="zh-CN" dirty="0"/>
              <a:t>ES</a:t>
            </a:r>
            <a:r>
              <a:rPr lang="zh-CN" altLang="en-US" dirty="0"/>
              <a:t>的动态情况。</a:t>
            </a:r>
            <a:endParaRPr lang="en-US" altLang="zh-CN" dirty="0"/>
          </a:p>
          <a:p>
            <a:endParaRPr lang="en-US" altLang="zh-CN" dirty="0"/>
          </a:p>
          <a:p>
            <a:r>
              <a:rPr lang="zh-CN" altLang="en-US" dirty="0"/>
              <a:t>收敛的速度取决于突变强度</a:t>
            </a:r>
            <a:r>
              <a:rPr lang="el-GR" altLang="zh-CN" dirty="0"/>
              <a:t>σ </a:t>
            </a:r>
            <a:r>
              <a:rPr lang="zh-CN" altLang="en-US" dirty="0"/>
              <a:t>，需要根据情况调整</a:t>
            </a:r>
            <a:r>
              <a:rPr lang="el-GR" altLang="zh-CN" dirty="0"/>
              <a:t>σ </a:t>
            </a:r>
            <a:r>
              <a:rPr lang="zh-CN" altLang="en-US" dirty="0"/>
              <a:t>。</a:t>
            </a:r>
            <a:endParaRPr lang="en-US" altLang="zh-CN" dirty="0"/>
          </a:p>
          <a:p>
            <a:endParaRPr lang="en-US" altLang="zh-CN" dirty="0"/>
          </a:p>
          <a:p>
            <a:r>
              <a:rPr lang="zh-CN" altLang="en-US" dirty="0"/>
              <a:t>策略参数集</a:t>
            </a:r>
            <a:r>
              <a:rPr lang="en-US" altLang="zh-CN" dirty="0"/>
              <a:t>s</a:t>
            </a:r>
            <a:r>
              <a:rPr lang="zh-CN" altLang="en-US" dirty="0"/>
              <a:t>由第二级进化即 </a:t>
            </a:r>
            <a:r>
              <a:rPr lang="el-GR" altLang="zh-CN" b="1" dirty="0"/>
              <a:t>σ </a:t>
            </a:r>
            <a:r>
              <a:rPr lang="en-US" altLang="zh-CN" b="1" dirty="0"/>
              <a:t>-</a:t>
            </a:r>
            <a:r>
              <a:rPr lang="zh-CN" altLang="en-US" b="1" dirty="0"/>
              <a:t>自适应 </a:t>
            </a:r>
            <a:r>
              <a:rPr lang="zh-CN" altLang="en-US" dirty="0"/>
              <a:t>进行调整。</a:t>
            </a:r>
          </a:p>
        </p:txBody>
      </p:sp>
      <p:sp>
        <p:nvSpPr>
          <p:cNvPr id="4" name="标题 1"/>
          <p:cNvSpPr txBox="1">
            <a:spLocks/>
          </p:cNvSpPr>
          <p:nvPr/>
        </p:nvSpPr>
        <p:spPr>
          <a:xfrm>
            <a:off x="783221" y="532053"/>
            <a:ext cx="4228618" cy="7295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自适应</a:t>
            </a:r>
          </a:p>
        </p:txBody>
      </p:sp>
    </p:spTree>
    <p:extLst>
      <p:ext uri="{BB962C8B-B14F-4D97-AF65-F5344CB8AC3E}">
        <p14:creationId xmlns:p14="http://schemas.microsoft.com/office/powerpoint/2010/main" val="13350432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1176" y="2002420"/>
            <a:ext cx="11127128" cy="3402958"/>
          </a:xfrm>
        </p:spPr>
        <p:txBody>
          <a:bodyPr>
            <a:normAutofit/>
          </a:bodyPr>
          <a:lstStyle/>
          <a:p>
            <a:r>
              <a:rPr lang="en-US" altLang="zh-CN" dirty="0"/>
              <a:t>Some Observations on the Interaction of Recombination and Self-Adaptation in Evolution Strategies </a:t>
            </a:r>
            <a:r>
              <a:rPr lang="en-US" altLang="zh-CN" dirty="0">
                <a:hlinkClick r:id="rId3"/>
              </a:rPr>
              <a:t>https://ieeexplore.ieee.org/stamp/stamp.jsp?tp=&amp;arnumber=781992</a:t>
            </a:r>
            <a:endParaRPr lang="en-US" altLang="zh-CN" dirty="0"/>
          </a:p>
          <a:p>
            <a:r>
              <a:rPr lang="en-US" altLang="zh-CN" dirty="0">
                <a:hlinkClick r:id="rId4"/>
              </a:rPr>
              <a:t>https://blog.csdn.net/u014248127/article/details/79143437</a:t>
            </a:r>
            <a:endParaRPr lang="en-US" altLang="zh-CN" dirty="0"/>
          </a:p>
        </p:txBody>
      </p:sp>
      <p:sp>
        <p:nvSpPr>
          <p:cNvPr id="4" name="标题 1"/>
          <p:cNvSpPr txBox="1">
            <a:spLocks/>
          </p:cNvSpPr>
          <p:nvPr/>
        </p:nvSpPr>
        <p:spPr>
          <a:xfrm>
            <a:off x="783221" y="532053"/>
            <a:ext cx="4228618" cy="7295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引用</a:t>
            </a:r>
          </a:p>
        </p:txBody>
      </p:sp>
    </p:spTree>
    <p:extLst>
      <p:ext uri="{BB962C8B-B14F-4D97-AF65-F5344CB8AC3E}">
        <p14:creationId xmlns:p14="http://schemas.microsoft.com/office/powerpoint/2010/main" val="17397238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DF577-D68F-4EE2-855A-A6248B3BEAC3}"/>
              </a:ext>
            </a:extLst>
          </p:cNvPr>
          <p:cNvSpPr>
            <a:spLocks noGrp="1"/>
          </p:cNvSpPr>
          <p:nvPr>
            <p:ph type="ctrTitle"/>
          </p:nvPr>
        </p:nvSpPr>
        <p:spPr/>
        <p:txBody>
          <a:bodyPr/>
          <a:lstStyle/>
          <a:p>
            <a:r>
              <a:rPr lang="zh-CN" altLang="en-US" dirty="0"/>
              <a:t>进化算法与路径规划</a:t>
            </a:r>
          </a:p>
        </p:txBody>
      </p:sp>
      <p:sp>
        <p:nvSpPr>
          <p:cNvPr id="3" name="Subtitle 2">
            <a:extLst>
              <a:ext uri="{FF2B5EF4-FFF2-40B4-BE49-F238E27FC236}">
                <a16:creationId xmlns:a16="http://schemas.microsoft.com/office/drawing/2014/main" id="{9912033F-269D-4D25-BB7C-C7C95A3FB741}"/>
              </a:ext>
            </a:extLst>
          </p:cNvPr>
          <p:cNvSpPr>
            <a:spLocks noGrp="1"/>
          </p:cNvSpPr>
          <p:nvPr>
            <p:ph type="subTitle" idx="1"/>
          </p:nvPr>
        </p:nvSpPr>
        <p:spPr/>
        <p:txBody>
          <a:bodyPr/>
          <a:lstStyle/>
          <a:p>
            <a:r>
              <a:rPr lang="zh-CN" altLang="en-US" dirty="0"/>
              <a:t>李凯</a:t>
            </a:r>
          </a:p>
        </p:txBody>
      </p:sp>
    </p:spTree>
    <p:extLst>
      <p:ext uri="{BB962C8B-B14F-4D97-AF65-F5344CB8AC3E}">
        <p14:creationId xmlns:p14="http://schemas.microsoft.com/office/powerpoint/2010/main" val="2697654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进化策略的基本思想</a:t>
            </a:r>
            <a:endParaRPr lang="en-US" dirty="0"/>
          </a:p>
        </p:txBody>
      </p:sp>
      <p:sp>
        <p:nvSpPr>
          <p:cNvPr id="3" name="Content Placeholder 2"/>
          <p:cNvSpPr>
            <a:spLocks noGrp="1"/>
          </p:cNvSpPr>
          <p:nvPr>
            <p:ph idx="1"/>
          </p:nvPr>
        </p:nvSpPr>
        <p:spPr/>
        <p:txBody>
          <a:bodyPr/>
          <a:lstStyle/>
          <a:p>
            <a:r>
              <a:rPr lang="zh-CN" altLang="en-US" dirty="0"/>
              <a:t>反复迭代调整一个正态分布进行搜索。</a:t>
            </a:r>
            <a:endParaRPr lang="en-US" altLang="zh-CN" dirty="0"/>
          </a:p>
          <a:p>
            <a:r>
              <a:rPr lang="zh-CN" altLang="en-US" dirty="0"/>
              <a:t>进化策略大致流程</a:t>
            </a:r>
            <a:endParaRPr lang="en-US" altLang="zh-CN" dirty="0"/>
          </a:p>
          <a:p>
            <a:pPr lvl="1"/>
            <a:r>
              <a:rPr lang="zh-CN" altLang="en-US" dirty="0"/>
              <a:t>初始化一个种群</a:t>
            </a:r>
            <a:r>
              <a:rPr lang="en-US" altLang="zh-CN" dirty="0"/>
              <a:t>P</a:t>
            </a:r>
          </a:p>
          <a:p>
            <a:pPr lvl="1"/>
            <a:r>
              <a:rPr lang="zh-CN" altLang="en-US" dirty="0"/>
              <a:t>在种群中，通过父本，经过重组，产生子代</a:t>
            </a:r>
            <a:endParaRPr lang="en-US" altLang="zh-CN" dirty="0"/>
          </a:p>
          <a:p>
            <a:pPr lvl="1"/>
            <a:r>
              <a:rPr lang="zh-CN" altLang="en-US" dirty="0"/>
              <a:t>根据目标函数，选择出新的父本</a:t>
            </a:r>
            <a:endParaRPr lang="en-US" altLang="zh-CN" dirty="0"/>
          </a:p>
          <a:p>
            <a:pPr lvl="1"/>
            <a:r>
              <a:rPr lang="zh-CN" altLang="en-US" dirty="0"/>
              <a:t>迭代这个过程直到满足结束条件</a:t>
            </a:r>
            <a:endParaRPr lang="en-US" altLang="zh-CN" dirty="0"/>
          </a:p>
          <a:p>
            <a:pPr lvl="1"/>
            <a:r>
              <a:rPr lang="zh-CN" altLang="en-US" dirty="0"/>
              <a:t> </a:t>
            </a:r>
            <a:endParaRPr lang="en-US" altLang="zh-CN" dirty="0"/>
          </a:p>
        </p:txBody>
      </p:sp>
      <p:pic>
        <p:nvPicPr>
          <p:cNvPr id="19" name="Picture 18"/>
          <p:cNvPicPr>
            <a:picLocks noChangeAspect="1"/>
          </p:cNvPicPr>
          <p:nvPr/>
        </p:nvPicPr>
        <p:blipFill>
          <a:blip r:embed="rId3"/>
          <a:stretch>
            <a:fillRect/>
          </a:stretch>
        </p:blipFill>
        <p:spPr>
          <a:xfrm>
            <a:off x="1587500" y="4379911"/>
            <a:ext cx="2413516" cy="320677"/>
          </a:xfrm>
          <a:prstGeom prst="rect">
            <a:avLst/>
          </a:prstGeom>
        </p:spPr>
      </p:pic>
    </p:spTree>
    <p:extLst>
      <p:ext uri="{BB962C8B-B14F-4D97-AF65-F5344CB8AC3E}">
        <p14:creationId xmlns:p14="http://schemas.microsoft.com/office/powerpoint/2010/main" val="8381243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5F6A6-0026-46B3-A775-015B61C6AA31}"/>
              </a:ext>
            </a:extLst>
          </p:cNvPr>
          <p:cNvSpPr>
            <a:spLocks noGrp="1"/>
          </p:cNvSpPr>
          <p:nvPr>
            <p:ph type="title"/>
          </p:nvPr>
        </p:nvSpPr>
        <p:spPr/>
        <p:txBody>
          <a:bodyPr/>
          <a:lstStyle/>
          <a:p>
            <a:r>
              <a:rPr lang="zh-CN" altLang="en-US" dirty="0"/>
              <a:t>参考文献</a:t>
            </a:r>
          </a:p>
        </p:txBody>
      </p:sp>
      <p:sp>
        <p:nvSpPr>
          <p:cNvPr id="3" name="Content Placeholder 2">
            <a:extLst>
              <a:ext uri="{FF2B5EF4-FFF2-40B4-BE49-F238E27FC236}">
                <a16:creationId xmlns:a16="http://schemas.microsoft.com/office/drawing/2014/main" id="{AC06CCA4-237E-4078-8941-1BC00BCCBBCA}"/>
              </a:ext>
            </a:extLst>
          </p:cNvPr>
          <p:cNvSpPr>
            <a:spLocks noGrp="1"/>
          </p:cNvSpPr>
          <p:nvPr>
            <p:ph idx="1"/>
          </p:nvPr>
        </p:nvSpPr>
        <p:spPr>
          <a:xfrm>
            <a:off x="838200" y="1825624"/>
            <a:ext cx="10515600" cy="4857979"/>
          </a:xfrm>
        </p:spPr>
        <p:txBody>
          <a:bodyPr>
            <a:normAutofit fontScale="85000" lnSpcReduction="20000"/>
          </a:bodyPr>
          <a:lstStyle/>
          <a:p>
            <a:r>
              <a:rPr lang="en-US" altLang="zh-CN" dirty="0" err="1"/>
              <a:t>Fetanat</a:t>
            </a:r>
            <a:r>
              <a:rPr lang="en-US" altLang="zh-CN" dirty="0"/>
              <a:t> M, </a:t>
            </a:r>
            <a:r>
              <a:rPr lang="en-US" altLang="zh-CN" dirty="0" err="1"/>
              <a:t>Haghzad</a:t>
            </a:r>
            <a:r>
              <a:rPr lang="en-US" altLang="zh-CN" dirty="0"/>
              <a:t> S, </a:t>
            </a:r>
            <a:r>
              <a:rPr lang="en-US" altLang="zh-CN" dirty="0" err="1"/>
              <a:t>Shouraki</a:t>
            </a:r>
            <a:r>
              <a:rPr lang="en-US" altLang="zh-CN" dirty="0"/>
              <a:t> S B. Optimization of dynamic mobile robot path planning based on evolutionary methods[C]//2015 AI &amp; Robotics (IRANOPEN). IEEE, 2015: 1-7.</a:t>
            </a:r>
          </a:p>
          <a:p>
            <a:endParaRPr lang="en-US" altLang="zh-CN" dirty="0"/>
          </a:p>
          <a:p>
            <a:r>
              <a:rPr lang="en-US" altLang="zh-CN" dirty="0"/>
              <a:t>Contreras-Cruz M A, Ayala-Ramirez V, Hernandez-Belmonte U H. Mobile robot path planning using artificial bee colony and evolutionary programming[J]. Applied Soft Computing, 2015, 30: 319-328.</a:t>
            </a:r>
          </a:p>
          <a:p>
            <a:endParaRPr lang="en-US" altLang="zh-CN" dirty="0"/>
          </a:p>
          <a:p>
            <a:r>
              <a:rPr lang="en-US" altLang="zh-CN" dirty="0" err="1"/>
              <a:t>Faridi</a:t>
            </a:r>
            <a:r>
              <a:rPr lang="en-US" altLang="zh-CN" dirty="0"/>
              <a:t> A Q, Sharma S, Shukla A, et al. Multi-robot multi-target dynamic path planning using artificial bee colony and evolutionary programming in unknown environment[J]. Intelligent Service Robotics, 2018, 11(2): 171-186.</a:t>
            </a:r>
          </a:p>
          <a:p>
            <a:endParaRPr lang="en-US" altLang="zh-CN" dirty="0"/>
          </a:p>
          <a:p>
            <a:r>
              <a:rPr lang="en-US" altLang="zh-CN" dirty="0"/>
              <a:t>Orozco-Rosas U, Montiel O, </a:t>
            </a:r>
            <a:r>
              <a:rPr lang="en-US" altLang="zh-CN" dirty="0" err="1"/>
              <a:t>Sepúlveda</a:t>
            </a:r>
            <a:r>
              <a:rPr lang="en-US" altLang="zh-CN" dirty="0"/>
              <a:t> R. Mobile robot path planning using membrane evolutionary artificial potential field[J]. Applied Soft Computing, 2019.</a:t>
            </a:r>
            <a:endParaRPr lang="zh-CN" altLang="en-US" dirty="0"/>
          </a:p>
        </p:txBody>
      </p:sp>
    </p:spTree>
    <p:extLst>
      <p:ext uri="{BB962C8B-B14F-4D97-AF65-F5344CB8AC3E}">
        <p14:creationId xmlns:p14="http://schemas.microsoft.com/office/powerpoint/2010/main" val="24682447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66FEEC-4CED-43E2-893F-9700079FCD86}"/>
              </a:ext>
            </a:extLst>
          </p:cNvPr>
          <p:cNvSpPr>
            <a:spLocks noGrp="1"/>
          </p:cNvSpPr>
          <p:nvPr>
            <p:ph idx="1"/>
          </p:nvPr>
        </p:nvSpPr>
        <p:spPr>
          <a:xfrm>
            <a:off x="706224" y="2318994"/>
            <a:ext cx="10515600" cy="5102307"/>
          </a:xfrm>
        </p:spPr>
        <p:txBody>
          <a:bodyPr/>
          <a:lstStyle/>
          <a:p>
            <a:r>
              <a:rPr lang="zh-CN" altLang="en-US" dirty="0"/>
              <a:t>本文介绍了动态移动机器人路径规划优化的进化方法。 在动态移动路径规划中，目标是找到从起点到目标点的最佳可行路径，其具有各种障碍，以及所提出的路径中的平滑性和安全性。 模式搜索（</a:t>
            </a:r>
            <a:r>
              <a:rPr lang="en-US" altLang="zh-CN" dirty="0"/>
              <a:t>PS</a:t>
            </a:r>
            <a:r>
              <a:rPr lang="zh-CN" altLang="en-US" dirty="0"/>
              <a:t>）算法，遗传算法（</a:t>
            </a:r>
            <a:r>
              <a:rPr lang="en-US" altLang="zh-CN" dirty="0"/>
              <a:t>GA</a:t>
            </a:r>
            <a:r>
              <a:rPr lang="zh-CN" altLang="en-US" dirty="0"/>
              <a:t>）和粒子群优化（</a:t>
            </a:r>
            <a:r>
              <a:rPr lang="en-US" altLang="zh-CN" dirty="0"/>
              <a:t>PSO</a:t>
            </a:r>
            <a:r>
              <a:rPr lang="zh-CN" altLang="en-US" dirty="0"/>
              <a:t>）用于寻找移动机器人到达目标点并避障的最佳路径。 为了显示所提出方法的成功，首先将它们应用于具有障碍物中的动态环境的两个不同路径。 第一个结果表明</a:t>
            </a:r>
            <a:r>
              <a:rPr lang="en-US" altLang="zh-CN" dirty="0"/>
              <a:t>PSO</a:t>
            </a:r>
            <a:r>
              <a:rPr lang="zh-CN" altLang="en-US" dirty="0"/>
              <a:t>算法是收敛的，并且最好地使目标函数最小化，而</a:t>
            </a:r>
            <a:r>
              <a:rPr lang="en-US" altLang="zh-CN" dirty="0"/>
              <a:t>PS</a:t>
            </a:r>
            <a:r>
              <a:rPr lang="zh-CN" altLang="en-US" dirty="0"/>
              <a:t>在初始和修改环境中与其他算法相比具有更低的时间。 第二个测试路径是在</a:t>
            </a:r>
            <a:r>
              <a:rPr lang="en-US" altLang="zh-CN" dirty="0"/>
              <a:t>z</a:t>
            </a:r>
            <a:r>
              <a:rPr lang="zh-CN" altLang="en-US" dirty="0"/>
              <a:t>型环境中，我们比较上面提到的算法。 同样在这种环境中，重复相同的结果。</a:t>
            </a:r>
          </a:p>
        </p:txBody>
      </p:sp>
      <p:sp>
        <p:nvSpPr>
          <p:cNvPr id="4" name="Rectangle 3">
            <a:extLst>
              <a:ext uri="{FF2B5EF4-FFF2-40B4-BE49-F238E27FC236}">
                <a16:creationId xmlns:a16="http://schemas.microsoft.com/office/drawing/2014/main" id="{DAFD175B-9872-4B4A-9D2B-917147FCD4F1}"/>
              </a:ext>
            </a:extLst>
          </p:cNvPr>
          <p:cNvSpPr/>
          <p:nvPr/>
        </p:nvSpPr>
        <p:spPr>
          <a:xfrm>
            <a:off x="1040090" y="1047171"/>
            <a:ext cx="10181734" cy="646331"/>
          </a:xfrm>
          <a:prstGeom prst="rect">
            <a:avLst/>
          </a:prstGeom>
        </p:spPr>
        <p:txBody>
          <a:bodyPr wrap="square">
            <a:spAutoFit/>
          </a:bodyPr>
          <a:lstStyle/>
          <a:p>
            <a:r>
              <a:rPr lang="en-US" altLang="zh-CN" dirty="0" err="1"/>
              <a:t>Fetanat</a:t>
            </a:r>
            <a:r>
              <a:rPr lang="en-US" altLang="zh-CN" dirty="0"/>
              <a:t> M, </a:t>
            </a:r>
            <a:r>
              <a:rPr lang="en-US" altLang="zh-CN" dirty="0" err="1"/>
              <a:t>Haghzad</a:t>
            </a:r>
            <a:r>
              <a:rPr lang="en-US" altLang="zh-CN" dirty="0"/>
              <a:t> S, </a:t>
            </a:r>
            <a:r>
              <a:rPr lang="en-US" altLang="zh-CN" dirty="0" err="1"/>
              <a:t>Shouraki</a:t>
            </a:r>
            <a:r>
              <a:rPr lang="en-US" altLang="zh-CN" dirty="0"/>
              <a:t> S B. Optimization of dynamic mobile robot path planning based on evolutionary methods[C]//2015 AI &amp; Robotics (IRANOPEN). IEEE, 2015: 1-7.</a:t>
            </a:r>
          </a:p>
        </p:txBody>
      </p:sp>
    </p:spTree>
    <p:extLst>
      <p:ext uri="{BB962C8B-B14F-4D97-AF65-F5344CB8AC3E}">
        <p14:creationId xmlns:p14="http://schemas.microsoft.com/office/powerpoint/2010/main" val="37668670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6952" y="2067379"/>
            <a:ext cx="4131734" cy="2739211"/>
          </a:xfrm>
          <a:prstGeom prst="rect">
            <a:avLst/>
          </a:prstGeom>
          <a:noFill/>
        </p:spPr>
        <p:txBody>
          <a:bodyPr wrap="square" rtlCol="0">
            <a:spAutoFit/>
          </a:bodyPr>
          <a:lstStyle/>
          <a:p>
            <a:r>
              <a:rPr lang="zh-CN" altLang="en-US" sz="2800" b="1" dirty="0"/>
              <a:t>遗传算法     </a:t>
            </a:r>
            <a:endParaRPr lang="en-US" altLang="zh-CN" sz="2800" b="1" dirty="0"/>
          </a:p>
          <a:p>
            <a:r>
              <a:rPr lang="zh-CN" altLang="en-US" dirty="0"/>
              <a:t>林泽培</a:t>
            </a:r>
            <a:endParaRPr lang="en-US" altLang="zh-CN" dirty="0"/>
          </a:p>
          <a:p>
            <a:endParaRPr lang="en-US" altLang="zh-CN" dirty="0"/>
          </a:p>
          <a:p>
            <a:endParaRPr lang="en-US" altLang="zh-CN" dirty="0"/>
          </a:p>
          <a:p>
            <a:endParaRPr lang="en-US" altLang="zh-CN" dirty="0"/>
          </a:p>
          <a:p>
            <a:r>
              <a:rPr lang="zh-CN" altLang="en-US" dirty="0"/>
              <a:t>大纲</a:t>
            </a:r>
            <a:endParaRPr lang="en-US" altLang="zh-CN" dirty="0"/>
          </a:p>
          <a:p>
            <a:r>
              <a:rPr lang="en-US" dirty="0"/>
              <a:t>1.</a:t>
            </a:r>
            <a:r>
              <a:rPr lang="zh-CN" altLang="en-US" dirty="0"/>
              <a:t>遗传算法介绍</a:t>
            </a:r>
            <a:endParaRPr lang="en-US" altLang="zh-CN" dirty="0"/>
          </a:p>
          <a:p>
            <a:r>
              <a:rPr lang="en-US" dirty="0"/>
              <a:t>2.</a:t>
            </a:r>
            <a:r>
              <a:rPr lang="zh-CN" altLang="en-US" dirty="0"/>
              <a:t>使用遗传算法来做路径优化</a:t>
            </a:r>
            <a:endParaRPr lang="en-US" altLang="zh-CN" dirty="0"/>
          </a:p>
          <a:p>
            <a:r>
              <a:rPr lang="en-US" dirty="0"/>
              <a:t>3.</a:t>
            </a:r>
            <a:r>
              <a:rPr lang="zh-CN" altLang="en-US" dirty="0"/>
              <a:t>总结与展望</a:t>
            </a:r>
            <a:endParaRPr lang="en-US" dirty="0"/>
          </a:p>
        </p:txBody>
      </p:sp>
    </p:spTree>
    <p:extLst>
      <p:ext uri="{BB962C8B-B14F-4D97-AF65-F5344CB8AC3E}">
        <p14:creationId xmlns:p14="http://schemas.microsoft.com/office/powerpoint/2010/main" val="20900782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1334" y="1580445"/>
            <a:ext cx="7608711" cy="2031325"/>
          </a:xfrm>
          <a:prstGeom prst="rect">
            <a:avLst/>
          </a:prstGeom>
          <a:noFill/>
        </p:spPr>
        <p:txBody>
          <a:bodyPr wrap="square" rtlCol="0">
            <a:spAutoFit/>
          </a:bodyPr>
          <a:lstStyle/>
          <a:p>
            <a:r>
              <a:rPr lang="zh-CN" altLang="en-US" dirty="0"/>
              <a:t>参考文献</a:t>
            </a:r>
            <a:r>
              <a:rPr lang="en-US" altLang="zh-CN" dirty="0"/>
              <a:t>:</a:t>
            </a:r>
          </a:p>
          <a:p>
            <a:r>
              <a:rPr lang="en-US" altLang="zh-CN" dirty="0"/>
              <a:t>Introduction to Genetic Algorithms — Including Example Code  </a:t>
            </a:r>
            <a:r>
              <a:rPr lang="en-US" altLang="zh-CN" dirty="0" err="1"/>
              <a:t>Author:Vijini</a:t>
            </a:r>
            <a:r>
              <a:rPr lang="en-US" altLang="zh-CN" dirty="0"/>
              <a:t> </a:t>
            </a:r>
            <a:r>
              <a:rPr lang="en-US" altLang="zh-CN" dirty="0" err="1"/>
              <a:t>Mallawaarachchi</a:t>
            </a:r>
            <a:endParaRPr lang="en-US" altLang="zh-CN" dirty="0"/>
          </a:p>
          <a:p>
            <a:r>
              <a:rPr lang="en-US" altLang="zh-CN" dirty="0" err="1"/>
              <a:t>Rokach</a:t>
            </a:r>
            <a:r>
              <a:rPr lang="en-US" altLang="zh-CN" dirty="0"/>
              <a:t> L. Genetic algorithm-based feature set partitioning for classification problems[J]. Pattern Recognition, 2008, 41(5): 1676-1700. </a:t>
            </a:r>
          </a:p>
          <a:p>
            <a:r>
              <a:rPr lang="en-US" altLang="zh-CN" dirty="0"/>
              <a:t>Zhan J, Li Y. Generalized finite spectral method for 1D Burgers and </a:t>
            </a:r>
            <a:r>
              <a:rPr lang="en-US" altLang="zh-CN" dirty="0" err="1"/>
              <a:t>KdV</a:t>
            </a:r>
            <a:r>
              <a:rPr lang="en-US" altLang="zh-CN" dirty="0"/>
              <a:t> equations[J]. Applied Mathematics and Mechanics, 2006, 27(12): 1635-1643.</a:t>
            </a:r>
            <a:endParaRPr lang="en-US" dirty="0"/>
          </a:p>
        </p:txBody>
      </p:sp>
    </p:spTree>
    <p:extLst>
      <p:ext uri="{BB962C8B-B14F-4D97-AF65-F5344CB8AC3E}">
        <p14:creationId xmlns:p14="http://schemas.microsoft.com/office/powerpoint/2010/main" val="21029284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演化策略</a:t>
            </a:r>
            <a:endParaRPr lang="en-US" dirty="0"/>
          </a:p>
        </p:txBody>
      </p:sp>
      <p:sp>
        <p:nvSpPr>
          <p:cNvPr id="3" name="Subtitle 2"/>
          <p:cNvSpPr>
            <a:spLocks noGrp="1"/>
          </p:cNvSpPr>
          <p:nvPr>
            <p:ph type="subTitle" idx="1"/>
          </p:nvPr>
        </p:nvSpPr>
        <p:spPr>
          <a:xfrm>
            <a:off x="1524000" y="3602038"/>
            <a:ext cx="9144000" cy="1655762"/>
          </a:xfrm>
        </p:spPr>
        <p:txBody>
          <a:bodyPr/>
          <a:lstStyle/>
          <a:p>
            <a:r>
              <a:rPr lang="zh-CN" altLang="en-US" dirty="0"/>
              <a:t>卢涛</a:t>
            </a:r>
            <a:endParaRPr lang="en-US" dirty="0"/>
          </a:p>
        </p:txBody>
      </p:sp>
    </p:spTree>
    <p:extLst>
      <p:ext uri="{BB962C8B-B14F-4D97-AF65-F5344CB8AC3E}">
        <p14:creationId xmlns:p14="http://schemas.microsoft.com/office/powerpoint/2010/main" val="30720133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91372F-6811-4F72-8F8C-48BCCEBA9066}"/>
              </a:ext>
            </a:extLst>
          </p:cNvPr>
          <p:cNvSpPr>
            <a:spLocks noGrp="1"/>
          </p:cNvSpPr>
          <p:nvPr>
            <p:ph type="title"/>
          </p:nvPr>
        </p:nvSpPr>
        <p:spPr/>
        <p:txBody>
          <a:bodyPr/>
          <a:lstStyle/>
          <a:p>
            <a:r>
              <a:rPr lang="zh-CN" altLang="en-US" dirty="0"/>
              <a:t>演化策略</a:t>
            </a:r>
          </a:p>
        </p:txBody>
      </p:sp>
      <p:sp>
        <p:nvSpPr>
          <p:cNvPr id="3" name="内容占位符 2">
            <a:extLst>
              <a:ext uri="{FF2B5EF4-FFF2-40B4-BE49-F238E27FC236}">
                <a16:creationId xmlns:a16="http://schemas.microsoft.com/office/drawing/2014/main" id="{189AF653-67E2-489D-B248-954C1A43A75A}"/>
              </a:ext>
            </a:extLst>
          </p:cNvPr>
          <p:cNvSpPr>
            <a:spLocks noGrp="1"/>
          </p:cNvSpPr>
          <p:nvPr>
            <p:ph idx="1"/>
          </p:nvPr>
        </p:nvSpPr>
        <p:spPr/>
        <p:txBody>
          <a:bodyPr/>
          <a:lstStyle/>
          <a:p>
            <a:r>
              <a:rPr lang="zh-CN" altLang="en-US" dirty="0"/>
              <a:t>演化策略</a:t>
            </a:r>
            <a:r>
              <a:rPr lang="en-US" altLang="zh-CN" dirty="0"/>
              <a:t>(Evolutionary Strategy ,ES) </a:t>
            </a:r>
            <a:r>
              <a:rPr lang="zh-CN" altLang="en-US" dirty="0"/>
              <a:t>是最古老的演化算法之一，而且非常有效。它与遗传算法类似，但是它用实值参数代替二进制串</a:t>
            </a:r>
            <a:r>
              <a:rPr lang="en-US" altLang="zh-CN" dirty="0"/>
              <a:t>,</a:t>
            </a:r>
            <a:r>
              <a:rPr lang="zh-CN" altLang="en-US" dirty="0"/>
              <a:t>演化策略是</a:t>
            </a:r>
            <a:r>
              <a:rPr lang="en-US" altLang="zh-CN" dirty="0"/>
              <a:t>20</a:t>
            </a:r>
            <a:r>
              <a:rPr lang="zh-CN" altLang="en-US" dirty="0"/>
              <a:t>世纪</a:t>
            </a:r>
            <a:r>
              <a:rPr lang="en-US" altLang="zh-CN" dirty="0"/>
              <a:t>60</a:t>
            </a:r>
            <a:r>
              <a:rPr lang="zh-CN" altLang="en-US" dirty="0"/>
              <a:t>年代由柏林工业大学的</a:t>
            </a:r>
            <a:r>
              <a:rPr lang="en-US" altLang="zh-CN" dirty="0" err="1"/>
              <a:t>Rechenberg</a:t>
            </a:r>
            <a:r>
              <a:rPr lang="zh-CN" altLang="en-US" dirty="0"/>
              <a:t>和</a:t>
            </a:r>
            <a:r>
              <a:rPr lang="en-US" altLang="zh-CN" dirty="0" err="1"/>
              <a:t>Schwefel</a:t>
            </a:r>
            <a:r>
              <a:rPr lang="zh-CN" altLang="en-US" dirty="0"/>
              <a:t>提出来的（和遗传算法同时代提出）。</a:t>
            </a:r>
            <a:endParaRPr lang="en-US" altLang="zh-CN" dirty="0"/>
          </a:p>
          <a:p>
            <a:endParaRPr lang="en-US" altLang="zh-CN" dirty="0"/>
          </a:p>
          <a:p>
            <a:r>
              <a:rPr lang="zh-CN" altLang="en-US" dirty="0"/>
              <a:t>演化策略的设计之初是想用来解决流体力学问题，后来发展成为一种模仿生物进化的</a:t>
            </a:r>
            <a:r>
              <a:rPr lang="zh-CN" altLang="en-US" b="1" dirty="0"/>
              <a:t>求解参数优化问题的方法。</a:t>
            </a:r>
            <a:r>
              <a:rPr lang="zh-CN" altLang="en-US" dirty="0"/>
              <a:t>它总遵循</a:t>
            </a:r>
            <a:r>
              <a:rPr lang="zh-CN" altLang="en-US" b="1" dirty="0"/>
              <a:t>零均值、某一方差</a:t>
            </a:r>
            <a:r>
              <a:rPr lang="zh-CN" altLang="en-US" dirty="0"/>
              <a:t>的高斯分布的变化产生新的个体，然后保留好的个体。</a:t>
            </a:r>
          </a:p>
        </p:txBody>
      </p:sp>
    </p:spTree>
    <p:extLst>
      <p:ext uri="{BB962C8B-B14F-4D97-AF65-F5344CB8AC3E}">
        <p14:creationId xmlns:p14="http://schemas.microsoft.com/office/powerpoint/2010/main" val="11412352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46E817-3E47-460A-BA70-4321D333F07D}"/>
              </a:ext>
            </a:extLst>
          </p:cNvPr>
          <p:cNvSpPr>
            <a:spLocks noGrp="1"/>
          </p:cNvSpPr>
          <p:nvPr>
            <p:ph type="title"/>
          </p:nvPr>
        </p:nvSpPr>
        <p:spPr/>
        <p:txBody>
          <a:bodyPr/>
          <a:lstStyle/>
          <a:p>
            <a:r>
              <a:rPr lang="zh-CN" altLang="en-US" dirty="0"/>
              <a:t>参考文献</a:t>
            </a:r>
          </a:p>
        </p:txBody>
      </p:sp>
      <p:sp>
        <p:nvSpPr>
          <p:cNvPr id="3" name="内容占位符 2">
            <a:extLst>
              <a:ext uri="{FF2B5EF4-FFF2-40B4-BE49-F238E27FC236}">
                <a16:creationId xmlns:a16="http://schemas.microsoft.com/office/drawing/2014/main" id="{BC595C7C-F70B-4F3B-9952-CD8B37B3772A}"/>
              </a:ext>
            </a:extLst>
          </p:cNvPr>
          <p:cNvSpPr>
            <a:spLocks noGrp="1"/>
          </p:cNvSpPr>
          <p:nvPr>
            <p:ph idx="1"/>
          </p:nvPr>
        </p:nvSpPr>
        <p:spPr>
          <a:xfrm>
            <a:off x="838199" y="1825624"/>
            <a:ext cx="10691949" cy="4488089"/>
          </a:xfrm>
        </p:spPr>
        <p:txBody>
          <a:bodyPr>
            <a:normAutofit fontScale="85000" lnSpcReduction="20000"/>
          </a:bodyPr>
          <a:lstStyle/>
          <a:p>
            <a:r>
              <a:rPr lang="en-US" altLang="zh-CN" sz="3300" dirty="0"/>
              <a:t>Back, Thomas , F. Hoffmeister , and H. P. </a:t>
            </a:r>
            <a:r>
              <a:rPr lang="en-US" altLang="zh-CN" sz="3300" dirty="0" err="1"/>
              <a:t>Schwefel</a:t>
            </a:r>
            <a:r>
              <a:rPr lang="en-US" altLang="zh-CN" sz="3300" dirty="0"/>
              <a:t> . "A Survey of Evolution Strategies." </a:t>
            </a:r>
            <a:r>
              <a:rPr lang="en-US" altLang="zh-CN" sz="3300" i="1" dirty="0"/>
              <a:t>International Conference on Genetic Algorithms</a:t>
            </a:r>
            <a:r>
              <a:rPr lang="en-US" altLang="zh-CN" sz="3300" dirty="0"/>
              <a:t> 1991.</a:t>
            </a:r>
          </a:p>
          <a:p>
            <a:r>
              <a:rPr lang="en-US" altLang="zh-CN" sz="3300" dirty="0"/>
              <a:t>Ingo </a:t>
            </a:r>
            <a:r>
              <a:rPr lang="en-US" altLang="zh-CN" sz="3300" dirty="0" err="1"/>
              <a:t>Rechenberg</a:t>
            </a:r>
            <a:r>
              <a:rPr lang="en-US" altLang="zh-CN" sz="3300" dirty="0"/>
              <a:t>. </a:t>
            </a:r>
            <a:r>
              <a:rPr lang="en-US" altLang="zh-CN" sz="3300" dirty="0" err="1"/>
              <a:t>Evolutionsstrategie</a:t>
            </a:r>
            <a:r>
              <a:rPr lang="en-US" altLang="zh-CN" sz="3300" dirty="0"/>
              <a:t>: </a:t>
            </a:r>
            <a:r>
              <a:rPr lang="en-US" altLang="zh-CN" sz="3300" i="1" dirty="0" err="1"/>
              <a:t>Optimierung</a:t>
            </a:r>
            <a:r>
              <a:rPr lang="en-US" altLang="zh-CN" sz="3300" i="1" dirty="0"/>
              <a:t> </a:t>
            </a:r>
            <a:r>
              <a:rPr lang="en-US" altLang="zh-CN" sz="3300" i="1" dirty="0" err="1"/>
              <a:t>technischer</a:t>
            </a:r>
            <a:r>
              <a:rPr lang="en-US" altLang="zh-CN" sz="3300" i="1" dirty="0"/>
              <a:t> </a:t>
            </a:r>
            <a:r>
              <a:rPr lang="en-US" altLang="zh-CN" sz="3300" i="1" dirty="0" err="1"/>
              <a:t>Systeme</a:t>
            </a:r>
            <a:r>
              <a:rPr lang="en-US" altLang="zh-CN" sz="3300" i="1" dirty="0"/>
              <a:t> </a:t>
            </a:r>
            <a:r>
              <a:rPr lang="en-US" altLang="zh-CN" sz="3300" i="1" dirty="0" err="1"/>
              <a:t>nach</a:t>
            </a:r>
            <a:r>
              <a:rPr lang="en-US" altLang="zh-CN" sz="3300" i="1" dirty="0"/>
              <a:t> </a:t>
            </a:r>
            <a:r>
              <a:rPr lang="en-US" altLang="zh-CN" sz="3300" i="1" dirty="0" err="1"/>
              <a:t>Prinzipien</a:t>
            </a:r>
            <a:r>
              <a:rPr lang="en-US" altLang="zh-CN" sz="3300" i="1" dirty="0"/>
              <a:t> der </a:t>
            </a:r>
            <a:r>
              <a:rPr lang="en-US" altLang="zh-CN" sz="3300" i="1" dirty="0" err="1"/>
              <a:t>biologischen</a:t>
            </a:r>
            <a:r>
              <a:rPr lang="en-US" altLang="zh-CN" sz="3300" i="1" dirty="0"/>
              <a:t> Evolution</a:t>
            </a:r>
            <a:r>
              <a:rPr lang="en-US" altLang="zh-CN" sz="3300" dirty="0"/>
              <a:t>. </a:t>
            </a:r>
            <a:r>
              <a:rPr lang="en-US" altLang="zh-CN" sz="3300" dirty="0" err="1"/>
              <a:t>Frommann</a:t>
            </a:r>
            <a:r>
              <a:rPr lang="en-US" altLang="zh-CN" sz="3300" dirty="0"/>
              <a:t>-</a:t>
            </a:r>
            <a:br>
              <a:rPr lang="en-US" altLang="zh-CN" sz="3300" dirty="0"/>
            </a:br>
            <a:r>
              <a:rPr lang="en-US" altLang="zh-CN" sz="3300" dirty="0" err="1"/>
              <a:t>Holzboog</a:t>
            </a:r>
            <a:r>
              <a:rPr lang="en-US" altLang="zh-CN" sz="3300" dirty="0"/>
              <a:t> Verlag, Stuttgart, 1973. </a:t>
            </a:r>
          </a:p>
          <a:p>
            <a:r>
              <a:rPr lang="en-US" altLang="zh-CN" sz="3300" dirty="0"/>
              <a:t>Neumann, Gerhard , et al. "Contextual Covariance Matrix Adaptation Evolutionary Strategies." </a:t>
            </a:r>
            <a:r>
              <a:rPr lang="en-US" altLang="zh-CN" sz="3300" i="1" dirty="0" err="1"/>
              <a:t>Ijcai</a:t>
            </a:r>
            <a:r>
              <a:rPr lang="en-US" altLang="zh-CN" sz="3300" dirty="0"/>
              <a:t> 2017.</a:t>
            </a:r>
          </a:p>
          <a:p>
            <a:r>
              <a:rPr lang="en-US" altLang="zh-CN" sz="3300" dirty="0" err="1"/>
              <a:t>Wierstra</a:t>
            </a:r>
            <a:r>
              <a:rPr lang="en-US" altLang="zh-CN" sz="3300" dirty="0"/>
              <a:t>, D, et al. "Natural Evolution Strategies." </a:t>
            </a:r>
            <a:r>
              <a:rPr lang="en-US" altLang="zh-CN" sz="3300" i="1" dirty="0"/>
              <a:t>Evolutionary Computation</a:t>
            </a:r>
            <a:r>
              <a:rPr lang="en-US" altLang="zh-CN" sz="3300" dirty="0"/>
              <a:t> 2011.</a:t>
            </a:r>
          </a:p>
          <a:p>
            <a:r>
              <a:rPr lang="en-US" altLang="zh-CN" sz="3300" dirty="0" err="1"/>
              <a:t>Salimans</a:t>
            </a:r>
            <a:r>
              <a:rPr lang="en-US" altLang="zh-CN" sz="3300" dirty="0"/>
              <a:t>, Tim, et al. "Evolution Strategies as a Scalable Alternative to Reinforcement Learning." (2017).</a:t>
            </a:r>
            <a:br>
              <a:rPr lang="en-US" altLang="zh-CN" dirty="0"/>
            </a:br>
            <a:endParaRPr lang="en-US" altLang="zh-CN" dirty="0"/>
          </a:p>
          <a:p>
            <a:endParaRPr lang="en-US" altLang="zh-CN" dirty="0"/>
          </a:p>
        </p:txBody>
      </p:sp>
    </p:spTree>
    <p:extLst>
      <p:ext uri="{BB962C8B-B14F-4D97-AF65-F5344CB8AC3E}">
        <p14:creationId xmlns:p14="http://schemas.microsoft.com/office/powerpoint/2010/main" val="253654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A1BB70-BD85-402F-841F-29AB514C8FDD}"/>
              </a:ext>
            </a:extLst>
          </p:cNvPr>
          <p:cNvSpPr>
            <a:spLocks noGrp="1"/>
          </p:cNvSpPr>
          <p:nvPr>
            <p:ph type="title"/>
          </p:nvPr>
        </p:nvSpPr>
        <p:spPr/>
        <p:txBody>
          <a:bodyPr/>
          <a:lstStyle/>
          <a:p>
            <a:r>
              <a:rPr lang="zh-CN" altLang="en-US" dirty="0"/>
              <a:t>后续工作计划</a:t>
            </a:r>
          </a:p>
        </p:txBody>
      </p:sp>
      <p:sp>
        <p:nvSpPr>
          <p:cNvPr id="3" name="内容占位符 2">
            <a:extLst>
              <a:ext uri="{FF2B5EF4-FFF2-40B4-BE49-F238E27FC236}">
                <a16:creationId xmlns:a16="http://schemas.microsoft.com/office/drawing/2014/main" id="{1F1CCDC0-AB0A-4DD6-8CEE-C787C38A18C0}"/>
              </a:ext>
            </a:extLst>
          </p:cNvPr>
          <p:cNvSpPr>
            <a:spLocks noGrp="1"/>
          </p:cNvSpPr>
          <p:nvPr>
            <p:ph idx="1"/>
          </p:nvPr>
        </p:nvSpPr>
        <p:spPr/>
        <p:txBody>
          <a:bodyPr/>
          <a:lstStyle/>
          <a:p>
            <a:r>
              <a:rPr lang="zh-CN" altLang="en-US" dirty="0"/>
              <a:t>演化策略的思想及算法流程</a:t>
            </a:r>
            <a:endParaRPr lang="en-US" altLang="zh-CN" dirty="0"/>
          </a:p>
          <a:p>
            <a:endParaRPr lang="en-US" altLang="zh-CN" dirty="0"/>
          </a:p>
          <a:p>
            <a:r>
              <a:rPr lang="zh-CN" altLang="en-US" dirty="0"/>
              <a:t>演化策略的分类及实例</a:t>
            </a:r>
            <a:endParaRPr lang="en-US" altLang="zh-CN" dirty="0"/>
          </a:p>
          <a:p>
            <a:endParaRPr lang="en-US" altLang="zh-CN" dirty="0"/>
          </a:p>
          <a:p>
            <a:r>
              <a:rPr lang="zh-CN" altLang="en-US" dirty="0"/>
              <a:t>演化策略的变种及其应用</a:t>
            </a:r>
            <a:endParaRPr lang="en-US" altLang="zh-CN" dirty="0"/>
          </a:p>
          <a:p>
            <a:endParaRPr lang="en-US" altLang="zh-CN" dirty="0"/>
          </a:p>
          <a:p>
            <a:r>
              <a:rPr lang="zh-CN" altLang="en-US" dirty="0"/>
              <a:t>演化策略与其他优化算法的比较</a:t>
            </a:r>
          </a:p>
        </p:txBody>
      </p:sp>
    </p:spTree>
    <p:extLst>
      <p:ext uri="{BB962C8B-B14F-4D97-AF65-F5344CB8AC3E}">
        <p14:creationId xmlns:p14="http://schemas.microsoft.com/office/powerpoint/2010/main" val="19145019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遗传算法</a:t>
            </a:r>
          </a:p>
        </p:txBody>
      </p:sp>
      <p:sp>
        <p:nvSpPr>
          <p:cNvPr id="3" name="Subtitle 2"/>
          <p:cNvSpPr>
            <a:spLocks noGrp="1"/>
          </p:cNvSpPr>
          <p:nvPr>
            <p:ph type="subTitle" idx="1"/>
          </p:nvPr>
        </p:nvSpPr>
        <p:spPr/>
        <p:txBody>
          <a:bodyPr/>
          <a:lstStyle/>
          <a:p>
            <a:r>
              <a:rPr lang="zh-CN" altLang="en-US" dirty="0"/>
              <a:t>马宁，</a:t>
            </a:r>
            <a:r>
              <a:rPr lang="en-US" altLang="zh-CN" dirty="0"/>
              <a:t>11821050</a:t>
            </a:r>
            <a:endParaRPr lang="zh-CN" altLang="en-US" dirty="0"/>
          </a:p>
        </p:txBody>
      </p:sp>
    </p:spTree>
    <p:extLst>
      <p:ext uri="{BB962C8B-B14F-4D97-AF65-F5344CB8AC3E}">
        <p14:creationId xmlns:p14="http://schemas.microsoft.com/office/powerpoint/2010/main" val="19097713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遗传算法简介</a:t>
            </a:r>
          </a:p>
        </p:txBody>
      </p:sp>
      <p:sp>
        <p:nvSpPr>
          <p:cNvPr id="3" name="Content Placeholder 2"/>
          <p:cNvSpPr>
            <a:spLocks noGrp="1"/>
          </p:cNvSpPr>
          <p:nvPr>
            <p:ph idx="1"/>
          </p:nvPr>
        </p:nvSpPr>
        <p:spPr/>
        <p:txBody>
          <a:bodyPr>
            <a:normAutofit lnSpcReduction="10000"/>
          </a:bodyPr>
          <a:lstStyle/>
          <a:p>
            <a:r>
              <a:rPr lang="zh-CN" altLang="en-US" dirty="0"/>
              <a:t>借鉴生物进化论，遗传算法将要解决的问题模拟成一个生物进化的过程，通过复制、交叉、突变等操作产生下一代的解，并逐步淘汰掉适应度函数值低的解，增加适应度函数值高的解。这样进化</a:t>
            </a:r>
            <a:r>
              <a:rPr lang="en-US" altLang="zh-CN" dirty="0"/>
              <a:t>N</a:t>
            </a:r>
            <a:r>
              <a:rPr lang="zh-CN" altLang="en-US" dirty="0"/>
              <a:t>代后就很有可能会进化出适应度函数值很高的个体。</a:t>
            </a:r>
          </a:p>
          <a:p>
            <a:r>
              <a:rPr lang="zh-CN" altLang="en-US" dirty="0"/>
              <a:t>例如，使用遗传算法解决“</a:t>
            </a:r>
            <a:r>
              <a:rPr lang="en-US" altLang="zh-CN" dirty="0"/>
              <a:t>0-1</a:t>
            </a:r>
            <a:r>
              <a:rPr lang="zh-CN" altLang="en-US" dirty="0"/>
              <a:t>背包问题”的思路：</a:t>
            </a:r>
            <a:r>
              <a:rPr lang="en-US" altLang="zh-CN" dirty="0"/>
              <a:t>0-1</a:t>
            </a:r>
            <a:r>
              <a:rPr lang="zh-CN" altLang="en-US" dirty="0"/>
              <a:t>背包的解可以编码为一串</a:t>
            </a:r>
            <a:r>
              <a:rPr lang="en-US" altLang="zh-CN" dirty="0"/>
              <a:t>0-1</a:t>
            </a:r>
            <a:r>
              <a:rPr lang="zh-CN" altLang="en-US" dirty="0"/>
              <a:t>字符串（</a:t>
            </a:r>
            <a:r>
              <a:rPr lang="en-US" altLang="zh-CN" dirty="0"/>
              <a:t>0</a:t>
            </a:r>
            <a:r>
              <a:rPr lang="zh-CN" altLang="en-US" dirty="0"/>
              <a:t>：不取，</a:t>
            </a:r>
            <a:r>
              <a:rPr lang="en-US" altLang="zh-CN" dirty="0"/>
              <a:t>1</a:t>
            </a:r>
            <a:r>
              <a:rPr lang="zh-CN" altLang="en-US" dirty="0"/>
              <a:t>：取） ；首先，随机产生</a:t>
            </a:r>
            <a:r>
              <a:rPr lang="en-US" altLang="zh-CN" dirty="0"/>
              <a:t>M</a:t>
            </a:r>
            <a:r>
              <a:rPr lang="zh-CN" altLang="en-US" dirty="0"/>
              <a:t>个</a:t>
            </a:r>
            <a:r>
              <a:rPr lang="en-US" altLang="zh-CN" dirty="0"/>
              <a:t>0-1</a:t>
            </a:r>
            <a:r>
              <a:rPr lang="zh-CN" altLang="en-US" dirty="0"/>
              <a:t>字符串，然后评价这些</a:t>
            </a:r>
            <a:r>
              <a:rPr lang="en-US" altLang="zh-CN" dirty="0"/>
              <a:t>0-1</a:t>
            </a:r>
            <a:r>
              <a:rPr lang="zh-CN" altLang="en-US" dirty="0"/>
              <a:t>字符串作为</a:t>
            </a:r>
            <a:r>
              <a:rPr lang="en-US" altLang="zh-CN" dirty="0"/>
              <a:t>0-1</a:t>
            </a:r>
            <a:r>
              <a:rPr lang="zh-CN" altLang="en-US" dirty="0"/>
              <a:t>背包问题的解的优劣；然后，随机选择一些字符串通过交叉、突变等操作产生下一代的</a:t>
            </a:r>
            <a:r>
              <a:rPr lang="en-US" altLang="zh-CN" dirty="0"/>
              <a:t>M</a:t>
            </a:r>
            <a:r>
              <a:rPr lang="zh-CN" altLang="en-US" dirty="0"/>
              <a:t>个字符串，而且较优的解被选中的概率要比较高。这样经过</a:t>
            </a:r>
            <a:r>
              <a:rPr lang="en-US" altLang="zh-CN" dirty="0"/>
              <a:t>G</a:t>
            </a:r>
            <a:r>
              <a:rPr lang="zh-CN" altLang="en-US" dirty="0"/>
              <a:t>代的进化后就可能会产生出</a:t>
            </a:r>
            <a:r>
              <a:rPr lang="en-US" altLang="zh-CN" dirty="0"/>
              <a:t>0-1</a:t>
            </a:r>
            <a:r>
              <a:rPr lang="zh-CN" altLang="en-US" dirty="0"/>
              <a:t>背包问题的一个“近似最优解”。</a:t>
            </a:r>
          </a:p>
          <a:p>
            <a:endParaRPr lang="zh-CN" altLang="en-US" dirty="0"/>
          </a:p>
        </p:txBody>
      </p:sp>
    </p:spTree>
    <p:extLst>
      <p:ext uri="{BB962C8B-B14F-4D97-AF65-F5344CB8AC3E}">
        <p14:creationId xmlns:p14="http://schemas.microsoft.com/office/powerpoint/2010/main" val="2264037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(1+1)-ES , (</a:t>
            </a:r>
            <a:r>
              <a:rPr lang="el-GR" altLang="zh-CN" dirty="0"/>
              <a:t>μ</a:t>
            </a:r>
            <a:r>
              <a:rPr lang="en-US" altLang="zh-CN" dirty="0"/>
              <a:t> + 1)-ES</a:t>
            </a:r>
            <a:r>
              <a:rPr lang="zh-CN" altLang="en-US" dirty="0"/>
              <a:t>和</a:t>
            </a:r>
            <a:r>
              <a:rPr lang="en-US" altLang="zh-CN" dirty="0"/>
              <a:t>(</a:t>
            </a:r>
            <a:r>
              <a:rPr lang="el-GR" altLang="zh-CN" dirty="0"/>
              <a:t>μ</a:t>
            </a:r>
            <a:r>
              <a:rPr lang="en-US" altLang="zh-CN" dirty="0"/>
              <a:t> + </a:t>
            </a:r>
            <a:r>
              <a:rPr lang="el-GR" altLang="zh-CN" dirty="0"/>
              <a:t>λ</a:t>
            </a:r>
            <a:r>
              <a:rPr lang="en-US" altLang="zh-CN" dirty="0"/>
              <a:t>)-ES</a:t>
            </a:r>
            <a:endParaRPr lang="en-US" dirty="0"/>
          </a:p>
        </p:txBody>
      </p:sp>
      <p:sp>
        <p:nvSpPr>
          <p:cNvPr id="3" name="Content Placeholder 2"/>
          <p:cNvSpPr>
            <a:spLocks noGrp="1"/>
          </p:cNvSpPr>
          <p:nvPr>
            <p:ph idx="1"/>
          </p:nvPr>
        </p:nvSpPr>
        <p:spPr>
          <a:xfrm>
            <a:off x="838200" y="1690689"/>
            <a:ext cx="10234613" cy="4938712"/>
          </a:xfrm>
        </p:spPr>
        <p:txBody>
          <a:bodyPr>
            <a:normAutofit lnSpcReduction="10000"/>
          </a:bodyPr>
          <a:lstStyle/>
          <a:p>
            <a:r>
              <a:rPr lang="zh-CN" altLang="en-US" dirty="0"/>
              <a:t>每次迭代一个父本产生一个新解，</a:t>
            </a:r>
            <a:r>
              <a:rPr lang="zh-CN" altLang="en-US" dirty="0">
                <a:solidFill>
                  <a:srgbClr val="FF0000"/>
                </a:solidFill>
              </a:rPr>
              <a:t>通过和父代进行比较，较好的部分一个成为下一次迭代的父代</a:t>
            </a:r>
            <a:r>
              <a:rPr lang="zh-CN" altLang="en-US" dirty="0"/>
              <a:t>，否则直接舍去，并相应的调整分布参数。</a:t>
            </a:r>
          </a:p>
          <a:p>
            <a:pPr lvl="1"/>
            <a:r>
              <a:rPr lang="zh-CN" altLang="en-US" dirty="0"/>
              <a:t>形式简单，更易于理论分析；</a:t>
            </a:r>
          </a:p>
          <a:p>
            <a:pPr lvl="1"/>
            <a:r>
              <a:rPr lang="zh-CN" altLang="en-US" dirty="0"/>
              <a:t>性能良好，某些</a:t>
            </a:r>
            <a:r>
              <a:rPr lang="en-US" altLang="zh-CN" dirty="0"/>
              <a:t>variants</a:t>
            </a:r>
            <a:r>
              <a:rPr lang="zh-CN" altLang="en-US" dirty="0"/>
              <a:t>代表了</a:t>
            </a:r>
            <a:r>
              <a:rPr lang="en-US" altLang="zh-CN" dirty="0"/>
              <a:t>state-of-the-art</a:t>
            </a:r>
            <a:r>
              <a:rPr lang="zh-CN" altLang="en-US" dirty="0"/>
              <a:t>；</a:t>
            </a:r>
          </a:p>
          <a:p>
            <a:pPr lvl="1"/>
            <a:r>
              <a:rPr lang="zh-CN" altLang="en-US" dirty="0"/>
              <a:t>集中在局部搜索</a:t>
            </a:r>
            <a:r>
              <a:rPr lang="en-US" altLang="zh-CN" dirty="0"/>
              <a:t>(local search);</a:t>
            </a:r>
          </a:p>
          <a:p>
            <a:pPr lvl="1"/>
            <a:endParaRPr lang="en-US" altLang="zh-CN" dirty="0"/>
          </a:p>
          <a:p>
            <a:r>
              <a:rPr lang="zh-CN" altLang="en-US" dirty="0"/>
              <a:t>每次迭代从随机选择两个个体中组合出新个体产生一个新解，</a:t>
            </a:r>
            <a:r>
              <a:rPr lang="zh-CN" altLang="en-US" dirty="0">
                <a:solidFill>
                  <a:srgbClr val="FF0000"/>
                </a:solidFill>
              </a:rPr>
              <a:t>通过和父代进行比较，较好的 </a:t>
            </a:r>
            <a:r>
              <a:rPr lang="el-GR" altLang="zh-CN" dirty="0">
                <a:solidFill>
                  <a:srgbClr val="FF0000"/>
                </a:solidFill>
              </a:rPr>
              <a:t>μ</a:t>
            </a:r>
            <a:r>
              <a:rPr lang="en-US" altLang="zh-CN" dirty="0">
                <a:solidFill>
                  <a:srgbClr val="FF0000"/>
                </a:solidFill>
              </a:rPr>
              <a:t> </a:t>
            </a:r>
            <a:r>
              <a:rPr lang="zh-CN" altLang="en-US" dirty="0">
                <a:solidFill>
                  <a:srgbClr val="FF0000"/>
                </a:solidFill>
              </a:rPr>
              <a:t>个成为下一次迭代的父代</a:t>
            </a:r>
            <a:r>
              <a:rPr lang="zh-CN" altLang="en-US" dirty="0"/>
              <a:t>，其他的直接舍去，并相应的调整分布参数。 </a:t>
            </a:r>
            <a:endParaRPr lang="en-US" altLang="zh-CN" dirty="0"/>
          </a:p>
          <a:p>
            <a:pPr lvl="1"/>
            <a:r>
              <a:rPr lang="zh-CN" altLang="en-US" dirty="0"/>
              <a:t>引入种群的思想，； </a:t>
            </a:r>
            <a:endParaRPr lang="en-US" altLang="zh-CN" dirty="0"/>
          </a:p>
          <a:p>
            <a:pPr lvl="1"/>
            <a:r>
              <a:rPr lang="zh-CN" altLang="en-US" dirty="0"/>
              <a:t>围绕着最优点进行搜索，可能会长时间陷入某个局部范围无法出来； </a:t>
            </a:r>
            <a:endParaRPr lang="en-US" dirty="0"/>
          </a:p>
          <a:p>
            <a:pPr lvl="1"/>
            <a:r>
              <a:rPr lang="zh-CN" altLang="en-US" dirty="0"/>
              <a:t>另外的拓展</a:t>
            </a:r>
            <a:r>
              <a:rPr lang="en-US" altLang="zh-CN" dirty="0"/>
              <a:t>:</a:t>
            </a:r>
            <a:r>
              <a:rPr lang="zh-CN" altLang="en-US" dirty="0"/>
              <a:t> </a:t>
            </a:r>
            <a:r>
              <a:rPr lang="en-US" altLang="zh-CN" dirty="0"/>
              <a:t>(</a:t>
            </a:r>
            <a:r>
              <a:rPr lang="el-GR" dirty="0"/>
              <a:t>μ</a:t>
            </a:r>
            <a:r>
              <a:rPr lang="en-US" dirty="0"/>
              <a:t> + </a:t>
            </a:r>
            <a:r>
              <a:rPr lang="el-GR" dirty="0"/>
              <a:t>λ</a:t>
            </a:r>
            <a:r>
              <a:rPr lang="en-US" dirty="0"/>
              <a:t>) </a:t>
            </a:r>
            <a:r>
              <a:rPr lang="mr-IN" dirty="0"/>
              <a:t>–</a:t>
            </a:r>
            <a:r>
              <a:rPr lang="en-US" dirty="0"/>
              <a:t> ES</a:t>
            </a:r>
            <a:r>
              <a:rPr lang="en-US" altLang="zh-CN" dirty="0"/>
              <a:t>;</a:t>
            </a:r>
          </a:p>
          <a:p>
            <a:endParaRPr lang="en-US" dirty="0"/>
          </a:p>
        </p:txBody>
      </p:sp>
    </p:spTree>
    <p:extLst>
      <p:ext uri="{BB962C8B-B14F-4D97-AF65-F5344CB8AC3E}">
        <p14:creationId xmlns:p14="http://schemas.microsoft.com/office/powerpoint/2010/main" val="13300317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遗传算法参考文献</a:t>
            </a:r>
          </a:p>
        </p:txBody>
      </p:sp>
      <p:sp>
        <p:nvSpPr>
          <p:cNvPr id="3" name="Content Placeholder 2"/>
          <p:cNvSpPr>
            <a:spLocks noGrp="1"/>
          </p:cNvSpPr>
          <p:nvPr>
            <p:ph idx="1"/>
          </p:nvPr>
        </p:nvSpPr>
        <p:spPr/>
        <p:txBody>
          <a:bodyPr>
            <a:normAutofit fontScale="92500"/>
          </a:bodyPr>
          <a:lstStyle/>
          <a:p>
            <a:r>
              <a:rPr lang="en-US" altLang="zh-CN" dirty="0"/>
              <a:t>1.Adaptation in Natural and Artificial Systems</a:t>
            </a:r>
            <a:r>
              <a:rPr lang="zh-CN" altLang="en-US" dirty="0"/>
              <a:t>；</a:t>
            </a:r>
            <a:r>
              <a:rPr lang="en-US" altLang="zh-CN" dirty="0"/>
              <a:t>MIT Press</a:t>
            </a:r>
          </a:p>
          <a:p>
            <a:r>
              <a:rPr lang="en-US" altLang="zh-CN" dirty="0"/>
              <a:t>2.An Introduction to Genetic Algorithms</a:t>
            </a:r>
            <a:r>
              <a:rPr lang="zh-CN" altLang="en-US" dirty="0"/>
              <a:t>；</a:t>
            </a:r>
            <a:r>
              <a:rPr lang="en-US" altLang="zh-CN" dirty="0"/>
              <a:t>Jenna Carr</a:t>
            </a:r>
          </a:p>
          <a:p>
            <a:r>
              <a:rPr lang="en-US" altLang="zh-CN" dirty="0"/>
              <a:t>3.Safe Mutations for Deep and Recurrent Neural Networks through Output Gradients</a:t>
            </a:r>
            <a:r>
              <a:rPr lang="zh-CN" altLang="en-US" dirty="0"/>
              <a:t>；</a:t>
            </a:r>
            <a:r>
              <a:rPr lang="en-US" altLang="zh-CN" dirty="0"/>
              <a:t>Joel Lehman, Jay Chen, Jeff </a:t>
            </a:r>
            <a:r>
              <a:rPr lang="en-US" altLang="zh-CN" dirty="0" err="1"/>
              <a:t>Clune</a:t>
            </a:r>
            <a:r>
              <a:rPr lang="en-US" altLang="zh-CN" dirty="0"/>
              <a:t>, and Kenneth O. Stanley</a:t>
            </a:r>
          </a:p>
          <a:p>
            <a:r>
              <a:rPr lang="en-US" altLang="zh-CN" dirty="0"/>
              <a:t>4.Training </a:t>
            </a:r>
            <a:r>
              <a:rPr lang="en-US" altLang="zh-CN" dirty="0" err="1"/>
              <a:t>Feedforward</a:t>
            </a:r>
            <a:r>
              <a:rPr lang="en-US" altLang="zh-CN" dirty="0"/>
              <a:t> Neural Networks Using Genetic Algorithms </a:t>
            </a:r>
            <a:r>
              <a:rPr lang="zh-CN" altLang="en-US" dirty="0"/>
              <a:t>；</a:t>
            </a:r>
            <a:r>
              <a:rPr lang="en-US" altLang="zh-CN" dirty="0"/>
              <a:t>David J. Montana and Lawrence Davis </a:t>
            </a:r>
            <a:r>
              <a:rPr lang="zh-CN" altLang="en-US" dirty="0"/>
              <a:t>；</a:t>
            </a:r>
            <a:r>
              <a:rPr lang="en-US" altLang="zh-CN" dirty="0"/>
              <a:t>IJCAI</a:t>
            </a:r>
          </a:p>
          <a:p>
            <a:r>
              <a:rPr lang="en-US" altLang="zh-CN" dirty="0"/>
              <a:t>5.Genetic Algorithms for Evolving Deep Neural Networks</a:t>
            </a:r>
            <a:r>
              <a:rPr lang="zh-CN" altLang="en-US" dirty="0"/>
              <a:t>；</a:t>
            </a:r>
            <a:r>
              <a:rPr lang="en-US" altLang="zh-CN" dirty="0"/>
              <a:t>Eli (</a:t>
            </a:r>
            <a:r>
              <a:rPr lang="en-US" altLang="zh-CN" dirty="0" err="1"/>
              <a:t>Omid</a:t>
            </a:r>
            <a:r>
              <a:rPr lang="en-US" altLang="zh-CN" dirty="0"/>
              <a:t>) David</a:t>
            </a:r>
            <a:r>
              <a:rPr lang="zh-CN" altLang="en-US" dirty="0"/>
              <a:t>，</a:t>
            </a:r>
            <a:r>
              <a:rPr lang="en-US" altLang="zh-CN" dirty="0" err="1"/>
              <a:t>Iddo</a:t>
            </a:r>
            <a:r>
              <a:rPr lang="en-US" altLang="zh-CN" dirty="0"/>
              <a:t> </a:t>
            </a:r>
            <a:r>
              <a:rPr lang="en-US" altLang="zh-CN" dirty="0" err="1"/>
              <a:t>Greental</a:t>
            </a:r>
            <a:r>
              <a:rPr lang="zh-CN" altLang="en-US" dirty="0"/>
              <a:t>；</a:t>
            </a:r>
            <a:r>
              <a:rPr lang="en-US" altLang="zh-CN" dirty="0"/>
              <a:t>ACM Genetic and Evolutionary Computation Conference (GECCO), pages 1451–1452, Vancouver, Canada, July 2014.</a:t>
            </a:r>
            <a:endParaRPr lang="zh-CN" altLang="en-US" dirty="0"/>
          </a:p>
        </p:txBody>
      </p:sp>
    </p:spTree>
    <p:extLst>
      <p:ext uri="{BB962C8B-B14F-4D97-AF65-F5344CB8AC3E}">
        <p14:creationId xmlns:p14="http://schemas.microsoft.com/office/powerpoint/2010/main" val="5171287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266545"/>
            <a:ext cx="9144000" cy="1243418"/>
          </a:xfrm>
        </p:spPr>
        <p:txBody>
          <a:bodyPr>
            <a:normAutofit fontScale="90000"/>
          </a:bodyPr>
          <a:lstStyle/>
          <a:p>
            <a:r>
              <a:rPr lang="en-US" altLang="zh-CN" dirty="0"/>
              <a:t>DE algorithm</a:t>
            </a:r>
            <a:br>
              <a:rPr lang="en-US" altLang="zh-CN" dirty="0"/>
            </a:br>
            <a:r>
              <a:rPr lang="zh-CN" altLang="en-US" sz="3100" dirty="0"/>
              <a:t>陈亚博</a:t>
            </a:r>
            <a:endParaRPr lang="zh-CN" altLang="en-US" dirty="0"/>
          </a:p>
        </p:txBody>
      </p:sp>
    </p:spTree>
    <p:extLst>
      <p:ext uri="{BB962C8B-B14F-4D97-AF65-F5344CB8AC3E}">
        <p14:creationId xmlns:p14="http://schemas.microsoft.com/office/powerpoint/2010/main" val="23557399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97149" y="428017"/>
            <a:ext cx="2610255" cy="912678"/>
          </a:xfrm>
        </p:spPr>
        <p:txBody>
          <a:bodyPr>
            <a:normAutofit/>
          </a:bodyPr>
          <a:lstStyle/>
          <a:p>
            <a:r>
              <a:rPr lang="zh-CN" altLang="en-US" sz="4400" dirty="0"/>
              <a:t>算法进程：</a:t>
            </a:r>
          </a:p>
        </p:txBody>
      </p:sp>
      <p:sp>
        <p:nvSpPr>
          <p:cNvPr id="3" name="文本框 2"/>
          <p:cNvSpPr txBox="1"/>
          <p:nvPr/>
        </p:nvSpPr>
        <p:spPr>
          <a:xfrm>
            <a:off x="992222" y="1517516"/>
            <a:ext cx="9698477" cy="5078313"/>
          </a:xfrm>
          <a:prstGeom prst="rect">
            <a:avLst/>
          </a:prstGeom>
          <a:noFill/>
        </p:spPr>
        <p:txBody>
          <a:bodyPr wrap="square" rtlCol="0">
            <a:spAutoFit/>
          </a:bodyPr>
          <a:lstStyle/>
          <a:p>
            <a:r>
              <a:rPr lang="en-US" altLang="zh-CN" dirty="0"/>
              <a:t>1</a:t>
            </a:r>
            <a:r>
              <a:rPr lang="zh-CN" altLang="en-US" dirty="0"/>
              <a:t>、引言</a:t>
            </a:r>
            <a:endParaRPr lang="en-US" altLang="zh-CN" dirty="0"/>
          </a:p>
          <a:p>
            <a:endParaRPr lang="en-US" altLang="zh-CN" dirty="0"/>
          </a:p>
          <a:p>
            <a:endParaRPr lang="en-US" altLang="zh-CN" dirty="0"/>
          </a:p>
          <a:p>
            <a:r>
              <a:rPr lang="en-US" altLang="zh-CN" dirty="0"/>
              <a:t>2</a:t>
            </a:r>
            <a:r>
              <a:rPr lang="zh-CN" altLang="en-US" dirty="0"/>
              <a:t>、</a:t>
            </a:r>
            <a:r>
              <a:rPr lang="en-US" altLang="zh-CN" dirty="0"/>
              <a:t>DE</a:t>
            </a:r>
            <a:r>
              <a:rPr lang="zh-CN" altLang="en-US" dirty="0"/>
              <a:t>算法的基本原理</a:t>
            </a:r>
            <a:endParaRPr lang="en-US" altLang="zh-CN" dirty="0"/>
          </a:p>
          <a:p>
            <a:endParaRPr lang="en-US" altLang="zh-CN" dirty="0"/>
          </a:p>
          <a:p>
            <a:endParaRPr lang="en-US" altLang="zh-CN" dirty="0"/>
          </a:p>
          <a:p>
            <a:r>
              <a:rPr lang="en-US" altLang="zh-CN" dirty="0"/>
              <a:t>3</a:t>
            </a:r>
            <a:r>
              <a:rPr lang="zh-CN" altLang="en-US" dirty="0"/>
              <a:t>、</a:t>
            </a:r>
            <a:r>
              <a:rPr lang="en-US" altLang="zh-CN" dirty="0"/>
              <a:t>DE</a:t>
            </a:r>
            <a:r>
              <a:rPr lang="zh-CN" altLang="en-US" dirty="0"/>
              <a:t>算法的应用实例</a:t>
            </a:r>
            <a:endParaRPr lang="en-US" altLang="zh-CN" dirty="0"/>
          </a:p>
          <a:p>
            <a:endParaRPr lang="en-US" altLang="zh-CN" dirty="0"/>
          </a:p>
          <a:p>
            <a:endParaRPr lang="en-US" altLang="zh-CN" dirty="0"/>
          </a:p>
          <a:p>
            <a:r>
              <a:rPr lang="en-US" altLang="zh-CN" dirty="0"/>
              <a:t>4</a:t>
            </a:r>
            <a:r>
              <a:rPr lang="zh-CN" altLang="en-US" dirty="0"/>
              <a:t>、</a:t>
            </a:r>
            <a:r>
              <a:rPr lang="en-US" altLang="zh-CN" dirty="0"/>
              <a:t>DE</a:t>
            </a:r>
            <a:r>
              <a:rPr lang="zh-CN" altLang="en-US" dirty="0"/>
              <a:t>算法的优缺点</a:t>
            </a:r>
            <a:endParaRPr lang="en-US" altLang="zh-CN" dirty="0"/>
          </a:p>
          <a:p>
            <a:endParaRPr lang="en-US" altLang="zh-CN" dirty="0"/>
          </a:p>
          <a:p>
            <a:endParaRPr lang="en-US" altLang="zh-CN" dirty="0"/>
          </a:p>
          <a:p>
            <a:r>
              <a:rPr lang="en-US" altLang="zh-CN" dirty="0"/>
              <a:t>5</a:t>
            </a:r>
            <a:r>
              <a:rPr lang="zh-CN" altLang="en-US" dirty="0"/>
              <a:t>、</a:t>
            </a:r>
            <a:r>
              <a:rPr lang="en-US" altLang="zh-CN" dirty="0"/>
              <a:t>DE</a:t>
            </a:r>
            <a:r>
              <a:rPr lang="zh-CN" altLang="en-US" dirty="0"/>
              <a:t>算法的研究点及改进</a:t>
            </a:r>
            <a:endParaRPr lang="en-US" altLang="zh-CN" dirty="0"/>
          </a:p>
          <a:p>
            <a:endParaRPr lang="en-US" altLang="zh-CN" dirty="0"/>
          </a:p>
          <a:p>
            <a:endParaRPr lang="en-US" altLang="zh-CN" dirty="0"/>
          </a:p>
          <a:p>
            <a:r>
              <a:rPr lang="en-US" altLang="zh-CN" dirty="0"/>
              <a:t>6</a:t>
            </a:r>
            <a:r>
              <a:rPr lang="zh-CN" altLang="en-US" dirty="0"/>
              <a:t>、总结</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40719780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参考文献</a:t>
            </a:r>
          </a:p>
        </p:txBody>
      </p:sp>
      <p:sp>
        <p:nvSpPr>
          <p:cNvPr id="3" name="Content Placeholder 2"/>
          <p:cNvSpPr>
            <a:spLocks noGrp="1"/>
          </p:cNvSpPr>
          <p:nvPr>
            <p:ph idx="1"/>
          </p:nvPr>
        </p:nvSpPr>
        <p:spPr/>
        <p:txBody>
          <a:bodyPr>
            <a:normAutofit/>
          </a:bodyPr>
          <a:lstStyle/>
          <a:p>
            <a:r>
              <a:rPr lang="en-US" altLang="zh-CN" dirty="0"/>
              <a:t>[1]</a:t>
            </a:r>
            <a:r>
              <a:rPr lang="en-US" altLang="zh-CN" dirty="0" err="1"/>
              <a:t>Mallipeddi</a:t>
            </a:r>
            <a:r>
              <a:rPr lang="en-US" altLang="zh-CN" dirty="0"/>
              <a:t> R, </a:t>
            </a:r>
            <a:r>
              <a:rPr lang="en-US" altLang="zh-CN" dirty="0" err="1"/>
              <a:t>Suganthan</a:t>
            </a:r>
            <a:r>
              <a:rPr lang="en-US" altLang="zh-CN" dirty="0"/>
              <a:t> P N, Pan Q K, et al. Differential evolution algorithm with ensemble of parameters and mutation strategies[J]. Applied Soft Computing, 2011, 11(2):1679-1696.</a:t>
            </a:r>
          </a:p>
          <a:p>
            <a:r>
              <a:rPr lang="en-US" altLang="zh-CN" dirty="0"/>
              <a:t>[2]Das S, </a:t>
            </a:r>
            <a:r>
              <a:rPr lang="en-US" altLang="zh-CN" dirty="0" err="1"/>
              <a:t>Suganthan</a:t>
            </a:r>
            <a:r>
              <a:rPr lang="en-US" altLang="zh-CN" dirty="0"/>
              <a:t> P N. Differential Evolution: A Survey of the State-of-the-Art[J]. IEEE Transactions on Evolutionary Computation, 2011, 15(1):4-31.</a:t>
            </a:r>
          </a:p>
          <a:p>
            <a:r>
              <a:rPr lang="en-US" altLang="zh-CN" dirty="0"/>
              <a:t>[3]Noman N, </a:t>
            </a:r>
            <a:r>
              <a:rPr lang="en-US" altLang="zh-CN" dirty="0" err="1"/>
              <a:t>Iba</a:t>
            </a:r>
            <a:r>
              <a:rPr lang="en-US" altLang="zh-CN" dirty="0"/>
              <a:t> H. Accelerating Differential Evolution Using an Adaptive Local Search[J]. IEEE Transactions on Evolutionary Computation, 2008, 12(1):107-125.</a:t>
            </a:r>
          </a:p>
        </p:txBody>
      </p:sp>
    </p:spTree>
    <p:extLst>
      <p:ext uri="{BB962C8B-B14F-4D97-AF65-F5344CB8AC3E}">
        <p14:creationId xmlns:p14="http://schemas.microsoft.com/office/powerpoint/2010/main" val="39319288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22366" y="1643174"/>
            <a:ext cx="4131734" cy="2739211"/>
          </a:xfrm>
          <a:prstGeom prst="rect">
            <a:avLst/>
          </a:prstGeom>
          <a:noFill/>
        </p:spPr>
        <p:txBody>
          <a:bodyPr wrap="square" rtlCol="0">
            <a:spAutoFit/>
          </a:bodyPr>
          <a:lstStyle/>
          <a:p>
            <a:r>
              <a:rPr lang="zh-CN" altLang="en-US" sz="2800" dirty="0"/>
              <a:t>差分进化算法</a:t>
            </a:r>
            <a:endParaRPr lang="en-US" altLang="zh-CN" sz="2800" dirty="0"/>
          </a:p>
          <a:p>
            <a:r>
              <a:rPr lang="zh-CN" altLang="en-US" dirty="0"/>
              <a:t>应升宇</a:t>
            </a:r>
            <a:endParaRPr lang="en-US" altLang="zh-CN" dirty="0"/>
          </a:p>
          <a:p>
            <a:endParaRPr lang="en-US" altLang="zh-CN" dirty="0"/>
          </a:p>
          <a:p>
            <a:endParaRPr lang="en-US" altLang="zh-CN" dirty="0"/>
          </a:p>
          <a:p>
            <a:r>
              <a:rPr lang="zh-CN" altLang="en-US" dirty="0"/>
              <a:t>大纲</a:t>
            </a:r>
            <a:endParaRPr lang="en-US" altLang="zh-CN" dirty="0"/>
          </a:p>
          <a:p>
            <a:r>
              <a:rPr lang="en-US" altLang="zh-CN" dirty="0"/>
              <a:t>1.</a:t>
            </a:r>
            <a:r>
              <a:rPr lang="zh-CN" altLang="en-US" dirty="0"/>
              <a:t>国内外研究现状</a:t>
            </a:r>
            <a:endParaRPr lang="en-US" altLang="zh-CN" dirty="0"/>
          </a:p>
          <a:p>
            <a:r>
              <a:rPr lang="en-US" altLang="zh-CN" dirty="0"/>
              <a:t>2.</a:t>
            </a:r>
            <a:r>
              <a:rPr lang="zh-CN" altLang="en-US" dirty="0"/>
              <a:t>差分进化算法存在的问题</a:t>
            </a:r>
            <a:endParaRPr lang="en-US" altLang="zh-CN" dirty="0"/>
          </a:p>
          <a:p>
            <a:r>
              <a:rPr lang="en-US" altLang="zh-CN" dirty="0"/>
              <a:t>3.</a:t>
            </a:r>
            <a:r>
              <a:rPr lang="zh-CN" altLang="en-US" dirty="0"/>
              <a:t>差分进化算法的改进策略</a:t>
            </a:r>
            <a:endParaRPr lang="en-US" altLang="zh-CN" dirty="0"/>
          </a:p>
          <a:p>
            <a:r>
              <a:rPr lang="en-US" altLang="zh-CN" dirty="0"/>
              <a:t>4.</a:t>
            </a:r>
            <a:r>
              <a:rPr lang="zh-CN" altLang="en-US" dirty="0"/>
              <a:t>总结与展望</a:t>
            </a:r>
            <a:endParaRPr lang="en-US" dirty="0"/>
          </a:p>
        </p:txBody>
      </p:sp>
    </p:spTree>
    <p:extLst>
      <p:ext uri="{BB962C8B-B14F-4D97-AF65-F5344CB8AC3E}">
        <p14:creationId xmlns:p14="http://schemas.microsoft.com/office/powerpoint/2010/main" val="37748679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1334" y="1580445"/>
            <a:ext cx="7608711" cy="3139321"/>
          </a:xfrm>
          <a:prstGeom prst="rect">
            <a:avLst/>
          </a:prstGeom>
          <a:noFill/>
        </p:spPr>
        <p:txBody>
          <a:bodyPr wrap="square" rtlCol="0">
            <a:spAutoFit/>
          </a:bodyPr>
          <a:lstStyle/>
          <a:p>
            <a:r>
              <a:rPr lang="zh-CN" altLang="en-US" dirty="0"/>
              <a:t>参考文献</a:t>
            </a:r>
            <a:endParaRPr lang="en-US" altLang="zh-CN" dirty="0"/>
          </a:p>
          <a:p>
            <a:r>
              <a:rPr lang="en-US" altLang="zh-CN" dirty="0"/>
              <a:t>1.</a:t>
            </a:r>
            <a:r>
              <a:rPr lang="en-US" dirty="0"/>
              <a:t>Chiou J P, Wang F S. A hybrid method of differential evolution with application to optimal control problems of a bioprocess system[C]//1998 IEEE International Conference on Evolutionary Computation Proceedings. IEEE World Congress on Computational Intelligence (Cat. No. 98TH8360). IEEE, 1998: 627-632.</a:t>
            </a:r>
          </a:p>
          <a:p>
            <a:r>
              <a:rPr lang="en-US" altLang="zh-CN" dirty="0"/>
              <a:t>2.</a:t>
            </a:r>
            <a:r>
              <a:rPr lang="en-US" dirty="0"/>
              <a:t> Thomsen R. Multimodal optimization using crowding-based differential evolution[C]//Proceedings of the 2004 Congress on Evolutionary Computation (IEEE Cat. No. 04TH8753). IEEE, 2004, 2: 1382-1389.</a:t>
            </a:r>
          </a:p>
          <a:p>
            <a:r>
              <a:rPr lang="en-US" altLang="zh-CN" dirty="0"/>
              <a:t>3.</a:t>
            </a:r>
            <a:r>
              <a:rPr lang="en-US" dirty="0"/>
              <a:t> </a:t>
            </a:r>
            <a:r>
              <a:rPr lang="en-US" dirty="0" err="1"/>
              <a:t>Aslantas</a:t>
            </a:r>
            <a:r>
              <a:rPr lang="en-US" dirty="0"/>
              <a:t> V, </a:t>
            </a:r>
            <a:r>
              <a:rPr lang="en-US" dirty="0" err="1"/>
              <a:t>Tunckanat</a:t>
            </a:r>
            <a:r>
              <a:rPr lang="en-US" dirty="0"/>
              <a:t> M. Differential evolution algorithm for segmentation of wound images[C]//2007 IEEE International Symposium on Intelligent Signal Processing. IEEE, 2007: 1-5.</a:t>
            </a:r>
          </a:p>
        </p:txBody>
      </p:sp>
    </p:spTree>
    <p:extLst>
      <p:ext uri="{BB962C8B-B14F-4D97-AF65-F5344CB8AC3E}">
        <p14:creationId xmlns:p14="http://schemas.microsoft.com/office/powerpoint/2010/main" val="9856941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16505" y="0"/>
            <a:ext cx="9144000" cy="1235826"/>
          </a:xfrm>
        </p:spPr>
        <p:txBody>
          <a:bodyPr/>
          <a:lstStyle/>
          <a:p>
            <a:r>
              <a:rPr lang="zh-CN" altLang="en-US" dirty="0"/>
              <a:t>自适应进化规划及应用    </a:t>
            </a:r>
          </a:p>
        </p:txBody>
      </p:sp>
      <p:sp>
        <p:nvSpPr>
          <p:cNvPr id="4" name="文本框 3"/>
          <p:cNvSpPr txBox="1"/>
          <p:nvPr/>
        </p:nvSpPr>
        <p:spPr>
          <a:xfrm>
            <a:off x="1058779" y="1235826"/>
            <a:ext cx="10796337" cy="3416320"/>
          </a:xfrm>
          <a:prstGeom prst="rect">
            <a:avLst/>
          </a:prstGeom>
          <a:noFill/>
        </p:spPr>
        <p:txBody>
          <a:bodyPr wrap="square" rtlCol="0">
            <a:spAutoFit/>
          </a:bodyPr>
          <a:lstStyle/>
          <a:p>
            <a:r>
              <a:rPr lang="zh-CN" altLang="en-US" sz="3600" dirty="0"/>
              <a:t>进化计算借鉴生物界自然选择法则、遗传机制，利用选择、交叉、变异等操作模拟生物进化的过程以解决实值连续函数全局优化、神经网络结构优化、模式识别与系统辨识等问题，进化规划（</a:t>
            </a:r>
            <a:r>
              <a:rPr lang="en-US" altLang="zh-CN" sz="3600" dirty="0"/>
              <a:t>Evolutionary Programming</a:t>
            </a:r>
            <a:r>
              <a:rPr lang="zh-CN" altLang="en-US" sz="3600" dirty="0"/>
              <a:t>）是进化计算中的代表算法之一。</a:t>
            </a:r>
            <a:endParaRPr lang="en-US" altLang="zh-CN" sz="3600" dirty="0"/>
          </a:p>
          <a:p>
            <a:r>
              <a:rPr lang="zh-CN" altLang="en-US" sz="3600" dirty="0"/>
              <a:t> </a:t>
            </a:r>
          </a:p>
        </p:txBody>
      </p:sp>
      <p:graphicFrame>
        <p:nvGraphicFramePr>
          <p:cNvPr id="3" name="Table 2">
            <a:extLst>
              <a:ext uri="{FF2B5EF4-FFF2-40B4-BE49-F238E27FC236}">
                <a16:creationId xmlns:a16="http://schemas.microsoft.com/office/drawing/2014/main" id="{990F5484-5154-4F80-9D97-DF8BC86C633F}"/>
              </a:ext>
            </a:extLst>
          </p:cNvPr>
          <p:cNvGraphicFramePr>
            <a:graphicFrameLocks noGrp="1"/>
          </p:cNvGraphicFramePr>
          <p:nvPr>
            <p:extLst>
              <p:ext uri="{D42A27DB-BD31-4B8C-83A1-F6EECF244321}">
                <p14:modId xmlns:p14="http://schemas.microsoft.com/office/powerpoint/2010/main" val="2469198855"/>
              </p:ext>
            </p:extLst>
          </p:nvPr>
        </p:nvGraphicFramePr>
        <p:xfrm>
          <a:off x="441489" y="334702"/>
          <a:ext cx="10515600" cy="350520"/>
        </p:xfrm>
        <a:graphic>
          <a:graphicData uri="http://schemas.openxmlformats.org/drawingml/2006/table">
            <a:tbl>
              <a:tblPr/>
              <a:tblGrid>
                <a:gridCol w="10515600">
                  <a:extLst>
                    <a:ext uri="{9D8B030D-6E8A-4147-A177-3AD203B41FA5}">
                      <a16:colId xmlns:a16="http://schemas.microsoft.com/office/drawing/2014/main" val="2760295705"/>
                    </a:ext>
                  </a:extLst>
                </a:gridCol>
              </a:tblGrid>
              <a:tr h="0">
                <a:tc>
                  <a:txBody>
                    <a:bodyPr/>
                    <a:lstStyle/>
                    <a:p>
                      <a:r>
                        <a:rPr lang="zh-CN" altLang="en-US" dirty="0">
                          <a:effectLst/>
                        </a:rPr>
                        <a:t>叶茂鑫</a:t>
                      </a:r>
                    </a:p>
                  </a:txBody>
                  <a:tcPr marL="76200" marR="76200" marT="38100" marB="38100" anchor="ctr">
                    <a:lnL>
                      <a:noFill/>
                    </a:lnL>
                    <a:lnR>
                      <a:noFill/>
                    </a:lnR>
                    <a:lnT>
                      <a:noFill/>
                    </a:lnT>
                    <a:lnB>
                      <a:noFill/>
                    </a:lnB>
                  </a:tcPr>
                </a:tc>
                <a:extLst>
                  <a:ext uri="{0D108BD9-81ED-4DB2-BD59-A6C34878D82A}">
                    <a16:rowId xmlns:a16="http://schemas.microsoft.com/office/drawing/2014/main" val="4067496647"/>
                  </a:ext>
                </a:extLst>
              </a:tr>
            </a:tbl>
          </a:graphicData>
        </a:graphic>
      </p:graphicFrame>
      <p:sp>
        <p:nvSpPr>
          <p:cNvPr id="5" name="Rectangle 1">
            <a:extLst>
              <a:ext uri="{FF2B5EF4-FFF2-40B4-BE49-F238E27FC236}">
                <a16:creationId xmlns:a16="http://schemas.microsoft.com/office/drawing/2014/main" id="{CA10C79A-F371-4F88-B176-CD6706EDE404}"/>
              </a:ext>
            </a:extLst>
          </p:cNvPr>
          <p:cNvSpPr>
            <a:spLocks noChangeArrowheads="1"/>
          </p:cNvSpPr>
          <p:nvPr/>
        </p:nvSpPr>
        <p:spPr bwMode="auto">
          <a:xfrm>
            <a:off x="441489" y="-142510"/>
            <a:ext cx="18473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2800" b="0" i="0" u="none" strike="noStrike" cap="none" normalizeH="0" baseline="0">
                <a:ln>
                  <a:noFill/>
                </a:ln>
                <a:solidFill>
                  <a:schemeClr val="tx1"/>
                </a:solidFill>
                <a:effectLst/>
                <a:latin typeface="Arial" panose="020B0604020202020204" pitchFamily="34" charset="0"/>
              </a:rPr>
            </a:br>
            <a:endParaRPr kumimoji="0" lang="zh-CN" altLang="zh-CN"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83820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进化规划简介</a:t>
            </a:r>
          </a:p>
        </p:txBody>
      </p:sp>
      <p:sp>
        <p:nvSpPr>
          <p:cNvPr id="3" name="内容占位符 2"/>
          <p:cNvSpPr>
            <a:spLocks noGrp="1"/>
          </p:cNvSpPr>
          <p:nvPr>
            <p:ph idx="1"/>
          </p:nvPr>
        </p:nvSpPr>
        <p:spPr/>
        <p:txBody>
          <a:bodyPr>
            <a:normAutofit lnSpcReduction="10000"/>
          </a:bodyPr>
          <a:lstStyle/>
          <a:p>
            <a:r>
              <a:rPr lang="en-US" altLang="zh-CN" dirty="0"/>
              <a:t>EP </a:t>
            </a:r>
            <a:r>
              <a:rPr lang="zh-CN" altLang="en-US" dirty="0"/>
              <a:t>是 </a:t>
            </a:r>
            <a:r>
              <a:rPr lang="en-US" altLang="zh-CN" dirty="0"/>
              <a:t>L. J. </a:t>
            </a:r>
            <a:r>
              <a:rPr lang="en-US" altLang="zh-CN" dirty="0" err="1"/>
              <a:t>Fogel</a:t>
            </a:r>
            <a:r>
              <a:rPr lang="en-US" altLang="zh-CN" dirty="0"/>
              <a:t> </a:t>
            </a:r>
            <a:r>
              <a:rPr lang="zh-CN" altLang="en-US" dirty="0"/>
              <a:t>于</a:t>
            </a:r>
            <a:r>
              <a:rPr lang="en-US" altLang="zh-CN" dirty="0"/>
              <a:t>20</a:t>
            </a:r>
            <a:r>
              <a:rPr lang="zh-CN" altLang="en-US" dirty="0"/>
              <a:t>世纪</a:t>
            </a:r>
            <a:r>
              <a:rPr lang="en-US" altLang="zh-CN" dirty="0"/>
              <a:t>60</a:t>
            </a:r>
            <a:r>
              <a:rPr lang="zh-CN" altLang="en-US" dirty="0"/>
              <a:t>年代在人工智能研究中提出的一种有限状态机进化模型，在此模型中机器的状态基于分布的规律进行编译。        </a:t>
            </a:r>
            <a:endParaRPr lang="en-US" altLang="zh-CN" dirty="0"/>
          </a:p>
          <a:p>
            <a:r>
              <a:rPr lang="en-US" altLang="zh-CN" dirty="0"/>
              <a:t>D. B. </a:t>
            </a:r>
            <a:r>
              <a:rPr lang="en-US" altLang="zh-CN" dirty="0" err="1"/>
              <a:t>Fogel</a:t>
            </a:r>
            <a:r>
              <a:rPr lang="en-US" altLang="zh-CN" dirty="0"/>
              <a:t> </a:t>
            </a:r>
            <a:r>
              <a:rPr lang="zh-CN" altLang="en-US" dirty="0"/>
              <a:t>在</a:t>
            </a:r>
            <a:r>
              <a:rPr lang="en-US" altLang="zh-CN" dirty="0"/>
              <a:t>90</a:t>
            </a:r>
            <a:r>
              <a:rPr lang="zh-CN" altLang="en-US" dirty="0"/>
              <a:t>年代拓广了 </a:t>
            </a:r>
            <a:r>
              <a:rPr lang="en-US" altLang="zh-CN" dirty="0"/>
              <a:t>EP </a:t>
            </a:r>
            <a:r>
              <a:rPr lang="zh-CN" altLang="en-US" dirty="0"/>
              <a:t>思想，使它可处理实数空间的优化问题，并在变异运算中引入了正态分布变异算子，这样 </a:t>
            </a:r>
            <a:r>
              <a:rPr lang="en-US" altLang="zh-CN" dirty="0"/>
              <a:t>EP </a:t>
            </a:r>
            <a:r>
              <a:rPr lang="zh-CN" altLang="en-US" dirty="0"/>
              <a:t>就变成了一种优化搜索工具，并在很多实际问题中得到了应用。        </a:t>
            </a:r>
            <a:endParaRPr lang="en-US" altLang="zh-CN" dirty="0"/>
          </a:p>
          <a:p>
            <a:r>
              <a:rPr lang="en-US" altLang="zh-CN" dirty="0"/>
              <a:t>EP </a:t>
            </a:r>
            <a:r>
              <a:rPr lang="zh-CN" altLang="en-US" dirty="0"/>
              <a:t>模拟生物种群层次上的进化，因此在进化过程中主要强调生物种群行为上的联系，即强调种群层次上的行为进化而建立父、子代间的行为链，意味着好的子代才有资格生存，而无论其父代如何，适于选择子代。</a:t>
            </a:r>
          </a:p>
          <a:p>
            <a:endParaRPr lang="zh-CN" altLang="en-US" dirty="0"/>
          </a:p>
        </p:txBody>
      </p:sp>
    </p:spTree>
    <p:extLst>
      <p:ext uri="{BB962C8B-B14F-4D97-AF65-F5344CB8AC3E}">
        <p14:creationId xmlns:p14="http://schemas.microsoft.com/office/powerpoint/2010/main" val="29016987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参考文献</a:t>
            </a:r>
            <a:r>
              <a:rPr lang="en-US" altLang="zh-CN" dirty="0"/>
              <a:t>	</a:t>
            </a:r>
            <a:endParaRPr lang="zh-CN" altLang="en-US" dirty="0"/>
          </a:p>
        </p:txBody>
      </p:sp>
      <p:sp>
        <p:nvSpPr>
          <p:cNvPr id="3" name="内容占位符 2"/>
          <p:cNvSpPr>
            <a:spLocks noGrp="1"/>
          </p:cNvSpPr>
          <p:nvPr>
            <p:ph idx="1"/>
          </p:nvPr>
        </p:nvSpPr>
        <p:spPr/>
        <p:txBody>
          <a:bodyPr/>
          <a:lstStyle/>
          <a:p>
            <a:r>
              <a:rPr lang="en-US" altLang="zh-CN" dirty="0"/>
              <a:t>1.Wang K P, </a:t>
            </a:r>
            <a:r>
              <a:rPr lang="en-US" altLang="zh-CN" dirty="0" err="1"/>
              <a:t>Yuryevich</a:t>
            </a:r>
            <a:r>
              <a:rPr lang="en-US" altLang="zh-CN" dirty="0"/>
              <a:t> J. Evolutionary-programming-based algorithm for environmentally-constrained economic dispatch[J]. IEEE Transactions on Power Systems, 1998, 13(2): 301-306.</a:t>
            </a:r>
          </a:p>
          <a:p>
            <a:r>
              <a:rPr lang="en-US" altLang="zh-CN" dirty="0"/>
              <a:t>2.Yang P C, Yang H T, Huang C L. Scheduling short-term hydrothermal generation using evolutionary programming techniques[J]. IEE Proceedings-Generation, Transmission and Distribution, 1996, 143(4): 371-376.</a:t>
            </a:r>
          </a:p>
          <a:p>
            <a:r>
              <a:rPr lang="en-US" altLang="zh-CN" dirty="0"/>
              <a:t>3.Fogel D B. An introduction to simulated evolutionary optimization[J]. IEEE transactions on neural networks, 1994, 5(1): 3-14.</a:t>
            </a:r>
          </a:p>
          <a:p>
            <a:endParaRPr lang="zh-CN" altLang="en-US" dirty="0"/>
          </a:p>
        </p:txBody>
      </p:sp>
    </p:spTree>
    <p:extLst>
      <p:ext uri="{BB962C8B-B14F-4D97-AF65-F5344CB8AC3E}">
        <p14:creationId xmlns:p14="http://schemas.microsoft.com/office/powerpoint/2010/main" val="35086522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目标任务</a:t>
            </a:r>
            <a:r>
              <a:rPr lang="en-US" altLang="zh-CN" dirty="0"/>
              <a:t>	</a:t>
            </a:r>
            <a:endParaRPr lang="zh-CN" altLang="en-US" dirty="0"/>
          </a:p>
        </p:txBody>
      </p:sp>
      <p:sp>
        <p:nvSpPr>
          <p:cNvPr id="3" name="内容占位符 2"/>
          <p:cNvSpPr>
            <a:spLocks noGrp="1"/>
          </p:cNvSpPr>
          <p:nvPr>
            <p:ph idx="1"/>
          </p:nvPr>
        </p:nvSpPr>
        <p:spPr/>
        <p:txBody>
          <a:bodyPr/>
          <a:lstStyle/>
          <a:p>
            <a:r>
              <a:rPr lang="zh-CN" altLang="en-US" dirty="0"/>
              <a:t>介绍自适应进化规划的演变过程</a:t>
            </a:r>
            <a:endParaRPr lang="en-US" altLang="zh-CN" dirty="0"/>
          </a:p>
          <a:p>
            <a:r>
              <a:rPr lang="zh-CN" altLang="en-US" dirty="0"/>
              <a:t>对其中几种重要算法进行比较分析</a:t>
            </a:r>
            <a:endParaRPr lang="en-US" altLang="zh-CN" dirty="0"/>
          </a:p>
          <a:p>
            <a:r>
              <a:rPr lang="zh-CN" altLang="en-US" dirty="0"/>
              <a:t>总结</a:t>
            </a:r>
          </a:p>
        </p:txBody>
      </p:sp>
    </p:spTree>
    <p:extLst>
      <p:ext uri="{BB962C8B-B14F-4D97-AF65-F5344CB8AC3E}">
        <p14:creationId xmlns:p14="http://schemas.microsoft.com/office/powerpoint/2010/main" val="788561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l-GR" dirty="0"/>
              <a:t>μ</a:t>
            </a:r>
            <a:r>
              <a:rPr lang="en-US" dirty="0"/>
              <a:t>, </a:t>
            </a:r>
            <a:r>
              <a:rPr lang="el-GR" dirty="0"/>
              <a:t>λ</a:t>
            </a:r>
            <a:r>
              <a:rPr lang="en-US" dirty="0"/>
              <a:t>)-ES</a:t>
            </a:r>
          </a:p>
        </p:txBody>
      </p:sp>
      <p:sp>
        <p:nvSpPr>
          <p:cNvPr id="3" name="Content Placeholder 2"/>
          <p:cNvSpPr>
            <a:spLocks noGrp="1"/>
          </p:cNvSpPr>
          <p:nvPr>
            <p:ph idx="1"/>
          </p:nvPr>
        </p:nvSpPr>
        <p:spPr/>
        <p:txBody>
          <a:bodyPr/>
          <a:lstStyle/>
          <a:p>
            <a:r>
              <a:rPr lang="en-US" altLang="zh-CN" dirty="0"/>
              <a:t>(</a:t>
            </a:r>
            <a:r>
              <a:rPr lang="el-GR" altLang="zh-CN" dirty="0"/>
              <a:t>μ</a:t>
            </a:r>
            <a:r>
              <a:rPr lang="en-US" altLang="zh-CN" dirty="0"/>
              <a:t>, </a:t>
            </a:r>
            <a:r>
              <a:rPr lang="el-GR" altLang="zh-CN" dirty="0"/>
              <a:t>λ</a:t>
            </a:r>
            <a:r>
              <a:rPr lang="en-US" altLang="zh-CN" dirty="0"/>
              <a:t>) -ES</a:t>
            </a:r>
            <a:r>
              <a:rPr lang="zh-CN" altLang="en-US" dirty="0"/>
              <a:t>：每次迭代产生 </a:t>
            </a:r>
            <a:r>
              <a:rPr lang="el-GR" altLang="zh-CN" dirty="0"/>
              <a:t>λ</a:t>
            </a:r>
            <a:r>
              <a:rPr lang="en-US" altLang="zh-CN" dirty="0"/>
              <a:t> </a:t>
            </a:r>
            <a:r>
              <a:rPr lang="zh-CN" altLang="en-US" dirty="0"/>
              <a:t>个新解，</a:t>
            </a:r>
            <a:r>
              <a:rPr lang="en-US" altLang="zh-CN" dirty="0"/>
              <a:t>(</a:t>
            </a:r>
            <a:r>
              <a:rPr lang="el-GR" altLang="zh-CN" dirty="0"/>
              <a:t>λ</a:t>
            </a:r>
            <a:r>
              <a:rPr lang="en-US" altLang="zh-CN" dirty="0"/>
              <a:t> &gt; </a:t>
            </a:r>
            <a:r>
              <a:rPr lang="el-GR" altLang="zh-CN" dirty="0"/>
              <a:t>μ</a:t>
            </a:r>
            <a:r>
              <a:rPr lang="en-US" altLang="zh-CN" dirty="0"/>
              <a:t>)</a:t>
            </a:r>
            <a:r>
              <a:rPr lang="zh-CN" altLang="en-US" dirty="0">
                <a:solidFill>
                  <a:srgbClr val="FF0000"/>
                </a:solidFill>
              </a:rPr>
              <a:t>其中较好的 </a:t>
            </a:r>
            <a:r>
              <a:rPr lang="el-GR" altLang="zh-CN" dirty="0">
                <a:solidFill>
                  <a:srgbClr val="FF0000"/>
                </a:solidFill>
              </a:rPr>
              <a:t>μ</a:t>
            </a:r>
            <a:r>
              <a:rPr lang="en-US" altLang="zh-CN" dirty="0">
                <a:solidFill>
                  <a:srgbClr val="FF0000"/>
                </a:solidFill>
              </a:rPr>
              <a:t> </a:t>
            </a:r>
            <a:r>
              <a:rPr lang="zh-CN" altLang="en-US" dirty="0">
                <a:solidFill>
                  <a:srgbClr val="FF0000"/>
                </a:solidFill>
              </a:rPr>
              <a:t>个成为下一次迭代的父代</a:t>
            </a:r>
            <a:r>
              <a:rPr lang="zh-CN" altLang="en-US" dirty="0"/>
              <a:t>，其他的直接舍去，并相应的调整分布参数。 </a:t>
            </a:r>
            <a:endParaRPr lang="en-US" altLang="zh-CN" dirty="0"/>
          </a:p>
          <a:p>
            <a:pPr lvl="1"/>
            <a:r>
              <a:rPr lang="zh-CN" altLang="en-US" dirty="0"/>
              <a:t>所有解都只存活一代，避免长时间陷入某个范围； </a:t>
            </a:r>
            <a:endParaRPr lang="en-US" altLang="zh-CN" dirty="0"/>
          </a:p>
          <a:p>
            <a:pPr lvl="1"/>
            <a:r>
              <a:rPr lang="en-US" altLang="zh-CN" dirty="0"/>
              <a:t>(</a:t>
            </a:r>
            <a:r>
              <a:rPr lang="el-GR" altLang="zh-CN" dirty="0"/>
              <a:t>μ</a:t>
            </a:r>
            <a:r>
              <a:rPr lang="en-US" altLang="zh-CN" dirty="0"/>
              <a:t>, </a:t>
            </a:r>
            <a:r>
              <a:rPr lang="el-GR" altLang="zh-CN" dirty="0"/>
              <a:t>λ</a:t>
            </a:r>
            <a:r>
              <a:rPr lang="en-US" altLang="zh-CN" dirty="0"/>
              <a:t>) -ES </a:t>
            </a:r>
            <a:r>
              <a:rPr lang="zh-CN" altLang="en-US" dirty="0"/>
              <a:t>每次只保留产生的最好的解，这种常用于理论分析。</a:t>
            </a:r>
            <a:endParaRPr lang="en-US" altLang="zh-CN" dirty="0"/>
          </a:p>
          <a:p>
            <a:pPr lvl="1"/>
            <a:r>
              <a:rPr lang="zh-CN" altLang="en-US" dirty="0"/>
              <a:t>目前在</a:t>
            </a:r>
            <a:r>
              <a:rPr lang="en-US" altLang="zh-CN" dirty="0"/>
              <a:t>ES</a:t>
            </a:r>
            <a:r>
              <a:rPr lang="zh-CN" altLang="en-US" dirty="0"/>
              <a:t>中</a:t>
            </a:r>
            <a:r>
              <a:rPr lang="en-US" dirty="0"/>
              <a:t> (</a:t>
            </a:r>
            <a:r>
              <a:rPr lang="el-GR" dirty="0"/>
              <a:t>μ</a:t>
            </a:r>
            <a:r>
              <a:rPr lang="en-US" dirty="0"/>
              <a:t>, </a:t>
            </a:r>
            <a:r>
              <a:rPr lang="el-GR" dirty="0"/>
              <a:t>λ</a:t>
            </a:r>
            <a:r>
              <a:rPr lang="en-US" dirty="0"/>
              <a:t>) </a:t>
            </a:r>
            <a:r>
              <a:rPr lang="mr-IN" dirty="0"/>
              <a:t>–</a:t>
            </a:r>
            <a:r>
              <a:rPr lang="en-US" dirty="0"/>
              <a:t> ES</a:t>
            </a:r>
            <a:r>
              <a:rPr lang="zh-CN" altLang="en-US" dirty="0"/>
              <a:t>的变种</a:t>
            </a:r>
            <a:r>
              <a:rPr lang="en-US" altLang="zh-CN" dirty="0"/>
              <a:t>(</a:t>
            </a:r>
            <a:r>
              <a:rPr lang="el-GR" altLang="zh-CN" dirty="0"/>
              <a:t>μ</a:t>
            </a:r>
            <a:r>
              <a:rPr lang="zh-CN" altLang="en-US" dirty="0"/>
              <a:t> </a:t>
            </a:r>
            <a:r>
              <a:rPr lang="en-US" altLang="zh-CN" dirty="0"/>
              <a:t>/</a:t>
            </a:r>
            <a:r>
              <a:rPr lang="zh-CN" altLang="en-US" dirty="0"/>
              <a:t> </a:t>
            </a:r>
            <a:r>
              <a:rPr lang="el-GR" altLang="zh-CN" dirty="0"/>
              <a:t>μ</a:t>
            </a:r>
            <a:r>
              <a:rPr lang="en-US" altLang="zh-CN" dirty="0"/>
              <a:t>_I, </a:t>
            </a:r>
            <a:r>
              <a:rPr lang="el-GR" altLang="zh-CN" dirty="0"/>
              <a:t>λ</a:t>
            </a:r>
            <a:r>
              <a:rPr lang="en-US" altLang="zh-CN" dirty="0"/>
              <a:t>) -ES</a:t>
            </a:r>
            <a:r>
              <a:rPr lang="zh-CN" altLang="en-US" dirty="0"/>
              <a:t>最为常用</a:t>
            </a:r>
            <a:endParaRPr lang="en-US" dirty="0"/>
          </a:p>
          <a:p>
            <a:endParaRPr lang="en-US" dirty="0"/>
          </a:p>
        </p:txBody>
      </p:sp>
    </p:spTree>
    <p:extLst>
      <p:ext uri="{BB962C8B-B14F-4D97-AF65-F5344CB8AC3E}">
        <p14:creationId xmlns:p14="http://schemas.microsoft.com/office/powerpoint/2010/main" val="1644957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自适应的</a:t>
            </a:r>
            <a:r>
              <a:rPr lang="en-US" dirty="0" err="1">
                <a:solidFill>
                  <a:srgbClr val="000000"/>
                </a:solidFill>
                <a:latin typeface="STIXGeneral-Italic" charset="0"/>
              </a:rPr>
              <a:t>σ</a:t>
            </a:r>
            <a:endParaRPr lang="en-US" dirty="0"/>
          </a:p>
        </p:txBody>
      </p:sp>
      <p:pic>
        <p:nvPicPr>
          <p:cNvPr id="6" name="Content Placeholder 5"/>
          <p:cNvPicPr>
            <a:picLocks noGrp="1" noChangeAspect="1"/>
          </p:cNvPicPr>
          <p:nvPr>
            <p:ph idx="1"/>
          </p:nvPr>
        </p:nvPicPr>
        <p:blipFill>
          <a:blip r:embed="rId3"/>
          <a:stretch>
            <a:fillRect/>
          </a:stretch>
        </p:blipFill>
        <p:spPr>
          <a:xfrm>
            <a:off x="3581400" y="2504509"/>
            <a:ext cx="5384800" cy="1092200"/>
          </a:xfrm>
          <a:prstGeom prst="rect">
            <a:avLst/>
          </a:prstGeom>
        </p:spPr>
      </p:pic>
      <p:pic>
        <p:nvPicPr>
          <p:cNvPr id="7" name="Picture 6"/>
          <p:cNvPicPr>
            <a:picLocks noChangeAspect="1"/>
          </p:cNvPicPr>
          <p:nvPr/>
        </p:nvPicPr>
        <p:blipFill>
          <a:blip r:embed="rId4"/>
          <a:stretch>
            <a:fillRect/>
          </a:stretch>
        </p:blipFill>
        <p:spPr>
          <a:xfrm>
            <a:off x="3681413" y="3610997"/>
            <a:ext cx="2768600" cy="673100"/>
          </a:xfrm>
          <a:prstGeom prst="rect">
            <a:avLst/>
          </a:prstGeom>
        </p:spPr>
      </p:pic>
      <p:sp>
        <p:nvSpPr>
          <p:cNvPr id="9" name="Rectangle 8"/>
          <p:cNvSpPr/>
          <p:nvPr/>
        </p:nvSpPr>
        <p:spPr>
          <a:xfrm>
            <a:off x="838200" y="1866766"/>
            <a:ext cx="4240263" cy="461665"/>
          </a:xfrm>
          <a:prstGeom prst="rect">
            <a:avLst/>
          </a:prstGeom>
        </p:spPr>
        <p:txBody>
          <a:bodyPr wrap="none">
            <a:spAutoFit/>
          </a:bodyPr>
          <a:lstStyle/>
          <a:p>
            <a:pPr fontAlgn="base"/>
            <a:r>
              <a:rPr lang="en-US" sz="2400" dirty="0">
                <a:solidFill>
                  <a:srgbClr val="000000"/>
                </a:solidFill>
                <a:latin typeface="Georgia" charset="0"/>
              </a:rPr>
              <a:t>(</a:t>
            </a:r>
            <a:r>
              <a:rPr lang="en-US" sz="2400" dirty="0">
                <a:solidFill>
                  <a:srgbClr val="000000"/>
                </a:solidFill>
                <a:latin typeface="STIXGeneral-Italic" charset="0"/>
              </a:rPr>
              <a:t>μ</a:t>
            </a:r>
            <a:r>
              <a:rPr lang="en-US" sz="2400" dirty="0">
                <a:solidFill>
                  <a:srgbClr val="000000"/>
                </a:solidFill>
                <a:latin typeface="STIXGeneral-Regular" charset="0"/>
              </a:rPr>
              <a:t>/</a:t>
            </a:r>
            <a:r>
              <a:rPr lang="en-US" sz="2400" dirty="0" err="1">
                <a:solidFill>
                  <a:srgbClr val="000000"/>
                </a:solidFill>
                <a:latin typeface="STIXGeneral-Italic" charset="0"/>
              </a:rPr>
              <a:t>μI</a:t>
            </a:r>
            <a:r>
              <a:rPr lang="en-US" sz="2400" dirty="0">
                <a:solidFill>
                  <a:srgbClr val="000000"/>
                </a:solidFill>
                <a:latin typeface="STIXGeneral-Regular" charset="0"/>
              </a:rPr>
              <a:t>,</a:t>
            </a:r>
            <a:r>
              <a:rPr lang="zh-CN" altLang="en-US" sz="2400" dirty="0">
                <a:solidFill>
                  <a:srgbClr val="000000"/>
                </a:solidFill>
                <a:latin typeface="STIXGeneral-Regular" charset="0"/>
              </a:rPr>
              <a:t> </a:t>
            </a:r>
            <a:r>
              <a:rPr lang="en-US" sz="2400" dirty="0" err="1">
                <a:solidFill>
                  <a:srgbClr val="000000"/>
                </a:solidFill>
                <a:latin typeface="STIXGeneral-Italic" charset="0"/>
              </a:rPr>
              <a:t>λ</a:t>
            </a:r>
            <a:r>
              <a:rPr lang="en-US" sz="2400" dirty="0">
                <a:solidFill>
                  <a:srgbClr val="000000"/>
                </a:solidFill>
                <a:latin typeface="Georgia" charset="0"/>
              </a:rPr>
              <a:t>)-</a:t>
            </a:r>
            <a:r>
              <a:rPr lang="en-US" sz="2400" dirty="0" err="1">
                <a:solidFill>
                  <a:srgbClr val="000000"/>
                </a:solidFill>
                <a:latin typeface="STIXGeneral-Italic" charset="0"/>
              </a:rPr>
              <a:t>σ</a:t>
            </a:r>
            <a:r>
              <a:rPr lang="en-US" sz="2400" dirty="0">
                <a:solidFill>
                  <a:srgbClr val="000000"/>
                </a:solidFill>
                <a:latin typeface="Georgia" charset="0"/>
              </a:rPr>
              <a:t>-Self-Adaptation-ES</a:t>
            </a:r>
            <a:endParaRPr lang="en-US" sz="2400" b="0" i="0" dirty="0">
              <a:solidFill>
                <a:srgbClr val="000000"/>
              </a:solidFill>
              <a:effectLst/>
              <a:latin typeface="Georgia" charset="0"/>
            </a:endParaRPr>
          </a:p>
        </p:txBody>
      </p:sp>
    </p:spTree>
    <p:extLst>
      <p:ext uri="{BB962C8B-B14F-4D97-AF65-F5344CB8AC3E}">
        <p14:creationId xmlns:p14="http://schemas.microsoft.com/office/powerpoint/2010/main" val="2001864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latin typeface="Georgia" charset="0"/>
              </a:rPr>
              <a:t>(</a:t>
            </a:r>
            <a:r>
              <a:rPr lang="en-US" dirty="0">
                <a:solidFill>
                  <a:srgbClr val="000000"/>
                </a:solidFill>
                <a:latin typeface="STIXGeneral-Italic" charset="0"/>
              </a:rPr>
              <a:t>μ</a:t>
            </a:r>
            <a:r>
              <a:rPr lang="en-US" dirty="0">
                <a:solidFill>
                  <a:srgbClr val="000000"/>
                </a:solidFill>
                <a:latin typeface="STIXGeneral-Regular" charset="0"/>
              </a:rPr>
              <a:t>/</a:t>
            </a:r>
            <a:r>
              <a:rPr lang="en-US" dirty="0" err="1">
                <a:solidFill>
                  <a:srgbClr val="000000"/>
                </a:solidFill>
                <a:latin typeface="STIXGeneral-Italic" charset="0"/>
              </a:rPr>
              <a:t>μI</a:t>
            </a:r>
            <a:r>
              <a:rPr lang="en-US" dirty="0">
                <a:solidFill>
                  <a:srgbClr val="000000"/>
                </a:solidFill>
                <a:latin typeface="STIXGeneral-Regular" charset="0"/>
              </a:rPr>
              <a:t>,</a:t>
            </a:r>
            <a:r>
              <a:rPr lang="zh-CN" altLang="en-US" dirty="0">
                <a:solidFill>
                  <a:srgbClr val="000000"/>
                </a:solidFill>
                <a:latin typeface="STIXGeneral-Regular" charset="0"/>
              </a:rPr>
              <a:t> </a:t>
            </a:r>
            <a:r>
              <a:rPr lang="en-US" dirty="0" err="1">
                <a:solidFill>
                  <a:srgbClr val="000000"/>
                </a:solidFill>
                <a:latin typeface="STIXGeneral-Italic" charset="0"/>
              </a:rPr>
              <a:t>λ</a:t>
            </a:r>
            <a:r>
              <a:rPr lang="en-US" dirty="0">
                <a:solidFill>
                  <a:srgbClr val="000000"/>
                </a:solidFill>
                <a:latin typeface="Georgia" charset="0"/>
              </a:rPr>
              <a:t>)-</a:t>
            </a:r>
            <a:r>
              <a:rPr lang="en-US" dirty="0" err="1">
                <a:solidFill>
                  <a:srgbClr val="000000"/>
                </a:solidFill>
                <a:latin typeface="STIXGeneral-Italic" charset="0"/>
              </a:rPr>
              <a:t>σ</a:t>
            </a:r>
            <a:r>
              <a:rPr lang="en-US" dirty="0">
                <a:solidFill>
                  <a:srgbClr val="000000"/>
                </a:solidFill>
                <a:latin typeface="Georgia" charset="0"/>
              </a:rPr>
              <a:t>-Self-Adaptation-ES</a:t>
            </a:r>
            <a:endParaRPr lang="en-US" dirty="0"/>
          </a:p>
        </p:txBody>
      </p:sp>
      <p:pic>
        <p:nvPicPr>
          <p:cNvPr id="5" name="Content Placeholder 4"/>
          <p:cNvPicPr>
            <a:picLocks noGrp="1" noChangeAspect="1"/>
          </p:cNvPicPr>
          <p:nvPr>
            <p:ph idx="1"/>
          </p:nvPr>
        </p:nvPicPr>
        <p:blipFill>
          <a:blip r:embed="rId2"/>
          <a:stretch>
            <a:fillRect/>
          </a:stretch>
        </p:blipFill>
        <p:spPr>
          <a:xfrm>
            <a:off x="3100388" y="1458997"/>
            <a:ext cx="5161161" cy="5399003"/>
          </a:xfrm>
          <a:prstGeom prst="rect">
            <a:avLst/>
          </a:prstGeom>
        </p:spPr>
      </p:pic>
    </p:spTree>
    <p:extLst>
      <p:ext uri="{BB962C8B-B14F-4D97-AF65-F5344CB8AC3E}">
        <p14:creationId xmlns:p14="http://schemas.microsoft.com/office/powerpoint/2010/main" val="1930700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研究</a:t>
            </a:r>
            <a:r>
              <a:rPr lang="en-US" altLang="zh-CN" dirty="0"/>
              <a:t>:</a:t>
            </a:r>
            <a:endParaRPr lang="en-US" dirty="0"/>
          </a:p>
        </p:txBody>
      </p:sp>
      <p:sp>
        <p:nvSpPr>
          <p:cNvPr id="3" name="Content Placeholder 2"/>
          <p:cNvSpPr>
            <a:spLocks noGrp="1"/>
          </p:cNvSpPr>
          <p:nvPr>
            <p:ph idx="1"/>
          </p:nvPr>
        </p:nvSpPr>
        <p:spPr/>
        <p:txBody>
          <a:bodyPr/>
          <a:lstStyle/>
          <a:p>
            <a:r>
              <a:rPr lang="en-US" altLang="zh-CN" dirty="0"/>
              <a:t>Evolution Strategy </a:t>
            </a:r>
            <a:r>
              <a:rPr lang="zh-CN" altLang="en-US" dirty="0"/>
              <a:t>替代强化学习</a:t>
            </a:r>
          </a:p>
        </p:txBody>
      </p:sp>
      <p:pic>
        <p:nvPicPr>
          <p:cNvPr id="5" name="Picture 4"/>
          <p:cNvPicPr>
            <a:picLocks noChangeAspect="1"/>
          </p:cNvPicPr>
          <p:nvPr/>
        </p:nvPicPr>
        <p:blipFill>
          <a:blip r:embed="rId3"/>
          <a:stretch>
            <a:fillRect/>
          </a:stretch>
        </p:blipFill>
        <p:spPr>
          <a:xfrm>
            <a:off x="6010275" y="2572544"/>
            <a:ext cx="3046964" cy="2708412"/>
          </a:xfrm>
          <a:prstGeom prst="rect">
            <a:avLst/>
          </a:prstGeom>
        </p:spPr>
      </p:pic>
      <p:grpSp>
        <p:nvGrpSpPr>
          <p:cNvPr id="29" name="Group 28"/>
          <p:cNvGrpSpPr/>
          <p:nvPr/>
        </p:nvGrpSpPr>
        <p:grpSpPr>
          <a:xfrm>
            <a:off x="2010441" y="2606312"/>
            <a:ext cx="4776122" cy="1496651"/>
            <a:chOff x="3067716" y="4063637"/>
            <a:chExt cx="4776122" cy="1496651"/>
          </a:xfrm>
        </p:grpSpPr>
        <p:pic>
          <p:nvPicPr>
            <p:cNvPr id="7" name="Picture 6"/>
            <p:cNvPicPr>
              <a:picLocks noChangeAspect="1"/>
            </p:cNvPicPr>
            <p:nvPr/>
          </p:nvPicPr>
          <p:blipFill>
            <a:blip r:embed="rId4"/>
            <a:stretch>
              <a:fillRect/>
            </a:stretch>
          </p:blipFill>
          <p:spPr>
            <a:xfrm>
              <a:off x="3213161" y="4217430"/>
              <a:ext cx="3312870" cy="1012852"/>
            </a:xfrm>
            <a:prstGeom prst="rect">
              <a:avLst/>
            </a:prstGeom>
          </p:spPr>
        </p:pic>
        <p:cxnSp>
          <p:nvCxnSpPr>
            <p:cNvPr id="9" name="Straight Connector 8"/>
            <p:cNvCxnSpPr/>
            <p:nvPr/>
          </p:nvCxnSpPr>
          <p:spPr>
            <a:xfrm>
              <a:off x="6526031" y="4442653"/>
              <a:ext cx="1317807" cy="600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526031" y="5043488"/>
              <a:ext cx="1220969" cy="5168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067716" y="4063637"/>
              <a:ext cx="3458315" cy="13204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p:cNvGrpSpPr/>
          <p:nvPr/>
        </p:nvGrpSpPr>
        <p:grpSpPr>
          <a:xfrm>
            <a:off x="1068368" y="4080543"/>
            <a:ext cx="5861070" cy="1051879"/>
            <a:chOff x="2125643" y="5537868"/>
            <a:chExt cx="5861070" cy="1051879"/>
          </a:xfrm>
        </p:grpSpPr>
        <p:pic>
          <p:nvPicPr>
            <p:cNvPr id="25" name="Picture 24"/>
            <p:cNvPicPr>
              <a:picLocks noChangeAspect="1"/>
            </p:cNvPicPr>
            <p:nvPr/>
          </p:nvPicPr>
          <p:blipFill>
            <a:blip r:embed="rId5"/>
            <a:stretch>
              <a:fillRect/>
            </a:stretch>
          </p:blipFill>
          <p:spPr>
            <a:xfrm>
              <a:off x="2125643" y="5610140"/>
              <a:ext cx="4228235" cy="963267"/>
            </a:xfrm>
            <a:prstGeom prst="rect">
              <a:avLst/>
            </a:prstGeom>
          </p:spPr>
        </p:pic>
        <p:cxnSp>
          <p:nvCxnSpPr>
            <p:cNvPr id="26" name="Straight Connector 25"/>
            <p:cNvCxnSpPr/>
            <p:nvPr/>
          </p:nvCxnSpPr>
          <p:spPr>
            <a:xfrm>
              <a:off x="6526031" y="5791355"/>
              <a:ext cx="1460682" cy="162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535189" y="6288174"/>
              <a:ext cx="1308649" cy="114012"/>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125643" y="5537868"/>
              <a:ext cx="4400388" cy="105187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p:cNvSpPr/>
          <p:nvPr/>
        </p:nvSpPr>
        <p:spPr>
          <a:xfrm>
            <a:off x="833437" y="5814950"/>
            <a:ext cx="9367837" cy="646331"/>
          </a:xfrm>
          <a:prstGeom prst="rect">
            <a:avLst/>
          </a:prstGeom>
        </p:spPr>
        <p:txBody>
          <a:bodyPr wrap="square">
            <a:spAutoFit/>
          </a:bodyPr>
          <a:lstStyle/>
          <a:p>
            <a:r>
              <a:rPr lang="en-US" dirty="0"/>
              <a:t>Tim </a:t>
            </a:r>
            <a:r>
              <a:rPr lang="en-US" dirty="0" err="1"/>
              <a:t>Salimans</a:t>
            </a:r>
            <a:r>
              <a:rPr lang="en-US" dirty="0"/>
              <a:t>, Jonathan Ho, Xi Chen, </a:t>
            </a:r>
            <a:r>
              <a:rPr lang="en-US" dirty="0" err="1"/>
              <a:t>Szymon</a:t>
            </a:r>
            <a:r>
              <a:rPr lang="en-US" dirty="0"/>
              <a:t> </a:t>
            </a:r>
            <a:r>
              <a:rPr lang="en-US" dirty="0" err="1"/>
              <a:t>Sidor</a:t>
            </a:r>
            <a:r>
              <a:rPr lang="en-US" dirty="0"/>
              <a:t>, </a:t>
            </a:r>
            <a:r>
              <a:rPr lang="en-US" dirty="0" err="1"/>
              <a:t>Ilya</a:t>
            </a:r>
            <a:r>
              <a:rPr lang="en-US" dirty="0"/>
              <a:t> </a:t>
            </a:r>
            <a:r>
              <a:rPr lang="en-US" dirty="0" err="1"/>
              <a:t>Sutskever</a:t>
            </a:r>
            <a:r>
              <a:rPr lang="en-US"/>
              <a:t>, Evolution Strategies as a Scalable Alternative to Reinforcement Learning </a:t>
            </a:r>
          </a:p>
        </p:txBody>
      </p:sp>
    </p:spTree>
    <p:extLst>
      <p:ext uri="{BB962C8B-B14F-4D97-AF65-F5344CB8AC3E}">
        <p14:creationId xmlns:p14="http://schemas.microsoft.com/office/powerpoint/2010/main" val="9576846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 name="KSO_WM_SLIDE_MODEL_TYPE" val="cover"/>
</p:tagLst>
</file>

<file path=ppt/tags/tag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308"/>
  <p:tag name="KSO_WM_TAG_VERSION" val="1.0"/>
  <p:tag name="KSO_WM_UNIT_TYPE" val="a"/>
  <p:tag name="KSO_WM_UNIT_INDEX" val="1"/>
  <p:tag name="KSO_WM_UNIT_ID" val="custom20187308_1*a*1"/>
  <p:tag name="KSO_WM_UNIT_LAYERLEVEL" val="1"/>
  <p:tag name="KSO_WM_UNIT_VALUE" val="13"/>
  <p:tag name="KSO_WM_UNIT_ISCONTENTSTITLE" val="0"/>
  <p:tag name="KSO_WM_UNIT_HIGHLIGHT" val="0"/>
  <p:tag name="KSO_WM_UNIT_COMPATIBLE" val="0"/>
  <p:tag name="KSO_WM_UNIT_CLEAR" val="0"/>
  <p:tag name="KSO_WM_BEAUTIFY_FLAG" val="#wm#"/>
  <p:tag name="KSO_WM_UNIT_PRESET_TEXT" val="空白演示"/>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7308"/>
  <p:tag name="KSO_WM_TAG_VERSION" val="1.0"/>
  <p:tag name="KSO_WM_UNIT_TYPE" val="b"/>
  <p:tag name="KSO_WM_UNIT_INDEX" val="1"/>
  <p:tag name="KSO_WM_UNIT_ID" val="custom20187308_1*b*1"/>
  <p:tag name="KSO_WM_UNIT_LAYERLEVEL" val="1"/>
  <p:tag name="KSO_WM_UNIT_VALUE" val="156"/>
  <p:tag name="KSO_WM_UNIT_ISCONTENTSTITLE" val="0"/>
  <p:tag name="KSO_WM_UNIT_HIGHLIGHT" val="0"/>
  <p:tag name="KSO_WM_UNIT_COMPATIBLE" val="0"/>
  <p:tag name="KSO_WM_UNIT_CLEAR" val="0"/>
  <p:tag name="KSO_WM_BEAUTIFY_FLAG" val="#wm#"/>
  <p:tag name="KSO_WM_UNIT_PRESET_TEXT" val="Speaker name and title here"/>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4742</Words>
  <Application>Microsoft Office PowerPoint</Application>
  <PresentationFormat>Widescreen</PresentationFormat>
  <Paragraphs>298</Paragraphs>
  <Slides>59</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59</vt:i4>
      </vt:variant>
    </vt:vector>
  </HeadingPairs>
  <TitlesOfParts>
    <vt:vector size="68" baseType="lpstr">
      <vt:lpstr>STIXGeneral-Italic</vt:lpstr>
      <vt:lpstr>STIXGeneral-Regular</vt:lpstr>
      <vt:lpstr>微软雅黑</vt:lpstr>
      <vt:lpstr>等线</vt:lpstr>
      <vt:lpstr>等线 Light</vt:lpstr>
      <vt:lpstr>Arial</vt:lpstr>
      <vt:lpstr>Georgia</vt:lpstr>
      <vt:lpstr>Wingdings</vt:lpstr>
      <vt:lpstr>Office Theme</vt:lpstr>
      <vt:lpstr>进化策略</vt:lpstr>
      <vt:lpstr>简介</vt:lpstr>
      <vt:lpstr>简介</vt:lpstr>
      <vt:lpstr>进化策略的基本思想</vt:lpstr>
      <vt:lpstr>(1+1)-ES , (μ + 1)-ES和(μ + λ)-ES</vt:lpstr>
      <vt:lpstr>(μ, λ)-ES</vt:lpstr>
      <vt:lpstr>自适应的σ</vt:lpstr>
      <vt:lpstr>(μ/μI, λ)-σ-Self-Adaptation-ES</vt:lpstr>
      <vt:lpstr>研究:</vt:lpstr>
      <vt:lpstr>引用</vt:lpstr>
      <vt:lpstr>PowerPoint Presentation</vt:lpstr>
      <vt:lpstr>PowerPoint Presentation</vt:lpstr>
      <vt:lpstr>PowerPoint Presentation</vt:lpstr>
      <vt:lpstr>差分进化算法 （Differential Evolution)</vt:lpstr>
      <vt:lpstr>差分进化算法（Differential Evolution)</vt:lpstr>
      <vt:lpstr>参考文献</vt:lpstr>
      <vt:lpstr>遗传算法</vt:lpstr>
      <vt:lpstr>遗传算法简介</vt:lpstr>
      <vt:lpstr>执行过程</vt:lpstr>
      <vt:lpstr>遗传算法用于优化神经网络</vt:lpstr>
      <vt:lpstr>参考文献</vt:lpstr>
      <vt:lpstr>遗传程序设计</vt:lpstr>
      <vt:lpstr>遗传程序设计</vt:lpstr>
      <vt:lpstr>线性遗传编程</vt:lpstr>
      <vt:lpstr>基于树的遗传编程</vt:lpstr>
      <vt:lpstr>基于图的遗传编程</vt:lpstr>
      <vt:lpstr>参考文献</vt:lpstr>
      <vt:lpstr>神经网络进化(NeuroEvolution)    胡荐苛</vt:lpstr>
      <vt:lpstr>参考文献</vt:lpstr>
      <vt:lpstr>改进的双群进化规划算法      李博奥</vt:lpstr>
      <vt:lpstr>目标任务</vt:lpstr>
      <vt:lpstr>参考文献</vt:lpstr>
      <vt:lpstr>演化策略 李建新</vt:lpstr>
      <vt:lpstr>PowerPoint Presentation</vt:lpstr>
      <vt:lpstr>PowerPoint Presentation</vt:lpstr>
      <vt:lpstr>PowerPoint Presentation</vt:lpstr>
      <vt:lpstr>PowerPoint Presentation</vt:lpstr>
      <vt:lpstr>PowerPoint Presentation</vt:lpstr>
      <vt:lpstr>进化算法与路径规划</vt:lpstr>
      <vt:lpstr>参考文献</vt:lpstr>
      <vt:lpstr>PowerPoint Presentation</vt:lpstr>
      <vt:lpstr>PowerPoint Presentation</vt:lpstr>
      <vt:lpstr>PowerPoint Presentation</vt:lpstr>
      <vt:lpstr>演化策略</vt:lpstr>
      <vt:lpstr>演化策略</vt:lpstr>
      <vt:lpstr>参考文献</vt:lpstr>
      <vt:lpstr>后续工作计划</vt:lpstr>
      <vt:lpstr>遗传算法</vt:lpstr>
      <vt:lpstr>遗传算法简介</vt:lpstr>
      <vt:lpstr>遗传算法参考文献</vt:lpstr>
      <vt:lpstr>DE algorithm 陈亚博</vt:lpstr>
      <vt:lpstr>算法进程：</vt:lpstr>
      <vt:lpstr>参考文献</vt:lpstr>
      <vt:lpstr>PowerPoint Presentation</vt:lpstr>
      <vt:lpstr>PowerPoint Presentation</vt:lpstr>
      <vt:lpstr>自适应进化规划及应用    </vt:lpstr>
      <vt:lpstr>进化规划简介</vt:lpstr>
      <vt:lpstr>参考文献 </vt:lpstr>
      <vt:lpstr>目标任务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进化策略</dc:title>
  <dc:creator>Li Kai</dc:creator>
  <cp:lastModifiedBy>Li Kai</cp:lastModifiedBy>
  <cp:revision>1</cp:revision>
  <dcterms:created xsi:type="dcterms:W3CDTF">2019-03-14T06:25:45Z</dcterms:created>
  <dcterms:modified xsi:type="dcterms:W3CDTF">2019-03-14T06:39:54Z</dcterms:modified>
</cp:coreProperties>
</file>