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3" r:id="rId5"/>
    <p:sldId id="264" r:id="rId6"/>
    <p:sldId id="265" r:id="rId7"/>
    <p:sldId id="266" r:id="rId8"/>
    <p:sldId id="270" r:id="rId9"/>
    <p:sldId id="267" r:id="rId10"/>
    <p:sldId id="271" r:id="rId11"/>
    <p:sldId id="272" r:id="rId12"/>
    <p:sldId id="273" r:id="rId13"/>
    <p:sldId id="274" r:id="rId14"/>
    <p:sldId id="275" r:id="rId15"/>
    <p:sldId id="276" r:id="rId16"/>
    <p:sldId id="277" r:id="rId17"/>
    <p:sldId id="25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73" d="100"/>
          <a:sy n="73" d="100"/>
        </p:scale>
        <p:origin x="36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01249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8256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35286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020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6554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3/20/2019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7514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3/20/2019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294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3/20/2019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5808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3/20/2019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54063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00537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8587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3/20/2019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59730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t>演化策略</a:t>
            </a:r>
            <a:endParaRPr lang="en-US" dirty="0"/>
          </a:p>
        </p:txBody>
      </p:sp>
      <p:sp>
        <p:nvSpPr>
          <p:cNvPr id="3" name="Subtitle 2"/>
          <p:cNvSpPr>
            <a:spLocks noGrp="1"/>
          </p:cNvSpPr>
          <p:nvPr>
            <p:ph type="subTitle" idx="1"/>
          </p:nvPr>
        </p:nvSpPr>
        <p:spPr>
          <a:xfrm>
            <a:off x="1524000" y="3602038"/>
            <a:ext cx="9144000" cy="1655762"/>
          </a:xfrm>
        </p:spPr>
        <p:txBody>
          <a:bodyPr/>
          <a:lstStyle/>
          <a:p>
            <a:pPr algn="r"/>
            <a:r>
              <a:rPr lang="zh-CN" altLang="en-US" dirty="0"/>
              <a:t>卢涛  </a:t>
            </a:r>
            <a:r>
              <a:rPr lang="en-US" altLang="zh-CN" dirty="0"/>
              <a:t>21821236</a:t>
            </a:r>
            <a:endParaRPr lang="en-US" dirty="0"/>
          </a:p>
        </p:txBody>
      </p:sp>
    </p:spTree>
    <p:extLst>
      <p:ext uri="{BB962C8B-B14F-4D97-AF65-F5344CB8AC3E}">
        <p14:creationId xmlns:p14="http://schemas.microsoft.com/office/powerpoint/2010/main" val="307201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2C0FD8-F568-441A-AD9A-9CDDC301CB8B}"/>
              </a:ext>
            </a:extLst>
          </p:cNvPr>
          <p:cNvSpPr>
            <a:spLocks noGrp="1"/>
          </p:cNvSpPr>
          <p:nvPr>
            <p:ph type="title"/>
          </p:nvPr>
        </p:nvSpPr>
        <p:spPr/>
        <p:txBody>
          <a:bodyPr/>
          <a:lstStyle/>
          <a:p>
            <a:r>
              <a:rPr lang="en-US" altLang="zh-CN" b="1" dirty="0"/>
              <a:t>CMA-ES </a:t>
            </a:r>
            <a:r>
              <a:rPr lang="zh-CN" altLang="en-US" b="1" dirty="0"/>
              <a:t>算法步骤</a:t>
            </a:r>
            <a:endParaRPr lang="zh-CN" altLang="en-US" dirty="0"/>
          </a:p>
        </p:txBody>
      </p:sp>
      <p:sp>
        <p:nvSpPr>
          <p:cNvPr id="10" name="内容占位符 9">
            <a:extLst>
              <a:ext uri="{FF2B5EF4-FFF2-40B4-BE49-F238E27FC236}">
                <a16:creationId xmlns:a16="http://schemas.microsoft.com/office/drawing/2014/main" id="{8FCE2D86-1DA8-4AAC-A49B-EAAEB3A728EF}"/>
              </a:ext>
            </a:extLst>
          </p:cNvPr>
          <p:cNvSpPr>
            <a:spLocks noGrp="1"/>
          </p:cNvSpPr>
          <p:nvPr>
            <p:ph idx="1"/>
          </p:nvPr>
        </p:nvSpPr>
        <p:spPr/>
        <p:txBody>
          <a:bodyPr/>
          <a:lstStyle/>
          <a:p>
            <a:r>
              <a:rPr lang="zh-CN" altLang="en-US" b="1" dirty="0"/>
              <a:t>计算目标函数值</a:t>
            </a:r>
            <a:endParaRPr lang="zh-CN" altLang="en-US" dirty="0"/>
          </a:p>
        </p:txBody>
      </p:sp>
      <p:pic>
        <p:nvPicPr>
          <p:cNvPr id="4" name="图片 3">
            <a:extLst>
              <a:ext uri="{FF2B5EF4-FFF2-40B4-BE49-F238E27FC236}">
                <a16:creationId xmlns:a16="http://schemas.microsoft.com/office/drawing/2014/main" id="{47877BFA-DFB1-4E48-A452-62B0C4348192}"/>
              </a:ext>
            </a:extLst>
          </p:cNvPr>
          <p:cNvPicPr>
            <a:picLocks noChangeAspect="1"/>
          </p:cNvPicPr>
          <p:nvPr/>
        </p:nvPicPr>
        <p:blipFill>
          <a:blip r:embed="rId2"/>
          <a:stretch>
            <a:fillRect/>
          </a:stretch>
        </p:blipFill>
        <p:spPr>
          <a:xfrm>
            <a:off x="795337" y="2462213"/>
            <a:ext cx="10601325" cy="3714750"/>
          </a:xfrm>
          <a:prstGeom prst="rect">
            <a:avLst/>
          </a:prstGeom>
        </p:spPr>
      </p:pic>
    </p:spTree>
    <p:extLst>
      <p:ext uri="{BB962C8B-B14F-4D97-AF65-F5344CB8AC3E}">
        <p14:creationId xmlns:p14="http://schemas.microsoft.com/office/powerpoint/2010/main" val="2863503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2C0FD8-F568-441A-AD9A-9CDDC301CB8B}"/>
              </a:ext>
            </a:extLst>
          </p:cNvPr>
          <p:cNvSpPr>
            <a:spLocks noGrp="1"/>
          </p:cNvSpPr>
          <p:nvPr>
            <p:ph type="title"/>
          </p:nvPr>
        </p:nvSpPr>
        <p:spPr/>
        <p:txBody>
          <a:bodyPr/>
          <a:lstStyle/>
          <a:p>
            <a:r>
              <a:rPr lang="en-US" altLang="zh-CN" b="1" dirty="0"/>
              <a:t>CMA-ES </a:t>
            </a:r>
            <a:r>
              <a:rPr lang="zh-CN" altLang="en-US" b="1" dirty="0"/>
              <a:t>算法步骤</a:t>
            </a:r>
            <a:endParaRPr lang="zh-CN" altLang="en-US" dirty="0"/>
          </a:p>
        </p:txBody>
      </p:sp>
      <p:sp>
        <p:nvSpPr>
          <p:cNvPr id="10" name="内容占位符 9">
            <a:extLst>
              <a:ext uri="{FF2B5EF4-FFF2-40B4-BE49-F238E27FC236}">
                <a16:creationId xmlns:a16="http://schemas.microsoft.com/office/drawing/2014/main" id="{8FCE2D86-1DA8-4AAC-A49B-EAAEB3A728EF}"/>
              </a:ext>
            </a:extLst>
          </p:cNvPr>
          <p:cNvSpPr>
            <a:spLocks noGrp="1"/>
          </p:cNvSpPr>
          <p:nvPr>
            <p:ph idx="1"/>
          </p:nvPr>
        </p:nvSpPr>
        <p:spPr/>
        <p:txBody>
          <a:bodyPr/>
          <a:lstStyle/>
          <a:p>
            <a:r>
              <a:rPr lang="zh-CN" altLang="en-US" b="1" dirty="0"/>
              <a:t>分布参数更新</a:t>
            </a:r>
            <a:endParaRPr lang="en-US" altLang="zh-CN" b="1" dirty="0"/>
          </a:p>
          <a:p>
            <a:pPr lvl="1"/>
            <a:r>
              <a:rPr lang="zh-CN" altLang="en-US" b="1" dirty="0"/>
              <a:t>均值</a:t>
            </a:r>
            <a:endParaRPr lang="zh-CN" altLang="en-US" dirty="0"/>
          </a:p>
        </p:txBody>
      </p:sp>
      <p:pic>
        <p:nvPicPr>
          <p:cNvPr id="3" name="图片 2">
            <a:extLst>
              <a:ext uri="{FF2B5EF4-FFF2-40B4-BE49-F238E27FC236}">
                <a16:creationId xmlns:a16="http://schemas.microsoft.com/office/drawing/2014/main" id="{08825FC8-0AB0-4264-B2DC-5827F448CFCA}"/>
              </a:ext>
            </a:extLst>
          </p:cNvPr>
          <p:cNvPicPr>
            <a:picLocks noChangeAspect="1"/>
          </p:cNvPicPr>
          <p:nvPr/>
        </p:nvPicPr>
        <p:blipFill>
          <a:blip r:embed="rId2"/>
          <a:stretch>
            <a:fillRect/>
          </a:stretch>
        </p:blipFill>
        <p:spPr>
          <a:xfrm>
            <a:off x="1337445" y="2860062"/>
            <a:ext cx="10144125" cy="2752725"/>
          </a:xfrm>
          <a:prstGeom prst="rect">
            <a:avLst/>
          </a:prstGeom>
        </p:spPr>
      </p:pic>
    </p:spTree>
    <p:extLst>
      <p:ext uri="{BB962C8B-B14F-4D97-AF65-F5344CB8AC3E}">
        <p14:creationId xmlns:p14="http://schemas.microsoft.com/office/powerpoint/2010/main" val="2016562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2C0FD8-F568-441A-AD9A-9CDDC301CB8B}"/>
              </a:ext>
            </a:extLst>
          </p:cNvPr>
          <p:cNvSpPr>
            <a:spLocks noGrp="1"/>
          </p:cNvSpPr>
          <p:nvPr>
            <p:ph type="title"/>
          </p:nvPr>
        </p:nvSpPr>
        <p:spPr/>
        <p:txBody>
          <a:bodyPr/>
          <a:lstStyle/>
          <a:p>
            <a:r>
              <a:rPr lang="en-US" altLang="zh-CN" b="1" dirty="0"/>
              <a:t>CMA-ES </a:t>
            </a:r>
            <a:r>
              <a:rPr lang="zh-CN" altLang="en-US" b="1" dirty="0"/>
              <a:t>算法步骤</a:t>
            </a:r>
            <a:endParaRPr lang="zh-CN" altLang="en-US" dirty="0"/>
          </a:p>
        </p:txBody>
      </p:sp>
      <p:sp>
        <p:nvSpPr>
          <p:cNvPr id="10" name="内容占位符 9">
            <a:extLst>
              <a:ext uri="{FF2B5EF4-FFF2-40B4-BE49-F238E27FC236}">
                <a16:creationId xmlns:a16="http://schemas.microsoft.com/office/drawing/2014/main" id="{8FCE2D86-1DA8-4AAC-A49B-EAAEB3A728EF}"/>
              </a:ext>
            </a:extLst>
          </p:cNvPr>
          <p:cNvSpPr>
            <a:spLocks noGrp="1"/>
          </p:cNvSpPr>
          <p:nvPr>
            <p:ph idx="1"/>
          </p:nvPr>
        </p:nvSpPr>
        <p:spPr/>
        <p:txBody>
          <a:bodyPr/>
          <a:lstStyle/>
          <a:p>
            <a:r>
              <a:rPr lang="zh-CN" altLang="en-US" b="1" dirty="0"/>
              <a:t>分布参数更新</a:t>
            </a:r>
            <a:endParaRPr lang="en-US" altLang="zh-CN" b="1" dirty="0"/>
          </a:p>
          <a:p>
            <a:pPr lvl="1"/>
            <a:r>
              <a:rPr lang="zh-CN" altLang="en-US" b="1" dirty="0"/>
              <a:t>搜索路径</a:t>
            </a:r>
            <a:endParaRPr lang="zh-CN" altLang="en-US" dirty="0"/>
          </a:p>
        </p:txBody>
      </p:sp>
      <p:pic>
        <p:nvPicPr>
          <p:cNvPr id="4" name="图片 3">
            <a:extLst>
              <a:ext uri="{FF2B5EF4-FFF2-40B4-BE49-F238E27FC236}">
                <a16:creationId xmlns:a16="http://schemas.microsoft.com/office/drawing/2014/main" id="{6CED1D43-290D-4C16-8C82-C5AFFE15BB59}"/>
              </a:ext>
            </a:extLst>
          </p:cNvPr>
          <p:cNvPicPr>
            <a:picLocks noChangeAspect="1"/>
          </p:cNvPicPr>
          <p:nvPr/>
        </p:nvPicPr>
        <p:blipFill>
          <a:blip r:embed="rId2"/>
          <a:stretch>
            <a:fillRect/>
          </a:stretch>
        </p:blipFill>
        <p:spPr>
          <a:xfrm>
            <a:off x="-323171" y="2611075"/>
            <a:ext cx="9877425" cy="1304925"/>
          </a:xfrm>
          <a:prstGeom prst="rect">
            <a:avLst/>
          </a:prstGeom>
        </p:spPr>
      </p:pic>
      <p:sp>
        <p:nvSpPr>
          <p:cNvPr id="7" name="矩形 6">
            <a:extLst>
              <a:ext uri="{FF2B5EF4-FFF2-40B4-BE49-F238E27FC236}">
                <a16:creationId xmlns:a16="http://schemas.microsoft.com/office/drawing/2014/main" id="{70B37F8E-8E8A-4666-9E42-BB4BA251F796}"/>
              </a:ext>
            </a:extLst>
          </p:cNvPr>
          <p:cNvSpPr/>
          <p:nvPr/>
        </p:nvSpPr>
        <p:spPr>
          <a:xfrm>
            <a:off x="1368302" y="4232946"/>
            <a:ext cx="8388346" cy="1569660"/>
          </a:xfrm>
          <a:prstGeom prst="rect">
            <a:avLst/>
          </a:prstGeom>
        </p:spPr>
        <p:txBody>
          <a:bodyPr wrap="square">
            <a:spAutoFit/>
          </a:bodyPr>
          <a:lstStyle/>
          <a:p>
            <a:r>
              <a:rPr lang="zh-CN" altLang="en-US" sz="2400" b="1" dirty="0"/>
              <a:t>它描述了分布均值的移动，并且将每次迭代中移动方向做加权平均，使得这些方向中相反的方向分量相互抵消，相同的分量则进行叠加。这类似于神经网络优化中常用的</a:t>
            </a:r>
            <a:r>
              <a:rPr lang="en-US" altLang="zh-CN" sz="2400" b="1" dirty="0"/>
              <a:t>Momentum</a:t>
            </a:r>
            <a:r>
              <a:rPr lang="zh-CN" altLang="en-US" sz="2400" b="1" dirty="0"/>
              <a:t>，加快收敛速度</a:t>
            </a:r>
          </a:p>
        </p:txBody>
      </p:sp>
    </p:spTree>
    <p:extLst>
      <p:ext uri="{BB962C8B-B14F-4D97-AF65-F5344CB8AC3E}">
        <p14:creationId xmlns:p14="http://schemas.microsoft.com/office/powerpoint/2010/main" val="928418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2C0FD8-F568-441A-AD9A-9CDDC301CB8B}"/>
              </a:ext>
            </a:extLst>
          </p:cNvPr>
          <p:cNvSpPr>
            <a:spLocks noGrp="1"/>
          </p:cNvSpPr>
          <p:nvPr>
            <p:ph type="title"/>
          </p:nvPr>
        </p:nvSpPr>
        <p:spPr/>
        <p:txBody>
          <a:bodyPr/>
          <a:lstStyle/>
          <a:p>
            <a:r>
              <a:rPr lang="en-US" altLang="zh-CN" b="1" dirty="0"/>
              <a:t>CMA-ES </a:t>
            </a:r>
            <a:r>
              <a:rPr lang="zh-CN" altLang="en-US" b="1" dirty="0"/>
              <a:t>算法步骤</a:t>
            </a:r>
            <a:endParaRPr lang="zh-CN" altLang="en-US" dirty="0"/>
          </a:p>
        </p:txBody>
      </p:sp>
      <p:sp>
        <p:nvSpPr>
          <p:cNvPr id="10" name="内容占位符 9">
            <a:extLst>
              <a:ext uri="{FF2B5EF4-FFF2-40B4-BE49-F238E27FC236}">
                <a16:creationId xmlns:a16="http://schemas.microsoft.com/office/drawing/2014/main" id="{8FCE2D86-1DA8-4AAC-A49B-EAAEB3A728EF}"/>
              </a:ext>
            </a:extLst>
          </p:cNvPr>
          <p:cNvSpPr>
            <a:spLocks noGrp="1"/>
          </p:cNvSpPr>
          <p:nvPr>
            <p:ph idx="1"/>
          </p:nvPr>
        </p:nvSpPr>
        <p:spPr/>
        <p:txBody>
          <a:bodyPr/>
          <a:lstStyle/>
          <a:p>
            <a:r>
              <a:rPr lang="zh-CN" altLang="en-US" b="1" dirty="0"/>
              <a:t>分布参数更新</a:t>
            </a:r>
            <a:endParaRPr lang="en-US" altLang="zh-CN" b="1" dirty="0"/>
          </a:p>
          <a:p>
            <a:pPr lvl="1"/>
            <a:r>
              <a:rPr lang="zh-CN" altLang="en-US" b="1" dirty="0"/>
              <a:t>协方差矩阵</a:t>
            </a:r>
          </a:p>
        </p:txBody>
      </p:sp>
      <p:sp>
        <p:nvSpPr>
          <p:cNvPr id="7" name="矩形 6">
            <a:extLst>
              <a:ext uri="{FF2B5EF4-FFF2-40B4-BE49-F238E27FC236}">
                <a16:creationId xmlns:a16="http://schemas.microsoft.com/office/drawing/2014/main" id="{70B37F8E-8E8A-4666-9E42-BB4BA251F796}"/>
              </a:ext>
            </a:extLst>
          </p:cNvPr>
          <p:cNvSpPr/>
          <p:nvPr/>
        </p:nvSpPr>
        <p:spPr>
          <a:xfrm>
            <a:off x="964473" y="5147574"/>
            <a:ext cx="10515599" cy="424732"/>
          </a:xfrm>
          <a:prstGeom prst="rect">
            <a:avLst/>
          </a:prstGeom>
        </p:spPr>
        <p:txBody>
          <a:bodyPr wrap="square">
            <a:spAutoFit/>
          </a:bodyPr>
          <a:lstStyle/>
          <a:p>
            <a:pPr lvl="1">
              <a:lnSpc>
                <a:spcPct val="90000"/>
              </a:lnSpc>
              <a:spcBef>
                <a:spcPts val="500"/>
              </a:spcBef>
            </a:pPr>
            <a:r>
              <a:rPr lang="zh-CN" altLang="en-US" sz="2400" b="1" dirty="0"/>
              <a:t>更新原理是增大沿成功搜索方向的方差，即增大沿这些方向采样的概率</a:t>
            </a:r>
          </a:p>
        </p:txBody>
      </p:sp>
      <p:pic>
        <p:nvPicPr>
          <p:cNvPr id="3" name="图片 2">
            <a:extLst>
              <a:ext uri="{FF2B5EF4-FFF2-40B4-BE49-F238E27FC236}">
                <a16:creationId xmlns:a16="http://schemas.microsoft.com/office/drawing/2014/main" id="{C90D7C50-5955-4346-BB03-902B5E4CC000}"/>
              </a:ext>
            </a:extLst>
          </p:cNvPr>
          <p:cNvPicPr>
            <a:picLocks noChangeAspect="1"/>
          </p:cNvPicPr>
          <p:nvPr/>
        </p:nvPicPr>
        <p:blipFill>
          <a:blip r:embed="rId2"/>
          <a:stretch>
            <a:fillRect/>
          </a:stretch>
        </p:blipFill>
        <p:spPr>
          <a:xfrm>
            <a:off x="1452154" y="2713128"/>
            <a:ext cx="10210800" cy="1971675"/>
          </a:xfrm>
          <a:prstGeom prst="rect">
            <a:avLst/>
          </a:prstGeom>
        </p:spPr>
      </p:pic>
    </p:spTree>
    <p:extLst>
      <p:ext uri="{BB962C8B-B14F-4D97-AF65-F5344CB8AC3E}">
        <p14:creationId xmlns:p14="http://schemas.microsoft.com/office/powerpoint/2010/main" val="3773384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2C0FD8-F568-441A-AD9A-9CDDC301CB8B}"/>
              </a:ext>
            </a:extLst>
          </p:cNvPr>
          <p:cNvSpPr>
            <a:spLocks noGrp="1"/>
          </p:cNvSpPr>
          <p:nvPr>
            <p:ph type="title"/>
          </p:nvPr>
        </p:nvSpPr>
        <p:spPr/>
        <p:txBody>
          <a:bodyPr/>
          <a:lstStyle/>
          <a:p>
            <a:r>
              <a:rPr lang="en-US" altLang="zh-CN" b="1" dirty="0"/>
              <a:t>CMA-ES </a:t>
            </a:r>
            <a:r>
              <a:rPr lang="zh-CN" altLang="en-US" b="1" dirty="0"/>
              <a:t>算法步骤</a:t>
            </a:r>
            <a:endParaRPr lang="zh-CN" altLang="en-US" dirty="0"/>
          </a:p>
        </p:txBody>
      </p:sp>
      <p:sp>
        <p:nvSpPr>
          <p:cNvPr id="10" name="内容占位符 9">
            <a:extLst>
              <a:ext uri="{FF2B5EF4-FFF2-40B4-BE49-F238E27FC236}">
                <a16:creationId xmlns:a16="http://schemas.microsoft.com/office/drawing/2014/main" id="{8FCE2D86-1DA8-4AAC-A49B-EAAEB3A728EF}"/>
              </a:ext>
            </a:extLst>
          </p:cNvPr>
          <p:cNvSpPr>
            <a:spLocks noGrp="1"/>
          </p:cNvSpPr>
          <p:nvPr>
            <p:ph idx="1"/>
          </p:nvPr>
        </p:nvSpPr>
        <p:spPr/>
        <p:txBody>
          <a:bodyPr/>
          <a:lstStyle/>
          <a:p>
            <a:r>
              <a:rPr lang="zh-CN" altLang="en-US" b="1" dirty="0"/>
              <a:t>分布参数更新</a:t>
            </a:r>
            <a:endParaRPr lang="en-US" altLang="zh-CN" b="1" dirty="0"/>
          </a:p>
          <a:p>
            <a:pPr lvl="1"/>
            <a:r>
              <a:rPr lang="zh-CN" altLang="en-US" b="1" dirty="0"/>
              <a:t>步长更新</a:t>
            </a:r>
          </a:p>
        </p:txBody>
      </p:sp>
      <p:pic>
        <p:nvPicPr>
          <p:cNvPr id="4" name="图片 3">
            <a:extLst>
              <a:ext uri="{FF2B5EF4-FFF2-40B4-BE49-F238E27FC236}">
                <a16:creationId xmlns:a16="http://schemas.microsoft.com/office/drawing/2014/main" id="{DD7EFBCF-FACE-4934-9408-DF41097EBD4B}"/>
              </a:ext>
            </a:extLst>
          </p:cNvPr>
          <p:cNvPicPr>
            <a:picLocks noChangeAspect="1"/>
          </p:cNvPicPr>
          <p:nvPr/>
        </p:nvPicPr>
        <p:blipFill>
          <a:blip r:embed="rId2"/>
          <a:stretch>
            <a:fillRect/>
          </a:stretch>
        </p:blipFill>
        <p:spPr>
          <a:xfrm>
            <a:off x="1003527" y="3204617"/>
            <a:ext cx="10620375" cy="2085975"/>
          </a:xfrm>
          <a:prstGeom prst="rect">
            <a:avLst/>
          </a:prstGeom>
        </p:spPr>
      </p:pic>
    </p:spTree>
    <p:extLst>
      <p:ext uri="{BB962C8B-B14F-4D97-AF65-F5344CB8AC3E}">
        <p14:creationId xmlns:p14="http://schemas.microsoft.com/office/powerpoint/2010/main" val="1802649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2C0FD8-F568-441A-AD9A-9CDDC301CB8B}"/>
              </a:ext>
            </a:extLst>
          </p:cNvPr>
          <p:cNvSpPr>
            <a:spLocks noGrp="1"/>
          </p:cNvSpPr>
          <p:nvPr>
            <p:ph type="title"/>
          </p:nvPr>
        </p:nvSpPr>
        <p:spPr/>
        <p:txBody>
          <a:bodyPr/>
          <a:lstStyle/>
          <a:p>
            <a:r>
              <a:rPr lang="en-US" altLang="zh-CN" b="1" dirty="0"/>
              <a:t>CMA-ES </a:t>
            </a:r>
            <a:r>
              <a:rPr lang="zh-CN" altLang="en-US" b="1" dirty="0"/>
              <a:t>搜索过程</a:t>
            </a:r>
            <a:endParaRPr lang="zh-CN" altLang="en-US" dirty="0"/>
          </a:p>
        </p:txBody>
      </p:sp>
      <p:pic>
        <p:nvPicPr>
          <p:cNvPr id="5" name="内容占位符 4">
            <a:extLst>
              <a:ext uri="{FF2B5EF4-FFF2-40B4-BE49-F238E27FC236}">
                <a16:creationId xmlns:a16="http://schemas.microsoft.com/office/drawing/2014/main" id="{B4F9E9C2-84C0-417D-BC63-EFDCA2058C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2190" y="1340180"/>
            <a:ext cx="8047619" cy="5331547"/>
          </a:xfrm>
        </p:spPr>
      </p:pic>
    </p:spTree>
    <p:extLst>
      <p:ext uri="{BB962C8B-B14F-4D97-AF65-F5344CB8AC3E}">
        <p14:creationId xmlns:p14="http://schemas.microsoft.com/office/powerpoint/2010/main" val="224845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2C0FD8-F568-441A-AD9A-9CDDC301CB8B}"/>
              </a:ext>
            </a:extLst>
          </p:cNvPr>
          <p:cNvSpPr>
            <a:spLocks noGrp="1"/>
          </p:cNvSpPr>
          <p:nvPr>
            <p:ph type="title"/>
          </p:nvPr>
        </p:nvSpPr>
        <p:spPr/>
        <p:txBody>
          <a:bodyPr/>
          <a:lstStyle/>
          <a:p>
            <a:r>
              <a:rPr lang="en-US" altLang="zh-CN" b="1" dirty="0"/>
              <a:t>CMA-ES </a:t>
            </a:r>
            <a:r>
              <a:rPr lang="zh-CN" altLang="en-US" b="1" dirty="0"/>
              <a:t>算法的基本特点：</a:t>
            </a:r>
            <a:endParaRPr lang="zh-CN" altLang="en-US" dirty="0"/>
          </a:p>
        </p:txBody>
      </p:sp>
      <p:sp>
        <p:nvSpPr>
          <p:cNvPr id="8" name="内容占位符 7">
            <a:extLst>
              <a:ext uri="{FF2B5EF4-FFF2-40B4-BE49-F238E27FC236}">
                <a16:creationId xmlns:a16="http://schemas.microsoft.com/office/drawing/2014/main" id="{1D4D01AD-FE80-41C9-99DC-4632FD1AC8CE}"/>
              </a:ext>
            </a:extLst>
          </p:cNvPr>
          <p:cNvSpPr>
            <a:spLocks noGrp="1"/>
          </p:cNvSpPr>
          <p:nvPr>
            <p:ph idx="1"/>
          </p:nvPr>
        </p:nvSpPr>
        <p:spPr/>
        <p:txBody>
          <a:bodyPr/>
          <a:lstStyle/>
          <a:p>
            <a:r>
              <a:rPr lang="zh-CN" altLang="en-US" dirty="0"/>
              <a:t>无梯度优化，不使用梯度信息</a:t>
            </a:r>
            <a:endParaRPr lang="en-US" altLang="zh-CN" dirty="0"/>
          </a:p>
          <a:p>
            <a:endParaRPr lang="en-US" altLang="zh-CN" dirty="0"/>
          </a:p>
          <a:p>
            <a:r>
              <a:rPr lang="zh-CN" altLang="en-US" dirty="0"/>
              <a:t>局部搜索中无梯度算法通常比梯度算法慢</a:t>
            </a:r>
            <a:endParaRPr lang="en-US" altLang="zh-CN" dirty="0"/>
          </a:p>
          <a:p>
            <a:endParaRPr lang="en-US" altLang="zh-CN" dirty="0"/>
          </a:p>
          <a:p>
            <a:r>
              <a:rPr lang="zh-CN" altLang="en-US" dirty="0"/>
              <a:t>在复杂优化问题</a:t>
            </a:r>
            <a:r>
              <a:rPr lang="en-US" altLang="zh-CN" dirty="0"/>
              <a:t>non-separable, ill-conditioned, or rugged/multi-modal </a:t>
            </a:r>
            <a:r>
              <a:rPr lang="zh-CN" altLang="en-US" dirty="0"/>
              <a:t>上表现良好</a:t>
            </a:r>
          </a:p>
        </p:txBody>
      </p:sp>
    </p:spTree>
    <p:extLst>
      <p:ext uri="{BB962C8B-B14F-4D97-AF65-F5344CB8AC3E}">
        <p14:creationId xmlns:p14="http://schemas.microsoft.com/office/powerpoint/2010/main" val="1173802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46E817-3E47-460A-BA70-4321D333F07D}"/>
              </a:ext>
            </a:extLst>
          </p:cNvPr>
          <p:cNvSpPr>
            <a:spLocks noGrp="1"/>
          </p:cNvSpPr>
          <p:nvPr>
            <p:ph type="title"/>
          </p:nvPr>
        </p:nvSpPr>
        <p:spPr/>
        <p:txBody>
          <a:bodyPr/>
          <a:lstStyle/>
          <a:p>
            <a:r>
              <a:rPr lang="zh-CN" altLang="en-US" dirty="0"/>
              <a:t>参考文献</a:t>
            </a:r>
          </a:p>
        </p:txBody>
      </p:sp>
      <p:sp>
        <p:nvSpPr>
          <p:cNvPr id="3" name="内容占位符 2">
            <a:extLst>
              <a:ext uri="{FF2B5EF4-FFF2-40B4-BE49-F238E27FC236}">
                <a16:creationId xmlns:a16="http://schemas.microsoft.com/office/drawing/2014/main" id="{BC595C7C-F70B-4F3B-9952-CD8B37B3772A}"/>
              </a:ext>
            </a:extLst>
          </p:cNvPr>
          <p:cNvSpPr>
            <a:spLocks noGrp="1"/>
          </p:cNvSpPr>
          <p:nvPr>
            <p:ph idx="1"/>
          </p:nvPr>
        </p:nvSpPr>
        <p:spPr>
          <a:xfrm>
            <a:off x="838199" y="1825624"/>
            <a:ext cx="10691949" cy="4488089"/>
          </a:xfrm>
        </p:spPr>
        <p:txBody>
          <a:bodyPr>
            <a:normAutofit/>
          </a:bodyPr>
          <a:lstStyle/>
          <a:p>
            <a:r>
              <a:rPr lang="en-US" altLang="zh-CN" dirty="0"/>
              <a:t>Back, Thomas , F. Hoffmeister , and H. P. </a:t>
            </a:r>
            <a:r>
              <a:rPr lang="en-US" altLang="zh-CN" dirty="0" err="1"/>
              <a:t>Schwefel</a:t>
            </a:r>
            <a:r>
              <a:rPr lang="en-US" altLang="zh-CN" dirty="0"/>
              <a:t> . "A Survey of Evolution Strategies." International Conference on Genetic Algorithms 1991.</a:t>
            </a:r>
          </a:p>
          <a:p>
            <a:r>
              <a:rPr lang="en-US" altLang="zh-CN" dirty="0"/>
              <a:t>Hansen N . The CMA Evolution Strategy: A Tutorial[J]. 2005.</a:t>
            </a:r>
          </a:p>
          <a:p>
            <a:r>
              <a:rPr lang="en-US" altLang="zh-CN" dirty="0"/>
              <a:t>Beyer H G . The theory of evolution strategies[M].</a:t>
            </a:r>
          </a:p>
          <a:p>
            <a:r>
              <a:rPr lang="en-US" altLang="zh-CN" dirty="0"/>
              <a:t>Auger A , Hansen N . Theory of evolution strategies: a new perspective[M]// Theory Of Randomized Search </a:t>
            </a:r>
            <a:r>
              <a:rPr lang="en-US" altLang="zh-CN" dirty="0" err="1"/>
              <a:t>Heuristics:Foundations</a:t>
            </a:r>
            <a:r>
              <a:rPr lang="en-US" altLang="zh-CN" dirty="0"/>
              <a:t> and Recent Developments. 2012.</a:t>
            </a:r>
            <a:br>
              <a:rPr lang="en-US" altLang="zh-CN" dirty="0"/>
            </a:br>
            <a:endParaRPr lang="en-US" altLang="zh-CN" dirty="0"/>
          </a:p>
          <a:p>
            <a:endParaRPr lang="en-US" altLang="zh-CN" dirty="0"/>
          </a:p>
        </p:txBody>
      </p:sp>
    </p:spTree>
    <p:extLst>
      <p:ext uri="{BB962C8B-B14F-4D97-AF65-F5344CB8AC3E}">
        <p14:creationId xmlns:p14="http://schemas.microsoft.com/office/powerpoint/2010/main" val="25365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91372F-6811-4F72-8F8C-48BCCEBA9066}"/>
              </a:ext>
            </a:extLst>
          </p:cNvPr>
          <p:cNvSpPr>
            <a:spLocks noGrp="1"/>
          </p:cNvSpPr>
          <p:nvPr>
            <p:ph type="title"/>
          </p:nvPr>
        </p:nvSpPr>
        <p:spPr/>
        <p:txBody>
          <a:bodyPr/>
          <a:lstStyle/>
          <a:p>
            <a:r>
              <a:rPr lang="zh-CN" altLang="en-US" dirty="0"/>
              <a:t>演化策略</a:t>
            </a:r>
          </a:p>
        </p:txBody>
      </p:sp>
      <p:sp>
        <p:nvSpPr>
          <p:cNvPr id="3" name="内容占位符 2">
            <a:extLst>
              <a:ext uri="{FF2B5EF4-FFF2-40B4-BE49-F238E27FC236}">
                <a16:creationId xmlns:a16="http://schemas.microsoft.com/office/drawing/2014/main" id="{189AF653-67E2-489D-B248-954C1A43A75A}"/>
              </a:ext>
            </a:extLst>
          </p:cNvPr>
          <p:cNvSpPr>
            <a:spLocks noGrp="1"/>
          </p:cNvSpPr>
          <p:nvPr>
            <p:ph idx="1"/>
          </p:nvPr>
        </p:nvSpPr>
        <p:spPr/>
        <p:txBody>
          <a:bodyPr/>
          <a:lstStyle/>
          <a:p>
            <a:r>
              <a:rPr lang="zh-CN" altLang="en-US" dirty="0"/>
              <a:t>演化策略</a:t>
            </a:r>
            <a:r>
              <a:rPr lang="en-US" altLang="zh-CN" dirty="0"/>
              <a:t>(Evolutionary Strategy ,ES) </a:t>
            </a:r>
            <a:r>
              <a:rPr lang="zh-CN" altLang="en-US" dirty="0"/>
              <a:t>是最古老的演化算法之一，而且非常有效。它与遗传算法类似，但是它用实值参数代替二进制串</a:t>
            </a:r>
            <a:r>
              <a:rPr lang="en-US" altLang="zh-CN" dirty="0"/>
              <a:t>,</a:t>
            </a:r>
            <a:r>
              <a:rPr lang="zh-CN" altLang="en-US" dirty="0"/>
              <a:t>演化策略是</a:t>
            </a:r>
            <a:r>
              <a:rPr lang="en-US" altLang="zh-CN" dirty="0"/>
              <a:t>20</a:t>
            </a:r>
            <a:r>
              <a:rPr lang="zh-CN" altLang="en-US" dirty="0"/>
              <a:t>世纪</a:t>
            </a:r>
            <a:r>
              <a:rPr lang="en-US" altLang="zh-CN" dirty="0"/>
              <a:t>60</a:t>
            </a:r>
            <a:r>
              <a:rPr lang="zh-CN" altLang="en-US" dirty="0"/>
              <a:t>年代由柏林工业大学的</a:t>
            </a:r>
            <a:r>
              <a:rPr lang="en-US" altLang="zh-CN" dirty="0" err="1"/>
              <a:t>Rechenberg</a:t>
            </a:r>
            <a:r>
              <a:rPr lang="zh-CN" altLang="en-US" dirty="0"/>
              <a:t>和</a:t>
            </a:r>
            <a:r>
              <a:rPr lang="en-US" altLang="zh-CN" dirty="0" err="1"/>
              <a:t>Schwefel</a:t>
            </a:r>
            <a:r>
              <a:rPr lang="zh-CN" altLang="en-US" dirty="0"/>
              <a:t>提出来的（和遗传算法同时代提出）。</a:t>
            </a:r>
            <a:endParaRPr lang="en-US" altLang="zh-CN" dirty="0"/>
          </a:p>
          <a:p>
            <a:endParaRPr lang="en-US" altLang="zh-CN" dirty="0"/>
          </a:p>
          <a:p>
            <a:r>
              <a:rPr lang="zh-CN" altLang="en-US" dirty="0"/>
              <a:t>演化策略的设计之初是想用来解决流体力学问题，后来发展成为一种模仿生物进化的</a:t>
            </a:r>
            <a:r>
              <a:rPr lang="zh-CN" altLang="en-US" b="1" dirty="0"/>
              <a:t>求解参数优化问题的方法。</a:t>
            </a:r>
            <a:r>
              <a:rPr lang="zh-CN" altLang="en-US" dirty="0"/>
              <a:t>它总遵循</a:t>
            </a:r>
            <a:r>
              <a:rPr lang="zh-CN" altLang="en-US" b="1" dirty="0"/>
              <a:t>零均值、某一方差</a:t>
            </a:r>
            <a:r>
              <a:rPr lang="zh-CN" altLang="en-US" dirty="0"/>
              <a:t>的高斯分布的变化产生新的个体，然后保留好的个体。</a:t>
            </a:r>
          </a:p>
        </p:txBody>
      </p:sp>
    </p:spTree>
    <p:extLst>
      <p:ext uri="{BB962C8B-B14F-4D97-AF65-F5344CB8AC3E}">
        <p14:creationId xmlns:p14="http://schemas.microsoft.com/office/powerpoint/2010/main" val="1141235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91372F-6811-4F72-8F8C-48BCCEBA9066}"/>
              </a:ext>
            </a:extLst>
          </p:cNvPr>
          <p:cNvSpPr>
            <a:spLocks noGrp="1"/>
          </p:cNvSpPr>
          <p:nvPr>
            <p:ph type="title"/>
          </p:nvPr>
        </p:nvSpPr>
        <p:spPr/>
        <p:txBody>
          <a:bodyPr/>
          <a:lstStyle/>
          <a:p>
            <a:r>
              <a:rPr lang="zh-CN" altLang="en-US" dirty="0"/>
              <a:t>演化策略的过程</a:t>
            </a:r>
          </a:p>
        </p:txBody>
      </p:sp>
      <p:sp>
        <p:nvSpPr>
          <p:cNvPr id="3" name="内容占位符 2">
            <a:extLst>
              <a:ext uri="{FF2B5EF4-FFF2-40B4-BE49-F238E27FC236}">
                <a16:creationId xmlns:a16="http://schemas.microsoft.com/office/drawing/2014/main" id="{189AF653-67E2-489D-B248-954C1A43A75A}"/>
              </a:ext>
            </a:extLst>
          </p:cNvPr>
          <p:cNvSpPr>
            <a:spLocks noGrp="1"/>
          </p:cNvSpPr>
          <p:nvPr>
            <p:ph idx="1"/>
          </p:nvPr>
        </p:nvSpPr>
        <p:spPr>
          <a:xfrm>
            <a:off x="838200" y="1616619"/>
            <a:ext cx="10515600" cy="4351338"/>
          </a:xfrm>
        </p:spPr>
        <p:txBody>
          <a:bodyPr>
            <a:normAutofit/>
          </a:bodyPr>
          <a:lstStyle/>
          <a:p>
            <a:r>
              <a:rPr lang="zh-CN" altLang="en-US" sz="2600" dirty="0"/>
              <a:t>问题为寻找实值</a:t>
            </a:r>
            <a:r>
              <a:rPr lang="en-US" altLang="zh-CN" sz="2600" dirty="0"/>
              <a:t>n</a:t>
            </a:r>
            <a:r>
              <a:rPr lang="zh-CN" altLang="en-US" sz="2600" dirty="0"/>
              <a:t>维矢量</a:t>
            </a:r>
            <a:r>
              <a:rPr lang="en-US" altLang="zh-CN" sz="2600" dirty="0"/>
              <a:t>x</a:t>
            </a:r>
            <a:r>
              <a:rPr lang="zh-CN" altLang="en-US" sz="2600" dirty="0"/>
              <a:t>，使得函数</a:t>
            </a:r>
            <a:r>
              <a:rPr lang="en-US" altLang="zh-CN" sz="2600" dirty="0"/>
              <a:t>F(x)</a:t>
            </a:r>
            <a:r>
              <a:rPr lang="zh-CN" altLang="en-US" sz="2600" dirty="0"/>
              <a:t>取极值（</a:t>
            </a:r>
            <a:r>
              <a:rPr lang="zh-CN" altLang="en-US" sz="2600" b="1" dirty="0"/>
              <a:t>确定问题</a:t>
            </a:r>
            <a:r>
              <a:rPr lang="zh-CN" altLang="en-US" sz="2600" dirty="0"/>
              <a:t>）</a:t>
            </a:r>
            <a:endParaRPr lang="en-US" altLang="zh-CN" sz="2600" dirty="0"/>
          </a:p>
          <a:p>
            <a:r>
              <a:rPr lang="zh-CN" altLang="en-US" sz="2600" dirty="0"/>
              <a:t>初始化：从各维的可行范围内随机选取亲本</a:t>
            </a:r>
            <a:r>
              <a:rPr lang="en-US" altLang="zh-CN" sz="2600" dirty="0"/>
              <a:t>xi</a:t>
            </a:r>
            <a:r>
              <a:rPr lang="zh-CN" altLang="en-US" sz="2600" dirty="0"/>
              <a:t>，</a:t>
            </a:r>
            <a:r>
              <a:rPr lang="en-US" altLang="zh-CN" sz="2600" dirty="0" err="1"/>
              <a:t>i</a:t>
            </a:r>
            <a:r>
              <a:rPr lang="zh-CN" altLang="en-US" sz="2600" dirty="0"/>
              <a:t>＝</a:t>
            </a:r>
            <a:r>
              <a:rPr lang="en-US" altLang="zh-CN" sz="2600" dirty="0"/>
              <a:t>1</a:t>
            </a:r>
            <a:r>
              <a:rPr lang="zh-CN" altLang="en-US" sz="2600" dirty="0"/>
              <a:t>，</a:t>
            </a:r>
            <a:r>
              <a:rPr lang="en-US" altLang="zh-CN" sz="2600" dirty="0"/>
              <a:t>…</a:t>
            </a:r>
            <a:r>
              <a:rPr lang="zh-CN" altLang="en-US" sz="2600" dirty="0"/>
              <a:t>，</a:t>
            </a:r>
            <a:r>
              <a:rPr lang="en-US" altLang="zh-CN" sz="2600" dirty="0"/>
              <a:t>p</a:t>
            </a:r>
            <a:r>
              <a:rPr lang="zh-CN" altLang="en-US" sz="2600" dirty="0"/>
              <a:t>的初始值。初始试验的分布一般是均匀分布。（</a:t>
            </a:r>
            <a:r>
              <a:rPr lang="zh-CN" altLang="en-US" sz="2600" b="1" dirty="0"/>
              <a:t>初始化种群</a:t>
            </a:r>
            <a:r>
              <a:rPr lang="zh-CN" altLang="en-US" sz="2600" dirty="0"/>
              <a:t>）</a:t>
            </a:r>
          </a:p>
          <a:p>
            <a:r>
              <a:rPr lang="zh-CN" altLang="en-US" sz="2600" dirty="0"/>
              <a:t>进化：对两个个体进行</a:t>
            </a:r>
            <a:r>
              <a:rPr lang="zh-CN" altLang="en-US" sz="2600" b="1" dirty="0"/>
              <a:t>交叉重组</a:t>
            </a:r>
            <a:r>
              <a:rPr lang="zh-CN" altLang="en-US" sz="2600" dirty="0"/>
              <a:t>；通过对于</a:t>
            </a:r>
            <a:r>
              <a:rPr lang="en-US" altLang="zh-CN" sz="2600" dirty="0"/>
              <a:t>x</a:t>
            </a:r>
            <a:r>
              <a:rPr lang="zh-CN" altLang="en-US" sz="2600" dirty="0"/>
              <a:t>的每个分量</a:t>
            </a:r>
            <a:r>
              <a:rPr lang="zh-CN" altLang="en-US" sz="2600" b="1" dirty="0"/>
              <a:t>增加零均值和预先选定的标准差的高斯随机变量</a:t>
            </a:r>
            <a:r>
              <a:rPr lang="zh-CN" altLang="en-US" sz="2600" dirty="0"/>
              <a:t>，从每个亲本</a:t>
            </a:r>
            <a:r>
              <a:rPr lang="en-US" altLang="zh-CN" sz="2600" dirty="0"/>
              <a:t>xi</a:t>
            </a:r>
            <a:r>
              <a:rPr lang="zh-CN" altLang="en-US" sz="2600" dirty="0"/>
              <a:t>产生子代</a:t>
            </a:r>
            <a:r>
              <a:rPr lang="en-US" altLang="zh-CN" sz="2600" dirty="0" err="1"/>
              <a:t>x’i</a:t>
            </a:r>
            <a:r>
              <a:rPr lang="zh-CN" altLang="en-US" sz="2600" dirty="0"/>
              <a:t>。（</a:t>
            </a:r>
            <a:r>
              <a:rPr lang="zh-CN" altLang="en-US" sz="2600" b="1" dirty="0"/>
              <a:t>交叉、变异</a:t>
            </a:r>
            <a:r>
              <a:rPr lang="zh-CN" altLang="en-US" sz="2600" dirty="0"/>
              <a:t>）</a:t>
            </a:r>
          </a:p>
          <a:p>
            <a:r>
              <a:rPr lang="zh-CN" altLang="en-US" sz="2600" dirty="0"/>
              <a:t>选择：通过将误差</a:t>
            </a:r>
            <a:r>
              <a:rPr lang="en-US" altLang="zh-CN" sz="2600" dirty="0"/>
              <a:t>F(xi)</a:t>
            </a:r>
            <a:r>
              <a:rPr lang="zh-CN" altLang="en-US" sz="2600" dirty="0"/>
              <a:t>和</a:t>
            </a:r>
            <a:r>
              <a:rPr lang="en-US" altLang="zh-CN" sz="2600" dirty="0"/>
              <a:t>F(</a:t>
            </a:r>
            <a:r>
              <a:rPr lang="en-US" altLang="zh-CN" sz="2600" dirty="0" err="1"/>
              <a:t>x’i</a:t>
            </a:r>
            <a:r>
              <a:rPr lang="en-US" altLang="zh-CN" sz="2600" dirty="0"/>
              <a:t>)</a:t>
            </a:r>
            <a:r>
              <a:rPr lang="zh-CN" altLang="en-US" sz="2600" dirty="0"/>
              <a:t>，</a:t>
            </a:r>
            <a:r>
              <a:rPr lang="en-US" altLang="zh-CN" sz="2600" dirty="0" err="1"/>
              <a:t>i</a:t>
            </a:r>
            <a:r>
              <a:rPr lang="zh-CN" altLang="en-US" sz="2600" dirty="0"/>
              <a:t>＝</a:t>
            </a:r>
            <a:r>
              <a:rPr lang="en-US" altLang="zh-CN" sz="2600" dirty="0"/>
              <a:t>1</a:t>
            </a:r>
            <a:r>
              <a:rPr lang="zh-CN" altLang="en-US" sz="2600" dirty="0"/>
              <a:t>，</a:t>
            </a:r>
            <a:r>
              <a:rPr lang="en-US" altLang="zh-CN" sz="2600" dirty="0"/>
              <a:t>…</a:t>
            </a:r>
            <a:r>
              <a:rPr lang="zh-CN" altLang="en-US" sz="2600" dirty="0"/>
              <a:t>，</a:t>
            </a:r>
            <a:r>
              <a:rPr lang="en-US" altLang="zh-CN" sz="2600" dirty="0"/>
              <a:t>p </a:t>
            </a:r>
            <a:r>
              <a:rPr lang="zh-CN" altLang="en-US" sz="2600" b="1" dirty="0"/>
              <a:t>进行排序</a:t>
            </a:r>
            <a:r>
              <a:rPr lang="zh-CN" altLang="en-US" sz="2600" dirty="0"/>
              <a:t>，选择并决定哪些矢量保留。具有最小误差的</a:t>
            </a:r>
            <a:r>
              <a:rPr lang="en-US" altLang="zh-CN" sz="2600" dirty="0"/>
              <a:t>p</a:t>
            </a:r>
            <a:r>
              <a:rPr lang="zh-CN" altLang="en-US" sz="2600" dirty="0"/>
              <a:t>个矢量变成下一代的新亲本。（</a:t>
            </a:r>
            <a:r>
              <a:rPr lang="zh-CN" altLang="en-US" sz="2600" b="1" dirty="0"/>
              <a:t>把父亲和儿子放在一起用适应度排序，保留好的</a:t>
            </a:r>
            <a:r>
              <a:rPr lang="zh-CN" altLang="en-US" sz="2600" dirty="0"/>
              <a:t>）。</a:t>
            </a:r>
          </a:p>
          <a:p>
            <a:r>
              <a:rPr lang="zh-CN" altLang="en-US" sz="2600" dirty="0"/>
              <a:t>重复进化和选择直到达到收敛</a:t>
            </a:r>
          </a:p>
          <a:p>
            <a:endParaRPr lang="zh-CN" altLang="en-US" dirty="0"/>
          </a:p>
          <a:p>
            <a:endParaRPr lang="zh-CN" altLang="en-US" dirty="0"/>
          </a:p>
        </p:txBody>
      </p:sp>
    </p:spTree>
    <p:extLst>
      <p:ext uri="{BB962C8B-B14F-4D97-AF65-F5344CB8AC3E}">
        <p14:creationId xmlns:p14="http://schemas.microsoft.com/office/powerpoint/2010/main" val="3648913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91372F-6811-4F72-8F8C-48BCCEBA9066}"/>
              </a:ext>
            </a:extLst>
          </p:cNvPr>
          <p:cNvSpPr>
            <a:spLocks noGrp="1"/>
          </p:cNvSpPr>
          <p:nvPr>
            <p:ph type="title"/>
          </p:nvPr>
        </p:nvSpPr>
        <p:spPr/>
        <p:txBody>
          <a:bodyPr/>
          <a:lstStyle/>
          <a:p>
            <a:r>
              <a:rPr lang="zh-CN" altLang="en-US" dirty="0"/>
              <a:t>演化策略的关键步骤</a:t>
            </a:r>
          </a:p>
        </p:txBody>
      </p:sp>
      <p:sp>
        <p:nvSpPr>
          <p:cNvPr id="3" name="内容占位符 2">
            <a:extLst>
              <a:ext uri="{FF2B5EF4-FFF2-40B4-BE49-F238E27FC236}">
                <a16:creationId xmlns:a16="http://schemas.microsoft.com/office/drawing/2014/main" id="{189AF653-67E2-489D-B248-954C1A43A75A}"/>
              </a:ext>
            </a:extLst>
          </p:cNvPr>
          <p:cNvSpPr>
            <a:spLocks noGrp="1"/>
          </p:cNvSpPr>
          <p:nvPr>
            <p:ph idx="1"/>
          </p:nvPr>
        </p:nvSpPr>
        <p:spPr>
          <a:xfrm>
            <a:off x="838200" y="1616619"/>
            <a:ext cx="10515600" cy="5141232"/>
          </a:xfrm>
        </p:spPr>
        <p:txBody>
          <a:bodyPr>
            <a:normAutofit/>
          </a:bodyPr>
          <a:lstStyle/>
          <a:p>
            <a:pPr marL="0" indent="0">
              <a:buNone/>
            </a:pPr>
            <a:r>
              <a:rPr lang="zh-CN" altLang="en-US" b="1" dirty="0"/>
              <a:t>（</a:t>
            </a:r>
            <a:r>
              <a:rPr lang="en-US" altLang="zh-CN" b="1" dirty="0"/>
              <a:t>1</a:t>
            </a:r>
            <a:r>
              <a:rPr lang="zh-CN" altLang="en-US" b="1" dirty="0"/>
              <a:t>）交叉：</a:t>
            </a:r>
            <a:r>
              <a:rPr lang="zh-CN" altLang="en-US" dirty="0"/>
              <a:t>和遗传算法一样，交叉就是交换两个个体的基因，主要有三种方式：</a:t>
            </a:r>
            <a:endParaRPr lang="en-US" altLang="zh-CN" dirty="0"/>
          </a:p>
          <a:p>
            <a:pPr lvl="1"/>
            <a:r>
              <a:rPr lang="zh-CN" altLang="en-US" b="1" dirty="0"/>
              <a:t>离散重组</a:t>
            </a:r>
            <a:r>
              <a:rPr lang="zh-CN" altLang="en-US" dirty="0"/>
              <a:t>。先随机选择两个父代个体，然后将</a:t>
            </a:r>
            <a:r>
              <a:rPr lang="zh-CN" altLang="en-US" b="1" dirty="0"/>
              <a:t>其分量进行随机交换</a:t>
            </a:r>
            <a:r>
              <a:rPr lang="zh-CN" altLang="en-US" dirty="0"/>
              <a:t>，构成子代新个体的各个分量。</a:t>
            </a:r>
            <a:endParaRPr lang="en-US" altLang="zh-CN" dirty="0"/>
          </a:p>
          <a:p>
            <a:pPr lvl="1"/>
            <a:endParaRPr lang="zh-CN" altLang="en-US" dirty="0"/>
          </a:p>
          <a:p>
            <a:pPr lvl="1"/>
            <a:r>
              <a:rPr lang="zh-CN" altLang="en-US" b="1" dirty="0"/>
              <a:t>中值重组</a:t>
            </a:r>
            <a:r>
              <a:rPr lang="zh-CN" altLang="en-US" dirty="0"/>
              <a:t>。这种重组方式也是先随机选择两个父代个体，然后将父代个体</a:t>
            </a:r>
            <a:r>
              <a:rPr lang="zh-CN" altLang="en-US" b="1" dirty="0"/>
              <a:t>各分量的平均值</a:t>
            </a:r>
            <a:r>
              <a:rPr lang="zh-CN" altLang="en-US" dirty="0"/>
              <a:t>作为子代新个体的分量。</a:t>
            </a:r>
            <a:endParaRPr lang="en-US" altLang="zh-CN" dirty="0"/>
          </a:p>
          <a:p>
            <a:pPr lvl="1"/>
            <a:endParaRPr lang="en-US" altLang="zh-CN" dirty="0"/>
          </a:p>
          <a:p>
            <a:pPr lvl="1"/>
            <a:r>
              <a:rPr lang="zh-CN" altLang="en-US" b="1" dirty="0"/>
              <a:t>混杂重组</a:t>
            </a:r>
            <a:r>
              <a:rPr lang="zh-CN" altLang="en-US" dirty="0"/>
              <a:t>。这种重组方式的特点在于父代个体的选择上。混杂重组时先随机选择一个固定的父代个体，然后针对子代个体每个分量再从父代群体中随机选择第二个父代个体。也就是说，第二个父代个体是经常变化的。至于父代两个个体的组合方式，既可以采用离散方式，也可以来用中值方式，甚至可以把中值重组中的</a:t>
            </a:r>
            <a:r>
              <a:rPr lang="en-US" altLang="zh-CN" dirty="0"/>
              <a:t>1/2</a:t>
            </a:r>
            <a:r>
              <a:rPr lang="zh-CN" altLang="en-US" dirty="0"/>
              <a:t>改为</a:t>
            </a:r>
            <a:r>
              <a:rPr lang="en-US" altLang="zh-CN" dirty="0"/>
              <a:t>[0,1]</a:t>
            </a:r>
            <a:r>
              <a:rPr lang="zh-CN" altLang="en-US" dirty="0"/>
              <a:t>之间的任一权值。</a:t>
            </a:r>
          </a:p>
          <a:p>
            <a:endParaRPr lang="zh-CN" altLang="en-US" dirty="0"/>
          </a:p>
        </p:txBody>
      </p:sp>
    </p:spTree>
    <p:extLst>
      <p:ext uri="{BB962C8B-B14F-4D97-AF65-F5344CB8AC3E}">
        <p14:creationId xmlns:p14="http://schemas.microsoft.com/office/powerpoint/2010/main" val="2902938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91372F-6811-4F72-8F8C-48BCCEBA9066}"/>
              </a:ext>
            </a:extLst>
          </p:cNvPr>
          <p:cNvSpPr>
            <a:spLocks noGrp="1"/>
          </p:cNvSpPr>
          <p:nvPr>
            <p:ph type="title"/>
          </p:nvPr>
        </p:nvSpPr>
        <p:spPr/>
        <p:txBody>
          <a:bodyPr/>
          <a:lstStyle/>
          <a:p>
            <a:r>
              <a:rPr lang="zh-CN" altLang="en-US" dirty="0"/>
              <a:t>演化策略的关键步骤</a:t>
            </a:r>
          </a:p>
        </p:txBody>
      </p:sp>
      <p:sp>
        <p:nvSpPr>
          <p:cNvPr id="3" name="内容占位符 2">
            <a:extLst>
              <a:ext uri="{FF2B5EF4-FFF2-40B4-BE49-F238E27FC236}">
                <a16:creationId xmlns:a16="http://schemas.microsoft.com/office/drawing/2014/main" id="{189AF653-67E2-489D-B248-954C1A43A75A}"/>
              </a:ext>
            </a:extLst>
          </p:cNvPr>
          <p:cNvSpPr>
            <a:spLocks noGrp="1"/>
          </p:cNvSpPr>
          <p:nvPr>
            <p:ph idx="1"/>
          </p:nvPr>
        </p:nvSpPr>
        <p:spPr>
          <a:xfrm>
            <a:off x="838200" y="1616618"/>
            <a:ext cx="10515600" cy="5028021"/>
          </a:xfrm>
        </p:spPr>
        <p:txBody>
          <a:bodyPr>
            <a:normAutofit fontScale="92500" lnSpcReduction="10000"/>
          </a:bodyPr>
          <a:lstStyle/>
          <a:p>
            <a:pPr marL="0" indent="0">
              <a:buNone/>
            </a:pPr>
            <a:r>
              <a:rPr lang="zh-CN" altLang="en-US" b="1" dirty="0"/>
              <a:t>（</a:t>
            </a:r>
            <a:r>
              <a:rPr lang="en-US" altLang="zh-CN" b="1" dirty="0"/>
              <a:t>2</a:t>
            </a:r>
            <a:r>
              <a:rPr lang="zh-CN" altLang="en-US" b="1" dirty="0"/>
              <a:t>）变异：</a:t>
            </a:r>
            <a:r>
              <a:rPr lang="zh-CN" altLang="en-US" dirty="0"/>
              <a:t> 变异比较简单，就是在每个分量上面加上</a:t>
            </a:r>
            <a:r>
              <a:rPr lang="zh-CN" altLang="en-US" b="1" dirty="0"/>
              <a:t>零均值、某一方差</a:t>
            </a:r>
            <a:r>
              <a:rPr lang="zh-CN" altLang="en-US" dirty="0"/>
              <a:t>的高斯分布的变化产生新的个体。这个某一方差就是变异程度。</a:t>
            </a:r>
            <a:endParaRPr lang="en-US" altLang="zh-CN" dirty="0"/>
          </a:p>
          <a:p>
            <a:pPr marL="0" indent="0">
              <a:buNone/>
            </a:pPr>
            <a:endParaRPr lang="en-US" altLang="zh-CN" dirty="0"/>
          </a:p>
          <a:p>
            <a:pPr marL="0" indent="0">
              <a:buNone/>
            </a:pPr>
            <a:r>
              <a:rPr lang="zh-CN" altLang="en-US" b="1" dirty="0"/>
              <a:t>（</a:t>
            </a:r>
            <a:r>
              <a:rPr lang="en-US" altLang="zh-CN" b="1" dirty="0"/>
              <a:t>3</a:t>
            </a:r>
            <a:r>
              <a:rPr lang="zh-CN" altLang="en-US" b="1" dirty="0"/>
              <a:t>）变异程度：</a:t>
            </a:r>
            <a:r>
              <a:rPr lang="zh-CN" altLang="en-US" dirty="0"/>
              <a:t>变异程度并不是一直不变化的，算法开始的时候变异程度比较大，当接近收敛后，变异程度会开始减小。</a:t>
            </a:r>
            <a:endParaRPr lang="en-US" altLang="zh-CN" dirty="0"/>
          </a:p>
          <a:p>
            <a:pPr marL="0" indent="0">
              <a:buNone/>
            </a:pPr>
            <a:endParaRPr lang="en-US" altLang="zh-CN" dirty="0"/>
          </a:p>
          <a:p>
            <a:pPr marL="0" indent="0">
              <a:buNone/>
            </a:pPr>
            <a:r>
              <a:rPr lang="zh-CN" altLang="en-US" b="1" dirty="0"/>
              <a:t>（</a:t>
            </a:r>
            <a:r>
              <a:rPr lang="en-US" altLang="zh-CN" b="1" dirty="0"/>
              <a:t>4</a:t>
            </a:r>
            <a:r>
              <a:rPr lang="zh-CN" altLang="en-US" b="1" dirty="0"/>
              <a:t>）选择：</a:t>
            </a:r>
            <a:r>
              <a:rPr lang="zh-CN" altLang="en-US" dirty="0"/>
              <a:t>进化策略的选择有两种：</a:t>
            </a:r>
            <a:r>
              <a:rPr lang="en-US" altLang="zh-CN" b="1" dirty="0"/>
              <a:t>(</a:t>
            </a:r>
            <a:r>
              <a:rPr lang="en-US" altLang="zh-CN" b="1" dirty="0" err="1"/>
              <a:t>μ+λ</a:t>
            </a:r>
            <a:r>
              <a:rPr lang="en-US" altLang="zh-CN" b="1" dirty="0"/>
              <a:t>)</a:t>
            </a:r>
            <a:r>
              <a:rPr lang="zh-CN" altLang="en-US" b="1" dirty="0"/>
              <a:t>选择</a:t>
            </a:r>
            <a:r>
              <a:rPr lang="zh-CN" altLang="en-US" dirty="0"/>
              <a:t>是从</a:t>
            </a:r>
            <a:r>
              <a:rPr lang="en-US" altLang="zh-CN" dirty="0"/>
              <a:t>μ</a:t>
            </a:r>
            <a:r>
              <a:rPr lang="zh-CN" altLang="en-US" dirty="0"/>
              <a:t>个父代个体及</a:t>
            </a:r>
            <a:r>
              <a:rPr lang="en-US" altLang="zh-CN" dirty="0"/>
              <a:t>λ</a:t>
            </a:r>
            <a:r>
              <a:rPr lang="zh-CN" altLang="en-US" dirty="0"/>
              <a:t>个子代新个体中确定性地择优选出</a:t>
            </a:r>
            <a:r>
              <a:rPr lang="en-US" altLang="zh-CN" dirty="0"/>
              <a:t>μ</a:t>
            </a:r>
            <a:r>
              <a:rPr lang="zh-CN" altLang="en-US" dirty="0"/>
              <a:t>个个体组成下一代新群体；</a:t>
            </a:r>
            <a:r>
              <a:rPr lang="en-US" altLang="zh-CN" b="1" dirty="0"/>
              <a:t>(μ, λ)</a:t>
            </a:r>
            <a:r>
              <a:rPr lang="zh-CN" altLang="en-US" b="1" dirty="0"/>
              <a:t>选择</a:t>
            </a:r>
            <a:r>
              <a:rPr lang="zh-CN" altLang="en-US" dirty="0"/>
              <a:t>是从</a:t>
            </a:r>
            <a:r>
              <a:rPr lang="en-US" altLang="zh-CN" dirty="0"/>
              <a:t>λ</a:t>
            </a:r>
            <a:r>
              <a:rPr lang="zh-CN" altLang="en-US" dirty="0"/>
              <a:t>个子代新个体中确定性地择优桃选</a:t>
            </a:r>
            <a:r>
              <a:rPr lang="en-US" altLang="zh-CN" dirty="0"/>
              <a:t>μ</a:t>
            </a:r>
            <a:r>
              <a:rPr lang="zh-CN" altLang="en-US" dirty="0"/>
              <a:t>个个体</a:t>
            </a:r>
            <a:r>
              <a:rPr lang="en-US" altLang="zh-CN" dirty="0"/>
              <a:t>(</a:t>
            </a:r>
            <a:r>
              <a:rPr lang="zh-CN" altLang="en-US" dirty="0"/>
              <a:t>要求</a:t>
            </a:r>
            <a:r>
              <a:rPr lang="en-US" altLang="zh-CN" dirty="0"/>
              <a:t>λ</a:t>
            </a:r>
            <a:r>
              <a:rPr lang="zh-CN" altLang="en-US" dirty="0"/>
              <a:t>＞</a:t>
            </a:r>
            <a:r>
              <a:rPr lang="en-US" altLang="zh-CN" dirty="0"/>
              <a:t>μ)</a:t>
            </a:r>
            <a:r>
              <a:rPr lang="zh-CN" altLang="en-US" dirty="0"/>
              <a:t>组成下一代群体，每个个体只存活一代，随即被新个体顶替。</a:t>
            </a:r>
            <a:endParaRPr lang="en-US" altLang="zh-CN" dirty="0"/>
          </a:p>
          <a:p>
            <a:pPr marL="0" indent="0">
              <a:buNone/>
            </a:pPr>
            <a:endParaRPr lang="en-US" altLang="zh-CN" b="1" dirty="0"/>
          </a:p>
          <a:p>
            <a:pPr marL="0" indent="0">
              <a:buNone/>
            </a:pPr>
            <a:r>
              <a:rPr lang="en-US" altLang="zh-CN" b="1" dirty="0"/>
              <a:t>	</a:t>
            </a:r>
            <a:endParaRPr lang="zh-CN" altLang="en-US" dirty="0"/>
          </a:p>
          <a:p>
            <a:endParaRPr lang="zh-CN" altLang="en-US" dirty="0"/>
          </a:p>
        </p:txBody>
      </p:sp>
    </p:spTree>
    <p:extLst>
      <p:ext uri="{BB962C8B-B14F-4D97-AF65-F5344CB8AC3E}">
        <p14:creationId xmlns:p14="http://schemas.microsoft.com/office/powerpoint/2010/main" val="843509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2C0FD8-F568-441A-AD9A-9CDDC301CB8B}"/>
              </a:ext>
            </a:extLst>
          </p:cNvPr>
          <p:cNvSpPr>
            <a:spLocks noGrp="1"/>
          </p:cNvSpPr>
          <p:nvPr>
            <p:ph type="title"/>
          </p:nvPr>
        </p:nvSpPr>
        <p:spPr/>
        <p:txBody>
          <a:bodyPr/>
          <a:lstStyle/>
          <a:p>
            <a:r>
              <a:rPr lang="en-US" altLang="zh-CN" b="1" dirty="0"/>
              <a:t>CMA Evolution Strategy</a:t>
            </a:r>
            <a:endParaRPr lang="zh-CN" altLang="en-US" dirty="0"/>
          </a:p>
        </p:txBody>
      </p:sp>
      <p:sp>
        <p:nvSpPr>
          <p:cNvPr id="3" name="内容占位符 2">
            <a:extLst>
              <a:ext uri="{FF2B5EF4-FFF2-40B4-BE49-F238E27FC236}">
                <a16:creationId xmlns:a16="http://schemas.microsoft.com/office/drawing/2014/main" id="{57393FDF-4692-49DD-ADED-43DE8FB9FD37}"/>
              </a:ext>
            </a:extLst>
          </p:cNvPr>
          <p:cNvSpPr>
            <a:spLocks noGrp="1"/>
          </p:cNvSpPr>
          <p:nvPr>
            <p:ph idx="1"/>
          </p:nvPr>
        </p:nvSpPr>
        <p:spPr/>
        <p:txBody>
          <a:bodyPr>
            <a:normAutofit/>
          </a:bodyPr>
          <a:lstStyle/>
          <a:p>
            <a:r>
              <a:rPr lang="en-US" altLang="zh-CN" dirty="0"/>
              <a:t>CMA</a:t>
            </a:r>
            <a:r>
              <a:rPr lang="zh-CN" altLang="en-US" dirty="0"/>
              <a:t>是一种随机的，不需要计算梯度的数值优化算法。主要用来解决非线性、非凸的优化问题，是最有名，应用最多，性能最好的进化策略算法之一，在中等规模的复杂优化问题上具有很好的效果，是黑箱优化算法中最好的方法之一。</a:t>
            </a:r>
            <a:endParaRPr lang="en-US" altLang="zh-CN" dirty="0"/>
          </a:p>
          <a:p>
            <a:endParaRPr lang="en-US" altLang="zh-CN" dirty="0"/>
          </a:p>
          <a:p>
            <a:r>
              <a:rPr lang="zh-CN" altLang="en-US" dirty="0"/>
              <a:t>黑箱随机优化：考虑一个黑箱搜索情景，想要最小化代价函数，目标是寻找一个或者多个点</a:t>
            </a:r>
            <a:r>
              <a:rPr lang="en-US" altLang="zh-CN" dirty="0"/>
              <a:t>x,</a:t>
            </a:r>
            <a:r>
              <a:rPr lang="zh-CN" altLang="en-US" dirty="0"/>
              <a:t>使得函数</a:t>
            </a:r>
            <a:r>
              <a:rPr lang="en-US" altLang="zh-CN" dirty="0"/>
              <a:t>f(x)</a:t>
            </a:r>
            <a:r>
              <a:rPr lang="zh-CN" altLang="en-US" dirty="0"/>
              <a:t>尽可能的小。而黑箱搜索，所能提供的信息只有函数</a:t>
            </a:r>
            <a:r>
              <a:rPr lang="en-US" altLang="zh-CN" dirty="0"/>
              <a:t>f(x),</a:t>
            </a:r>
            <a:r>
              <a:rPr lang="zh-CN" altLang="en-US" dirty="0"/>
              <a:t>搜索点可以自由的选择。但是同时意味着大的搜索信息量。</a:t>
            </a:r>
            <a:endParaRPr lang="en-US" altLang="zh-CN" dirty="0"/>
          </a:p>
        </p:txBody>
      </p:sp>
    </p:spTree>
    <p:extLst>
      <p:ext uri="{BB962C8B-B14F-4D97-AF65-F5344CB8AC3E}">
        <p14:creationId xmlns:p14="http://schemas.microsoft.com/office/powerpoint/2010/main" val="2894988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2C0FD8-F568-441A-AD9A-9CDDC301CB8B}"/>
              </a:ext>
            </a:extLst>
          </p:cNvPr>
          <p:cNvSpPr>
            <a:spLocks noGrp="1"/>
          </p:cNvSpPr>
          <p:nvPr>
            <p:ph type="title"/>
          </p:nvPr>
        </p:nvSpPr>
        <p:spPr/>
        <p:txBody>
          <a:bodyPr/>
          <a:lstStyle/>
          <a:p>
            <a:r>
              <a:rPr lang="zh-CN" altLang="en-US" b="1" dirty="0"/>
              <a:t>黑箱随机优化流程</a:t>
            </a:r>
            <a:endParaRPr lang="zh-CN" altLang="en-US" dirty="0"/>
          </a:p>
        </p:txBody>
      </p:sp>
      <p:pic>
        <p:nvPicPr>
          <p:cNvPr id="4" name="内容占位符 3">
            <a:extLst>
              <a:ext uri="{FF2B5EF4-FFF2-40B4-BE49-F238E27FC236}">
                <a16:creationId xmlns:a16="http://schemas.microsoft.com/office/drawing/2014/main" id="{1B591078-6523-4D07-ADC9-108D975EDE14}"/>
              </a:ext>
            </a:extLst>
          </p:cNvPr>
          <p:cNvPicPr>
            <a:picLocks noGrp="1" noChangeAspect="1"/>
          </p:cNvPicPr>
          <p:nvPr>
            <p:ph idx="1"/>
          </p:nvPr>
        </p:nvPicPr>
        <p:blipFill>
          <a:blip r:embed="rId2"/>
          <a:stretch>
            <a:fillRect/>
          </a:stretch>
        </p:blipFill>
        <p:spPr>
          <a:xfrm>
            <a:off x="838200" y="1902471"/>
            <a:ext cx="10229790" cy="3636181"/>
          </a:xfrm>
          <a:prstGeom prst="rect">
            <a:avLst/>
          </a:prstGeom>
        </p:spPr>
      </p:pic>
    </p:spTree>
    <p:extLst>
      <p:ext uri="{BB962C8B-B14F-4D97-AF65-F5344CB8AC3E}">
        <p14:creationId xmlns:p14="http://schemas.microsoft.com/office/powerpoint/2010/main" val="989828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2C0FD8-F568-441A-AD9A-9CDDC301CB8B}"/>
              </a:ext>
            </a:extLst>
          </p:cNvPr>
          <p:cNvSpPr>
            <a:spLocks noGrp="1"/>
          </p:cNvSpPr>
          <p:nvPr>
            <p:ph type="title"/>
          </p:nvPr>
        </p:nvSpPr>
        <p:spPr/>
        <p:txBody>
          <a:bodyPr/>
          <a:lstStyle/>
          <a:p>
            <a:r>
              <a:rPr lang="en-US" altLang="zh-CN" b="1" dirty="0"/>
              <a:t>CMA-ES </a:t>
            </a:r>
            <a:r>
              <a:rPr lang="zh-CN" altLang="en-US" b="1" dirty="0"/>
              <a:t>算法步骤</a:t>
            </a:r>
            <a:endParaRPr lang="zh-CN" altLang="en-US" dirty="0"/>
          </a:p>
        </p:txBody>
      </p:sp>
      <p:pic>
        <p:nvPicPr>
          <p:cNvPr id="5" name="内容占位符 4">
            <a:extLst>
              <a:ext uri="{FF2B5EF4-FFF2-40B4-BE49-F238E27FC236}">
                <a16:creationId xmlns:a16="http://schemas.microsoft.com/office/drawing/2014/main" id="{2F374216-B3DB-43F7-903B-6FD98AED7E32}"/>
              </a:ext>
            </a:extLst>
          </p:cNvPr>
          <p:cNvPicPr>
            <a:picLocks noGrp="1" noChangeAspect="1"/>
          </p:cNvPicPr>
          <p:nvPr>
            <p:ph idx="1"/>
          </p:nvPr>
        </p:nvPicPr>
        <p:blipFill>
          <a:blip r:embed="rId2"/>
          <a:stretch>
            <a:fillRect/>
          </a:stretch>
        </p:blipFill>
        <p:spPr>
          <a:xfrm>
            <a:off x="702264" y="1832860"/>
            <a:ext cx="10334625" cy="4267200"/>
          </a:xfrm>
          <a:prstGeom prst="rect">
            <a:avLst/>
          </a:prstGeom>
        </p:spPr>
      </p:pic>
    </p:spTree>
    <p:extLst>
      <p:ext uri="{BB962C8B-B14F-4D97-AF65-F5344CB8AC3E}">
        <p14:creationId xmlns:p14="http://schemas.microsoft.com/office/powerpoint/2010/main" val="865988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2C0FD8-F568-441A-AD9A-9CDDC301CB8B}"/>
              </a:ext>
            </a:extLst>
          </p:cNvPr>
          <p:cNvSpPr>
            <a:spLocks noGrp="1"/>
          </p:cNvSpPr>
          <p:nvPr>
            <p:ph type="title"/>
          </p:nvPr>
        </p:nvSpPr>
        <p:spPr/>
        <p:txBody>
          <a:bodyPr/>
          <a:lstStyle/>
          <a:p>
            <a:r>
              <a:rPr lang="en-US" altLang="zh-CN" b="1" dirty="0"/>
              <a:t>CMA-ES </a:t>
            </a:r>
            <a:r>
              <a:rPr lang="zh-CN" altLang="en-US" b="1" dirty="0"/>
              <a:t>算法步骤</a:t>
            </a:r>
            <a:endParaRPr lang="zh-CN" altLang="en-US" dirty="0"/>
          </a:p>
        </p:txBody>
      </p:sp>
      <p:sp>
        <p:nvSpPr>
          <p:cNvPr id="10" name="内容占位符 9">
            <a:extLst>
              <a:ext uri="{FF2B5EF4-FFF2-40B4-BE49-F238E27FC236}">
                <a16:creationId xmlns:a16="http://schemas.microsoft.com/office/drawing/2014/main" id="{8FCE2D86-1DA8-4AAC-A49B-EAAEB3A728EF}"/>
              </a:ext>
            </a:extLst>
          </p:cNvPr>
          <p:cNvSpPr>
            <a:spLocks noGrp="1"/>
          </p:cNvSpPr>
          <p:nvPr>
            <p:ph idx="1"/>
          </p:nvPr>
        </p:nvSpPr>
        <p:spPr/>
        <p:txBody>
          <a:bodyPr/>
          <a:lstStyle/>
          <a:p>
            <a:r>
              <a:rPr lang="zh-CN" altLang="en-US" b="1" dirty="0"/>
              <a:t>采样产生新解</a:t>
            </a:r>
            <a:endParaRPr lang="zh-CN" altLang="en-US" dirty="0"/>
          </a:p>
        </p:txBody>
      </p:sp>
      <p:pic>
        <p:nvPicPr>
          <p:cNvPr id="11" name="图片 10">
            <a:extLst>
              <a:ext uri="{FF2B5EF4-FFF2-40B4-BE49-F238E27FC236}">
                <a16:creationId xmlns:a16="http://schemas.microsoft.com/office/drawing/2014/main" id="{7DD0A438-A438-4A56-AD8B-A92F1C27290E}"/>
              </a:ext>
            </a:extLst>
          </p:cNvPr>
          <p:cNvPicPr>
            <a:picLocks noChangeAspect="1"/>
          </p:cNvPicPr>
          <p:nvPr/>
        </p:nvPicPr>
        <p:blipFill>
          <a:blip r:embed="rId2"/>
          <a:stretch>
            <a:fillRect/>
          </a:stretch>
        </p:blipFill>
        <p:spPr>
          <a:xfrm>
            <a:off x="838200" y="2460036"/>
            <a:ext cx="9934575" cy="3638550"/>
          </a:xfrm>
          <a:prstGeom prst="rect">
            <a:avLst/>
          </a:prstGeom>
        </p:spPr>
      </p:pic>
    </p:spTree>
    <p:extLst>
      <p:ext uri="{BB962C8B-B14F-4D97-AF65-F5344CB8AC3E}">
        <p14:creationId xmlns:p14="http://schemas.microsoft.com/office/powerpoint/2010/main" val="16878934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657</TotalTime>
  <Words>766</Words>
  <Application>Microsoft Office PowerPoint</Application>
  <PresentationFormat>宽屏</PresentationFormat>
  <Paragraphs>63</Paragraphs>
  <Slides>17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Arial</vt:lpstr>
      <vt:lpstr>Calibri</vt:lpstr>
      <vt:lpstr>Calibri Light</vt:lpstr>
      <vt:lpstr>Office Theme</vt:lpstr>
      <vt:lpstr>演化策略</vt:lpstr>
      <vt:lpstr>演化策略</vt:lpstr>
      <vt:lpstr>演化策略的过程</vt:lpstr>
      <vt:lpstr>演化策略的关键步骤</vt:lpstr>
      <vt:lpstr>演化策略的关键步骤</vt:lpstr>
      <vt:lpstr>CMA Evolution Strategy</vt:lpstr>
      <vt:lpstr>黑箱随机优化流程</vt:lpstr>
      <vt:lpstr>CMA-ES 算法步骤</vt:lpstr>
      <vt:lpstr>CMA-ES 算法步骤</vt:lpstr>
      <vt:lpstr>CMA-ES 算法步骤</vt:lpstr>
      <vt:lpstr>CMA-ES 算法步骤</vt:lpstr>
      <vt:lpstr>CMA-ES 算法步骤</vt:lpstr>
      <vt:lpstr>CMA-ES 算法步骤</vt:lpstr>
      <vt:lpstr>CMA-ES 算法步骤</vt:lpstr>
      <vt:lpstr>CMA-ES 搜索过程</vt:lpstr>
      <vt:lpstr>CMA-ES 算法的基本特点：</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Lutao</dc:creator>
  <cp:lastModifiedBy>涛 卢</cp:lastModifiedBy>
  <cp:revision>18</cp:revision>
  <dcterms:created xsi:type="dcterms:W3CDTF">2019-03-12T03:48:12Z</dcterms:created>
  <dcterms:modified xsi:type="dcterms:W3CDTF">2019-03-20T12:46:42Z</dcterms:modified>
</cp:coreProperties>
</file>