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6" r:id="rId7"/>
    <p:sldId id="267" r:id="rId8"/>
    <p:sldId id="269" r:id="rId9"/>
    <p:sldId id="270" r:id="rId10"/>
    <p:sldId id="271" r:id="rId11"/>
    <p:sldId id="272" r:id="rId12"/>
    <p:sldId id="273" r:id="rId13"/>
    <p:sldId id="262" r:id="rId14"/>
    <p:sldId id="280" r:id="rId15"/>
    <p:sldId id="281" r:id="rId16"/>
    <p:sldId id="275" r:id="rId17"/>
    <p:sldId id="263" r:id="rId18"/>
    <p:sldId id="26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64"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CB0BD-1D1F-4EF9-9799-507AD2EB637D}"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4B644-1C35-4BD1-9889-FF742684466D}" type="slidenum">
              <a:rPr lang="zh-CN" altLang="en-US" smtClean="0"/>
              <a:t>‹#›</a:t>
            </a:fld>
            <a:endParaRPr lang="zh-CN" altLang="en-US"/>
          </a:p>
        </p:txBody>
      </p:sp>
    </p:spTree>
    <p:extLst>
      <p:ext uri="{BB962C8B-B14F-4D97-AF65-F5344CB8AC3E}">
        <p14:creationId xmlns:p14="http://schemas.microsoft.com/office/powerpoint/2010/main" val="114752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2</a:t>
            </a:fld>
            <a:endParaRPr lang="zh-CN" altLang="en-US"/>
          </a:p>
        </p:txBody>
      </p:sp>
    </p:spTree>
    <p:extLst>
      <p:ext uri="{BB962C8B-B14F-4D97-AF65-F5344CB8AC3E}">
        <p14:creationId xmlns:p14="http://schemas.microsoft.com/office/powerpoint/2010/main" val="8461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算法的整体流程如图，将上述步骤重复</a:t>
            </a:r>
            <a:r>
              <a:rPr lang="en-US" altLang="zh-CN" smtClean="0"/>
              <a:t>T</a:t>
            </a:r>
            <a:r>
              <a:rPr lang="zh-CN" altLang="en-US" smtClean="0"/>
              <a:t>次得到最终的网络结构</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12</a:t>
            </a:fld>
            <a:endParaRPr lang="zh-CN" altLang="en-US"/>
          </a:p>
        </p:txBody>
      </p:sp>
    </p:spTree>
    <p:extLst>
      <p:ext uri="{BB962C8B-B14F-4D97-AF65-F5344CB8AC3E}">
        <p14:creationId xmlns:p14="http://schemas.microsoft.com/office/powerpoint/2010/main" val="429064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a:t>
            </a:r>
            <a:r>
              <a:rPr lang="zh-CN" altLang="en-US" smtClean="0"/>
              <a:t>是实验的一些参数，要探索的神经网络有三层，每层依次有</a:t>
            </a:r>
            <a:r>
              <a:rPr lang="en-US" altLang="zh-CN" smtClean="0"/>
              <a:t>3</a:t>
            </a:r>
            <a:r>
              <a:rPr lang="zh-CN" altLang="en-US" smtClean="0"/>
              <a:t>、</a:t>
            </a:r>
            <a:r>
              <a:rPr lang="en-US" altLang="zh-CN" smtClean="0"/>
              <a:t>4</a:t>
            </a:r>
            <a:r>
              <a:rPr lang="zh-CN" altLang="en-US" smtClean="0"/>
              <a:t>、</a:t>
            </a:r>
            <a:r>
              <a:rPr lang="en-US" altLang="zh-CN" smtClean="0"/>
              <a:t>5</a:t>
            </a:r>
            <a:r>
              <a:rPr lang="zh-CN" altLang="en-US" smtClean="0"/>
              <a:t>个节点，遗传个体有</a:t>
            </a:r>
            <a:r>
              <a:rPr lang="en-US" altLang="zh-CN" smtClean="0"/>
              <a:t>20</a:t>
            </a:r>
            <a:r>
              <a:rPr lang="zh-CN" altLang="en-US" smtClean="0"/>
              <a:t>个，遗传操作迭代</a:t>
            </a:r>
            <a:r>
              <a:rPr lang="en-US" altLang="zh-CN" smtClean="0"/>
              <a:t>50</a:t>
            </a:r>
            <a:r>
              <a:rPr lang="zh-CN" altLang="en-US" smtClean="0"/>
              <a:t>次。先用遗传算法得到网络的拓扑结果，再对这些神经网络拓扑结构进行评估，使用的测试数据集是</a:t>
            </a:r>
            <a:r>
              <a:rPr lang="en-US" altLang="zh-CN" smtClean="0"/>
              <a:t>MNIST</a:t>
            </a:r>
            <a:r>
              <a:rPr lang="zh-CN" altLang="en-US" smtClean="0"/>
              <a:t>手写数字数据集。</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13</a:t>
            </a:fld>
            <a:endParaRPr lang="zh-CN" altLang="en-US"/>
          </a:p>
        </p:txBody>
      </p:sp>
    </p:spTree>
    <p:extLst>
      <p:ext uri="{BB962C8B-B14F-4D97-AF65-F5344CB8AC3E}">
        <p14:creationId xmlns:p14="http://schemas.microsoft.com/office/powerpoint/2010/main" val="3122728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这是实验结果的截图，这里只迭代了</a:t>
            </a:r>
            <a:r>
              <a:rPr lang="en-US" altLang="zh-CN" smtClean="0"/>
              <a:t>20</a:t>
            </a:r>
            <a:r>
              <a:rPr lang="zh-CN" altLang="en-US" smtClean="0"/>
              <a:t>次，论文中迭代了</a:t>
            </a:r>
            <a:r>
              <a:rPr lang="en-US" altLang="zh-CN" smtClean="0"/>
              <a:t>50</a:t>
            </a:r>
            <a:r>
              <a:rPr lang="zh-CN" altLang="en-US" smtClean="0"/>
              <a:t>次，最后显示了最好的三个网络的结构</a:t>
            </a:r>
            <a:endParaRPr lang="zh-CN" altLang="en-US"/>
          </a:p>
        </p:txBody>
      </p:sp>
      <p:sp>
        <p:nvSpPr>
          <p:cNvPr id="4" name="灯片编号占位符 3"/>
          <p:cNvSpPr>
            <a:spLocks noGrp="1"/>
          </p:cNvSpPr>
          <p:nvPr>
            <p:ph type="sldNum" sz="quarter" idx="10"/>
          </p:nvPr>
        </p:nvSpPr>
        <p:spPr/>
        <p:txBody>
          <a:bodyPr/>
          <a:lstStyle/>
          <a:p>
            <a:fld id="{F704B644-1C35-4BD1-9889-FF742684466D}" type="slidenum">
              <a:rPr lang="zh-CN" altLang="en-US" smtClean="0"/>
              <a:t>14</a:t>
            </a:fld>
            <a:endParaRPr lang="zh-CN" altLang="en-US"/>
          </a:p>
        </p:txBody>
      </p:sp>
    </p:spTree>
    <p:extLst>
      <p:ext uri="{BB962C8B-B14F-4D97-AF65-F5344CB8AC3E}">
        <p14:creationId xmlns:p14="http://schemas.microsoft.com/office/powerpoint/2010/main" val="935228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网络结构可视化</a:t>
            </a:r>
            <a:endParaRPr lang="zh-CN" altLang="en-US"/>
          </a:p>
        </p:txBody>
      </p:sp>
      <p:sp>
        <p:nvSpPr>
          <p:cNvPr id="4" name="灯片编号占位符 3"/>
          <p:cNvSpPr>
            <a:spLocks noGrp="1"/>
          </p:cNvSpPr>
          <p:nvPr>
            <p:ph type="sldNum" sz="quarter" idx="10"/>
          </p:nvPr>
        </p:nvSpPr>
        <p:spPr/>
        <p:txBody>
          <a:bodyPr/>
          <a:lstStyle/>
          <a:p>
            <a:fld id="{F704B644-1C35-4BD1-9889-FF742684466D}" type="slidenum">
              <a:rPr lang="zh-CN" altLang="en-US" smtClean="0"/>
              <a:t>15</a:t>
            </a:fld>
            <a:endParaRPr lang="zh-CN" altLang="en-US"/>
          </a:p>
        </p:txBody>
      </p:sp>
    </p:spTree>
    <p:extLst>
      <p:ext uri="{BB962C8B-B14F-4D97-AF65-F5344CB8AC3E}">
        <p14:creationId xmlns:p14="http://schemas.microsoft.com/office/powerpoint/2010/main" val="40171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由于参数设置不同，和论文中的网络结构有所差异</a:t>
            </a:r>
            <a:endParaRPr lang="zh-CN" altLang="en-US"/>
          </a:p>
        </p:txBody>
      </p:sp>
      <p:sp>
        <p:nvSpPr>
          <p:cNvPr id="4" name="灯片编号占位符 3"/>
          <p:cNvSpPr>
            <a:spLocks noGrp="1"/>
          </p:cNvSpPr>
          <p:nvPr>
            <p:ph type="sldNum" sz="quarter" idx="10"/>
          </p:nvPr>
        </p:nvSpPr>
        <p:spPr/>
        <p:txBody>
          <a:bodyPr/>
          <a:lstStyle/>
          <a:p>
            <a:fld id="{F704B644-1C35-4BD1-9889-FF742684466D}" type="slidenum">
              <a:rPr lang="zh-CN" altLang="en-US" smtClean="0"/>
              <a:t>16</a:t>
            </a:fld>
            <a:endParaRPr lang="zh-CN" altLang="en-US"/>
          </a:p>
        </p:txBody>
      </p:sp>
    </p:spTree>
    <p:extLst>
      <p:ext uri="{BB962C8B-B14F-4D97-AF65-F5344CB8AC3E}">
        <p14:creationId xmlns:p14="http://schemas.microsoft.com/office/powerpoint/2010/main" val="2185288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04B644-1C35-4BD1-9889-FF742684466D}" type="slidenum">
              <a:rPr lang="zh-CN" altLang="en-US" smtClean="0"/>
              <a:t>17</a:t>
            </a:fld>
            <a:endParaRPr lang="zh-CN" altLang="en-US"/>
          </a:p>
        </p:txBody>
      </p:sp>
    </p:spTree>
    <p:extLst>
      <p:ext uri="{BB962C8B-B14F-4D97-AF65-F5344CB8AC3E}">
        <p14:creationId xmlns:p14="http://schemas.microsoft.com/office/powerpoint/2010/main" val="394564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遗传算法的执行过程</a:t>
            </a:r>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3</a:t>
            </a:fld>
            <a:endParaRPr lang="zh-CN" altLang="en-US"/>
          </a:p>
        </p:txBody>
      </p:sp>
    </p:spTree>
    <p:extLst>
      <p:ext uri="{BB962C8B-B14F-4D97-AF65-F5344CB8AC3E}">
        <p14:creationId xmlns:p14="http://schemas.microsoft.com/office/powerpoint/2010/main" val="386493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遗传</a:t>
            </a:r>
            <a:r>
              <a:rPr lang="zh-CN" altLang="en-US" smtClean="0"/>
              <a:t>算法的应用</a:t>
            </a:r>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4</a:t>
            </a:fld>
            <a:endParaRPr lang="zh-CN" altLang="en-US"/>
          </a:p>
        </p:txBody>
      </p:sp>
    </p:spTree>
    <p:extLst>
      <p:ext uri="{BB962C8B-B14F-4D97-AF65-F5344CB8AC3E}">
        <p14:creationId xmlns:p14="http://schemas.microsoft.com/office/powerpoint/2010/main" val="359093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第一个比特表示</a:t>
            </a:r>
            <a:r>
              <a:rPr lang="en-US" altLang="zh-CN" sz="1200" kern="1200" smtClean="0">
                <a:solidFill>
                  <a:schemeClr val="tx1"/>
                </a:solidFill>
                <a:effectLst/>
                <a:latin typeface="+mn-lt"/>
                <a:ea typeface="+mn-ea"/>
                <a:cs typeface="+mn-cs"/>
              </a:rPr>
              <a:t>(vs,1, vs,2)</a:t>
            </a:r>
            <a:r>
              <a:rPr lang="zh-CN" altLang="zh-CN" sz="1200" kern="1200" smtClean="0">
                <a:solidFill>
                  <a:schemeClr val="tx1"/>
                </a:solidFill>
                <a:effectLst/>
                <a:latin typeface="+mn-lt"/>
                <a:ea typeface="+mn-ea"/>
                <a:cs typeface="+mn-cs"/>
              </a:rPr>
              <a:t>之间的连接，接下来的两个比特表示</a:t>
            </a:r>
            <a:r>
              <a:rPr lang="en-US" altLang="zh-CN" sz="1200" kern="1200" smtClean="0">
                <a:solidFill>
                  <a:schemeClr val="tx1"/>
                </a:solidFill>
                <a:effectLst/>
                <a:latin typeface="+mn-lt"/>
                <a:ea typeface="+mn-ea"/>
                <a:cs typeface="+mn-cs"/>
              </a:rPr>
              <a:t>(vs,1, vs,3)</a:t>
            </a:r>
            <a:r>
              <a:rPr lang="zh-CN" altLang="zh-CN" sz="1200" kern="1200" smtClean="0">
                <a:solidFill>
                  <a:schemeClr val="tx1"/>
                </a:solidFill>
                <a:effectLst/>
                <a:latin typeface="+mn-lt"/>
                <a:ea typeface="+mn-ea"/>
                <a:cs typeface="+mn-cs"/>
              </a:rPr>
              <a:t>和</a:t>
            </a:r>
            <a:r>
              <a:rPr lang="en-US" altLang="zh-CN" sz="1200" kern="1200" smtClean="0">
                <a:solidFill>
                  <a:schemeClr val="tx1"/>
                </a:solidFill>
                <a:effectLst/>
                <a:latin typeface="+mn-lt"/>
                <a:ea typeface="+mn-ea"/>
                <a:cs typeface="+mn-cs"/>
              </a:rPr>
              <a:t>(vs,2, vs,3)</a:t>
            </a:r>
            <a:r>
              <a:rPr lang="zh-CN" altLang="zh-CN" sz="1200" kern="1200" smtClean="0">
                <a:solidFill>
                  <a:schemeClr val="tx1"/>
                </a:solidFill>
                <a:effectLst/>
                <a:latin typeface="+mn-lt"/>
                <a:ea typeface="+mn-ea"/>
                <a:cs typeface="+mn-cs"/>
              </a:rPr>
              <a:t>之间的连接，等等。这个过程一直持续到最后的</a:t>
            </a:r>
            <a:r>
              <a:rPr lang="zh-CN" altLang="en-US" sz="1200" kern="1200" smtClean="0">
                <a:solidFill>
                  <a:schemeClr val="tx1"/>
                </a:solidFill>
                <a:effectLst/>
                <a:latin typeface="+mn-lt"/>
                <a:ea typeface="+mn-ea"/>
                <a:cs typeface="+mn-cs"/>
              </a:rPr>
              <a:t>比特</a:t>
            </a:r>
            <a:r>
              <a:rPr lang="zh-CN" altLang="zh-CN" sz="1200" kern="1200" smtClean="0">
                <a:solidFill>
                  <a:schemeClr val="tx1"/>
                </a:solidFill>
                <a:effectLst/>
                <a:latin typeface="+mn-lt"/>
                <a:ea typeface="+mn-ea"/>
                <a:cs typeface="+mn-cs"/>
              </a:rPr>
              <a:t>位被用来表示</a:t>
            </a:r>
            <a:r>
              <a:rPr lang="zh-CN" altLang="en-US" sz="1200" kern="1200" smtClean="0">
                <a:solidFill>
                  <a:schemeClr val="tx1"/>
                </a:solidFill>
                <a:effectLst/>
                <a:latin typeface="+mn-lt"/>
                <a:ea typeface="+mn-ea"/>
                <a:cs typeface="+mn-cs"/>
              </a:rPr>
              <a:t>前面</a:t>
            </a:r>
            <a:r>
              <a:rPr lang="en-US" altLang="zh-CN" sz="1200" kern="1200" smtClean="0">
                <a:solidFill>
                  <a:schemeClr val="tx1"/>
                </a:solidFill>
                <a:effectLst/>
                <a:latin typeface="+mn-lt"/>
                <a:ea typeface="+mn-ea"/>
                <a:cs typeface="+mn-cs"/>
              </a:rPr>
              <a:t>ks-1</a:t>
            </a:r>
            <a:r>
              <a:rPr lang="zh-CN" altLang="en-US" sz="1200" kern="1200" smtClean="0">
                <a:solidFill>
                  <a:schemeClr val="tx1"/>
                </a:solidFill>
                <a:effectLst/>
                <a:latin typeface="+mn-lt"/>
                <a:ea typeface="+mn-ea"/>
                <a:cs typeface="+mn-cs"/>
              </a:rPr>
              <a:t>个节点</a:t>
            </a:r>
            <a:r>
              <a:rPr lang="zh-CN" altLang="zh-CN" sz="1200" kern="1200" smtClean="0">
                <a:solidFill>
                  <a:schemeClr val="tx1"/>
                </a:solidFill>
                <a:effectLst/>
                <a:latin typeface="+mn-lt"/>
                <a:ea typeface="+mn-ea"/>
                <a:cs typeface="+mn-cs"/>
              </a:rPr>
              <a:t>和</a:t>
            </a:r>
            <a:r>
              <a:rPr lang="en-US" altLang="zh-CN" sz="1200" kern="1200" smtClean="0">
                <a:solidFill>
                  <a:schemeClr val="tx1"/>
                </a:solidFill>
                <a:effectLst/>
                <a:latin typeface="+mn-lt"/>
                <a:ea typeface="+mn-ea"/>
                <a:cs typeface="+mn-cs"/>
              </a:rPr>
              <a:t> </a:t>
            </a:r>
            <a:r>
              <a:rPr lang="zh-CN" altLang="en-US" sz="1200" kern="1200" smtClean="0">
                <a:solidFill>
                  <a:schemeClr val="tx1"/>
                </a:solidFill>
                <a:effectLst/>
                <a:latin typeface="+mn-lt"/>
                <a:ea typeface="+mn-ea"/>
                <a:cs typeface="+mn-cs"/>
              </a:rPr>
              <a:t>最后一个节点</a:t>
            </a:r>
            <a:r>
              <a:rPr lang="zh-CN" altLang="zh-CN" sz="1200" kern="1200" smtClean="0">
                <a:solidFill>
                  <a:schemeClr val="tx1"/>
                </a:solidFill>
                <a:effectLst/>
                <a:latin typeface="+mn-lt"/>
                <a:ea typeface="+mn-ea"/>
                <a:cs typeface="+mn-cs"/>
              </a:rPr>
              <a:t>之间的连接。</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6</a:t>
            </a:fld>
            <a:endParaRPr lang="zh-CN" altLang="en-US"/>
          </a:p>
        </p:txBody>
      </p:sp>
    </p:spTree>
    <p:extLst>
      <p:ext uri="{BB962C8B-B14F-4D97-AF65-F5344CB8AC3E}">
        <p14:creationId xmlns:p14="http://schemas.microsoft.com/office/powerpoint/2010/main" val="208604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在每个阶段加两个默认节点：默认输入节点和输出节点。默认输入节点，记为</a:t>
            </a:r>
            <a:r>
              <a:rPr lang="en-US" altLang="zh-CN" sz="1200" kern="1200" smtClean="0">
                <a:solidFill>
                  <a:schemeClr val="tx1"/>
                </a:solidFill>
                <a:effectLst/>
                <a:latin typeface="+mn-lt"/>
                <a:ea typeface="+mn-ea"/>
                <a:cs typeface="+mn-cs"/>
              </a:rPr>
              <a:t>vs,0</a:t>
            </a:r>
            <a:r>
              <a:rPr lang="zh-CN" altLang="zh-CN" sz="1200" kern="1200" smtClean="0">
                <a:solidFill>
                  <a:schemeClr val="tx1"/>
                </a:solidFill>
                <a:effectLst/>
                <a:latin typeface="+mn-lt"/>
                <a:ea typeface="+mn-ea"/>
                <a:cs typeface="+mn-cs"/>
              </a:rPr>
              <a:t>，接收前一阶段的数据，执行卷积，并将它的输出</a:t>
            </a:r>
            <a:r>
              <a:rPr lang="zh-CN" altLang="en-US" sz="1200" kern="1200" smtClean="0">
                <a:solidFill>
                  <a:schemeClr val="tx1"/>
                </a:solidFill>
                <a:effectLst/>
                <a:latin typeface="+mn-lt"/>
                <a:ea typeface="+mn-ea"/>
                <a:cs typeface="+mn-cs"/>
              </a:rPr>
              <a:t>发送</a:t>
            </a:r>
            <a:r>
              <a:rPr lang="zh-CN" altLang="zh-CN" sz="1200" kern="1200" smtClean="0">
                <a:solidFill>
                  <a:schemeClr val="tx1"/>
                </a:solidFill>
                <a:effectLst/>
                <a:latin typeface="+mn-lt"/>
                <a:ea typeface="+mn-ea"/>
                <a:cs typeface="+mn-cs"/>
              </a:rPr>
              <a:t>到每个没有前一个节点的节点，例如</a:t>
            </a:r>
            <a:r>
              <a:rPr lang="en-US" altLang="zh-CN" sz="1200" kern="1200" smtClean="0">
                <a:solidFill>
                  <a:schemeClr val="tx1"/>
                </a:solidFill>
                <a:effectLst/>
                <a:latin typeface="+mn-lt"/>
                <a:ea typeface="+mn-ea"/>
                <a:cs typeface="+mn-cs"/>
              </a:rPr>
              <a:t>vs,1</a:t>
            </a:r>
            <a:r>
              <a:rPr lang="zh-CN" altLang="zh-CN" sz="1200" kern="1200" smtClean="0">
                <a:solidFill>
                  <a:schemeClr val="tx1"/>
                </a:solidFill>
                <a:effectLst/>
                <a:latin typeface="+mn-lt"/>
                <a:ea typeface="+mn-ea"/>
                <a:cs typeface="+mn-cs"/>
              </a:rPr>
              <a:t>。默认的输出节点，记作</a:t>
            </a:r>
            <a:r>
              <a:rPr lang="en-US" altLang="zh-CN" sz="1200" kern="1200" smtClean="0">
                <a:solidFill>
                  <a:schemeClr val="tx1"/>
                </a:solidFill>
                <a:effectLst/>
                <a:latin typeface="+mn-lt"/>
                <a:ea typeface="+mn-ea"/>
                <a:cs typeface="+mn-cs"/>
              </a:rPr>
              <a:t>vs,Ks+1</a:t>
            </a:r>
            <a:r>
              <a:rPr lang="zh-CN" altLang="zh-CN" sz="1200" kern="1200" smtClean="0">
                <a:solidFill>
                  <a:schemeClr val="tx1"/>
                </a:solidFill>
                <a:effectLst/>
                <a:latin typeface="+mn-lt"/>
                <a:ea typeface="+mn-ea"/>
                <a:cs typeface="+mn-cs"/>
              </a:rPr>
              <a:t>，接收所有没有后续节点</a:t>
            </a:r>
            <a:r>
              <a:rPr lang="zh-CN" altLang="en-US" sz="1200" kern="1200" smtClean="0">
                <a:solidFill>
                  <a:schemeClr val="tx1"/>
                </a:solidFill>
                <a:effectLst/>
                <a:latin typeface="+mn-lt"/>
                <a:ea typeface="+mn-ea"/>
                <a:cs typeface="+mn-cs"/>
              </a:rPr>
              <a:t>的</a:t>
            </a:r>
            <a:r>
              <a:rPr lang="zh-CN" altLang="zh-CN" sz="1200" kern="1200" smtClean="0">
                <a:solidFill>
                  <a:schemeClr val="tx1"/>
                </a:solidFill>
                <a:effectLst/>
                <a:latin typeface="+mn-lt"/>
                <a:ea typeface="+mn-ea"/>
                <a:cs typeface="+mn-cs"/>
              </a:rPr>
              <a:t>节点的数据，例如</a:t>
            </a:r>
            <a:r>
              <a:rPr lang="en-US" altLang="zh-CN" sz="1200" kern="1200" smtClean="0">
                <a:solidFill>
                  <a:schemeClr val="tx1"/>
                </a:solidFill>
                <a:effectLst/>
                <a:latin typeface="+mn-lt"/>
                <a:ea typeface="+mn-ea"/>
                <a:cs typeface="+mn-cs"/>
              </a:rPr>
              <a:t>vs,Ks</a:t>
            </a:r>
            <a:r>
              <a:rPr lang="zh-CN" altLang="zh-CN" sz="1200" kern="1200" smtClean="0">
                <a:solidFill>
                  <a:schemeClr val="tx1"/>
                </a:solidFill>
                <a:effectLst/>
                <a:latin typeface="+mn-lt"/>
                <a:ea typeface="+mn-ea"/>
                <a:cs typeface="+mn-cs"/>
              </a:rPr>
              <a:t>，对它们求和，执行卷积，并将输出发送到池</a:t>
            </a:r>
            <a:r>
              <a:rPr lang="zh-CN" altLang="en-US" sz="1200" kern="1200" smtClean="0">
                <a:solidFill>
                  <a:schemeClr val="tx1"/>
                </a:solidFill>
                <a:effectLst/>
                <a:latin typeface="+mn-lt"/>
                <a:ea typeface="+mn-ea"/>
                <a:cs typeface="+mn-cs"/>
              </a:rPr>
              <a:t>化</a:t>
            </a:r>
            <a:r>
              <a:rPr lang="zh-CN" altLang="zh-CN" sz="1200" kern="1200" smtClean="0">
                <a:solidFill>
                  <a:schemeClr val="tx1"/>
                </a:solidFill>
                <a:effectLst/>
                <a:latin typeface="+mn-lt"/>
                <a:ea typeface="+mn-ea"/>
                <a:cs typeface="+mn-cs"/>
              </a:rPr>
              <a:t>层。</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7</a:t>
            </a:fld>
            <a:endParaRPr lang="zh-CN" altLang="en-US"/>
          </a:p>
        </p:txBody>
      </p:sp>
    </p:spTree>
    <p:extLst>
      <p:ext uri="{BB962C8B-B14F-4D97-AF65-F5344CB8AC3E}">
        <p14:creationId xmlns:p14="http://schemas.microsoft.com/office/powerpoint/2010/main" val="24148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8</a:t>
            </a:fld>
            <a:endParaRPr lang="zh-CN" altLang="en-US"/>
          </a:p>
        </p:txBody>
      </p:sp>
    </p:spTree>
    <p:extLst>
      <p:ext uri="{BB962C8B-B14F-4D97-AF65-F5344CB8AC3E}">
        <p14:creationId xmlns:p14="http://schemas.microsoft.com/office/powerpoint/2010/main" val="291997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9</a:t>
            </a:fld>
            <a:endParaRPr lang="zh-CN" altLang="en-US"/>
          </a:p>
        </p:txBody>
      </p:sp>
    </p:spTree>
    <p:extLst>
      <p:ext uri="{BB962C8B-B14F-4D97-AF65-F5344CB8AC3E}">
        <p14:creationId xmlns:p14="http://schemas.microsoft.com/office/powerpoint/2010/main" val="408154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甚至从一个简单的全是</a:t>
            </a:r>
            <a:r>
              <a:rPr lang="en-US" altLang="zh-CN" smtClean="0"/>
              <a:t>0</a:t>
            </a:r>
            <a:r>
              <a:rPr lang="zh-CN" altLang="en-US" smtClean="0"/>
              <a:t>的初始化开始，遗传过程可以通过交叉和突变发现相当有效的结构。</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10</a:t>
            </a:fld>
            <a:endParaRPr lang="zh-CN" altLang="en-US"/>
          </a:p>
        </p:txBody>
      </p:sp>
    </p:spTree>
    <p:extLst>
      <p:ext uri="{BB962C8B-B14F-4D97-AF65-F5344CB8AC3E}">
        <p14:creationId xmlns:p14="http://schemas.microsoft.com/office/powerpoint/2010/main" val="1843111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对得到的网络结构进行验证</a:t>
            </a:r>
            <a:endParaRPr lang="zh-CN" altLang="en-US"/>
          </a:p>
        </p:txBody>
      </p:sp>
      <p:sp>
        <p:nvSpPr>
          <p:cNvPr id="4" name="灯片编号占位符 3"/>
          <p:cNvSpPr>
            <a:spLocks noGrp="1"/>
          </p:cNvSpPr>
          <p:nvPr>
            <p:ph type="sldNum" sz="quarter" idx="10"/>
          </p:nvPr>
        </p:nvSpPr>
        <p:spPr/>
        <p:txBody>
          <a:bodyPr/>
          <a:lstStyle/>
          <a:p>
            <a:fld id="{AC6D7970-5DF3-4192-A807-D70168164FAC}" type="slidenum">
              <a:rPr lang="zh-CN" altLang="en-US" smtClean="0"/>
              <a:t>11</a:t>
            </a:fld>
            <a:endParaRPr lang="zh-CN" altLang="en-US"/>
          </a:p>
        </p:txBody>
      </p:sp>
    </p:spTree>
    <p:extLst>
      <p:ext uri="{BB962C8B-B14F-4D97-AF65-F5344CB8AC3E}">
        <p14:creationId xmlns:p14="http://schemas.microsoft.com/office/powerpoint/2010/main" val="64235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70824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97540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39313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41186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83184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33528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13553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403433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23905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405701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0F31C08-A3A8-4E67-B093-9109351FB9D3}" type="datetimeFigureOut">
              <a:rPr lang="zh-CN" altLang="en-US" smtClean="0"/>
              <a:t>2019/4/18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231846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31C08-A3A8-4E67-B093-9109351FB9D3}" type="datetimeFigureOut">
              <a:rPr lang="zh-CN" altLang="en-US" smtClean="0"/>
              <a:t>2019/4/18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EB504-3F83-4B18-9E72-7312775145FE}" type="slidenum">
              <a:rPr lang="zh-CN" altLang="en-US" smtClean="0"/>
              <a:t>‹#›</a:t>
            </a:fld>
            <a:endParaRPr lang="zh-CN" altLang="en-US"/>
          </a:p>
        </p:txBody>
      </p:sp>
    </p:spTree>
    <p:extLst>
      <p:ext uri="{BB962C8B-B14F-4D97-AF65-F5344CB8AC3E}">
        <p14:creationId xmlns:p14="http://schemas.microsoft.com/office/powerpoint/2010/main" val="1735867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遗传算法</a:t>
            </a:r>
            <a:endParaRPr lang="zh-CN" altLang="en-US"/>
          </a:p>
        </p:txBody>
      </p:sp>
      <p:sp>
        <p:nvSpPr>
          <p:cNvPr id="3" name="副标题 2"/>
          <p:cNvSpPr>
            <a:spLocks noGrp="1"/>
          </p:cNvSpPr>
          <p:nvPr>
            <p:ph type="subTitle" idx="1"/>
          </p:nvPr>
        </p:nvSpPr>
        <p:spPr/>
        <p:txBody>
          <a:bodyPr>
            <a:normAutofit fontScale="77500" lnSpcReduction="20000"/>
          </a:bodyPr>
          <a:lstStyle/>
          <a:p>
            <a:endParaRPr lang="en-US" altLang="zh-CN" smtClean="0"/>
          </a:p>
          <a:p>
            <a:endParaRPr lang="en-US" altLang="zh-CN"/>
          </a:p>
          <a:p>
            <a:endParaRPr lang="en-US" altLang="zh-CN" smtClean="0"/>
          </a:p>
          <a:p>
            <a:endParaRPr lang="en-US" altLang="zh-CN"/>
          </a:p>
          <a:p>
            <a:r>
              <a:rPr lang="en-US" altLang="zh-CN" smtClean="0"/>
              <a:t>21821247 </a:t>
            </a:r>
            <a:r>
              <a:rPr lang="zh-CN" altLang="en-US" smtClean="0"/>
              <a:t>褚欣</a:t>
            </a:r>
            <a:endParaRPr lang="zh-CN" altLang="en-US"/>
          </a:p>
        </p:txBody>
      </p:sp>
    </p:spTree>
    <p:extLst>
      <p:ext uri="{BB962C8B-B14F-4D97-AF65-F5344CB8AC3E}">
        <p14:creationId xmlns:p14="http://schemas.microsoft.com/office/powerpoint/2010/main" val="2626679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遗传操作过程</a:t>
            </a:r>
          </a:p>
        </p:txBody>
      </p:sp>
      <p:sp>
        <p:nvSpPr>
          <p:cNvPr id="3" name="内容占位符 2"/>
          <p:cNvSpPr>
            <a:spLocks noGrp="1"/>
          </p:cNvSpPr>
          <p:nvPr>
            <p:ph idx="1"/>
          </p:nvPr>
        </p:nvSpPr>
        <p:spPr/>
        <p:txBody>
          <a:bodyPr/>
          <a:lstStyle/>
          <a:p>
            <a:r>
              <a:rPr lang="zh-CN" altLang="en-US" smtClean="0"/>
              <a:t>突变和交叉</a:t>
            </a:r>
            <a:endParaRPr lang="en-US" altLang="zh-CN" smtClean="0"/>
          </a:p>
          <a:p>
            <a:pPr lvl="1"/>
            <a:r>
              <a:rPr lang="zh-CN" altLang="en-US"/>
              <a:t>个体</a:t>
            </a:r>
            <a:r>
              <a:rPr lang="en-US" altLang="zh-CN" smtClean="0"/>
              <a:t>M</a:t>
            </a:r>
            <a:r>
              <a:rPr lang="en-US" altLang="zh-CN" baseline="-25000" smtClean="0"/>
              <a:t>t,n</a:t>
            </a:r>
            <a:r>
              <a:rPr lang="zh-CN" altLang="zh-CN" smtClean="0"/>
              <a:t>的</a:t>
            </a:r>
            <a:r>
              <a:rPr lang="zh-CN" altLang="en-US" smtClean="0"/>
              <a:t>突变是指</a:t>
            </a:r>
            <a:r>
              <a:rPr lang="zh-CN" altLang="zh-CN" smtClean="0"/>
              <a:t>以</a:t>
            </a:r>
            <a:r>
              <a:rPr lang="zh-CN" altLang="zh-CN"/>
              <a:t>概率</a:t>
            </a:r>
            <a:r>
              <a:rPr lang="en-US" altLang="zh-CN"/>
              <a:t>qM</a:t>
            </a:r>
            <a:r>
              <a:rPr lang="zh-CN" altLang="zh-CN"/>
              <a:t>独立地翻转</a:t>
            </a:r>
            <a:r>
              <a:rPr lang="zh-CN" altLang="zh-CN" smtClean="0"/>
              <a:t>每个</a:t>
            </a:r>
            <a:r>
              <a:rPr lang="zh-CN" altLang="en-US"/>
              <a:t>二进制</a:t>
            </a:r>
            <a:r>
              <a:rPr lang="zh-CN" altLang="zh-CN" smtClean="0"/>
              <a:t>位。</a:t>
            </a:r>
            <a:endParaRPr lang="en-US" altLang="zh-CN" smtClean="0"/>
          </a:p>
          <a:p>
            <a:pPr lvl="1"/>
            <a:r>
              <a:rPr lang="zh-CN" altLang="zh-CN" smtClean="0"/>
              <a:t>在</a:t>
            </a:r>
            <a:r>
              <a:rPr lang="zh-CN" altLang="zh-CN"/>
              <a:t>实践中，</a:t>
            </a:r>
            <a:r>
              <a:rPr lang="en-US" altLang="zh-CN"/>
              <a:t>qM</a:t>
            </a:r>
            <a:r>
              <a:rPr lang="zh-CN" altLang="zh-CN"/>
              <a:t>通常很小，例如，</a:t>
            </a:r>
            <a:r>
              <a:rPr lang="en-US" altLang="zh-CN"/>
              <a:t>0.05</a:t>
            </a:r>
            <a:r>
              <a:rPr lang="zh-CN" altLang="zh-CN"/>
              <a:t>，所以突变不太可能改变</a:t>
            </a:r>
            <a:r>
              <a:rPr lang="zh-CN" altLang="zh-CN" smtClean="0"/>
              <a:t>一个</a:t>
            </a:r>
            <a:r>
              <a:rPr lang="zh-CN" altLang="en-US" smtClean="0"/>
              <a:t>个体</a:t>
            </a:r>
            <a:r>
              <a:rPr lang="zh-CN" altLang="zh-CN" smtClean="0"/>
              <a:t>太</a:t>
            </a:r>
            <a:r>
              <a:rPr lang="zh-CN" altLang="zh-CN"/>
              <a:t>多。这是为了保存一个幸存个体的良好特性，同时提供一个尝试新可能性的机会</a:t>
            </a:r>
            <a:r>
              <a:rPr lang="zh-CN" altLang="zh-CN" smtClean="0"/>
              <a:t>。</a:t>
            </a:r>
            <a:endParaRPr lang="en-US" altLang="zh-CN" smtClean="0"/>
          </a:p>
          <a:p>
            <a:pPr lvl="1"/>
            <a:endParaRPr lang="en-US" altLang="zh-CN" smtClean="0"/>
          </a:p>
          <a:p>
            <a:pPr lvl="1"/>
            <a:r>
              <a:rPr lang="zh-CN" altLang="zh-CN" smtClean="0"/>
              <a:t>交叉过程同时</a:t>
            </a:r>
            <a:r>
              <a:rPr lang="zh-CN" altLang="zh-CN"/>
              <a:t>改变两</a:t>
            </a:r>
            <a:r>
              <a:rPr lang="zh-CN" altLang="zh-CN" smtClean="0"/>
              <a:t>个</a:t>
            </a:r>
            <a:r>
              <a:rPr lang="zh-CN" altLang="en-US" smtClean="0"/>
              <a:t>个体</a:t>
            </a:r>
            <a:r>
              <a:rPr lang="zh-CN" altLang="zh-CN" smtClean="0"/>
              <a:t>。</a:t>
            </a:r>
            <a:r>
              <a:rPr lang="zh-CN" altLang="zh-CN"/>
              <a:t>交叉中的基本</a:t>
            </a:r>
            <a:r>
              <a:rPr lang="zh-CN" altLang="zh-CN" smtClean="0"/>
              <a:t>单元是</a:t>
            </a:r>
            <a:r>
              <a:rPr lang="zh-CN" altLang="zh-CN"/>
              <a:t>一</a:t>
            </a:r>
            <a:r>
              <a:rPr lang="zh-CN" altLang="zh-CN" smtClean="0"/>
              <a:t>个</a:t>
            </a:r>
            <a:r>
              <a:rPr lang="zh-CN" altLang="en-US" smtClean="0"/>
              <a:t>基因片</a:t>
            </a:r>
            <a:r>
              <a:rPr lang="zh-CN" altLang="zh-CN" smtClean="0"/>
              <a:t>段</a:t>
            </a:r>
            <a:r>
              <a:rPr lang="zh-CN" altLang="zh-CN"/>
              <a:t>，它的动机是需要在每个阶段中保留局部结构</a:t>
            </a:r>
            <a:r>
              <a:rPr lang="zh-CN" altLang="zh-CN" smtClean="0"/>
              <a:t>。</a:t>
            </a:r>
            <a:r>
              <a:rPr lang="zh-CN" altLang="en-US" smtClean="0"/>
              <a:t>通常交叉</a:t>
            </a:r>
            <a:r>
              <a:rPr lang="zh-CN" altLang="zh-CN" smtClean="0"/>
              <a:t>概率</a:t>
            </a:r>
            <a:r>
              <a:rPr lang="en-US" altLang="zh-CN" smtClean="0"/>
              <a:t>qC</a:t>
            </a:r>
            <a:r>
              <a:rPr lang="zh-CN" altLang="en-US" smtClean="0"/>
              <a:t>也较小。</a:t>
            </a:r>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4"/>
          <p:cNvSpPr>
            <a:spLocks noChangeArrowheads="1"/>
          </p:cNvSpPr>
          <p:nvPr/>
        </p:nvSpPr>
        <p:spPr bwMode="auto">
          <a:xfrm>
            <a:off x="2065514" y="3281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46339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遗传操作过程</a:t>
            </a:r>
          </a:p>
        </p:txBody>
      </p:sp>
      <p:sp>
        <p:nvSpPr>
          <p:cNvPr id="3" name="内容占位符 2"/>
          <p:cNvSpPr>
            <a:spLocks noGrp="1"/>
          </p:cNvSpPr>
          <p:nvPr>
            <p:ph idx="1"/>
          </p:nvPr>
        </p:nvSpPr>
        <p:spPr/>
        <p:txBody>
          <a:bodyPr/>
          <a:lstStyle/>
          <a:p>
            <a:r>
              <a:rPr lang="zh-CN" altLang="en-US"/>
              <a:t>评估</a:t>
            </a:r>
            <a:endParaRPr lang="en-US" altLang="zh-CN" smtClean="0"/>
          </a:p>
          <a:p>
            <a:pPr lvl="1"/>
            <a:r>
              <a:rPr lang="zh-CN" altLang="zh-CN"/>
              <a:t>经过上述过程，对</a:t>
            </a:r>
            <a:r>
              <a:rPr lang="zh-CN" altLang="zh-CN" smtClean="0"/>
              <a:t>每</a:t>
            </a:r>
            <a:r>
              <a:rPr lang="zh-CN" altLang="en-US" smtClean="0"/>
              <a:t>个网络</a:t>
            </a:r>
            <a:r>
              <a:rPr lang="en-US" altLang="zh-CN" smtClean="0"/>
              <a:t>M</a:t>
            </a:r>
            <a:r>
              <a:rPr lang="en-US" altLang="zh-CN" baseline="-25000" smtClean="0"/>
              <a:t>t,n</a:t>
            </a:r>
            <a:r>
              <a:rPr lang="zh-CN" altLang="zh-CN"/>
              <a:t>进行评估，得到适应度函数值</a:t>
            </a:r>
            <a:r>
              <a:rPr lang="zh-CN" altLang="zh-CN" smtClean="0"/>
              <a:t>。</a:t>
            </a:r>
            <a:endParaRPr lang="en-US" altLang="zh-CN" smtClean="0"/>
          </a:p>
          <a:p>
            <a:pPr lvl="1"/>
            <a:endParaRPr lang="en-US" altLang="zh-CN" smtClean="0"/>
          </a:p>
          <a:p>
            <a:pPr lvl="1"/>
            <a:r>
              <a:rPr lang="zh-CN" altLang="zh-CN" smtClean="0"/>
              <a:t>参考</a:t>
            </a:r>
            <a:r>
              <a:rPr lang="zh-CN" altLang="zh-CN"/>
              <a:t>数据集</a:t>
            </a:r>
            <a:r>
              <a:rPr lang="en-US" altLang="zh-CN"/>
              <a:t>D</a:t>
            </a:r>
            <a:r>
              <a:rPr lang="zh-CN" altLang="zh-CN"/>
              <a:t>是预先定义</a:t>
            </a:r>
            <a:r>
              <a:rPr lang="zh-CN" altLang="zh-CN" smtClean="0"/>
              <a:t>的</a:t>
            </a:r>
            <a:r>
              <a:rPr lang="zh-CN" altLang="en-US" smtClean="0"/>
              <a:t>（</a:t>
            </a:r>
            <a:r>
              <a:rPr lang="en-US" altLang="zh-CN"/>
              <a:t> CIFAR10 </a:t>
            </a:r>
            <a:r>
              <a:rPr lang="zh-CN" altLang="en-US" smtClean="0"/>
              <a:t>）</a:t>
            </a:r>
            <a:r>
              <a:rPr lang="zh-CN" altLang="zh-CN" smtClean="0"/>
              <a:t>，</a:t>
            </a:r>
            <a:r>
              <a:rPr lang="zh-CN" altLang="zh-CN"/>
              <a:t>我们单独训练每个模型</a:t>
            </a:r>
            <a:r>
              <a:rPr lang="en-US" altLang="zh-CN" smtClean="0"/>
              <a:t>M</a:t>
            </a:r>
            <a:r>
              <a:rPr lang="en-US" altLang="zh-CN" baseline="-25000"/>
              <a:t>t,n</a:t>
            </a:r>
            <a:r>
              <a:rPr lang="zh-CN" altLang="zh-CN" smtClean="0"/>
              <a:t>。如果</a:t>
            </a:r>
            <a:r>
              <a:rPr lang="en-US" altLang="zh-CN"/>
              <a:t>M</a:t>
            </a:r>
            <a:r>
              <a:rPr lang="en-US" altLang="zh-CN" baseline="-25000"/>
              <a:t>t,n</a:t>
            </a:r>
            <a:r>
              <a:rPr lang="zh-CN" altLang="zh-CN" smtClean="0"/>
              <a:t>是</a:t>
            </a:r>
            <a:r>
              <a:rPr lang="zh-CN" altLang="zh-CN"/>
              <a:t>之前求过值的，我们只需再次求它的值，然后计算所有出现值的平均精度。这种策略至少在一定程度上缓解了训练过程随机性带来的不稳定性。</a:t>
            </a:r>
          </a:p>
          <a:p>
            <a:endParaRPr lang="en-US" altLang="zh-CN" smtClean="0"/>
          </a:p>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4"/>
          <p:cNvSpPr>
            <a:spLocks noChangeArrowheads="1"/>
          </p:cNvSpPr>
          <p:nvPr/>
        </p:nvSpPr>
        <p:spPr bwMode="auto">
          <a:xfrm>
            <a:off x="2065514" y="3281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73912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算法流程</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739368" y="1690688"/>
            <a:ext cx="10713263" cy="3397159"/>
          </a:xfrm>
          <a:prstGeom prst="rect">
            <a:avLst/>
          </a:prstGeom>
        </p:spPr>
      </p:pic>
    </p:spTree>
    <p:extLst>
      <p:ext uri="{BB962C8B-B14F-4D97-AF65-F5344CB8AC3E}">
        <p14:creationId xmlns:p14="http://schemas.microsoft.com/office/powerpoint/2010/main" val="54070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四、实验</a:t>
            </a:r>
            <a:endParaRPr lang="zh-CN" altLang="en-US"/>
          </a:p>
        </p:txBody>
      </p:sp>
      <p:sp>
        <p:nvSpPr>
          <p:cNvPr id="3" name="内容占位符 2"/>
          <p:cNvSpPr>
            <a:spLocks noGrp="1"/>
          </p:cNvSpPr>
          <p:nvPr>
            <p:ph idx="1"/>
          </p:nvPr>
        </p:nvSpPr>
        <p:spPr/>
        <p:txBody>
          <a:bodyPr/>
          <a:lstStyle/>
          <a:p>
            <a:r>
              <a:rPr lang="zh-CN" altLang="en-US" smtClean="0"/>
              <a:t>参数</a:t>
            </a:r>
            <a:endParaRPr lang="en-US" altLang="zh-CN" smtClean="0"/>
          </a:p>
          <a:p>
            <a:pPr lvl="1"/>
            <a:r>
              <a:rPr lang="en-US" altLang="zh-CN" smtClean="0"/>
              <a:t>S=3</a:t>
            </a:r>
            <a:r>
              <a:rPr lang="zh-CN" altLang="en-US" smtClean="0"/>
              <a:t>，三层神经网络</a:t>
            </a:r>
            <a:endParaRPr lang="en-US" altLang="zh-CN" smtClean="0"/>
          </a:p>
          <a:p>
            <a:pPr lvl="1"/>
            <a:r>
              <a:rPr lang="zh-CN" altLang="en-US" smtClean="0"/>
              <a:t>（</a:t>
            </a:r>
            <a:r>
              <a:rPr lang="en-US" altLang="zh-CN" smtClean="0"/>
              <a:t>K1,K2,K3</a:t>
            </a:r>
            <a:r>
              <a:rPr lang="zh-CN" altLang="en-US" smtClean="0"/>
              <a:t>）</a:t>
            </a:r>
            <a:r>
              <a:rPr lang="en-US" altLang="zh-CN" smtClean="0"/>
              <a:t>=</a:t>
            </a:r>
            <a:r>
              <a:rPr lang="zh-CN" altLang="en-US" smtClean="0"/>
              <a:t>（</a:t>
            </a:r>
            <a:r>
              <a:rPr lang="en-US" altLang="zh-CN" smtClean="0"/>
              <a:t>3,4,5</a:t>
            </a:r>
            <a:r>
              <a:rPr lang="zh-CN" altLang="en-US" smtClean="0"/>
              <a:t>），每层依次有</a:t>
            </a:r>
            <a:r>
              <a:rPr lang="en-US" altLang="zh-CN" smtClean="0"/>
              <a:t>3</a:t>
            </a:r>
            <a:r>
              <a:rPr lang="zh-CN" altLang="en-US" smtClean="0"/>
              <a:t>、</a:t>
            </a:r>
            <a:r>
              <a:rPr lang="en-US" altLang="zh-CN" smtClean="0"/>
              <a:t>4</a:t>
            </a:r>
            <a:r>
              <a:rPr lang="zh-CN" altLang="en-US" smtClean="0"/>
              <a:t>、</a:t>
            </a:r>
            <a:r>
              <a:rPr lang="en-US" altLang="zh-CN" smtClean="0"/>
              <a:t>5</a:t>
            </a:r>
            <a:r>
              <a:rPr lang="zh-CN" altLang="en-US" smtClean="0"/>
              <a:t>个节点</a:t>
            </a:r>
            <a:endParaRPr lang="en-US" altLang="zh-CN" smtClean="0"/>
          </a:p>
          <a:p>
            <a:pPr lvl="1"/>
            <a:r>
              <a:rPr lang="en-US" altLang="zh-CN" smtClean="0"/>
              <a:t>N=20</a:t>
            </a:r>
            <a:r>
              <a:rPr lang="zh-CN" altLang="en-US" smtClean="0"/>
              <a:t>，遗传个体有</a:t>
            </a:r>
            <a:r>
              <a:rPr lang="en-US" altLang="zh-CN" smtClean="0"/>
              <a:t>20</a:t>
            </a:r>
            <a:r>
              <a:rPr lang="zh-CN" altLang="en-US" smtClean="0"/>
              <a:t>个</a:t>
            </a:r>
            <a:endParaRPr lang="en-US" altLang="zh-CN" smtClean="0"/>
          </a:p>
          <a:p>
            <a:pPr lvl="1"/>
            <a:r>
              <a:rPr lang="en-US" altLang="zh-CN" smtClean="0"/>
              <a:t>T=50</a:t>
            </a:r>
            <a:r>
              <a:rPr lang="zh-CN" altLang="en-US" smtClean="0"/>
              <a:t>，遗传操作迭代</a:t>
            </a:r>
            <a:r>
              <a:rPr lang="en-US" altLang="zh-CN" smtClean="0"/>
              <a:t>50</a:t>
            </a:r>
            <a:r>
              <a:rPr lang="zh-CN" altLang="en-US" smtClean="0"/>
              <a:t>次</a:t>
            </a:r>
            <a:endParaRPr lang="en-US" altLang="zh-CN" smtClean="0"/>
          </a:p>
          <a:p>
            <a:pPr marL="457200" lvl="1" indent="0">
              <a:buNone/>
            </a:pPr>
            <a:endParaRPr lang="en-US" altLang="zh-CN" smtClean="0"/>
          </a:p>
          <a:p>
            <a:r>
              <a:rPr lang="zh-CN" altLang="en-US"/>
              <a:t>数据集</a:t>
            </a:r>
            <a:endParaRPr lang="en-US" altLang="zh-CN"/>
          </a:p>
          <a:p>
            <a:pPr lvl="1"/>
            <a:r>
              <a:rPr lang="en-US" altLang="zh-CN"/>
              <a:t>MNIST</a:t>
            </a:r>
            <a:r>
              <a:rPr lang="zh-CN" altLang="en-US"/>
              <a:t>手写数字集</a:t>
            </a:r>
            <a:endParaRPr lang="en-US" altLang="zh-CN"/>
          </a:p>
          <a:p>
            <a:endParaRPr lang="en-US" altLang="zh-CN"/>
          </a:p>
        </p:txBody>
      </p:sp>
    </p:spTree>
    <p:extLst>
      <p:ext uri="{BB962C8B-B14F-4D97-AF65-F5344CB8AC3E}">
        <p14:creationId xmlns:p14="http://schemas.microsoft.com/office/powerpoint/2010/main" val="12927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实验结果</a:t>
            </a:r>
            <a:endParaRPr lang="zh-CN" altLang="en-US"/>
          </a:p>
        </p:txBody>
      </p:sp>
      <p:pic>
        <p:nvPicPr>
          <p:cNvPr id="3074" name="Picture 2" descr="In (11]: &#10;In (12]: &#10;population size = 20 &#10;num_generafions = 3 &#10;creator. create( &quot;FitnessMax&quot; , &#10;creator. create( &quot;Individual , &#10;base. Fitness, weights (1.0, j) &#10;list , fitness creator. FitnessMax) &#10;toolbox &#10;base. Toolbox() &#10;toolbox. register (&quot;binary&quot;, bernoutli.rvs, 0.5) &#10;&quot;, tools. initRepeat, creator. Individual, toolbox. binary, &#10;toolbox. register ( &quot; individual &#10;toolbox. register ( &quot;population&quot; , &#10;tools. initRepeat, list , toolbox. individual) &#10;toolbox. , tools. cxOrdered) &#10;toolbox. register (&quot;mutate&quot; , tools. mutShuffleIndexes, indpb = 6.8) &#10;toolbox. register (&quot;select&quot; , &#10;tools. selRoul ette ) &#10;toolbox. register (&quot;evaluate&quot;, evaluateM0deI) &#10;popl = toolbox. population(n = population size) &#10;result = algorithms. eaSimpIe(popI, toolbox, cxpb = 0.4, &#10;mutpb = 0.05, &#10;ngen = num_generations, &#10;verbose = True) &#10;gen &#10;2 &#10;3 &#10;nevals &#10;20 &#10;6 &#10;7 &#10;# print top-3 optimal solutions &#10;best individuals = toots.setBest(popl, &#10;for &#10;bi in best &#10;print(bi) &#10;individuals: &#10;o, &#10;1, o, e, , , 1, 01 "/>
          <p:cNvPicPr>
            <a:picLocks noChangeAspect="1" noChangeArrowheads="1"/>
          </p:cNvPicPr>
          <p:nvPr/>
        </p:nvPicPr>
        <p:blipFill rotWithShape="1">
          <a:blip r:embed="rId3">
            <a:extLst>
              <a:ext uri="{28A0092B-C50C-407E-A947-70E740481C1C}">
                <a14:useLocalDpi xmlns:a14="http://schemas.microsoft.com/office/drawing/2010/main" val="0"/>
              </a:ext>
            </a:extLst>
          </a:blip>
          <a:srcRect l="8114"/>
          <a:stretch/>
        </p:blipFill>
        <p:spPr bwMode="auto">
          <a:xfrm>
            <a:off x="2144424" y="1443903"/>
            <a:ext cx="7903152"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3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实验结果可视化</a:t>
            </a:r>
            <a:endParaRPr lang="zh-CN" altLang="en-US"/>
          </a:p>
        </p:txBody>
      </p:sp>
      <p:pic>
        <p:nvPicPr>
          <p:cNvPr id="5" name="图片 4"/>
          <p:cNvPicPr>
            <a:picLocks noChangeAspect="1"/>
          </p:cNvPicPr>
          <p:nvPr/>
        </p:nvPicPr>
        <p:blipFill>
          <a:blip r:embed="rId3"/>
          <a:stretch>
            <a:fillRect/>
          </a:stretch>
        </p:blipFill>
        <p:spPr>
          <a:xfrm>
            <a:off x="305145" y="1480271"/>
            <a:ext cx="11581710" cy="1387620"/>
          </a:xfrm>
          <a:prstGeom prst="rect">
            <a:avLst/>
          </a:prstGeom>
        </p:spPr>
      </p:pic>
      <p:pic>
        <p:nvPicPr>
          <p:cNvPr id="7" name="图片 6"/>
          <p:cNvPicPr>
            <a:picLocks noChangeAspect="1"/>
          </p:cNvPicPr>
          <p:nvPr/>
        </p:nvPicPr>
        <p:blipFill>
          <a:blip r:embed="rId4"/>
          <a:stretch>
            <a:fillRect/>
          </a:stretch>
        </p:blipFill>
        <p:spPr>
          <a:xfrm>
            <a:off x="305146" y="3101974"/>
            <a:ext cx="11581710" cy="1762125"/>
          </a:xfrm>
          <a:prstGeom prst="rect">
            <a:avLst/>
          </a:prstGeom>
        </p:spPr>
      </p:pic>
      <p:pic>
        <p:nvPicPr>
          <p:cNvPr id="8" name="图片 7"/>
          <p:cNvPicPr>
            <a:picLocks noChangeAspect="1"/>
          </p:cNvPicPr>
          <p:nvPr/>
        </p:nvPicPr>
        <p:blipFill>
          <a:blip r:embed="rId5"/>
          <a:stretch>
            <a:fillRect/>
          </a:stretch>
        </p:blipFill>
        <p:spPr>
          <a:xfrm>
            <a:off x="305145" y="5098182"/>
            <a:ext cx="11581710" cy="1695450"/>
          </a:xfrm>
          <a:prstGeom prst="rect">
            <a:avLst/>
          </a:prstGeom>
        </p:spPr>
      </p:pic>
    </p:spTree>
    <p:extLst>
      <p:ext uri="{BB962C8B-B14F-4D97-AF65-F5344CB8AC3E}">
        <p14:creationId xmlns:p14="http://schemas.microsoft.com/office/powerpoint/2010/main" val="415634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Experiments</a:t>
            </a:r>
            <a:endParaRPr lang="zh-CN" altLang="en-US"/>
          </a:p>
        </p:txBody>
      </p:sp>
      <p:sp>
        <p:nvSpPr>
          <p:cNvPr id="3" name="内容占位符 2"/>
          <p:cNvSpPr>
            <a:spLocks noGrp="1"/>
          </p:cNvSpPr>
          <p:nvPr>
            <p:ph idx="1"/>
          </p:nvPr>
        </p:nvSpPr>
        <p:spPr>
          <a:xfrm>
            <a:off x="838200" y="1825625"/>
            <a:ext cx="5091545" cy="4351338"/>
          </a:xfrm>
        </p:spPr>
        <p:txBody>
          <a:bodyPr>
            <a:normAutofit/>
          </a:bodyPr>
          <a:lstStyle/>
          <a:p>
            <a:endParaRPr lang="en-US" altLang="zh-CN" smtClean="0"/>
          </a:p>
          <a:p>
            <a:endParaRPr lang="en-US" altLang="zh-CN"/>
          </a:p>
          <a:p>
            <a:r>
              <a:rPr lang="zh-CN" altLang="en-US" smtClean="0"/>
              <a:t>右图是论文中的网络学习结果</a:t>
            </a:r>
            <a:endParaRPr lang="en-US" altLang="zh-CN" smtClean="0"/>
          </a:p>
          <a:p>
            <a:pPr marL="0" indent="0">
              <a:buNone/>
            </a:pPr>
            <a:endParaRPr lang="en-US" altLang="zh-CN" smtClean="0"/>
          </a:p>
          <a:p>
            <a:pPr marL="0" indent="0">
              <a:buNone/>
            </a:pPr>
            <a:endParaRPr lang="en-US" altLang="zh-CN" smtClean="0"/>
          </a:p>
          <a:p>
            <a:endParaRPr lang="en-US" altLang="zh-CN" smtClean="0"/>
          </a:p>
        </p:txBody>
      </p:sp>
      <p:pic>
        <p:nvPicPr>
          <p:cNvPr id="4" name="图片 3"/>
          <p:cNvPicPr/>
          <p:nvPr/>
        </p:nvPicPr>
        <p:blipFill rotWithShape="1">
          <a:blip r:embed="rId3"/>
          <a:srcRect b="12075"/>
          <a:stretch/>
        </p:blipFill>
        <p:spPr>
          <a:xfrm>
            <a:off x="6333902" y="0"/>
            <a:ext cx="4328159" cy="6858000"/>
          </a:xfrm>
          <a:prstGeom prst="rect">
            <a:avLst/>
          </a:prstGeom>
        </p:spPr>
      </p:pic>
    </p:spTree>
    <p:extLst>
      <p:ext uri="{BB962C8B-B14F-4D97-AF65-F5344CB8AC3E}">
        <p14:creationId xmlns:p14="http://schemas.microsoft.com/office/powerpoint/2010/main" val="3263232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五、总结</a:t>
            </a:r>
            <a:endParaRPr lang="zh-CN" altLang="en-US"/>
          </a:p>
        </p:txBody>
      </p:sp>
      <p:sp>
        <p:nvSpPr>
          <p:cNvPr id="3" name="内容占位符 2"/>
          <p:cNvSpPr>
            <a:spLocks noGrp="1"/>
          </p:cNvSpPr>
          <p:nvPr>
            <p:ph idx="1"/>
          </p:nvPr>
        </p:nvSpPr>
        <p:spPr/>
        <p:txBody>
          <a:bodyPr/>
          <a:lstStyle/>
          <a:p>
            <a:r>
              <a:rPr lang="zh-CN" altLang="en-US" smtClean="0"/>
              <a:t>遗传算法计算量较大</a:t>
            </a:r>
            <a:endParaRPr lang="en-US" altLang="zh-CN" smtClean="0"/>
          </a:p>
          <a:p>
            <a:endParaRPr lang="en-US" altLang="zh-CN"/>
          </a:p>
          <a:p>
            <a:r>
              <a:rPr lang="zh-CN" altLang="en-US" smtClean="0"/>
              <a:t>大量的网络结构仍然未被探索</a:t>
            </a:r>
            <a:r>
              <a:rPr lang="en-US" altLang="zh-CN" smtClean="0"/>
              <a:t>,</a:t>
            </a:r>
            <a:r>
              <a:rPr lang="zh-CN" altLang="en-US" smtClean="0"/>
              <a:t>包括一些像</a:t>
            </a:r>
            <a:r>
              <a:rPr lang="en-US" altLang="zh-CN" smtClean="0"/>
              <a:t>Maxout</a:t>
            </a:r>
            <a:r>
              <a:rPr lang="zh-CN" altLang="en-US" smtClean="0"/>
              <a:t>、通道连接这样的新模块，并未将多尺度引入卷积。</a:t>
            </a:r>
          </a:p>
          <a:p>
            <a:endParaRPr lang="zh-CN" altLang="en-US" smtClean="0"/>
          </a:p>
          <a:p>
            <a:r>
              <a:rPr lang="zh-CN" altLang="en-US" smtClean="0"/>
              <a:t>在目前的工作中</a:t>
            </a:r>
            <a:r>
              <a:rPr lang="en-US" altLang="zh-CN" smtClean="0"/>
              <a:t>,</a:t>
            </a:r>
            <a:r>
              <a:rPr lang="zh-CN" altLang="en-US" smtClean="0"/>
              <a:t>遗传算法只用于探索网络结构</a:t>
            </a:r>
            <a:r>
              <a:rPr lang="en-US" altLang="zh-CN" smtClean="0"/>
              <a:t>,</a:t>
            </a:r>
            <a:r>
              <a:rPr lang="zh-CN" altLang="en-US" smtClean="0"/>
              <a:t>而网络训练过程是分开执行的。可以考虑将遗传算法与网络结构和权重同时结合起来。</a:t>
            </a:r>
          </a:p>
          <a:p>
            <a:endParaRPr lang="zh-CN" altLang="en-US"/>
          </a:p>
        </p:txBody>
      </p:sp>
    </p:spTree>
    <p:extLst>
      <p:ext uri="{BB962C8B-B14F-4D97-AF65-F5344CB8AC3E}">
        <p14:creationId xmlns:p14="http://schemas.microsoft.com/office/powerpoint/2010/main" val="173212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参考文献</a:t>
            </a:r>
            <a:endParaRPr lang="zh-CN" altLang="en-US"/>
          </a:p>
        </p:txBody>
      </p:sp>
      <p:sp>
        <p:nvSpPr>
          <p:cNvPr id="3" name="内容占位符 2"/>
          <p:cNvSpPr>
            <a:spLocks noGrp="1"/>
          </p:cNvSpPr>
          <p:nvPr>
            <p:ph idx="1"/>
          </p:nvPr>
        </p:nvSpPr>
        <p:spPr/>
        <p:txBody>
          <a:bodyPr/>
          <a:lstStyle/>
          <a:p>
            <a:r>
              <a:rPr lang="en-US" altLang="zh-CN"/>
              <a:t>Xie, Lingxi, and Alan Yuille. "Genetic cnn." </a:t>
            </a:r>
            <a:r>
              <a:rPr lang="en-US" altLang="zh-CN" i="1"/>
              <a:t>Proceedings of the IEEE International Conference on Computer Vision</a:t>
            </a:r>
            <a:r>
              <a:rPr lang="en-US" altLang="zh-CN"/>
              <a:t>. 2017.</a:t>
            </a:r>
          </a:p>
          <a:p>
            <a:r>
              <a:rPr lang="en-US" altLang="zh-CN"/>
              <a:t>Such, Felipe Petroski, et al. "Deep neuroevolution: Genetic algorithms are a competitive alternative for training deep neural networks for reinforcement learning." </a:t>
            </a:r>
            <a:r>
              <a:rPr lang="en-US" altLang="zh-CN" i="1"/>
              <a:t>arXiv preprint arXiv:1712.06567</a:t>
            </a:r>
            <a:r>
              <a:rPr lang="en-US" altLang="zh-CN"/>
              <a:t> (2017).</a:t>
            </a:r>
          </a:p>
          <a:p>
            <a:r>
              <a:rPr lang="en-US" altLang="zh-CN"/>
              <a:t>Young, Steven R., et al. "Optimizing deep learning hyper-parameters through an evolutionary algorithm." </a:t>
            </a:r>
            <a:r>
              <a:rPr lang="en-US" altLang="zh-CN" i="1"/>
              <a:t>Proceedings of the Workshop on Machine Learning in High-Performance Computing Environments</a:t>
            </a:r>
            <a:r>
              <a:rPr lang="en-US" altLang="zh-CN"/>
              <a:t>. ACM, 2015.</a:t>
            </a:r>
          </a:p>
          <a:p>
            <a:endParaRPr lang="zh-CN" altLang="en-US"/>
          </a:p>
        </p:txBody>
      </p:sp>
    </p:spTree>
    <p:extLst>
      <p:ext uri="{BB962C8B-B14F-4D97-AF65-F5344CB8AC3E}">
        <p14:creationId xmlns:p14="http://schemas.microsoft.com/office/powerpoint/2010/main" val="1026185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一、遗传算法简介</a:t>
            </a:r>
            <a:endParaRPr lang="zh-CN" altLang="en-US"/>
          </a:p>
        </p:txBody>
      </p:sp>
      <p:sp>
        <p:nvSpPr>
          <p:cNvPr id="3" name="内容占位符 2"/>
          <p:cNvSpPr>
            <a:spLocks noGrp="1"/>
          </p:cNvSpPr>
          <p:nvPr>
            <p:ph idx="1"/>
          </p:nvPr>
        </p:nvSpPr>
        <p:spPr/>
        <p:txBody>
          <a:bodyPr/>
          <a:lstStyle/>
          <a:p>
            <a:r>
              <a:rPr lang="zh-CN" altLang="zh-CN" smtClean="0"/>
              <a:t>遗传算法（Genetic Algorithm, GA）是模拟达尔文生物进化论的自然选择和遗传学机理的生物进化过程的计算模型，是一种通过模拟自然进化过程搜索最优解的方法。</a:t>
            </a:r>
            <a:endParaRPr lang="en-US" altLang="zh-CN" smtClean="0"/>
          </a:p>
          <a:p>
            <a:pPr marL="0" indent="0">
              <a:buNone/>
            </a:pPr>
            <a:endParaRPr lang="en-US" altLang="zh-CN" smtClean="0"/>
          </a:p>
          <a:p>
            <a:r>
              <a:rPr lang="zh-CN" altLang="zh-CN" smtClean="0"/>
              <a:t>遗传算法以一种群体中的所有个体为对象，并利用随机化技术指导对一个被编码的参数空间进行高效搜索。其中，选择、交叉和变异构成了遗传算法的遗传操作；参数编码、初始群体的设定、适应度函数的设计、遗传操作设计、控制参数设定五个要素组成了遗传算法的核心内容。</a:t>
            </a:r>
            <a:endParaRPr lang="zh-CN" altLang="en-US"/>
          </a:p>
        </p:txBody>
      </p:sp>
    </p:spTree>
    <p:extLst>
      <p:ext uri="{BB962C8B-B14F-4D97-AF65-F5344CB8AC3E}">
        <p14:creationId xmlns:p14="http://schemas.microsoft.com/office/powerpoint/2010/main" val="2344379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执行过程</a:t>
            </a:r>
            <a:endParaRPr lang="zh-CN" altLang="en-US"/>
          </a:p>
        </p:txBody>
      </p:sp>
      <p:sp>
        <p:nvSpPr>
          <p:cNvPr id="3" name="内容占位符 2"/>
          <p:cNvSpPr>
            <a:spLocks noGrp="1"/>
          </p:cNvSpPr>
          <p:nvPr>
            <p:ph idx="1"/>
          </p:nvPr>
        </p:nvSpPr>
        <p:spPr>
          <a:xfrm>
            <a:off x="838200" y="1690688"/>
            <a:ext cx="6437811" cy="4657861"/>
          </a:xfrm>
        </p:spPr>
        <p:txBody>
          <a:bodyPr>
            <a:normAutofit fontScale="92500"/>
          </a:bodyPr>
          <a:lstStyle/>
          <a:p>
            <a:r>
              <a:rPr lang="zh-CN" altLang="zh-CN" sz="2400" smtClean="0"/>
              <a:t>遗传算法是从代表问题可能潜在的解集的一个种群（population）开始的，而一个种群则由经过基因（gene）编码的一定数目的个体(individual)组成。每个个体实际上是染色体(chromosome)带有特征的实体。在一开始需要实现从表现型到基因型的映射即编码工作。</a:t>
            </a:r>
            <a:endParaRPr lang="en-US" altLang="zh-CN" sz="2400" smtClean="0"/>
          </a:p>
          <a:p>
            <a:endParaRPr lang="en-US" altLang="zh-CN" sz="2400" smtClean="0"/>
          </a:p>
          <a:p>
            <a:r>
              <a:rPr lang="zh-CN" altLang="zh-CN" sz="2400" smtClean="0"/>
              <a:t>初代种群产生之后，按照适者生存和优胜劣汰的原理，逐代（generation）演化产生出越来越好的近似解，在每一代，根据问题域中个体的适应度（fitness）大小选择（selection）个体，并借助于自然遗传学的遗传算子（genetic operators）进行组合交叉（crossover）和变异（mutation），产生出代表新的解集的种群。</a:t>
            </a:r>
            <a:endParaRPr lang="zh-CN" altLang="en-US" sz="2400"/>
          </a:p>
        </p:txBody>
      </p:sp>
      <p:pic>
        <p:nvPicPr>
          <p:cNvPr id="4" name="图片 3"/>
          <p:cNvPicPr>
            <a:picLocks noChangeAspect="1"/>
          </p:cNvPicPr>
          <p:nvPr/>
        </p:nvPicPr>
        <p:blipFill>
          <a:blip r:embed="rId3"/>
          <a:stretch>
            <a:fillRect/>
          </a:stretch>
        </p:blipFill>
        <p:spPr>
          <a:xfrm>
            <a:off x="7677150" y="1027906"/>
            <a:ext cx="3676650" cy="5057775"/>
          </a:xfrm>
          <a:prstGeom prst="rect">
            <a:avLst/>
          </a:prstGeom>
        </p:spPr>
      </p:pic>
    </p:spTree>
    <p:extLst>
      <p:ext uri="{BB962C8B-B14F-4D97-AF65-F5344CB8AC3E}">
        <p14:creationId xmlns:p14="http://schemas.microsoft.com/office/powerpoint/2010/main" val="1400830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二、遗传算法的应用</a:t>
            </a:r>
            <a:endParaRPr lang="zh-CN" altLang="en-US"/>
          </a:p>
        </p:txBody>
      </p:sp>
      <p:sp>
        <p:nvSpPr>
          <p:cNvPr id="3" name="内容占位符 2"/>
          <p:cNvSpPr>
            <a:spLocks noGrp="1"/>
          </p:cNvSpPr>
          <p:nvPr>
            <p:ph idx="1"/>
          </p:nvPr>
        </p:nvSpPr>
        <p:spPr/>
        <p:txBody>
          <a:bodyPr>
            <a:normAutofit/>
          </a:bodyPr>
          <a:lstStyle/>
          <a:p>
            <a:r>
              <a:rPr lang="zh-CN" altLang="en-US" smtClean="0"/>
              <a:t>函数优化</a:t>
            </a:r>
            <a:endParaRPr lang="en-US" altLang="zh-CN" smtClean="0"/>
          </a:p>
          <a:p>
            <a:r>
              <a:rPr lang="zh-CN" altLang="en-US" smtClean="0"/>
              <a:t>组合优化</a:t>
            </a:r>
            <a:endParaRPr lang="en-US" altLang="zh-CN" smtClean="0"/>
          </a:p>
          <a:p>
            <a:r>
              <a:rPr lang="zh-CN" altLang="en-US" smtClean="0"/>
              <a:t>生产调度问题</a:t>
            </a:r>
            <a:endParaRPr lang="en-US" altLang="zh-CN" smtClean="0"/>
          </a:p>
          <a:p>
            <a:r>
              <a:rPr lang="zh-CN" altLang="en-US" smtClean="0"/>
              <a:t>自动控制</a:t>
            </a:r>
            <a:endParaRPr lang="en-US" altLang="zh-CN" smtClean="0"/>
          </a:p>
          <a:p>
            <a:r>
              <a:rPr lang="zh-CN" altLang="en-US" smtClean="0"/>
              <a:t>自动学习深度网络结构</a:t>
            </a:r>
            <a:endParaRPr lang="en-US" altLang="zh-CN" smtClean="0"/>
          </a:p>
          <a:p>
            <a:r>
              <a:rPr lang="zh-CN" altLang="en-US" smtClean="0"/>
              <a:t>优化深度神经网络的权重</a:t>
            </a:r>
            <a:endParaRPr lang="en-US" altLang="zh-CN" smtClean="0"/>
          </a:p>
          <a:p>
            <a:r>
              <a:rPr lang="zh-CN" altLang="en-US" smtClean="0"/>
              <a:t>网络超参数优化</a:t>
            </a:r>
            <a:endParaRPr lang="zh-CN" altLang="en-US"/>
          </a:p>
        </p:txBody>
      </p:sp>
    </p:spTree>
    <p:extLst>
      <p:ext uri="{BB962C8B-B14F-4D97-AF65-F5344CB8AC3E}">
        <p14:creationId xmlns:p14="http://schemas.microsoft.com/office/powerpoint/2010/main" val="1422416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三、遗传算法用于探索网络拓扑结构</a:t>
            </a:r>
            <a:endParaRPr lang="zh-CN" altLang="en-US"/>
          </a:p>
        </p:txBody>
      </p:sp>
      <p:sp>
        <p:nvSpPr>
          <p:cNvPr id="3" name="内容占位符 2"/>
          <p:cNvSpPr>
            <a:spLocks noGrp="1"/>
          </p:cNvSpPr>
          <p:nvPr>
            <p:ph idx="1"/>
          </p:nvPr>
        </p:nvSpPr>
        <p:spPr/>
        <p:txBody>
          <a:bodyPr/>
          <a:lstStyle/>
          <a:p>
            <a:r>
              <a:rPr lang="en-US" altLang="zh-CN" smtClean="0"/>
              <a:t>《Genetic CNN》2017 ICCV</a:t>
            </a:r>
          </a:p>
          <a:p>
            <a:endParaRPr lang="en-US" altLang="zh-CN"/>
          </a:p>
          <a:p>
            <a:r>
              <a:rPr lang="zh-CN" altLang="en-US" smtClean="0"/>
              <a:t>探索</a:t>
            </a:r>
            <a:r>
              <a:rPr lang="zh-CN" altLang="zh-CN" smtClean="0"/>
              <a:t>自动学习深度神经网络结构的可能性</a:t>
            </a:r>
            <a:r>
              <a:rPr lang="zh-CN" altLang="en-US" smtClean="0"/>
              <a:t>。</a:t>
            </a:r>
            <a:endParaRPr lang="en-US" altLang="zh-CN" smtClean="0"/>
          </a:p>
          <a:p>
            <a:endParaRPr lang="en-US" altLang="zh-CN" smtClean="0"/>
          </a:p>
          <a:p>
            <a:r>
              <a:rPr lang="zh-CN" altLang="en-US" smtClean="0"/>
              <a:t>假设神经</a:t>
            </a:r>
            <a:r>
              <a:rPr lang="zh-CN" altLang="zh-CN" smtClean="0"/>
              <a:t>网络具有有限数量</a:t>
            </a:r>
            <a:r>
              <a:rPr lang="zh-CN" altLang="en-US" smtClean="0"/>
              <a:t>的层数，</a:t>
            </a:r>
            <a:r>
              <a:rPr lang="zh-CN" altLang="zh-CN" smtClean="0"/>
              <a:t>每</a:t>
            </a:r>
            <a:r>
              <a:rPr lang="zh-CN" altLang="en-US" smtClean="0"/>
              <a:t>层</a:t>
            </a:r>
            <a:r>
              <a:rPr lang="zh-CN" altLang="zh-CN" smtClean="0"/>
              <a:t>定义一组预定义的</a:t>
            </a:r>
            <a:r>
              <a:rPr lang="zh-CN" altLang="en-US" smtClean="0"/>
              <a:t>模块</a:t>
            </a:r>
            <a:r>
              <a:rPr lang="zh-CN" altLang="zh-CN" smtClean="0"/>
              <a:t>，可能的网络结构总数随着层数呈指数增长</a:t>
            </a:r>
            <a:endParaRPr lang="en-US" altLang="zh-CN" smtClean="0"/>
          </a:p>
          <a:p>
            <a:endParaRPr lang="en-US" altLang="zh-CN" smtClean="0"/>
          </a:p>
          <a:p>
            <a:r>
              <a:rPr lang="zh-CN" altLang="zh-CN" smtClean="0"/>
              <a:t>我们将此问题表述为在大型搜索空间中的优化，并应用遗传算法有效地探索空间。</a:t>
            </a:r>
          </a:p>
          <a:p>
            <a:endParaRPr lang="zh-CN" altLang="en-US"/>
          </a:p>
        </p:txBody>
      </p:sp>
    </p:spTree>
    <p:extLst>
      <p:ext uri="{BB962C8B-B14F-4D97-AF65-F5344CB8AC3E}">
        <p14:creationId xmlns:p14="http://schemas.microsoft.com/office/powerpoint/2010/main" val="2688750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问题描述</a:t>
            </a:r>
            <a:endParaRPr lang="zh-CN" altLang="en-US"/>
          </a:p>
        </p:txBody>
      </p:sp>
      <p:sp>
        <p:nvSpPr>
          <p:cNvPr id="3" name="内容占位符 2"/>
          <p:cNvSpPr>
            <a:spLocks noGrp="1"/>
          </p:cNvSpPr>
          <p:nvPr>
            <p:ph idx="1"/>
          </p:nvPr>
        </p:nvSpPr>
        <p:spPr>
          <a:xfrm>
            <a:off x="838200" y="1825624"/>
            <a:ext cx="10515600" cy="4873755"/>
          </a:xfrm>
        </p:spPr>
        <p:txBody>
          <a:bodyPr/>
          <a:lstStyle/>
          <a:p>
            <a:r>
              <a:rPr lang="zh-CN" altLang="en-US" sz="2400" smtClean="0"/>
              <a:t>网络</a:t>
            </a:r>
            <a:r>
              <a:rPr lang="zh-CN" altLang="en-US" sz="2400"/>
              <a:t>可以编码成固定长度的二进制字符串</a:t>
            </a:r>
            <a:r>
              <a:rPr lang="zh-CN" altLang="en-US" sz="2400" smtClean="0"/>
              <a:t>。</a:t>
            </a:r>
            <a:endParaRPr lang="en-US" altLang="zh-CN" sz="2400" smtClean="0"/>
          </a:p>
          <a:p>
            <a:endParaRPr lang="zh-CN" altLang="en-US" sz="2400"/>
          </a:p>
          <a:p>
            <a:r>
              <a:rPr lang="zh-CN" altLang="en-US" sz="2400"/>
              <a:t>一个网络有</a:t>
            </a:r>
            <a:r>
              <a:rPr lang="en-US" altLang="zh-CN" sz="2400"/>
              <a:t>S</a:t>
            </a:r>
            <a:r>
              <a:rPr lang="zh-CN" altLang="en-US" sz="2400"/>
              <a:t>个</a:t>
            </a:r>
            <a:r>
              <a:rPr lang="zh-CN" altLang="en-US" sz="2400" smtClean="0"/>
              <a:t>阶段，</a:t>
            </a:r>
            <a:r>
              <a:rPr lang="zh-CN" altLang="en-US" sz="2400"/>
              <a:t>在第</a:t>
            </a:r>
            <a:r>
              <a:rPr lang="en-US" altLang="zh-CN" sz="2400"/>
              <a:t>s</a:t>
            </a:r>
            <a:r>
              <a:rPr lang="zh-CN" altLang="en-US" sz="2400"/>
              <a:t>个</a:t>
            </a:r>
            <a:r>
              <a:rPr lang="zh-CN" altLang="en-US" sz="2400" smtClean="0"/>
              <a:t>阶段有   个</a:t>
            </a:r>
            <a:r>
              <a:rPr lang="zh-CN" altLang="en-US" sz="2400"/>
              <a:t>节点，用 </a:t>
            </a:r>
            <a:r>
              <a:rPr lang="zh-CN" altLang="en-US" sz="2400" smtClean="0"/>
              <a:t>     表示，</a:t>
            </a:r>
            <a:r>
              <a:rPr lang="zh-CN" altLang="en-US" sz="2400"/>
              <a:t> </a:t>
            </a:r>
            <a:r>
              <a:rPr lang="zh-CN" altLang="en-US" sz="2400" smtClean="0"/>
              <a:t>                。</a:t>
            </a:r>
            <a:endParaRPr lang="en-US" altLang="zh-CN" sz="2400" smtClean="0"/>
          </a:p>
          <a:p>
            <a:endParaRPr lang="en-US" altLang="zh-CN" sz="2400" smtClean="0"/>
          </a:p>
          <a:p>
            <a:r>
              <a:rPr lang="zh-CN" altLang="en-US" sz="2400" smtClean="0"/>
              <a:t>每个</a:t>
            </a:r>
            <a:r>
              <a:rPr lang="zh-CN" altLang="en-US" sz="2400"/>
              <a:t>节点对应一个卷积操作，该操作</a:t>
            </a:r>
            <a:r>
              <a:rPr lang="zh-CN" altLang="en-US" sz="2400" smtClean="0"/>
              <a:t>在将</a:t>
            </a:r>
            <a:r>
              <a:rPr lang="zh-CN" altLang="en-US" sz="2400"/>
              <a:t>所有输入</a:t>
            </a:r>
            <a:r>
              <a:rPr lang="zh-CN" altLang="en-US" sz="2400" smtClean="0"/>
              <a:t>节点相加</a:t>
            </a:r>
            <a:r>
              <a:rPr lang="zh-CN" altLang="en-US" sz="2400"/>
              <a:t>后执行</a:t>
            </a:r>
            <a:r>
              <a:rPr lang="zh-CN" altLang="en-US" sz="2400" smtClean="0"/>
              <a:t>。</a:t>
            </a:r>
            <a:endParaRPr lang="en-US" altLang="zh-CN" sz="2400" smtClean="0"/>
          </a:p>
          <a:p>
            <a:endParaRPr lang="en-US" altLang="zh-CN" sz="2400"/>
          </a:p>
          <a:p>
            <a:r>
              <a:rPr lang="zh-CN" altLang="en-US" sz="2400" smtClean="0"/>
              <a:t>每个阶段的二进制字符串长度为：</a:t>
            </a:r>
            <a:endParaRPr lang="en-US" altLang="zh-CN" sz="2400" smtClean="0"/>
          </a:p>
          <a:p>
            <a:endParaRPr lang="en-US" altLang="zh-CN" sz="2400" smtClean="0"/>
          </a:p>
          <a:p>
            <a:r>
              <a:rPr lang="zh-CN" altLang="en-US" sz="2400" smtClean="0"/>
              <a:t>整个网络的二进制字符串长度：</a:t>
            </a:r>
            <a:endParaRPr lang="en-US" altLang="zh-CN" sz="2400"/>
          </a:p>
        </p:txBody>
      </p:sp>
      <p:graphicFrame>
        <p:nvGraphicFramePr>
          <p:cNvPr id="14" name="对象 13"/>
          <p:cNvGraphicFramePr>
            <a:graphicFrameLocks noChangeAspect="1"/>
          </p:cNvGraphicFramePr>
          <p:nvPr>
            <p:extLst>
              <p:ext uri="{D42A27DB-BD31-4B8C-83A1-F6EECF244321}">
                <p14:modId xmlns:p14="http://schemas.microsoft.com/office/powerpoint/2010/main" val="1315772533"/>
              </p:ext>
            </p:extLst>
          </p:nvPr>
        </p:nvGraphicFramePr>
        <p:xfrm>
          <a:off x="6040582" y="2781837"/>
          <a:ext cx="256742" cy="337935"/>
        </p:xfrm>
        <a:graphic>
          <a:graphicData uri="http://schemas.openxmlformats.org/presentationml/2006/ole">
            <mc:AlternateContent xmlns:mc="http://schemas.openxmlformats.org/markup-compatibility/2006">
              <mc:Choice xmlns:v="urn:schemas-microsoft-com:vml" Requires="v">
                <p:oleObj spid="_x0000_s1046" name="Formula" r:id="rId4" imgW="177840" imgH="156240" progId="Equation.Ribbit">
                  <p:embed/>
                </p:oleObj>
              </mc:Choice>
              <mc:Fallback>
                <p:oleObj name="Formula" r:id="rId4" imgW="177840" imgH="156240" progId="Equation.Ribbit">
                  <p:embed/>
                  <p:pic>
                    <p:nvPicPr>
                      <p:cNvPr id="14" name="对象 13"/>
                      <p:cNvPicPr/>
                      <p:nvPr/>
                    </p:nvPicPr>
                    <p:blipFill>
                      <a:blip r:embed="rId5"/>
                      <a:stretch>
                        <a:fillRect/>
                      </a:stretch>
                    </p:blipFill>
                    <p:spPr>
                      <a:xfrm>
                        <a:off x="6040582" y="2781837"/>
                        <a:ext cx="256742" cy="337935"/>
                      </a:xfrm>
                      <a:prstGeom prst="rect">
                        <a:avLst/>
                      </a:prstGeom>
                    </p:spPr>
                  </p:pic>
                </p:oleObj>
              </mc:Fallback>
            </mc:AlternateContent>
          </a:graphicData>
        </a:graphic>
      </p:graphicFrame>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730266820"/>
              </p:ext>
            </p:extLst>
          </p:nvPr>
        </p:nvGraphicFramePr>
        <p:xfrm>
          <a:off x="7758543" y="2804906"/>
          <a:ext cx="526473" cy="272986"/>
        </p:xfrm>
        <a:graphic>
          <a:graphicData uri="http://schemas.openxmlformats.org/presentationml/2006/ole">
            <mc:AlternateContent xmlns:mc="http://schemas.openxmlformats.org/markup-compatibility/2006">
              <mc:Choice xmlns:v="urn:schemas-microsoft-com:vml" Requires="v">
                <p:oleObj spid="_x0000_s1047" name="Formula" r:id="rId6" imgW="255625" imgH="130992" progId="Equation.Ribbit">
                  <p:embed/>
                </p:oleObj>
              </mc:Choice>
              <mc:Fallback>
                <p:oleObj name="Formula" r:id="rId6" imgW="255625" imgH="130992" progId="Equation.Ribbit">
                  <p:embed/>
                  <p:pic>
                    <p:nvPicPr>
                      <p:cNvPr id="16"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8543" y="2804906"/>
                        <a:ext cx="526473" cy="272986"/>
                      </a:xfrm>
                      <a:prstGeom prst="rect">
                        <a:avLst/>
                      </a:prstGeom>
                      <a:noFill/>
                    </p:spPr>
                  </p:pic>
                </p:oleObj>
              </mc:Fallback>
            </mc:AlternateContent>
          </a:graphicData>
        </a:graphic>
      </p:graphicFrame>
      <p:sp>
        <p:nvSpPr>
          <p:cNvPr id="17"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298308719"/>
              </p:ext>
            </p:extLst>
          </p:nvPr>
        </p:nvGraphicFramePr>
        <p:xfrm>
          <a:off x="9081409" y="2835052"/>
          <a:ext cx="1475558" cy="212693"/>
        </p:xfrm>
        <a:graphic>
          <a:graphicData uri="http://schemas.openxmlformats.org/presentationml/2006/ole">
            <mc:AlternateContent xmlns:mc="http://schemas.openxmlformats.org/markup-compatibility/2006">
              <mc:Choice xmlns:v="urn:schemas-microsoft-com:vml" Requires="v">
                <p:oleObj spid="_x0000_s1048" name="Formula" r:id="rId8" imgW="1057910" imgH="156210" progId="Equation.Ribbit">
                  <p:embed/>
                </p:oleObj>
              </mc:Choice>
              <mc:Fallback>
                <p:oleObj name="Formula" r:id="rId8" imgW="1057910" imgH="156210" progId="Equation.Ribbit">
                  <p:embed/>
                  <p:pic>
                    <p:nvPicPr>
                      <p:cNvPr id="18" name="对象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1409" y="2835052"/>
                        <a:ext cx="1475558" cy="212693"/>
                      </a:xfrm>
                      <a:prstGeom prst="rect">
                        <a:avLst/>
                      </a:prstGeom>
                      <a:noFill/>
                    </p:spPr>
                  </p:pic>
                </p:oleObj>
              </mc:Fallback>
            </mc:AlternateContent>
          </a:graphicData>
        </a:graphic>
      </p:graphicFrame>
      <p:sp>
        <p:nvSpPr>
          <p:cNvPr id="19" name="Rectangle 18"/>
          <p:cNvSpPr>
            <a:spLocks noChangeArrowheads="1"/>
          </p:cNvSpPr>
          <p:nvPr/>
        </p:nvSpPr>
        <p:spPr bwMode="auto">
          <a:xfrm>
            <a:off x="0" y="-1"/>
            <a:ext cx="128039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879385171"/>
              </p:ext>
            </p:extLst>
          </p:nvPr>
        </p:nvGraphicFramePr>
        <p:xfrm>
          <a:off x="5770175" y="4607460"/>
          <a:ext cx="4503208" cy="365125"/>
        </p:xfrm>
        <a:graphic>
          <a:graphicData uri="http://schemas.openxmlformats.org/presentationml/2006/ole">
            <mc:AlternateContent xmlns:mc="http://schemas.openxmlformats.org/markup-compatibility/2006">
              <mc:Choice xmlns:v="urn:schemas-microsoft-com:vml" Requires="v">
                <p:oleObj spid="_x0000_s1049" name="Formula" r:id="rId10" imgW="2466340" imgH="203200" progId="Equation.Ribbit">
                  <p:embed/>
                </p:oleObj>
              </mc:Choice>
              <mc:Fallback>
                <p:oleObj name="Formula" r:id="rId10" imgW="2466340" imgH="203200" progId="Equation.Ribbit">
                  <p:embed/>
                  <p:pic>
                    <p:nvPicPr>
                      <p:cNvPr id="20" name="对象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0175" y="4607460"/>
                        <a:ext cx="4503208" cy="365125"/>
                      </a:xfrm>
                      <a:prstGeom prst="rect">
                        <a:avLst/>
                      </a:prstGeom>
                      <a:noFill/>
                    </p:spPr>
                  </p:pic>
                </p:oleObj>
              </mc:Fallback>
            </mc:AlternateContent>
          </a:graphicData>
        </a:graphic>
      </p:graphicFrame>
      <p:sp>
        <p:nvSpPr>
          <p:cNvPr id="21"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968071205"/>
              </p:ext>
            </p:extLst>
          </p:nvPr>
        </p:nvGraphicFramePr>
        <p:xfrm>
          <a:off x="5721441" y="5529983"/>
          <a:ext cx="2151173" cy="305234"/>
        </p:xfrm>
        <a:graphic>
          <a:graphicData uri="http://schemas.openxmlformats.org/presentationml/2006/ole">
            <mc:AlternateContent xmlns:mc="http://schemas.openxmlformats.org/markup-compatibility/2006">
              <mc:Choice xmlns:v="urn:schemas-microsoft-com:vml" Requires="v">
                <p:oleObj spid="_x0000_s1050" name="Formula" r:id="rId12" imgW="1411200" imgH="203400" progId="Equation.Ribbit">
                  <p:embed/>
                </p:oleObj>
              </mc:Choice>
              <mc:Fallback>
                <p:oleObj name="Formula" r:id="rId12" imgW="1411200" imgH="203400" progId="Equation.Ribbit">
                  <p:embed/>
                  <p:pic>
                    <p:nvPicPr>
                      <p:cNvPr id="22" name="对象 21"/>
                      <p:cNvPicPr>
                        <a:picLocks noChangeAspect="1" noChangeArrowheads="1"/>
                      </p:cNvPicPr>
                      <p:nvPr/>
                    </p:nvPicPr>
                    <p:blipFill>
                      <a:blip r:embed="rId13"/>
                      <a:srcRect/>
                      <a:stretch>
                        <a:fillRect/>
                      </a:stretch>
                    </p:blipFill>
                    <p:spPr bwMode="auto">
                      <a:xfrm>
                        <a:off x="5721441" y="5529983"/>
                        <a:ext cx="2151173" cy="305234"/>
                      </a:xfrm>
                      <a:prstGeom prst="rect">
                        <a:avLst/>
                      </a:prstGeom>
                      <a:noFill/>
                    </p:spPr>
                  </p:pic>
                </p:oleObj>
              </mc:Fallback>
            </mc:AlternateContent>
          </a:graphicData>
        </a:graphic>
      </p:graphicFrame>
    </p:spTree>
    <p:extLst>
      <p:ext uri="{BB962C8B-B14F-4D97-AF65-F5344CB8AC3E}">
        <p14:creationId xmlns:p14="http://schemas.microsoft.com/office/powerpoint/2010/main" val="151896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网络编码例子</a:t>
            </a:r>
            <a:endParaRPr lang="zh-CN" altLang="en-US"/>
          </a:p>
        </p:txBody>
      </p:sp>
      <p:pic>
        <p:nvPicPr>
          <p:cNvPr id="4" name="内容占位符 3"/>
          <p:cNvPicPr>
            <a:picLocks noGrp="1" noChangeAspect="1"/>
          </p:cNvPicPr>
          <p:nvPr>
            <p:ph idx="1"/>
          </p:nvPr>
        </p:nvPicPr>
        <p:blipFill>
          <a:blip r:embed="rId3"/>
          <a:stretch>
            <a:fillRect/>
          </a:stretch>
        </p:blipFill>
        <p:spPr>
          <a:xfrm>
            <a:off x="1639165" y="1690688"/>
            <a:ext cx="8553450" cy="4162425"/>
          </a:xfrm>
          <a:prstGeom prst="rect">
            <a:avLst/>
          </a:prstGeom>
        </p:spPr>
      </p:pic>
    </p:spTree>
    <p:extLst>
      <p:ext uri="{BB962C8B-B14F-4D97-AF65-F5344CB8AC3E}">
        <p14:creationId xmlns:p14="http://schemas.microsoft.com/office/powerpoint/2010/main" val="50577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遗传操作过程</a:t>
            </a:r>
            <a:endParaRPr lang="zh-CN" altLang="en-US"/>
          </a:p>
        </p:txBody>
      </p:sp>
      <p:sp>
        <p:nvSpPr>
          <p:cNvPr id="3" name="内容占位符 2"/>
          <p:cNvSpPr>
            <a:spLocks noGrp="1"/>
          </p:cNvSpPr>
          <p:nvPr>
            <p:ph idx="1"/>
          </p:nvPr>
        </p:nvSpPr>
        <p:spPr/>
        <p:txBody>
          <a:bodyPr/>
          <a:lstStyle/>
          <a:p>
            <a:r>
              <a:rPr lang="zh-CN" altLang="en-US" smtClean="0"/>
              <a:t>初始化</a:t>
            </a:r>
            <a:endParaRPr lang="en-US" altLang="zh-CN" smtClean="0"/>
          </a:p>
          <a:p>
            <a:pPr lvl="1"/>
            <a:r>
              <a:rPr lang="zh-CN" altLang="zh-CN" smtClean="0"/>
              <a:t>初始化</a:t>
            </a:r>
            <a:r>
              <a:rPr lang="en-US" altLang="zh-CN" smtClean="0"/>
              <a:t>N</a:t>
            </a:r>
            <a:r>
              <a:rPr lang="zh-CN" altLang="zh-CN"/>
              <a:t>个随机</a:t>
            </a:r>
            <a:r>
              <a:rPr lang="zh-CN" altLang="zh-CN" smtClean="0"/>
              <a:t>个体</a:t>
            </a:r>
            <a:endParaRPr lang="en-US" altLang="zh-CN" smtClean="0"/>
          </a:p>
          <a:p>
            <a:pPr lvl="1"/>
            <a:endParaRPr lang="en-US" altLang="zh-CN" smtClean="0"/>
          </a:p>
          <a:p>
            <a:pPr lvl="1"/>
            <a:r>
              <a:rPr lang="zh-CN" altLang="en-US" smtClean="0"/>
              <a:t>初始化一</a:t>
            </a:r>
            <a:r>
              <a:rPr lang="zh-CN" altLang="en-US"/>
              <a:t>组</a:t>
            </a:r>
            <a:r>
              <a:rPr lang="zh-CN" altLang="en-US" smtClean="0"/>
              <a:t>随机模型           。</a:t>
            </a:r>
            <a:r>
              <a:rPr lang="zh-CN" altLang="en-US"/>
              <a:t>每个模型都是一个</a:t>
            </a:r>
            <a:r>
              <a:rPr lang="en-US" altLang="zh-CN"/>
              <a:t>L</a:t>
            </a:r>
            <a:r>
              <a:rPr lang="zh-CN" altLang="en-US"/>
              <a:t>位的二进制字符串，即</a:t>
            </a:r>
            <a:r>
              <a:rPr lang="zh-CN" altLang="en-US" smtClean="0"/>
              <a:t>，                。</a:t>
            </a:r>
            <a:r>
              <a:rPr lang="zh-CN" altLang="en-US"/>
              <a:t>每个个体中的每</a:t>
            </a:r>
            <a:r>
              <a:rPr lang="zh-CN" altLang="en-US" smtClean="0"/>
              <a:t>一个比特都是</a:t>
            </a:r>
            <a:r>
              <a:rPr lang="zh-CN" altLang="en-US"/>
              <a:t>从伯努利分布中独立采样</a:t>
            </a:r>
            <a:r>
              <a:rPr lang="zh-CN" altLang="en-US" smtClean="0"/>
              <a:t>的。</a:t>
            </a:r>
            <a:r>
              <a:rPr lang="zh-CN" altLang="en-US"/>
              <a:t>之后，我们评估每个个体以获得其适应度函数值</a:t>
            </a:r>
            <a:r>
              <a:rPr lang="zh-CN" altLang="en-US" smtClean="0"/>
              <a:t>。</a:t>
            </a:r>
            <a:endParaRPr lang="en-US" altLang="zh-CN" smtClean="0"/>
          </a:p>
          <a:p>
            <a:pPr lvl="1"/>
            <a:endParaRPr lang="zh-CN" altLang="en-US"/>
          </a:p>
          <a:p>
            <a:pPr lvl="1"/>
            <a:r>
              <a:rPr lang="zh-CN" altLang="en-US"/>
              <a:t>不同的初始化策略对遗传性能的影响不大</a:t>
            </a:r>
            <a:r>
              <a:rPr lang="zh-CN" altLang="en-US" smtClean="0"/>
              <a:t>。</a:t>
            </a:r>
            <a:endParaRPr lang="zh-CN" altLang="en-US"/>
          </a:p>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4406900" y="3108325"/>
          <a:ext cx="771525" cy="263525"/>
        </p:xfrm>
        <a:graphic>
          <a:graphicData uri="http://schemas.openxmlformats.org/presentationml/2006/ole">
            <mc:AlternateContent xmlns:mc="http://schemas.openxmlformats.org/markup-compatibility/2006">
              <mc:Choice xmlns:v="urn:schemas-microsoft-com:vml" Requires="v">
                <p:oleObj spid="_x0000_s2058" name="Formula" r:id="rId4" imgW="648000" imgH="219960" progId="Equation.Ribbit">
                  <p:embed/>
                </p:oleObj>
              </mc:Choice>
              <mc:Fallback>
                <p:oleObj name="Formula" r:id="rId4" imgW="648000" imgH="219960" progId="Equation.Ribbit">
                  <p:embed/>
                  <p:pic>
                    <p:nvPicPr>
                      <p:cNvPr id="14" name="对象 13"/>
                      <p:cNvPicPr>
                        <a:picLocks noChangeAspect="1" noChangeArrowheads="1"/>
                      </p:cNvPicPr>
                      <p:nvPr/>
                    </p:nvPicPr>
                    <p:blipFill>
                      <a:blip r:embed="rId5"/>
                      <a:srcRect/>
                      <a:stretch>
                        <a:fillRect/>
                      </a:stretch>
                    </p:blipFill>
                    <p:spPr bwMode="auto">
                      <a:xfrm>
                        <a:off x="4406900" y="3108325"/>
                        <a:ext cx="771525" cy="263525"/>
                      </a:xfrm>
                      <a:prstGeom prst="rect">
                        <a:avLst/>
                      </a:prstGeom>
                      <a:noFill/>
                    </p:spPr>
                  </p:pic>
                </p:oleObj>
              </mc:Fallback>
            </mc:AlternateContent>
          </a:graphicData>
        </a:graphic>
      </p:graphicFrame>
      <p:sp>
        <p:nvSpPr>
          <p:cNvPr id="15" name="Rectangle 14"/>
          <p:cNvSpPr>
            <a:spLocks noChangeArrowheads="1"/>
          </p:cNvSpPr>
          <p:nvPr/>
        </p:nvSpPr>
        <p:spPr bwMode="auto">
          <a:xfrm>
            <a:off x="2037805" y="3239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2037805" y="3492532"/>
          <a:ext cx="1598898" cy="235132"/>
        </p:xfrm>
        <a:graphic>
          <a:graphicData uri="http://schemas.openxmlformats.org/presentationml/2006/ole">
            <mc:AlternateContent xmlns:mc="http://schemas.openxmlformats.org/markup-compatibility/2006">
              <mc:Choice xmlns:v="urn:schemas-microsoft-com:vml" Requires="v">
                <p:oleObj spid="_x0000_s2059" name="Formula" r:id="rId6" imgW="1295400" imgH="186690" progId="Equation.Ribbit">
                  <p:embed/>
                </p:oleObj>
              </mc:Choice>
              <mc:Fallback>
                <p:oleObj name="Formula" r:id="rId6" imgW="1295400" imgH="186690" progId="Equation.Ribbit">
                  <p:embed/>
                  <p:pic>
                    <p:nvPicPr>
                      <p:cNvPr id="16"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7805" y="3492532"/>
                        <a:ext cx="1598898" cy="235132"/>
                      </a:xfrm>
                      <a:prstGeom prst="rect">
                        <a:avLst/>
                      </a:prstGeom>
                      <a:noFill/>
                    </p:spPr>
                  </p:pic>
                </p:oleObj>
              </mc:Fallback>
            </mc:AlternateContent>
          </a:graphicData>
        </a:graphic>
      </p:graphicFrame>
    </p:spTree>
    <p:extLst>
      <p:ext uri="{BB962C8B-B14F-4D97-AF65-F5344CB8AC3E}">
        <p14:creationId xmlns:p14="http://schemas.microsoft.com/office/powerpoint/2010/main" val="1021268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遗传操作过程</a:t>
            </a:r>
          </a:p>
        </p:txBody>
      </p:sp>
      <p:sp>
        <p:nvSpPr>
          <p:cNvPr id="3" name="内容占位符 2"/>
          <p:cNvSpPr>
            <a:spLocks noGrp="1"/>
          </p:cNvSpPr>
          <p:nvPr>
            <p:ph idx="1"/>
          </p:nvPr>
        </p:nvSpPr>
        <p:spPr/>
        <p:txBody>
          <a:bodyPr/>
          <a:lstStyle/>
          <a:p>
            <a:r>
              <a:rPr lang="zh-CN" altLang="en-US" smtClean="0"/>
              <a:t>选择</a:t>
            </a:r>
            <a:endParaRPr lang="en-US" altLang="zh-CN" smtClean="0"/>
          </a:p>
          <a:p>
            <a:pPr lvl="1"/>
            <a:r>
              <a:rPr lang="zh-CN" altLang="zh-CN"/>
              <a:t>选择过程在每一代的开始执行</a:t>
            </a:r>
            <a:r>
              <a:rPr lang="zh-CN" altLang="zh-CN" smtClean="0"/>
              <a:t>。</a:t>
            </a:r>
            <a:endParaRPr lang="en-US" altLang="zh-CN" smtClean="0"/>
          </a:p>
          <a:p>
            <a:pPr lvl="1"/>
            <a:r>
              <a:rPr lang="zh-CN" altLang="zh-CN" smtClean="0"/>
              <a:t>在</a:t>
            </a:r>
            <a:r>
              <a:rPr lang="zh-CN" altLang="zh-CN"/>
              <a:t>第</a:t>
            </a:r>
            <a:r>
              <a:rPr lang="en-US" altLang="zh-CN"/>
              <a:t>t</a:t>
            </a:r>
            <a:r>
              <a:rPr lang="zh-CN" altLang="zh-CN"/>
              <a:t>代之前</a:t>
            </a:r>
            <a:r>
              <a:rPr lang="zh-CN" altLang="zh-CN" smtClean="0"/>
              <a:t>，</a:t>
            </a:r>
            <a:r>
              <a:rPr lang="zh-CN" altLang="en-US" smtClean="0"/>
              <a:t>给每个</a:t>
            </a:r>
            <a:r>
              <a:rPr lang="zh-CN" altLang="zh-CN" smtClean="0"/>
              <a:t>个体</a:t>
            </a:r>
            <a:r>
              <a:rPr lang="zh-CN" altLang="en-US" smtClean="0"/>
              <a:t>指定</a:t>
            </a:r>
            <a:r>
              <a:rPr lang="zh-CN" altLang="zh-CN" smtClean="0"/>
              <a:t>一</a:t>
            </a:r>
            <a:r>
              <a:rPr lang="zh-CN" altLang="zh-CN"/>
              <a:t>个适应</a:t>
            </a:r>
            <a:r>
              <a:rPr lang="zh-CN" altLang="zh-CN" smtClean="0"/>
              <a:t>度</a:t>
            </a:r>
            <a:r>
              <a:rPr lang="zh-CN" altLang="en-US" smtClean="0"/>
              <a:t>函数</a:t>
            </a:r>
            <a:r>
              <a:rPr lang="zh-CN" altLang="zh-CN" smtClean="0"/>
              <a:t>，</a:t>
            </a:r>
            <a:r>
              <a:rPr lang="zh-CN" altLang="en-US"/>
              <a:t>该适应度值</a:t>
            </a:r>
            <a:r>
              <a:rPr lang="zh-CN" altLang="zh-CN"/>
              <a:t>直接影响</a:t>
            </a:r>
            <a:r>
              <a:rPr lang="zh-CN" altLang="en-US"/>
              <a:t>每个个体</a:t>
            </a:r>
            <a:r>
              <a:rPr lang="zh-CN" altLang="zh-CN"/>
              <a:t>在选择过程中存活的概率。</a:t>
            </a:r>
            <a:endParaRPr lang="en-US" altLang="zh-CN"/>
          </a:p>
          <a:p>
            <a:pPr lvl="2"/>
            <a:r>
              <a:rPr lang="zh-CN" altLang="zh-CN" smtClean="0"/>
              <a:t>该</a:t>
            </a:r>
            <a:r>
              <a:rPr lang="zh-CN" altLang="zh-CN"/>
              <a:t>适应度函数定义为前代或初始化得到的</a:t>
            </a:r>
            <a:r>
              <a:rPr lang="zh-CN" altLang="zh-CN" smtClean="0"/>
              <a:t>识别</a:t>
            </a:r>
            <a:r>
              <a:rPr lang="zh-CN" altLang="en-US" smtClean="0"/>
              <a:t>准确</a:t>
            </a:r>
            <a:r>
              <a:rPr lang="zh-CN" altLang="zh-CN" smtClean="0"/>
              <a:t>率</a:t>
            </a:r>
            <a:r>
              <a:rPr lang="en-US" altLang="zh-CN" smtClean="0"/>
              <a:t>r</a:t>
            </a:r>
            <a:r>
              <a:rPr lang="en-US" altLang="zh-CN" baseline="-25000" smtClean="0"/>
              <a:t>t-1,n</a:t>
            </a:r>
            <a:r>
              <a:rPr lang="zh-CN" altLang="zh-CN" smtClean="0"/>
              <a:t>。</a:t>
            </a:r>
            <a:endParaRPr lang="en-US" altLang="zh-CN"/>
          </a:p>
          <a:p>
            <a:pPr lvl="1"/>
            <a:endParaRPr lang="en-US" altLang="zh-CN" smtClean="0"/>
          </a:p>
          <a:p>
            <a:pPr lvl="1"/>
            <a:r>
              <a:rPr lang="zh-CN" altLang="zh-CN" smtClean="0"/>
              <a:t>下一代</a:t>
            </a:r>
            <a:r>
              <a:rPr lang="zh-CN" altLang="en-US" smtClean="0"/>
              <a:t>的个体</a:t>
            </a:r>
            <a:r>
              <a:rPr lang="zh-CN" altLang="zh-CN" smtClean="0"/>
              <a:t>是</a:t>
            </a:r>
            <a:r>
              <a:rPr lang="zh-CN" altLang="zh-CN"/>
              <a:t>通过</a:t>
            </a:r>
            <a:r>
              <a:rPr lang="zh-CN" altLang="zh-CN" smtClean="0"/>
              <a:t>在</a:t>
            </a:r>
            <a:r>
              <a:rPr lang="zh-CN" altLang="en-US" smtClean="0"/>
              <a:t>当前</a:t>
            </a:r>
            <a:r>
              <a:rPr lang="zh-CN" altLang="zh-CN" smtClean="0"/>
              <a:t>集合上</a:t>
            </a:r>
            <a:r>
              <a:rPr lang="zh-CN" altLang="zh-CN"/>
              <a:t>的非均匀</a:t>
            </a:r>
            <a:r>
              <a:rPr lang="zh-CN" altLang="zh-CN" smtClean="0"/>
              <a:t>采样确定</a:t>
            </a:r>
            <a:r>
              <a:rPr lang="zh-CN" altLang="zh-CN"/>
              <a:t>的</a:t>
            </a:r>
            <a:r>
              <a:rPr lang="zh-CN" altLang="zh-CN" smtClean="0"/>
              <a:t>。</a:t>
            </a:r>
            <a:r>
              <a:rPr lang="zh-CN" altLang="en-US" smtClean="0"/>
              <a:t>每个个体的采样概率和对应的适应度函数值成正比</a:t>
            </a:r>
            <a:endParaRPr lang="en-US" altLang="zh-CN" smtClean="0"/>
          </a:p>
          <a:p>
            <a:pPr lvl="1"/>
            <a:r>
              <a:rPr lang="zh-CN" altLang="zh-CN" smtClean="0"/>
              <a:t>这</a:t>
            </a:r>
            <a:r>
              <a:rPr lang="zh-CN" altLang="zh-CN"/>
              <a:t>意味着最好的个体被选中的概率最大，而最差的个体总是被淘汰。由于个体数量</a:t>
            </a:r>
            <a:r>
              <a:rPr lang="en-US" altLang="zh-CN"/>
              <a:t>N</a:t>
            </a:r>
            <a:r>
              <a:rPr lang="zh-CN" altLang="zh-CN"/>
              <a:t>保持不变，上一代人中的每一个个体都可以被多次选择。</a:t>
            </a:r>
            <a:endParaRPr lang="en-US" altLang="zh-CN" smtClean="0"/>
          </a:p>
          <a:p>
            <a:endParaRPr lang="en-US" altLang="zh-CN" smtClean="0"/>
          </a:p>
          <a:p>
            <a:endParaRPr lang="zh-CN" altLang="en-US"/>
          </a:p>
        </p:txBody>
      </p:sp>
      <p:sp>
        <p:nvSpPr>
          <p:cNvPr id="1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4"/>
          <p:cNvSpPr>
            <a:spLocks noChangeArrowheads="1"/>
          </p:cNvSpPr>
          <p:nvPr/>
        </p:nvSpPr>
        <p:spPr bwMode="auto">
          <a:xfrm>
            <a:off x="2065514" y="3281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69565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1381</Words>
  <Application>Microsoft Office PowerPoint</Application>
  <PresentationFormat>宽屏</PresentationFormat>
  <Paragraphs>120</Paragraphs>
  <Slides>18</Slides>
  <Notes>15</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3" baseType="lpstr">
      <vt:lpstr>等线</vt:lpstr>
      <vt:lpstr>等线 Light</vt:lpstr>
      <vt:lpstr>Arial</vt:lpstr>
      <vt:lpstr>Office 主题​​</vt:lpstr>
      <vt:lpstr>Formula</vt:lpstr>
      <vt:lpstr>遗传算法</vt:lpstr>
      <vt:lpstr>一、遗传算法简介</vt:lpstr>
      <vt:lpstr>执行过程</vt:lpstr>
      <vt:lpstr>二、遗传算法的应用</vt:lpstr>
      <vt:lpstr>三、遗传算法用于探索网络拓扑结构</vt:lpstr>
      <vt:lpstr>问题描述</vt:lpstr>
      <vt:lpstr>网络编码例子</vt:lpstr>
      <vt:lpstr>遗传操作过程</vt:lpstr>
      <vt:lpstr>遗传操作过程</vt:lpstr>
      <vt:lpstr>遗传操作过程</vt:lpstr>
      <vt:lpstr>遗传操作过程</vt:lpstr>
      <vt:lpstr>算法流程</vt:lpstr>
      <vt:lpstr>四、实验</vt:lpstr>
      <vt:lpstr>实验结果</vt:lpstr>
      <vt:lpstr>实验结果可视化</vt:lpstr>
      <vt:lpstr>Experiments</vt:lpstr>
      <vt:lpstr>五、总结</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遗传算法</dc:title>
  <dc:creator>褚 欣</dc:creator>
  <cp:lastModifiedBy>褚 欣</cp:lastModifiedBy>
  <cp:revision>6</cp:revision>
  <dcterms:created xsi:type="dcterms:W3CDTF">2019-04-17T13:35:10Z</dcterms:created>
  <dcterms:modified xsi:type="dcterms:W3CDTF">2019-04-18T03:31:07Z</dcterms:modified>
</cp:coreProperties>
</file>