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4" r:id="rId3"/>
    <p:sldId id="267" r:id="rId4"/>
    <p:sldId id="265" r:id="rId5"/>
    <p:sldId id="271" r:id="rId6"/>
    <p:sldId id="275" r:id="rId7"/>
    <p:sldId id="273" r:id="rId8"/>
    <p:sldId id="266" r:id="rId9"/>
    <p:sldId id="270" r:id="rId10"/>
    <p:sldId id="272" r:id="rId11"/>
    <p:sldId id="276" r:id="rId12"/>
    <p:sldId id="278" r:id="rId13"/>
    <p:sldId id="279" r:id="rId14"/>
    <p:sldId id="26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836" autoAdjust="0"/>
  </p:normalViewPr>
  <p:slideViewPr>
    <p:cSldViewPr snapToGrid="0">
      <p:cViewPr varScale="1">
        <p:scale>
          <a:sx n="56" d="100"/>
          <a:sy n="56" d="100"/>
        </p:scale>
        <p:origin x="14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67962-7501-4247-92AB-EE3A0602E21C}" type="datetimeFigureOut">
              <a:rPr lang="zh-CN" altLang="en-US" smtClean="0"/>
              <a:t>2019/4/16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85040-4471-4783-B1EB-3DD76274B199}" type="slidenum">
              <a:rPr lang="zh-CN" altLang="en-US" smtClean="0"/>
              <a:t>‹#›</a:t>
            </a:fld>
            <a:endParaRPr lang="zh-CN" altLang="en-US"/>
          </a:p>
        </p:txBody>
      </p:sp>
    </p:spTree>
    <p:extLst>
      <p:ext uri="{BB962C8B-B14F-4D97-AF65-F5344CB8AC3E}">
        <p14:creationId xmlns:p14="http://schemas.microsoft.com/office/powerpoint/2010/main" val="3652438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1</a:t>
            </a:fld>
            <a:endParaRPr lang="zh-CN" altLang="en-US"/>
          </a:p>
        </p:txBody>
      </p:sp>
    </p:spTree>
    <p:extLst>
      <p:ext uri="{BB962C8B-B14F-4D97-AF65-F5344CB8AC3E}">
        <p14:creationId xmlns:p14="http://schemas.microsoft.com/office/powerpoint/2010/main" val="2729554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10</a:t>
            </a:fld>
            <a:endParaRPr lang="zh-CN" altLang="en-US"/>
          </a:p>
        </p:txBody>
      </p:sp>
    </p:spTree>
    <p:extLst>
      <p:ext uri="{BB962C8B-B14F-4D97-AF65-F5344CB8AC3E}">
        <p14:creationId xmlns:p14="http://schemas.microsoft.com/office/powerpoint/2010/main" val="1630596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11</a:t>
            </a:fld>
            <a:endParaRPr lang="zh-CN" altLang="en-US"/>
          </a:p>
        </p:txBody>
      </p:sp>
    </p:spTree>
    <p:extLst>
      <p:ext uri="{BB962C8B-B14F-4D97-AF65-F5344CB8AC3E}">
        <p14:creationId xmlns:p14="http://schemas.microsoft.com/office/powerpoint/2010/main" val="2506710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由于跟随欺骗陷阱的奖励，</a:t>
            </a:r>
            <a:r>
              <a:rPr lang="en-US" altLang="zh-CN" dirty="0" smtClean="0"/>
              <a:t>ES</a:t>
            </a:r>
            <a:r>
              <a:rPr lang="zh-CN" altLang="en-US" dirty="0" smtClean="0"/>
              <a:t>陷入局部最优。 </a:t>
            </a:r>
            <a:endParaRPr lang="en-US" altLang="zh-CN" dirty="0" smtClean="0"/>
          </a:p>
          <a:p>
            <a:endParaRPr lang="en-US" altLang="zh-CN" dirty="0" smtClean="0"/>
          </a:p>
          <a:p>
            <a:r>
              <a:rPr lang="en-US" altLang="zh-CN" dirty="0" smtClean="0"/>
              <a:t>NS-ES</a:t>
            </a:r>
            <a:r>
              <a:rPr lang="zh-CN" altLang="en-US" dirty="0" smtClean="0"/>
              <a:t>能够避免局部最优，因为它完全忽略了奖励，而是寻求彻底探索环境，但这样做也意味着它根据奖励功能进展缓慢</a:t>
            </a:r>
            <a:r>
              <a:rPr lang="en-US" altLang="zh-CN" dirty="0" smtClean="0"/>
              <a:t>.</a:t>
            </a:r>
          </a:p>
          <a:p>
            <a:endParaRPr lang="en-US" altLang="zh-CN" dirty="0" smtClean="0"/>
          </a:p>
          <a:p>
            <a:r>
              <a:rPr lang="en-US" altLang="zh-CN" dirty="0" smtClean="0"/>
              <a:t>NSR-ES</a:t>
            </a:r>
            <a:r>
              <a:rPr lang="zh-CN" altLang="en-US" dirty="0" smtClean="0"/>
              <a:t>表现出优于和</a:t>
            </a:r>
            <a:r>
              <a:rPr lang="en-US" altLang="zh-CN" dirty="0" smtClean="0"/>
              <a:t>ESNS-ES</a:t>
            </a:r>
            <a:r>
              <a:rPr lang="zh-CN" altLang="en-US" dirty="0" smtClean="0"/>
              <a:t>的性能。因为它通过新颖的压力从优化向前和逃离陷阱中获益。</a:t>
            </a:r>
            <a:endParaRPr lang="en-US" altLang="zh-CN" dirty="0" smtClean="0"/>
          </a:p>
          <a:p>
            <a:endParaRPr lang="en-US" altLang="zh-CN" dirty="0" smtClean="0"/>
          </a:p>
          <a:p>
            <a:r>
              <a:rPr lang="zh-CN" altLang="en-US" dirty="0" smtClean="0"/>
              <a:t>和</a:t>
            </a:r>
            <a:r>
              <a:rPr lang="en-US" altLang="zh-CN" dirty="0" smtClean="0"/>
              <a:t>ES</a:t>
            </a:r>
            <a:r>
              <a:rPr lang="zh-CN" altLang="en-US" dirty="0" smtClean="0"/>
              <a:t>一样，</a:t>
            </a:r>
            <a:r>
              <a:rPr lang="en-US" altLang="zh-CN" dirty="0" smtClean="0"/>
              <a:t>NSRA-ES</a:t>
            </a:r>
            <a:r>
              <a:rPr lang="zh-CN" altLang="en-US" dirty="0" smtClean="0"/>
              <a:t>最初学会走进欺骗陷阱，因为它最初只是为了奖励而优化。一旦陷入局部最优，算法不断增加其新颖性的占比，让它逃脱欺骗陷阱并最终实现比</a:t>
            </a:r>
            <a:r>
              <a:rPr lang="en-US" altLang="zh-CN" dirty="0" smtClean="0"/>
              <a:t>NS-ES</a:t>
            </a:r>
            <a:r>
              <a:rPr lang="zh-CN" altLang="en-US" dirty="0" smtClean="0"/>
              <a:t>和</a:t>
            </a:r>
            <a:r>
              <a:rPr lang="en-US" altLang="zh-CN" dirty="0" smtClean="0"/>
              <a:t>NSR-ES</a:t>
            </a:r>
            <a:r>
              <a:rPr lang="zh-CN" altLang="en-US" dirty="0" smtClean="0"/>
              <a:t>获得更高的奖励。基于这两个方面，</a:t>
            </a:r>
            <a:r>
              <a:rPr lang="en-US" altLang="zh-CN" dirty="0" smtClean="0"/>
              <a:t>NSRA-ES</a:t>
            </a:r>
            <a:r>
              <a:rPr lang="zh-CN" altLang="en-US" dirty="0" smtClean="0"/>
              <a:t>似乎是全面的最佳算法，因为它可以在没有欺骗时很好地利用，在存在时动态添加探索，并且一旦崩溃就返回利用。</a:t>
            </a:r>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12</a:t>
            </a:fld>
            <a:endParaRPr lang="zh-CN" altLang="en-US"/>
          </a:p>
        </p:txBody>
      </p:sp>
    </p:spTree>
    <p:extLst>
      <p:ext uri="{BB962C8B-B14F-4D97-AF65-F5344CB8AC3E}">
        <p14:creationId xmlns:p14="http://schemas.microsoft.com/office/powerpoint/2010/main" val="1318827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13</a:t>
            </a:fld>
            <a:endParaRPr lang="zh-CN" altLang="en-US"/>
          </a:p>
        </p:txBody>
      </p:sp>
    </p:spTree>
    <p:extLst>
      <p:ext uri="{BB962C8B-B14F-4D97-AF65-F5344CB8AC3E}">
        <p14:creationId xmlns:p14="http://schemas.microsoft.com/office/powerpoint/2010/main" val="2076092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14</a:t>
            </a:fld>
            <a:endParaRPr lang="zh-CN" altLang="en-US"/>
          </a:p>
        </p:txBody>
      </p:sp>
    </p:spTree>
    <p:extLst>
      <p:ext uri="{BB962C8B-B14F-4D97-AF65-F5344CB8AC3E}">
        <p14:creationId xmlns:p14="http://schemas.microsoft.com/office/powerpoint/2010/main" val="2297316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进化策略（</a:t>
            </a:r>
            <a:r>
              <a:rPr lang="en-US" altLang="zh-CN" dirty="0" smtClean="0"/>
              <a:t>ES</a:t>
            </a:r>
            <a:r>
              <a:rPr lang="zh-CN" altLang="en-US" dirty="0" smtClean="0"/>
              <a:t>）是一类受自然进化启发的黑盒优化算法：在每次迭代（生成）时，一组参数向量突变，并且通过交叉进行重组（合并）。 然后根据一些目标函数评估每个所得后代的适合度，然后通过某种形式的选择确保具有较高奖励的个体倾向于为下一代产生后代。 而</a:t>
            </a:r>
            <a:r>
              <a:rPr lang="en-US" altLang="zh-CN" dirty="0" smtClean="0"/>
              <a:t>NES</a:t>
            </a:r>
            <a:r>
              <a:rPr lang="zh-CN" altLang="en-US" dirty="0" smtClean="0"/>
              <a:t>将群体表示为参数向量的分布，其特征在于参数：</a:t>
            </a:r>
            <a:r>
              <a:rPr lang="en-US" altLang="zh-CN" dirty="0" smtClean="0"/>
              <a:t>p</a:t>
            </a:r>
            <a:r>
              <a:rPr lang="zh-CN" altLang="en-US" dirty="0" smtClean="0"/>
              <a:t>。 在适应度函数</a:t>
            </a:r>
            <a:r>
              <a:rPr lang="en-US" altLang="zh-CN" dirty="0" smtClean="0"/>
              <a:t>f</a:t>
            </a:r>
            <a:r>
              <a:rPr lang="zh-CN" altLang="en-US" dirty="0" smtClean="0"/>
              <a:t>下，</a:t>
            </a:r>
            <a:r>
              <a:rPr lang="en-US" altLang="zh-CN" dirty="0" smtClean="0"/>
              <a:t>NES</a:t>
            </a:r>
            <a:r>
              <a:rPr lang="zh-CN" altLang="en-US" dirty="0" smtClean="0"/>
              <a:t>通过随机梯度上升优化来寻求最大化群体的平均适应度。</a:t>
            </a:r>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2</a:t>
            </a:fld>
            <a:endParaRPr lang="zh-CN" altLang="en-US"/>
          </a:p>
        </p:txBody>
      </p:sp>
    </p:spTree>
    <p:extLst>
      <p:ext uri="{BB962C8B-B14F-4D97-AF65-F5344CB8AC3E}">
        <p14:creationId xmlns:p14="http://schemas.microsoft.com/office/powerpoint/2010/main" val="2487808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3</a:t>
            </a:fld>
            <a:endParaRPr lang="zh-CN" altLang="en-US"/>
          </a:p>
        </p:txBody>
      </p:sp>
    </p:spTree>
    <p:extLst>
      <p:ext uri="{BB962C8B-B14F-4D97-AF65-F5344CB8AC3E}">
        <p14:creationId xmlns:p14="http://schemas.microsoft.com/office/powerpoint/2010/main" val="2801291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4</a:t>
            </a:fld>
            <a:endParaRPr lang="zh-CN" altLang="en-US"/>
          </a:p>
        </p:txBody>
      </p:sp>
    </p:spTree>
    <p:extLst>
      <p:ext uri="{BB962C8B-B14F-4D97-AF65-F5344CB8AC3E}">
        <p14:creationId xmlns:p14="http://schemas.microsoft.com/office/powerpoint/2010/main" val="1007147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5</a:t>
            </a:fld>
            <a:endParaRPr lang="zh-CN" altLang="en-US"/>
          </a:p>
        </p:txBody>
      </p:sp>
    </p:spTree>
    <p:extLst>
      <p:ext uri="{BB962C8B-B14F-4D97-AF65-F5344CB8AC3E}">
        <p14:creationId xmlns:p14="http://schemas.microsoft.com/office/powerpoint/2010/main" val="4108378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6</a:t>
            </a:fld>
            <a:endParaRPr lang="zh-CN" altLang="en-US"/>
          </a:p>
        </p:txBody>
      </p:sp>
    </p:spTree>
    <p:extLst>
      <p:ext uri="{BB962C8B-B14F-4D97-AF65-F5344CB8AC3E}">
        <p14:creationId xmlns:p14="http://schemas.microsoft.com/office/powerpoint/2010/main" val="306788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7</a:t>
            </a:fld>
            <a:endParaRPr lang="zh-CN" altLang="en-US"/>
          </a:p>
        </p:txBody>
      </p:sp>
    </p:spTree>
    <p:extLst>
      <p:ext uri="{BB962C8B-B14F-4D97-AF65-F5344CB8AC3E}">
        <p14:creationId xmlns:p14="http://schemas.microsoft.com/office/powerpoint/2010/main" val="3833182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8</a:t>
            </a:fld>
            <a:endParaRPr lang="zh-CN" altLang="en-US"/>
          </a:p>
        </p:txBody>
      </p:sp>
    </p:spTree>
    <p:extLst>
      <p:ext uri="{BB962C8B-B14F-4D97-AF65-F5344CB8AC3E}">
        <p14:creationId xmlns:p14="http://schemas.microsoft.com/office/powerpoint/2010/main" val="3949138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9</a:t>
            </a:fld>
            <a:endParaRPr lang="zh-CN" altLang="en-US"/>
          </a:p>
        </p:txBody>
      </p:sp>
    </p:spTree>
    <p:extLst>
      <p:ext uri="{BB962C8B-B14F-4D97-AF65-F5344CB8AC3E}">
        <p14:creationId xmlns:p14="http://schemas.microsoft.com/office/powerpoint/2010/main" val="1594868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54B2874-A082-4D82-9774-65ED19E4905A}"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C5B682-BDAC-4EAD-B1AC-1CF1AC938290}" type="slidenum">
              <a:rPr lang="zh-CN" altLang="en-US" smtClean="0"/>
              <a:t>‹#›</a:t>
            </a:fld>
            <a:endParaRPr lang="zh-CN" altLang="en-US"/>
          </a:p>
        </p:txBody>
      </p:sp>
    </p:spTree>
    <p:extLst>
      <p:ext uri="{BB962C8B-B14F-4D97-AF65-F5344CB8AC3E}">
        <p14:creationId xmlns:p14="http://schemas.microsoft.com/office/powerpoint/2010/main" val="25407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4B2874-A082-4D82-9774-65ED19E4905A}"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C5B682-BDAC-4EAD-B1AC-1CF1AC938290}" type="slidenum">
              <a:rPr lang="zh-CN" altLang="en-US" smtClean="0"/>
              <a:t>‹#›</a:t>
            </a:fld>
            <a:endParaRPr lang="zh-CN" altLang="en-US"/>
          </a:p>
        </p:txBody>
      </p:sp>
    </p:spTree>
    <p:extLst>
      <p:ext uri="{BB962C8B-B14F-4D97-AF65-F5344CB8AC3E}">
        <p14:creationId xmlns:p14="http://schemas.microsoft.com/office/powerpoint/2010/main" val="3407501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4B2874-A082-4D82-9774-65ED19E4905A}"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C5B682-BDAC-4EAD-B1AC-1CF1AC938290}" type="slidenum">
              <a:rPr lang="zh-CN" altLang="en-US" smtClean="0"/>
              <a:t>‹#›</a:t>
            </a:fld>
            <a:endParaRPr lang="zh-CN" altLang="en-US"/>
          </a:p>
        </p:txBody>
      </p:sp>
    </p:spTree>
    <p:extLst>
      <p:ext uri="{BB962C8B-B14F-4D97-AF65-F5344CB8AC3E}">
        <p14:creationId xmlns:p14="http://schemas.microsoft.com/office/powerpoint/2010/main" val="320208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4B2874-A082-4D82-9774-65ED19E4905A}"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C5B682-BDAC-4EAD-B1AC-1CF1AC938290}" type="slidenum">
              <a:rPr lang="zh-CN" altLang="en-US" smtClean="0"/>
              <a:t>‹#›</a:t>
            </a:fld>
            <a:endParaRPr lang="zh-CN" altLang="en-US"/>
          </a:p>
        </p:txBody>
      </p:sp>
    </p:spTree>
    <p:extLst>
      <p:ext uri="{BB962C8B-B14F-4D97-AF65-F5344CB8AC3E}">
        <p14:creationId xmlns:p14="http://schemas.microsoft.com/office/powerpoint/2010/main" val="383220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54B2874-A082-4D82-9774-65ED19E4905A}"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C5B682-BDAC-4EAD-B1AC-1CF1AC938290}" type="slidenum">
              <a:rPr lang="zh-CN" altLang="en-US" smtClean="0"/>
              <a:t>‹#›</a:t>
            </a:fld>
            <a:endParaRPr lang="zh-CN" altLang="en-US"/>
          </a:p>
        </p:txBody>
      </p:sp>
    </p:spTree>
    <p:extLst>
      <p:ext uri="{BB962C8B-B14F-4D97-AF65-F5344CB8AC3E}">
        <p14:creationId xmlns:p14="http://schemas.microsoft.com/office/powerpoint/2010/main" val="200007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54B2874-A082-4D82-9774-65ED19E4905A}" type="datetimeFigureOut">
              <a:rPr lang="zh-CN" altLang="en-US" smtClean="0"/>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C5B682-BDAC-4EAD-B1AC-1CF1AC938290}" type="slidenum">
              <a:rPr lang="zh-CN" altLang="en-US" smtClean="0"/>
              <a:t>‹#›</a:t>
            </a:fld>
            <a:endParaRPr lang="zh-CN" altLang="en-US"/>
          </a:p>
        </p:txBody>
      </p:sp>
    </p:spTree>
    <p:extLst>
      <p:ext uri="{BB962C8B-B14F-4D97-AF65-F5344CB8AC3E}">
        <p14:creationId xmlns:p14="http://schemas.microsoft.com/office/powerpoint/2010/main" val="125573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54B2874-A082-4D82-9774-65ED19E4905A}" type="datetimeFigureOut">
              <a:rPr lang="zh-CN" altLang="en-US" smtClean="0"/>
              <a:t>2019/4/16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FC5B682-BDAC-4EAD-B1AC-1CF1AC938290}" type="slidenum">
              <a:rPr lang="zh-CN" altLang="en-US" smtClean="0"/>
              <a:t>‹#›</a:t>
            </a:fld>
            <a:endParaRPr lang="zh-CN" altLang="en-US"/>
          </a:p>
        </p:txBody>
      </p:sp>
    </p:spTree>
    <p:extLst>
      <p:ext uri="{BB962C8B-B14F-4D97-AF65-F5344CB8AC3E}">
        <p14:creationId xmlns:p14="http://schemas.microsoft.com/office/powerpoint/2010/main" val="337630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54B2874-A082-4D82-9774-65ED19E4905A}" type="datetimeFigureOut">
              <a:rPr lang="zh-CN" altLang="en-US" smtClean="0"/>
              <a:t>2019/4/16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FC5B682-BDAC-4EAD-B1AC-1CF1AC938290}" type="slidenum">
              <a:rPr lang="zh-CN" altLang="en-US" smtClean="0"/>
              <a:t>‹#›</a:t>
            </a:fld>
            <a:endParaRPr lang="zh-CN" altLang="en-US"/>
          </a:p>
        </p:txBody>
      </p:sp>
    </p:spTree>
    <p:extLst>
      <p:ext uri="{BB962C8B-B14F-4D97-AF65-F5344CB8AC3E}">
        <p14:creationId xmlns:p14="http://schemas.microsoft.com/office/powerpoint/2010/main" val="28923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4B2874-A082-4D82-9774-65ED19E4905A}" type="datetimeFigureOut">
              <a:rPr lang="zh-CN" altLang="en-US" smtClean="0"/>
              <a:t>2019/4/16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FC5B682-BDAC-4EAD-B1AC-1CF1AC938290}" type="slidenum">
              <a:rPr lang="zh-CN" altLang="en-US" smtClean="0"/>
              <a:t>‹#›</a:t>
            </a:fld>
            <a:endParaRPr lang="zh-CN" altLang="en-US"/>
          </a:p>
        </p:txBody>
      </p:sp>
    </p:spTree>
    <p:extLst>
      <p:ext uri="{BB962C8B-B14F-4D97-AF65-F5344CB8AC3E}">
        <p14:creationId xmlns:p14="http://schemas.microsoft.com/office/powerpoint/2010/main" val="45858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54B2874-A082-4D82-9774-65ED19E4905A}" type="datetimeFigureOut">
              <a:rPr lang="zh-CN" altLang="en-US" smtClean="0"/>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C5B682-BDAC-4EAD-B1AC-1CF1AC938290}" type="slidenum">
              <a:rPr lang="zh-CN" altLang="en-US" smtClean="0"/>
              <a:t>‹#›</a:t>
            </a:fld>
            <a:endParaRPr lang="zh-CN" altLang="en-US"/>
          </a:p>
        </p:txBody>
      </p:sp>
    </p:spTree>
    <p:extLst>
      <p:ext uri="{BB962C8B-B14F-4D97-AF65-F5344CB8AC3E}">
        <p14:creationId xmlns:p14="http://schemas.microsoft.com/office/powerpoint/2010/main" val="84524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54B2874-A082-4D82-9774-65ED19E4905A}" type="datetimeFigureOut">
              <a:rPr lang="zh-CN" altLang="en-US" smtClean="0"/>
              <a:t>2019/4/16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C5B682-BDAC-4EAD-B1AC-1CF1AC938290}" type="slidenum">
              <a:rPr lang="zh-CN" altLang="en-US" smtClean="0"/>
              <a:t>‹#›</a:t>
            </a:fld>
            <a:endParaRPr lang="zh-CN" altLang="en-US"/>
          </a:p>
        </p:txBody>
      </p:sp>
    </p:spTree>
    <p:extLst>
      <p:ext uri="{BB962C8B-B14F-4D97-AF65-F5344CB8AC3E}">
        <p14:creationId xmlns:p14="http://schemas.microsoft.com/office/powerpoint/2010/main" val="1691044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B2874-A082-4D82-9774-65ED19E4905A}" type="datetimeFigureOut">
              <a:rPr lang="zh-CN" altLang="en-US" smtClean="0"/>
              <a:t>2019/4/16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5B682-BDAC-4EAD-B1AC-1CF1AC938290}" type="slidenum">
              <a:rPr lang="zh-CN" altLang="en-US" smtClean="0"/>
              <a:t>‹#›</a:t>
            </a:fld>
            <a:endParaRPr lang="zh-CN" altLang="en-US"/>
          </a:p>
        </p:txBody>
      </p:sp>
    </p:spTree>
    <p:extLst>
      <p:ext uri="{BB962C8B-B14F-4D97-AF65-F5344CB8AC3E}">
        <p14:creationId xmlns:p14="http://schemas.microsoft.com/office/powerpoint/2010/main" val="1771254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宋体" panose="02010600030101010101" pitchFamily="2" charset="-122"/>
                <a:ea typeface="宋体" panose="02010600030101010101" pitchFamily="2" charset="-122"/>
              </a:rPr>
              <a:t>演化策略</a:t>
            </a:r>
            <a:endParaRPr lang="zh-CN" altLang="en-US" dirty="0">
              <a:latin typeface="宋体" panose="02010600030101010101" pitchFamily="2" charset="-122"/>
              <a:ea typeface="宋体" panose="02010600030101010101" pitchFamily="2" charset="-122"/>
            </a:endParaRPr>
          </a:p>
        </p:txBody>
      </p:sp>
      <p:sp>
        <p:nvSpPr>
          <p:cNvPr id="3" name="Subtitle 2"/>
          <p:cNvSpPr>
            <a:spLocks noGrp="1"/>
          </p:cNvSpPr>
          <p:nvPr>
            <p:ph type="subTitle" idx="1"/>
          </p:nvPr>
        </p:nvSpPr>
        <p:spPr>
          <a:xfrm>
            <a:off x="1524000" y="3647758"/>
            <a:ext cx="9144000" cy="1655762"/>
          </a:xfrm>
        </p:spPr>
        <p:txBody>
          <a:bodyPr/>
          <a:lstStyle/>
          <a:p>
            <a:pPr algn="r"/>
            <a:r>
              <a:rPr lang="zh-CN" altLang="en-US" dirty="0" smtClean="0">
                <a:latin typeface="宋体" panose="02010600030101010101" pitchFamily="2" charset="-122"/>
                <a:ea typeface="宋体" panose="02010600030101010101" pitchFamily="2" charset="-122"/>
              </a:rPr>
              <a:t>李建新 </a:t>
            </a:r>
            <a:r>
              <a:rPr lang="en-US" altLang="zh-CN" dirty="0" smtClean="0">
                <a:latin typeface="宋体" panose="02010600030101010101" pitchFamily="2" charset="-122"/>
                <a:ea typeface="宋体" panose="02010600030101010101" pitchFamily="2" charset="-122"/>
              </a:rPr>
              <a:t>21821232</a:t>
            </a:r>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86132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83221" y="532053"/>
            <a:ext cx="4228618"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ea typeface="宋体" panose="02010600030101010101" pitchFamily="2" charset="-122"/>
              </a:rPr>
              <a:t>NSRA-ES</a:t>
            </a:r>
            <a:endParaRPr lang="zh-CN" altLang="en-US" dirty="0">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3"/>
          <a:stretch>
            <a:fillRect/>
          </a:stretch>
        </p:blipFill>
        <p:spPr>
          <a:xfrm>
            <a:off x="3502325" y="253168"/>
            <a:ext cx="8105616" cy="6604832"/>
          </a:xfrm>
          <a:prstGeom prst="rect">
            <a:avLst/>
          </a:prstGeom>
        </p:spPr>
      </p:pic>
    </p:spTree>
    <p:extLst>
      <p:ext uri="{BB962C8B-B14F-4D97-AF65-F5344CB8AC3E}">
        <p14:creationId xmlns:p14="http://schemas.microsoft.com/office/powerpoint/2010/main" val="1568055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83221" y="532053"/>
            <a:ext cx="4228618"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Times New Roman" panose="02020603050405020304" pitchFamily="18" charset="0"/>
                <a:ea typeface="宋体" panose="02010600030101010101" pitchFamily="2" charset="-122"/>
              </a:rPr>
              <a:t>人形实验结果</a:t>
            </a:r>
            <a:endParaRPr lang="zh-CN" altLang="en-US" dirty="0">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783221" y="1671929"/>
            <a:ext cx="4914286" cy="3238095"/>
          </a:xfrm>
          <a:prstGeom prst="rect">
            <a:avLst/>
          </a:prstGeom>
        </p:spPr>
      </p:pic>
      <p:pic>
        <p:nvPicPr>
          <p:cNvPr id="6" name="图片 5"/>
          <p:cNvPicPr>
            <a:picLocks noChangeAspect="1"/>
          </p:cNvPicPr>
          <p:nvPr/>
        </p:nvPicPr>
        <p:blipFill>
          <a:blip r:embed="rId4"/>
          <a:stretch>
            <a:fillRect/>
          </a:stretch>
        </p:blipFill>
        <p:spPr>
          <a:xfrm>
            <a:off x="6566525" y="1748119"/>
            <a:ext cx="4752381" cy="3161905"/>
          </a:xfrm>
          <a:prstGeom prst="rect">
            <a:avLst/>
          </a:prstGeom>
        </p:spPr>
      </p:pic>
      <p:sp>
        <p:nvSpPr>
          <p:cNvPr id="7" name="内容占位符 2"/>
          <p:cNvSpPr>
            <a:spLocks noGrp="1"/>
          </p:cNvSpPr>
          <p:nvPr>
            <p:ph idx="1"/>
          </p:nvPr>
        </p:nvSpPr>
        <p:spPr>
          <a:xfrm>
            <a:off x="2104845" y="5186597"/>
            <a:ext cx="3036498" cy="720312"/>
          </a:xfrm>
        </p:spPr>
        <p:txBody>
          <a:bodyPr>
            <a:normAutofit/>
          </a:bodyPr>
          <a:lstStyle/>
          <a:p>
            <a:pPr marL="0" indent="0">
              <a:buNone/>
            </a:pPr>
            <a:r>
              <a:rPr lang="zh-CN" altLang="en-US" dirty="0" smtClean="0">
                <a:latin typeface="宋体" panose="02010600030101010101" pitchFamily="2" charset="-122"/>
                <a:ea typeface="宋体" panose="02010600030101010101" pitchFamily="2" charset="-122"/>
              </a:rPr>
              <a:t>没有欺骗性陷阱</a:t>
            </a:r>
            <a:endParaRPr lang="en-US" altLang="zh-CN" dirty="0" smtClean="0">
              <a:latin typeface="宋体" panose="02010600030101010101" pitchFamily="2" charset="-122"/>
              <a:ea typeface="宋体" panose="02010600030101010101" pitchFamily="2" charset="-122"/>
            </a:endParaRPr>
          </a:p>
        </p:txBody>
      </p:sp>
      <p:sp>
        <p:nvSpPr>
          <p:cNvPr id="8" name="内容占位符 2"/>
          <p:cNvSpPr txBox="1">
            <a:spLocks/>
          </p:cNvSpPr>
          <p:nvPr/>
        </p:nvSpPr>
        <p:spPr>
          <a:xfrm>
            <a:off x="7424465" y="5186597"/>
            <a:ext cx="4238447" cy="12314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latin typeface="宋体" panose="02010600030101010101" pitchFamily="2" charset="-122"/>
                <a:ea typeface="宋体" panose="02010600030101010101" pitchFamily="2" charset="-122"/>
              </a:rPr>
              <a:t>有一个欺骗性陷阱</a:t>
            </a:r>
            <a:endParaRPr lang="en-US" altLang="zh-CN"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43713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38165" y="204250"/>
            <a:ext cx="4228618"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Times New Roman" panose="02020603050405020304" pitchFamily="18" charset="0"/>
                <a:ea typeface="宋体" panose="02010600030101010101" pitchFamily="2" charset="-122"/>
              </a:rPr>
              <a:t>人形实验结果</a:t>
            </a:r>
            <a:endParaRPr lang="zh-CN" altLang="en-US" dirty="0">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3"/>
          <a:stretch>
            <a:fillRect/>
          </a:stretch>
        </p:blipFill>
        <p:spPr>
          <a:xfrm>
            <a:off x="2104845" y="1160861"/>
            <a:ext cx="7667026" cy="4749801"/>
          </a:xfrm>
          <a:prstGeom prst="rect">
            <a:avLst/>
          </a:prstGeom>
        </p:spPr>
      </p:pic>
      <p:sp>
        <p:nvSpPr>
          <p:cNvPr id="10" name="内容占位符 2"/>
          <p:cNvSpPr>
            <a:spLocks noGrp="1"/>
          </p:cNvSpPr>
          <p:nvPr>
            <p:ph idx="1"/>
          </p:nvPr>
        </p:nvSpPr>
        <p:spPr>
          <a:xfrm>
            <a:off x="4420109" y="6137688"/>
            <a:ext cx="3036498" cy="720312"/>
          </a:xfrm>
        </p:spPr>
        <p:txBody>
          <a:bodyPr>
            <a:normAutofit/>
          </a:bodyPr>
          <a:lstStyle/>
          <a:p>
            <a:pPr marL="0" indent="0">
              <a:buNone/>
            </a:pPr>
            <a:r>
              <a:rPr lang="en-US" altLang="zh-CN" dirty="0" smtClean="0">
                <a:latin typeface="宋体" panose="02010600030101010101" pitchFamily="2" charset="-122"/>
                <a:ea typeface="宋体" panose="02010600030101010101" pitchFamily="2" charset="-122"/>
              </a:rPr>
              <a:t>ES</a:t>
            </a:r>
            <a:r>
              <a:rPr lang="zh-CN" altLang="en-US" dirty="0" smtClean="0">
                <a:latin typeface="宋体" panose="02010600030101010101" pitchFamily="2" charset="-122"/>
                <a:ea typeface="宋体" panose="02010600030101010101" pitchFamily="2" charset="-122"/>
              </a:rPr>
              <a:t>陷入局部最优</a:t>
            </a:r>
            <a:endParaRPr lang="en-US" altLang="zh-CN"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02270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83221" y="463043"/>
            <a:ext cx="4228618"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Times New Roman" panose="02020603050405020304" pitchFamily="18" charset="0"/>
                <a:ea typeface="宋体" panose="02010600030101010101" pitchFamily="2" charset="-122"/>
              </a:rPr>
              <a:t>总结</a:t>
            </a:r>
            <a:endParaRPr lang="zh-CN" altLang="en-US" dirty="0">
              <a:latin typeface="Times New Roman" panose="02020603050405020304" pitchFamily="18" charset="0"/>
              <a:ea typeface="宋体" panose="02010600030101010101" pitchFamily="2" charset="-122"/>
            </a:endParaRPr>
          </a:p>
        </p:txBody>
      </p:sp>
      <p:sp>
        <p:nvSpPr>
          <p:cNvPr id="11" name="内容占位符 2"/>
          <p:cNvSpPr>
            <a:spLocks noGrp="1"/>
          </p:cNvSpPr>
          <p:nvPr>
            <p:ph idx="1"/>
          </p:nvPr>
        </p:nvSpPr>
        <p:spPr>
          <a:xfrm>
            <a:off x="783221" y="1628855"/>
            <a:ext cx="10515600" cy="4351338"/>
          </a:xfrm>
        </p:spPr>
        <p:txBody>
          <a:bodyPr>
            <a:normAutofit/>
          </a:bodyPr>
          <a:lstStyle/>
          <a:p>
            <a:r>
              <a:rPr lang="zh-CN" altLang="en-US" dirty="0" smtClean="0">
                <a:latin typeface="宋体" panose="02010600030101010101" pitchFamily="2" charset="-122"/>
                <a:ea typeface="宋体" panose="02010600030101010101" pitchFamily="2" charset="-122"/>
              </a:rPr>
              <a:t>在一些</a:t>
            </a:r>
            <a:r>
              <a:rPr lang="en-US" altLang="zh-CN" dirty="0" smtClean="0">
                <a:latin typeface="宋体" panose="02010600030101010101" pitchFamily="2" charset="-122"/>
                <a:ea typeface="宋体" panose="02010600030101010101" pitchFamily="2" charset="-122"/>
              </a:rPr>
              <a:t>Atari</a:t>
            </a:r>
            <a:r>
              <a:rPr lang="zh-CN" altLang="en-US" dirty="0" smtClean="0">
                <a:latin typeface="宋体" panose="02010600030101010101" pitchFamily="2" charset="-122"/>
                <a:ea typeface="宋体" panose="02010600030101010101" pitchFamily="2" charset="-122"/>
              </a:rPr>
              <a:t>游戏和没有欺骗性陷阱的问题中，</a:t>
            </a:r>
            <a:r>
              <a:rPr lang="en-US" altLang="zh-CN" dirty="0" smtClean="0">
                <a:latin typeface="宋体" panose="02010600030101010101" pitchFamily="2" charset="-122"/>
                <a:ea typeface="宋体" panose="02010600030101010101" pitchFamily="2" charset="-122"/>
              </a:rPr>
              <a:t>NS-ES</a:t>
            </a:r>
            <a:r>
              <a:rPr lang="zh-CN" altLang="en-US" dirty="0" smtClean="0">
                <a:latin typeface="宋体" panose="02010600030101010101" pitchFamily="2" charset="-122"/>
                <a:ea typeface="宋体" panose="02010600030101010101" pitchFamily="2" charset="-122"/>
              </a:rPr>
              <a:t>和</a:t>
            </a:r>
            <a:r>
              <a:rPr lang="en-US" altLang="zh-CN" dirty="0" smtClean="0">
                <a:latin typeface="宋体" panose="02010600030101010101" pitchFamily="2" charset="-122"/>
                <a:ea typeface="宋体" panose="02010600030101010101" pitchFamily="2" charset="-122"/>
              </a:rPr>
              <a:t>NSR-ES</a:t>
            </a:r>
            <a:r>
              <a:rPr lang="zh-CN" altLang="en-US" dirty="0" smtClean="0">
                <a:latin typeface="宋体" panose="02010600030101010101" pitchFamily="2" charset="-122"/>
                <a:ea typeface="宋体" panose="02010600030101010101" pitchFamily="2" charset="-122"/>
              </a:rPr>
              <a:t>的表现都比</a:t>
            </a:r>
            <a:r>
              <a:rPr lang="en-US" altLang="zh-CN" dirty="0" smtClean="0">
                <a:latin typeface="宋体" panose="02010600030101010101" pitchFamily="2" charset="-122"/>
                <a:ea typeface="宋体" panose="02010600030101010101" pitchFamily="2" charset="-122"/>
              </a:rPr>
              <a:t>ES</a:t>
            </a:r>
            <a:r>
              <a:rPr lang="zh-CN" altLang="en-US" dirty="0" smtClean="0">
                <a:latin typeface="宋体" panose="02010600030101010101" pitchFamily="2" charset="-122"/>
                <a:ea typeface="宋体" panose="02010600030101010101" pitchFamily="2" charset="-122"/>
              </a:rPr>
              <a:t>差。而</a:t>
            </a:r>
            <a:r>
              <a:rPr lang="en-US" altLang="zh-CN" dirty="0">
                <a:latin typeface="宋体" panose="02010600030101010101" pitchFamily="2" charset="-122"/>
                <a:ea typeface="宋体" panose="02010600030101010101" pitchFamily="2" charset="-122"/>
              </a:rPr>
              <a:t>NSRA-ES</a:t>
            </a:r>
            <a:r>
              <a:rPr lang="zh-CN" altLang="en-US" dirty="0">
                <a:latin typeface="宋体" panose="02010600030101010101" pitchFamily="2" charset="-122"/>
                <a:ea typeface="宋体" panose="02010600030101010101" pitchFamily="2" charset="-122"/>
              </a:rPr>
              <a:t>倾向于在许多不同</a:t>
            </a:r>
            <a:r>
              <a:rPr lang="zh-CN" altLang="en-US" dirty="0" smtClean="0">
                <a:latin typeface="宋体" panose="02010600030101010101" pitchFamily="2" charset="-122"/>
                <a:ea typeface="宋体" panose="02010600030101010101" pitchFamily="2" charset="-122"/>
              </a:rPr>
              <a:t>的领域中</a:t>
            </a:r>
            <a:r>
              <a:rPr lang="zh-CN" altLang="en-US" dirty="0">
                <a:latin typeface="宋体" panose="02010600030101010101" pitchFamily="2" charset="-122"/>
                <a:ea typeface="宋体" panose="02010600030101010101" pitchFamily="2" charset="-122"/>
              </a:rPr>
              <a:t>产生比</a:t>
            </a:r>
            <a:r>
              <a:rPr lang="en-US" altLang="zh-CN" dirty="0">
                <a:latin typeface="宋体" panose="02010600030101010101" pitchFamily="2" charset="-122"/>
                <a:ea typeface="宋体" panose="02010600030101010101" pitchFamily="2" charset="-122"/>
              </a:rPr>
              <a:t>ES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NS-ES</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NSR-ES</a:t>
            </a:r>
            <a:r>
              <a:rPr lang="zh-CN" altLang="en-US" dirty="0">
                <a:latin typeface="宋体" panose="02010600030101010101" pitchFamily="2" charset="-122"/>
                <a:ea typeface="宋体" panose="02010600030101010101" pitchFamily="2" charset="-122"/>
              </a:rPr>
              <a:t>更好的</a:t>
            </a:r>
            <a:r>
              <a:rPr lang="zh-CN" altLang="en-US" dirty="0" smtClean="0">
                <a:latin typeface="宋体" panose="02010600030101010101" pitchFamily="2" charset="-122"/>
                <a:ea typeface="宋体" panose="02010600030101010101" pitchFamily="2" charset="-122"/>
              </a:rPr>
              <a:t>结果。</a:t>
            </a:r>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ES</a:t>
            </a:r>
            <a:r>
              <a:rPr lang="zh-CN" altLang="en-US" dirty="0">
                <a:latin typeface="宋体" panose="02010600030101010101" pitchFamily="2" charset="-122"/>
                <a:ea typeface="宋体" panose="02010600030101010101" pitchFamily="2" charset="-122"/>
              </a:rPr>
              <a:t>是一项丰富且未开发的</a:t>
            </a:r>
            <a:r>
              <a:rPr lang="zh-CN" altLang="en-US" dirty="0" smtClean="0">
                <a:latin typeface="宋体" panose="02010600030101010101" pitchFamily="2" charset="-122"/>
                <a:ea typeface="宋体" panose="02010600030101010101" pitchFamily="2" charset="-122"/>
              </a:rPr>
              <a:t>深入研究</a:t>
            </a:r>
            <a:r>
              <a:rPr lang="en-US" altLang="zh-CN" dirty="0" smtClean="0">
                <a:latin typeface="宋体" panose="02010600030101010101" pitchFamily="2" charset="-122"/>
                <a:ea typeface="宋体" panose="02010600030101010101" pitchFamily="2" charset="-122"/>
              </a:rPr>
              <a:t>RL</a:t>
            </a:r>
            <a:r>
              <a:rPr lang="zh-CN" altLang="en-US" dirty="0" smtClean="0">
                <a:latin typeface="宋体" panose="02010600030101010101" pitchFamily="2" charset="-122"/>
                <a:ea typeface="宋体" panose="02010600030101010101" pitchFamily="2" charset="-122"/>
              </a:rPr>
              <a:t>的并行</a:t>
            </a:r>
            <a:r>
              <a:rPr lang="zh-CN" altLang="en-US" dirty="0">
                <a:latin typeface="宋体" panose="02010600030101010101" pitchFamily="2" charset="-122"/>
                <a:ea typeface="宋体" panose="02010600030101010101" pitchFamily="2" charset="-122"/>
              </a:rPr>
              <a:t>路径。值得</a:t>
            </a:r>
            <a:r>
              <a:rPr lang="zh-CN" altLang="en-US" dirty="0" smtClean="0">
                <a:latin typeface="宋体" panose="02010600030101010101" pitchFamily="2" charset="-122"/>
                <a:ea typeface="宋体" panose="02010600030101010101" pitchFamily="2" charset="-122"/>
              </a:rPr>
              <a:t>探索不仅仅是</a:t>
            </a:r>
            <a:r>
              <a:rPr lang="zh-CN" altLang="en-US" dirty="0">
                <a:latin typeface="宋体" panose="02010600030101010101" pitchFamily="2" charset="-122"/>
                <a:ea typeface="宋体" panose="02010600030101010101" pitchFamily="2" charset="-122"/>
              </a:rPr>
              <a:t>因为它是</a:t>
            </a:r>
            <a:r>
              <a:rPr lang="en-US" altLang="zh-CN" dirty="0">
                <a:latin typeface="宋体" panose="02010600030101010101" pitchFamily="2" charset="-122"/>
                <a:ea typeface="宋体" panose="02010600030101010101" pitchFamily="2" charset="-122"/>
              </a:rPr>
              <a:t>RL</a:t>
            </a:r>
            <a:r>
              <a:rPr lang="zh-CN" altLang="en-US" dirty="0">
                <a:latin typeface="宋体" panose="02010600030101010101" pitchFamily="2" charset="-122"/>
                <a:ea typeface="宋体" panose="02010600030101010101" pitchFamily="2" charset="-122"/>
              </a:rPr>
              <a:t>问题的替代算法，而且因为</a:t>
            </a:r>
            <a:r>
              <a:rPr lang="en-US" altLang="zh-CN" dirty="0">
                <a:latin typeface="宋体" panose="02010600030101010101" pitchFamily="2" charset="-122"/>
                <a:ea typeface="宋体" panose="02010600030101010101" pitchFamily="2" charset="-122"/>
              </a:rPr>
              <a:t>ES</a:t>
            </a:r>
            <a:r>
              <a:rPr lang="zh-CN" altLang="en-US" dirty="0">
                <a:latin typeface="宋体" panose="02010600030101010101" pitchFamily="2" charset="-122"/>
                <a:ea typeface="宋体" panose="02010600030101010101" pitchFamily="2" charset="-122"/>
              </a:rPr>
              <a:t>系列</a:t>
            </a:r>
            <a:r>
              <a:rPr lang="zh-CN" altLang="en-US">
                <a:latin typeface="宋体" panose="02010600030101010101" pitchFamily="2" charset="-122"/>
                <a:ea typeface="宋体" panose="02010600030101010101" pitchFamily="2" charset="-122"/>
              </a:rPr>
              <a:t>算法</a:t>
            </a:r>
            <a:r>
              <a:rPr lang="zh-CN" altLang="en-US" smtClean="0">
                <a:latin typeface="宋体" panose="02010600030101010101" pitchFamily="2" charset="-122"/>
                <a:ea typeface="宋体" panose="02010600030101010101" pitchFamily="2" charset="-122"/>
              </a:rPr>
              <a:t>中的</a:t>
            </a:r>
            <a:r>
              <a:rPr lang="zh-CN" altLang="en-US" dirty="0">
                <a:latin typeface="宋体" panose="02010600030101010101" pitchFamily="2" charset="-122"/>
                <a:ea typeface="宋体" panose="02010600030101010101" pitchFamily="2" charset="-122"/>
              </a:rPr>
              <a:t>创新可以移植改进其他深度</a:t>
            </a:r>
            <a:r>
              <a:rPr lang="en-US" altLang="zh-CN" dirty="0">
                <a:latin typeface="宋体" panose="02010600030101010101" pitchFamily="2" charset="-122"/>
                <a:ea typeface="宋体" panose="02010600030101010101" pitchFamily="2" charset="-122"/>
              </a:rPr>
              <a:t>RL</a:t>
            </a:r>
            <a:r>
              <a:rPr lang="zh-CN" altLang="en-US" dirty="0" smtClean="0">
                <a:latin typeface="宋体" panose="02010600030101010101" pitchFamily="2" charset="-122"/>
                <a:ea typeface="宋体" panose="02010600030101010101" pitchFamily="2" charset="-122"/>
              </a:rPr>
              <a:t>算法，</a:t>
            </a:r>
            <a:r>
              <a:rPr lang="zh-CN" altLang="en-US" dirty="0">
                <a:latin typeface="宋体" panose="02010600030101010101" pitchFamily="2" charset="-122"/>
                <a:ea typeface="宋体" panose="02010600030101010101" pitchFamily="2" charset="-122"/>
              </a:rPr>
              <a:t>如策略梯度和</a:t>
            </a:r>
            <a:r>
              <a:rPr lang="en-US" altLang="zh-CN" dirty="0" smtClean="0">
                <a:latin typeface="宋体" panose="02010600030101010101" pitchFamily="2" charset="-122"/>
                <a:ea typeface="宋体" panose="02010600030101010101" pitchFamily="2" charset="-122"/>
              </a:rPr>
              <a:t>Q-learning</a:t>
            </a:r>
            <a:r>
              <a:rPr lang="zh-CN" altLang="en-US"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或通过其混合。</a:t>
            </a:r>
            <a:endParaRPr lang="en-US" altLang="zh-CN"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47221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806" y="1551482"/>
            <a:ext cx="11127128" cy="4987103"/>
          </a:xfrm>
        </p:spPr>
        <p:txBody>
          <a:bodyPr>
            <a:normAutofit/>
          </a:bodyPr>
          <a:lstStyle/>
          <a:p>
            <a:r>
              <a:rPr lang="en-US" altLang="zh-CN" dirty="0">
                <a:latin typeface="Times New Roman" panose="02020603050405020304" pitchFamily="18" charset="0"/>
              </a:rPr>
              <a:t>Some Observations on the Interaction of Recombination and Self-Adaptation in Evolution Strategies </a:t>
            </a:r>
            <a:endParaRPr lang="en-US" altLang="zh-CN" dirty="0" smtClean="0">
              <a:latin typeface="Times New Roman" panose="02020603050405020304" pitchFamily="18" charset="0"/>
            </a:endParaRPr>
          </a:p>
          <a:p>
            <a:r>
              <a:rPr lang="en-US" altLang="zh-CN" dirty="0" smtClean="0">
                <a:latin typeface="Times New Roman" panose="02020603050405020304" pitchFamily="18" charset="0"/>
              </a:rPr>
              <a:t>Back</a:t>
            </a:r>
            <a:r>
              <a:rPr lang="en-US" altLang="zh-CN" dirty="0">
                <a:latin typeface="Times New Roman" panose="02020603050405020304" pitchFamily="18" charset="0"/>
              </a:rPr>
              <a:t>, Thomas , F. </a:t>
            </a:r>
            <a:r>
              <a:rPr lang="en-US" altLang="zh-CN" dirty="0" err="1">
                <a:latin typeface="Times New Roman" panose="02020603050405020304" pitchFamily="18" charset="0"/>
              </a:rPr>
              <a:t>Hoffmeister</a:t>
            </a:r>
            <a:r>
              <a:rPr lang="en-US" altLang="zh-CN" dirty="0">
                <a:latin typeface="Times New Roman" panose="02020603050405020304" pitchFamily="18" charset="0"/>
              </a:rPr>
              <a:t> , and H. P. </a:t>
            </a:r>
            <a:r>
              <a:rPr lang="en-US" altLang="zh-CN" dirty="0" err="1">
                <a:latin typeface="Times New Roman" panose="02020603050405020304" pitchFamily="18" charset="0"/>
              </a:rPr>
              <a:t>Schwefel</a:t>
            </a:r>
            <a:r>
              <a:rPr lang="en-US" altLang="zh-CN" dirty="0">
                <a:latin typeface="Times New Roman" panose="02020603050405020304" pitchFamily="18" charset="0"/>
              </a:rPr>
              <a:t> . "A Survey of Evolution Strategies." International Conference on Genetic Algorithms 1991</a:t>
            </a:r>
            <a:r>
              <a:rPr lang="en-US" altLang="zh-CN" dirty="0" smtClean="0">
                <a:latin typeface="Times New Roman" panose="02020603050405020304" pitchFamily="18" charset="0"/>
              </a:rPr>
              <a:t>.</a:t>
            </a:r>
          </a:p>
          <a:p>
            <a:r>
              <a:rPr lang="en-US" altLang="zh-CN" dirty="0" smtClean="0">
                <a:latin typeface="Times New Roman" panose="02020603050405020304" pitchFamily="18" charset="0"/>
              </a:rPr>
              <a:t>Conti </a:t>
            </a:r>
            <a:r>
              <a:rPr lang="en-US" altLang="zh-CN" dirty="0">
                <a:latin typeface="Times New Roman" panose="02020603050405020304" pitchFamily="18" charset="0"/>
              </a:rPr>
              <a:t>E , </a:t>
            </a:r>
            <a:r>
              <a:rPr lang="en-US" altLang="zh-CN" dirty="0" err="1">
                <a:latin typeface="Times New Roman" panose="02020603050405020304" pitchFamily="18" charset="0"/>
              </a:rPr>
              <a:t>Madhavan</a:t>
            </a:r>
            <a:r>
              <a:rPr lang="en-US" altLang="zh-CN" dirty="0">
                <a:latin typeface="Times New Roman" panose="02020603050405020304" pitchFamily="18" charset="0"/>
              </a:rPr>
              <a:t> V , Such F P , et al. Improving Exploration in Evolution Strategies for Deep Reinforcement Learning via a Population of Novelty-Seeking Agents[J]. 2017.</a:t>
            </a:r>
          </a:p>
        </p:txBody>
      </p:sp>
      <p:sp>
        <p:nvSpPr>
          <p:cNvPr id="4" name="标题 1"/>
          <p:cNvSpPr txBox="1">
            <a:spLocks/>
          </p:cNvSpPr>
          <p:nvPr/>
        </p:nvSpPr>
        <p:spPr>
          <a:xfrm>
            <a:off x="783221" y="532053"/>
            <a:ext cx="4228618"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宋体" panose="02010600030101010101" pitchFamily="2" charset="-122"/>
                <a:ea typeface="宋体" panose="02010600030101010101" pitchFamily="2" charset="-122"/>
              </a:rPr>
              <a:t>参考文献</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9723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3221" y="1628855"/>
            <a:ext cx="10515600" cy="1597424"/>
          </a:xfrm>
        </p:spPr>
        <p:txBody>
          <a:bodyPr>
            <a:normAutofit/>
          </a:bodyPr>
          <a:lstStyle/>
          <a:p>
            <a:r>
              <a:rPr lang="zh-CN" altLang="en-US" dirty="0">
                <a:latin typeface="宋体" panose="02010600030101010101" pitchFamily="2" charset="-122"/>
                <a:ea typeface="宋体" panose="02010600030101010101" pitchFamily="2" charset="-122"/>
              </a:rPr>
              <a:t>将群体</a:t>
            </a:r>
            <a:r>
              <a:rPr lang="zh-CN" altLang="en-US" dirty="0" smtClean="0">
                <a:latin typeface="宋体" panose="02010600030101010101" pitchFamily="2" charset="-122"/>
                <a:ea typeface="宋体" panose="02010600030101010101" pitchFamily="2" charset="-122"/>
              </a:rPr>
              <a:t>表示</a:t>
            </a:r>
            <a:r>
              <a:rPr lang="zh-CN" altLang="en-US" dirty="0">
                <a:latin typeface="宋体" panose="02010600030101010101" pitchFamily="2" charset="-122"/>
                <a:ea typeface="宋体" panose="02010600030101010101" pitchFamily="2" charset="-122"/>
              </a:rPr>
              <a:t>为参数向量的</a:t>
            </a:r>
            <a:r>
              <a:rPr lang="zh-CN" altLang="en-US" dirty="0" smtClean="0">
                <a:latin typeface="宋体" panose="02010600030101010101" pitchFamily="2" charset="-122"/>
                <a:ea typeface="宋体" panose="02010600030101010101" pitchFamily="2" charset="-122"/>
              </a:rPr>
              <a:t>分布</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使用自然</a:t>
            </a:r>
            <a:r>
              <a:rPr lang="zh-CN" altLang="en-US" dirty="0" smtClean="0">
                <a:latin typeface="宋体" panose="02010600030101010101" pitchFamily="2" charset="-122"/>
                <a:ea typeface="宋体" panose="02010600030101010101" pitchFamily="2" charset="-122"/>
              </a:rPr>
              <a:t>梯度</a:t>
            </a:r>
            <a:r>
              <a:rPr lang="zh-CN" altLang="en-US" dirty="0">
                <a:latin typeface="宋体" panose="02010600030101010101" pitchFamily="2" charset="-122"/>
                <a:ea typeface="宋体" panose="02010600030101010101" pitchFamily="2" charset="-122"/>
              </a:rPr>
              <a:t>下降方法来更新正态分布中的参数</a:t>
            </a:r>
            <a:endParaRPr lang="en-US" altLang="zh-CN" dirty="0" smtClean="0">
              <a:latin typeface="宋体" panose="02010600030101010101" pitchFamily="2" charset="-122"/>
              <a:ea typeface="宋体" panose="02010600030101010101" pitchFamily="2" charset="-122"/>
            </a:endParaRPr>
          </a:p>
        </p:txBody>
      </p:sp>
      <p:sp>
        <p:nvSpPr>
          <p:cNvPr id="4" name="标题 1"/>
          <p:cNvSpPr txBox="1">
            <a:spLocks/>
          </p:cNvSpPr>
          <p:nvPr/>
        </p:nvSpPr>
        <p:spPr>
          <a:xfrm>
            <a:off x="783220" y="532052"/>
            <a:ext cx="7877701" cy="109437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latin typeface="Times New Roman" panose="02020603050405020304" pitchFamily="18" charset="0"/>
                <a:ea typeface="宋体" panose="02010600030101010101" pitchFamily="2" charset="-122"/>
              </a:rPr>
              <a:t>Natural Evolution Strategies</a:t>
            </a:r>
            <a:r>
              <a:rPr lang="en-US" altLang="zh-CN" dirty="0">
                <a:latin typeface="Times New Roman" panose="02020603050405020304" pitchFamily="18" charset="0"/>
                <a:ea typeface="宋体" panose="02010600030101010101" pitchFamily="2" charset="-122"/>
              </a:rPr>
              <a:t> </a:t>
            </a:r>
            <a:r>
              <a:rPr lang="en-US" altLang="zh-CN" dirty="0" smtClean="0">
                <a:latin typeface="Times New Roman" panose="02020603050405020304" pitchFamily="18" charset="0"/>
                <a:ea typeface="宋体" panose="02010600030101010101" pitchFamily="2" charset="-122"/>
              </a:rPr>
              <a:t>(NES)</a:t>
            </a:r>
            <a:endParaRPr lang="zh-CN" altLang="en-US" dirty="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2570671" y="2600883"/>
            <a:ext cx="6435306" cy="4050081"/>
          </a:xfrm>
          <a:prstGeom prst="rect">
            <a:avLst/>
          </a:prstGeom>
        </p:spPr>
      </p:pic>
    </p:spTree>
    <p:extLst>
      <p:ext uri="{BB962C8B-B14F-4D97-AF65-F5344CB8AC3E}">
        <p14:creationId xmlns:p14="http://schemas.microsoft.com/office/powerpoint/2010/main" val="249494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3221" y="1628854"/>
            <a:ext cx="10515600" cy="3667765"/>
          </a:xfrm>
        </p:spPr>
        <p:txBody>
          <a:bodyPr>
            <a:normAutofit/>
          </a:bodyPr>
          <a:lstStyle/>
          <a:p>
            <a:r>
              <a:rPr lang="zh-CN" altLang="en-US" dirty="0">
                <a:latin typeface="宋体" panose="02010600030101010101" pitchFamily="2" charset="-122"/>
                <a:ea typeface="宋体" panose="02010600030101010101" pitchFamily="2" charset="-122"/>
              </a:rPr>
              <a:t>该算法通过计算当前策略相对于先前生成的策略的新颖性</a:t>
            </a:r>
            <a:r>
              <a:rPr lang="zh-CN" altLang="en-US" dirty="0" smtClean="0">
                <a:latin typeface="宋体" panose="02010600030101010101" pitchFamily="2" charset="-122"/>
                <a:ea typeface="宋体" panose="02010600030101010101" pitchFamily="2" charset="-122"/>
              </a:rPr>
              <a:t>来选择不同</a:t>
            </a:r>
            <a:r>
              <a:rPr lang="zh-CN" altLang="en-US" dirty="0">
                <a:latin typeface="宋体" panose="02010600030101010101" pitchFamily="2" charset="-122"/>
                <a:ea typeface="宋体" panose="02010600030101010101" pitchFamily="2" charset="-122"/>
              </a:rPr>
              <a:t>的行为，然后</a:t>
            </a:r>
            <a:r>
              <a:rPr lang="zh-CN" altLang="en-US" dirty="0" smtClean="0">
                <a:latin typeface="宋体" panose="02010600030101010101" pitchFamily="2" charset="-122"/>
                <a:ea typeface="宋体" panose="02010600030101010101" pitchFamily="2" charset="-122"/>
              </a:rPr>
              <a:t>鼓励</a:t>
            </a:r>
            <a:r>
              <a:rPr lang="zh-CN" altLang="en-US" dirty="0">
                <a:latin typeface="宋体" panose="02010600030101010101" pitchFamily="2" charset="-122"/>
                <a:ea typeface="宋体" panose="02010600030101010101" pitchFamily="2" charset="-122"/>
              </a:rPr>
              <a:t>参数</a:t>
            </a:r>
            <a:r>
              <a:rPr lang="zh-CN" altLang="en-US" dirty="0" smtClean="0">
                <a:latin typeface="宋体" panose="02010600030101010101" pitchFamily="2" charset="-122"/>
                <a:ea typeface="宋体" panose="02010600030101010101" pitchFamily="2" charset="-122"/>
              </a:rPr>
              <a:t>分布</a:t>
            </a:r>
            <a:r>
              <a:rPr lang="zh-CN" altLang="en-US" dirty="0">
                <a:latin typeface="宋体" panose="02010600030101010101" pitchFamily="2" charset="-122"/>
                <a:ea typeface="宋体" panose="02010600030101010101" pitchFamily="2" charset="-122"/>
              </a:rPr>
              <a:t>向具有高新颖性的参数空间区域移动。 </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NS</a:t>
            </a:r>
            <a:r>
              <a:rPr lang="zh-CN" altLang="en-US" dirty="0">
                <a:latin typeface="宋体" panose="02010600030101010101" pitchFamily="2" charset="-122"/>
                <a:ea typeface="宋体" panose="02010600030101010101" pitchFamily="2" charset="-122"/>
              </a:rPr>
              <a:t>在迷宫和两足步行域中的表现优于</a:t>
            </a:r>
            <a:r>
              <a:rPr lang="zh-CN" altLang="en-US" dirty="0" smtClean="0">
                <a:latin typeface="宋体" panose="02010600030101010101" pitchFamily="2" charset="-122"/>
                <a:ea typeface="宋体" panose="02010600030101010101" pitchFamily="2" charset="-122"/>
              </a:rPr>
              <a:t>基于</a:t>
            </a:r>
            <a:r>
              <a:rPr lang="zh-CN" altLang="en-US" dirty="0">
                <a:latin typeface="宋体" panose="02010600030101010101" pitchFamily="2" charset="-122"/>
                <a:ea typeface="宋体" panose="02010600030101010101" pitchFamily="2" charset="-122"/>
              </a:rPr>
              <a:t>性能</a:t>
            </a:r>
            <a:r>
              <a:rPr lang="zh-CN" altLang="en-US" dirty="0" smtClean="0">
                <a:latin typeface="宋体" panose="02010600030101010101" pitchFamily="2" charset="-122"/>
                <a:ea typeface="宋体" panose="02010600030101010101" pitchFamily="2" charset="-122"/>
              </a:rPr>
              <a:t>的</a:t>
            </a:r>
            <a:r>
              <a:rPr lang="zh-CN" altLang="en-US" dirty="0">
                <a:latin typeface="宋体" panose="02010600030101010101" pitchFamily="2" charset="-122"/>
                <a:ea typeface="宋体" panose="02010600030101010101" pitchFamily="2" charset="-122"/>
              </a:rPr>
              <a:t>方法，这些方法具有欺骗性的奖励信号，可以</a:t>
            </a:r>
            <a:r>
              <a:rPr lang="zh-CN" altLang="en-US" dirty="0" smtClean="0">
                <a:latin typeface="宋体" panose="02010600030101010101" pitchFamily="2" charset="-122"/>
                <a:ea typeface="宋体" panose="02010600030101010101" pitchFamily="2" charset="-122"/>
              </a:rPr>
              <a:t>吸引小人陷入局部最优状态</a:t>
            </a:r>
            <a:endParaRPr lang="en-US" altLang="zh-CN" dirty="0" smtClean="0">
              <a:latin typeface="宋体" panose="02010600030101010101" pitchFamily="2" charset="-122"/>
              <a:ea typeface="宋体" panose="02010600030101010101" pitchFamily="2" charset="-122"/>
            </a:endParaRPr>
          </a:p>
        </p:txBody>
      </p:sp>
      <p:sp>
        <p:nvSpPr>
          <p:cNvPr id="5" name="标题 1"/>
          <p:cNvSpPr txBox="1">
            <a:spLocks/>
          </p:cNvSpPr>
          <p:nvPr/>
        </p:nvSpPr>
        <p:spPr>
          <a:xfrm>
            <a:off x="783221" y="795752"/>
            <a:ext cx="4927466"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ea typeface="宋体" panose="02010600030101010101" pitchFamily="2" charset="-122"/>
              </a:rPr>
              <a:t>Novelty </a:t>
            </a:r>
            <a:r>
              <a:rPr lang="en-US" altLang="zh-CN" dirty="0" smtClean="0">
                <a:latin typeface="Times New Roman" panose="02020603050405020304" pitchFamily="18" charset="0"/>
                <a:ea typeface="宋体" panose="02010600030101010101" pitchFamily="2" charset="-122"/>
              </a:rPr>
              <a:t>Search(NS)</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7631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83221" y="532053"/>
            <a:ext cx="4228618"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latin typeface="Times New Roman" panose="02020603050405020304" pitchFamily="18" charset="0"/>
                <a:ea typeface="宋体" panose="02010600030101010101" pitchFamily="2" charset="-122"/>
              </a:rPr>
              <a:t>NS-ES</a:t>
            </a:r>
            <a:endParaRPr lang="zh-CN" altLang="en-US" dirty="0">
              <a:latin typeface="Times New Roman" panose="02020603050405020304" pitchFamily="18" charset="0"/>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988226" y="1261639"/>
            <a:ext cx="10116845" cy="5050237"/>
          </a:xfrm>
          <a:prstGeom prst="rect">
            <a:avLst/>
          </a:prstGeom>
        </p:spPr>
      </p:pic>
    </p:spTree>
    <p:extLst>
      <p:ext uri="{BB962C8B-B14F-4D97-AF65-F5344CB8AC3E}">
        <p14:creationId xmlns:p14="http://schemas.microsoft.com/office/powerpoint/2010/main" val="1326289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3221" y="1628855"/>
            <a:ext cx="10515600" cy="4351338"/>
          </a:xfrm>
        </p:spPr>
        <p:txBody>
          <a:bodyPr>
            <a:normAutofit/>
          </a:bodyPr>
          <a:lstStyle/>
          <a:p>
            <a:r>
              <a:rPr lang="zh-CN" altLang="en-US" dirty="0">
                <a:latin typeface="宋体" panose="02010600030101010101" pitchFamily="2" charset="-122"/>
                <a:ea typeface="宋体" panose="02010600030101010101" pitchFamily="2" charset="-122"/>
              </a:rPr>
              <a:t>将</a:t>
            </a:r>
            <a:r>
              <a:rPr lang="en-US" altLang="zh-CN" dirty="0">
                <a:latin typeface="宋体" panose="02010600030101010101" pitchFamily="2" charset="-122"/>
                <a:ea typeface="宋体" panose="02010600030101010101" pitchFamily="2" charset="-122"/>
              </a:rPr>
              <a:t>NS</a:t>
            </a:r>
            <a:r>
              <a:rPr lang="zh-CN" altLang="en-US" dirty="0">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ES</a:t>
            </a:r>
            <a:r>
              <a:rPr lang="zh-CN" altLang="en-US" dirty="0">
                <a:latin typeface="宋体" panose="02010600030101010101" pitchFamily="2" charset="-122"/>
                <a:ea typeface="宋体" panose="02010600030101010101" pitchFamily="2" charset="-122"/>
              </a:rPr>
              <a:t>结合</a:t>
            </a:r>
            <a:r>
              <a:rPr lang="zh-CN" altLang="en-US" dirty="0" smtClean="0">
                <a:latin typeface="宋体" panose="02010600030101010101" pitchFamily="2" charset="-122"/>
                <a:ea typeface="宋体" panose="02010600030101010101" pitchFamily="2" charset="-122"/>
              </a:rPr>
              <a:t>起来便得到了</a:t>
            </a:r>
            <a:r>
              <a:rPr lang="en-US" altLang="zh-CN" b="1" dirty="0" smtClean="0">
                <a:latin typeface="宋体" panose="02010600030101010101" pitchFamily="2" charset="-122"/>
                <a:ea typeface="宋体" panose="02010600030101010101" pitchFamily="2" charset="-122"/>
              </a:rPr>
              <a:t>NS-ES</a:t>
            </a:r>
            <a:endParaRPr lang="en-US" altLang="zh-CN" b="1"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NS-ES</a:t>
            </a:r>
            <a:r>
              <a:rPr lang="zh-CN" altLang="en-US" dirty="0">
                <a:latin typeface="宋体" panose="02010600030101010101" pitchFamily="2" charset="-122"/>
                <a:ea typeface="宋体" panose="02010600030101010101" pitchFamily="2" charset="-122"/>
              </a:rPr>
              <a:t>可以使用</a:t>
            </a:r>
            <a:r>
              <a:rPr lang="zh-CN" altLang="en-US" dirty="0" smtClean="0">
                <a:latin typeface="宋体" panose="02010600030101010101" pitchFamily="2" charset="-122"/>
                <a:ea typeface="宋体" panose="02010600030101010101" pitchFamily="2" charset="-122"/>
              </a:rPr>
              <a:t>单个个体进行</a:t>
            </a:r>
            <a:r>
              <a:rPr lang="zh-CN" altLang="en-US" dirty="0">
                <a:latin typeface="宋体" panose="02010600030101010101" pitchFamily="2" charset="-122"/>
                <a:ea typeface="宋体" panose="02010600030101010101" pitchFamily="2" charset="-122"/>
              </a:rPr>
              <a:t>操作，</a:t>
            </a:r>
            <a:r>
              <a:rPr lang="zh-CN" altLang="en-US" dirty="0" smtClean="0">
                <a:latin typeface="宋体" panose="02010600030101010101" pitchFamily="2" charset="-122"/>
                <a:ea typeface="宋体" panose="02010600030101010101" pitchFamily="2" charset="-122"/>
              </a:rPr>
              <a:t>该个体的</a:t>
            </a:r>
            <a:r>
              <a:rPr lang="zh-CN" altLang="en-US" dirty="0">
                <a:latin typeface="宋体" panose="02010600030101010101" pitchFamily="2" charset="-122"/>
                <a:ea typeface="宋体" panose="02010600030101010101" pitchFamily="2" charset="-122"/>
              </a:rPr>
              <a:t>行为与其祖先不同。 </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但是，为鼓励</a:t>
            </a:r>
            <a:r>
              <a:rPr lang="zh-CN" altLang="en-US" dirty="0">
                <a:latin typeface="宋体" panose="02010600030101010101" pitchFamily="2" charset="-122"/>
                <a:ea typeface="宋体" panose="02010600030101010101" pitchFamily="2" charset="-122"/>
              </a:rPr>
              <a:t>更多的多样性，并</a:t>
            </a:r>
            <a:r>
              <a:rPr lang="zh-CN" altLang="en-US" dirty="0" smtClean="0">
                <a:latin typeface="宋体" panose="02010600030101010101" pitchFamily="2" charset="-122"/>
                <a:ea typeface="宋体" panose="02010600030101010101" pitchFamily="2" charset="-122"/>
              </a:rPr>
              <a:t>从族群探索</a:t>
            </a:r>
            <a:r>
              <a:rPr lang="zh-CN" altLang="en-US" dirty="0">
                <a:latin typeface="宋体" panose="02010600030101010101" pitchFamily="2" charset="-122"/>
                <a:ea typeface="宋体" panose="02010600030101010101" pitchFamily="2" charset="-122"/>
              </a:rPr>
              <a:t>中</a:t>
            </a:r>
            <a:r>
              <a:rPr lang="zh-CN" altLang="en-US" dirty="0" smtClean="0">
                <a:latin typeface="宋体" panose="02010600030101010101" pitchFamily="2" charset="-122"/>
                <a:ea typeface="宋体" panose="02010600030101010101" pitchFamily="2" charset="-122"/>
              </a:rPr>
              <a:t>获益，我们</a:t>
            </a:r>
            <a:r>
              <a:rPr lang="zh-CN" altLang="en-US" dirty="0">
                <a:latin typeface="宋体" panose="02010600030101010101" pitchFamily="2" charset="-122"/>
                <a:ea typeface="宋体" panose="02010600030101010101" pitchFamily="2" charset="-122"/>
              </a:rPr>
              <a:t>可以创建一个</a:t>
            </a:r>
            <a:r>
              <a:rPr lang="en-US" altLang="zh-CN" dirty="0" smtClean="0">
                <a:latin typeface="宋体" panose="02010600030101010101" pitchFamily="2" charset="-122"/>
                <a:ea typeface="宋体" panose="02010600030101010101" pitchFamily="2" charset="-122"/>
              </a:rPr>
              <a:t>M</a:t>
            </a:r>
            <a:r>
              <a:rPr lang="zh-CN" altLang="en-US" dirty="0" smtClean="0">
                <a:latin typeface="宋体" panose="02010600030101010101" pitchFamily="2" charset="-122"/>
                <a:ea typeface="宋体" panose="02010600030101010101" pitchFamily="2" charset="-122"/>
              </a:rPr>
              <a:t>群体</a:t>
            </a:r>
            <a:r>
              <a:rPr lang="zh-CN" altLang="en-US" dirty="0">
                <a:latin typeface="宋体" panose="02010600030101010101" pitchFamily="2" charset="-122"/>
                <a:ea typeface="宋体" panose="02010600030101010101" pitchFamily="2" charset="-122"/>
              </a:rPr>
              <a:t>，我们将其称为元群体</a:t>
            </a:r>
            <a:r>
              <a:rPr lang="zh-CN" altLang="en-US" dirty="0" smtClean="0">
                <a:latin typeface="宋体" panose="02010600030101010101" pitchFamily="2" charset="-122"/>
                <a:ea typeface="宋体" panose="02010600030101010101" pitchFamily="2" charset="-122"/>
              </a:rPr>
              <a:t>。每个个体都</a:t>
            </a:r>
            <a:r>
              <a:rPr lang="zh-CN" altLang="en-US" dirty="0">
                <a:latin typeface="宋体" panose="02010600030101010101" pitchFamily="2" charset="-122"/>
                <a:ea typeface="宋体" panose="02010600030101010101" pitchFamily="2" charset="-122"/>
              </a:rPr>
              <a:t>以独特的</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为特征，因其不同而获得</a:t>
            </a:r>
            <a:r>
              <a:rPr lang="zh-CN" altLang="en-US" dirty="0" smtClean="0">
                <a:latin typeface="宋体" panose="02010600030101010101" pitchFamily="2" charset="-122"/>
                <a:ea typeface="宋体" panose="02010600030101010101" pitchFamily="2" charset="-122"/>
              </a:rPr>
              <a:t>奖励。</a:t>
            </a:r>
            <a:endParaRPr lang="zh-CN" altLang="en-US"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假设</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的选择是域依赖的，并且确定哪个域有利于哪个体系是未来研究的富有成效的领域</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我们初始化</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个随机参数向量，并在每次迭代时选择一个进行更新。</a:t>
            </a:r>
          </a:p>
        </p:txBody>
      </p:sp>
      <p:sp>
        <p:nvSpPr>
          <p:cNvPr id="4" name="标题 1"/>
          <p:cNvSpPr txBox="1">
            <a:spLocks/>
          </p:cNvSpPr>
          <p:nvPr/>
        </p:nvSpPr>
        <p:spPr>
          <a:xfrm>
            <a:off x="783221" y="532053"/>
            <a:ext cx="4228618"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latin typeface="Times New Roman" panose="02020603050405020304" pitchFamily="18" charset="0"/>
                <a:ea typeface="宋体" panose="02010600030101010101" pitchFamily="2" charset="-122"/>
              </a:rPr>
              <a:t>NS-ES</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13392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3221" y="1628855"/>
            <a:ext cx="10515600" cy="4351338"/>
          </a:xfrm>
        </p:spPr>
        <p:txBody>
          <a:bodyPr>
            <a:normAutofit/>
          </a:bodyPr>
          <a:lstStyle/>
          <a:p>
            <a:r>
              <a:rPr lang="zh-CN" altLang="en-US" dirty="0" smtClean="0">
                <a:latin typeface="宋体" panose="02010600030101010101" pitchFamily="2" charset="-122"/>
                <a:ea typeface="宋体" panose="02010600030101010101" pitchFamily="2" charset="-122"/>
              </a:rPr>
              <a:t>我们</a:t>
            </a:r>
            <a:r>
              <a:rPr lang="zh-CN" altLang="en-US" dirty="0">
                <a:latin typeface="宋体" panose="02010600030101010101" pitchFamily="2" charset="-122"/>
                <a:ea typeface="宋体" panose="02010600030101010101" pitchFamily="2" charset="-122"/>
              </a:rPr>
              <a:t>初始化</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个随机参数向量，并在每次迭代时选择一个进行更新</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我们计算每个</a:t>
            </a:r>
            <a:r>
              <a:rPr lang="en-US" altLang="zh-CN" dirty="0" err="1">
                <a:latin typeface="宋体" panose="02010600030101010101" pitchFamily="2" charset="-122"/>
                <a:ea typeface="宋体" panose="02010600030101010101" pitchFamily="2" charset="-122"/>
              </a:rPr>
              <a:t>θm</a:t>
            </a:r>
            <a:r>
              <a:rPr lang="zh-CN" altLang="en-US" dirty="0">
                <a:latin typeface="宋体" panose="02010600030101010101" pitchFamily="2" charset="-122"/>
                <a:ea typeface="宋体" panose="02010600030101010101" pitchFamily="2" charset="-122"/>
              </a:rPr>
              <a:t>的被选择概率</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θm</a:t>
            </a:r>
            <a:r>
              <a:rPr lang="zh-CN" altLang="en-US" dirty="0">
                <a:latin typeface="宋体" panose="02010600030101010101" pitchFamily="2" charset="-122"/>
                <a:ea typeface="宋体" panose="02010600030101010101" pitchFamily="2" charset="-122"/>
              </a:rPr>
              <a:t>）作为其新颖性，通过</a:t>
            </a:r>
            <a:r>
              <a:rPr lang="zh-CN" altLang="en-US" dirty="0" smtClean="0">
                <a:latin typeface="宋体" panose="02010600030101010101" pitchFamily="2" charset="-122"/>
                <a:ea typeface="宋体" panose="02010600030101010101" pitchFamily="2" charset="-122"/>
              </a:rPr>
              <a:t>所有</a:t>
            </a:r>
            <a:r>
              <a:rPr lang="zh-CN" altLang="en-US" dirty="0">
                <a:latin typeface="宋体" panose="02010600030101010101" pitchFamily="2" charset="-122"/>
                <a:ea typeface="宋体" panose="02010600030101010101" pitchFamily="2" charset="-122"/>
              </a:rPr>
              <a:t>新颖性</a:t>
            </a:r>
            <a:r>
              <a:rPr lang="zh-CN" altLang="en-US" dirty="0" smtClean="0">
                <a:latin typeface="宋体" panose="02010600030101010101" pitchFamily="2" charset="-122"/>
                <a:ea typeface="宋体" panose="02010600030101010101" pitchFamily="2" charset="-122"/>
              </a:rPr>
              <a:t>的</a:t>
            </a:r>
            <a:r>
              <a:rPr lang="zh-CN" altLang="en-US" dirty="0">
                <a:latin typeface="宋体" panose="02010600030101010101" pitchFamily="2" charset="-122"/>
                <a:ea typeface="宋体" panose="02010600030101010101" pitchFamily="2" charset="-122"/>
              </a:rPr>
              <a:t>总和进行</a:t>
            </a:r>
            <a:r>
              <a:rPr lang="zh-CN" altLang="en-US" dirty="0" smtClean="0">
                <a:latin typeface="宋体" panose="02010600030101010101" pitchFamily="2" charset="-122"/>
                <a:ea typeface="宋体" panose="02010600030101010101" pitchFamily="2" charset="-122"/>
              </a:rPr>
              <a:t>归一化</a:t>
            </a:r>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在从元群体中选择单个</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之后，我们计算相对于</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的当前参数向量</a:t>
            </a:r>
            <a:r>
              <a:rPr lang="en-US" altLang="zh-CN" dirty="0" err="1">
                <a:latin typeface="宋体" panose="02010600030101010101" pitchFamily="2" charset="-122"/>
                <a:ea typeface="宋体" panose="02010600030101010101" pitchFamily="2" charset="-122"/>
              </a:rPr>
              <a:t>θmt</a:t>
            </a:r>
            <a:r>
              <a:rPr lang="zh-CN" altLang="en-US" dirty="0">
                <a:latin typeface="宋体" panose="02010600030101010101" pitchFamily="2" charset="-122"/>
                <a:ea typeface="宋体" panose="02010600030101010101" pitchFamily="2" charset="-122"/>
              </a:rPr>
              <a:t>的预期新颖度的梯度，并相应地执行更新步骤</a:t>
            </a:r>
          </a:p>
        </p:txBody>
      </p:sp>
      <p:sp>
        <p:nvSpPr>
          <p:cNvPr id="4" name="标题 1"/>
          <p:cNvSpPr txBox="1">
            <a:spLocks/>
          </p:cNvSpPr>
          <p:nvPr/>
        </p:nvSpPr>
        <p:spPr>
          <a:xfrm>
            <a:off x="783221" y="532053"/>
            <a:ext cx="4228618"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latin typeface="Times New Roman" panose="02020603050405020304" pitchFamily="18" charset="0"/>
                <a:ea typeface="宋体" panose="02010600030101010101" pitchFamily="2" charset="-122"/>
              </a:rPr>
              <a:t>NS-ES</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00678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83221" y="532053"/>
            <a:ext cx="4228618"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ea typeface="宋体" panose="02010600030101010101" pitchFamily="2" charset="-122"/>
              </a:rPr>
              <a:t>NSR-ES</a:t>
            </a:r>
            <a:endParaRPr lang="zh-CN" altLang="en-US" dirty="0">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3"/>
          <a:stretch>
            <a:fillRect/>
          </a:stretch>
        </p:blipFill>
        <p:spPr>
          <a:xfrm>
            <a:off x="783221" y="1389109"/>
            <a:ext cx="10135660" cy="5231837"/>
          </a:xfrm>
          <a:prstGeom prst="rect">
            <a:avLst/>
          </a:prstGeom>
        </p:spPr>
      </p:pic>
    </p:spTree>
    <p:extLst>
      <p:ext uri="{BB962C8B-B14F-4D97-AF65-F5344CB8AC3E}">
        <p14:creationId xmlns:p14="http://schemas.microsoft.com/office/powerpoint/2010/main" val="545231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83221" y="532053"/>
            <a:ext cx="4228618"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ea typeface="宋体" panose="02010600030101010101" pitchFamily="2" charset="-122"/>
              </a:rPr>
              <a:t>NSR-ES</a:t>
            </a:r>
            <a:endParaRPr lang="zh-CN" altLang="en-US" dirty="0">
              <a:latin typeface="Times New Roman" panose="02020603050405020304" pitchFamily="18" charset="0"/>
              <a:ea typeface="宋体" panose="02010600030101010101" pitchFamily="2" charset="-122"/>
            </a:endParaRPr>
          </a:p>
        </p:txBody>
      </p:sp>
      <p:sp>
        <p:nvSpPr>
          <p:cNvPr id="7" name="内容占位符 2"/>
          <p:cNvSpPr>
            <a:spLocks noGrp="1"/>
          </p:cNvSpPr>
          <p:nvPr>
            <p:ph idx="1"/>
          </p:nvPr>
        </p:nvSpPr>
        <p:spPr>
          <a:xfrm>
            <a:off x="783221" y="1628855"/>
            <a:ext cx="10515600" cy="4351338"/>
          </a:xfrm>
        </p:spPr>
        <p:txBody>
          <a:bodyPr>
            <a:normAutofit/>
          </a:bodyPr>
          <a:lstStyle/>
          <a:p>
            <a:r>
              <a:rPr lang="zh-CN" altLang="en-US" dirty="0">
                <a:latin typeface="宋体" panose="02010600030101010101" pitchFamily="2" charset="-122"/>
                <a:ea typeface="宋体" panose="02010600030101010101" pitchFamily="2" charset="-122"/>
              </a:rPr>
              <a:t>单独的</a:t>
            </a:r>
            <a:r>
              <a:rPr lang="en-US" altLang="zh-CN" dirty="0">
                <a:latin typeface="宋体" panose="02010600030101010101" pitchFamily="2" charset="-122"/>
                <a:ea typeface="宋体" panose="02010600030101010101" pitchFamily="2" charset="-122"/>
              </a:rPr>
              <a:t>NS-ES</a:t>
            </a:r>
            <a:r>
              <a:rPr lang="zh-CN" altLang="en-US" dirty="0">
                <a:latin typeface="宋体" panose="02010600030101010101" pitchFamily="2" charset="-122"/>
                <a:ea typeface="宋体" panose="02010600030101010101" pitchFamily="2" charset="-122"/>
              </a:rPr>
              <a:t>可以使个体避免</a:t>
            </a:r>
            <a:r>
              <a:rPr lang="zh-CN" altLang="en-US" dirty="0" smtClean="0">
                <a:latin typeface="宋体" panose="02010600030101010101" pitchFamily="2" charset="-122"/>
                <a:ea typeface="宋体" panose="02010600030101010101" pitchFamily="2" charset="-122"/>
              </a:rPr>
              <a:t>在性能参照中</a:t>
            </a:r>
            <a:r>
              <a:rPr lang="zh-CN" altLang="en-US" dirty="0">
                <a:latin typeface="宋体" panose="02010600030101010101" pitchFamily="2" charset="-122"/>
                <a:ea typeface="宋体" panose="02010600030101010101" pitchFamily="2" charset="-122"/>
              </a:rPr>
              <a:t>得到欺骗性的局部最优。 然而，奖励信号仍然是非常有用的信息，如果完全丢弃它们可能导致性能受损</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因此</a:t>
            </a:r>
            <a:r>
              <a:rPr lang="en-US" altLang="zh-CN" dirty="0" smtClean="0">
                <a:latin typeface="宋体" panose="02010600030101010101" pitchFamily="2" charset="-122"/>
                <a:ea typeface="宋体" panose="02010600030101010101" pitchFamily="2" charset="-122"/>
              </a:rPr>
              <a:t>NSR-ES</a:t>
            </a:r>
            <a:r>
              <a:rPr lang="zh-CN" altLang="en-US" dirty="0" smtClean="0">
                <a:latin typeface="宋体" panose="02010600030101010101" pitchFamily="2" charset="-122"/>
                <a:ea typeface="宋体" panose="02010600030101010101" pitchFamily="2" charset="-122"/>
              </a:rPr>
              <a:t>将性能和新颖性通过一个参数结合起来。</a:t>
            </a:r>
            <a:r>
              <a:rPr lang="en-US" altLang="zh-CN" dirty="0">
                <a:latin typeface="宋体" panose="02010600030101010101" pitchFamily="2" charset="-122"/>
                <a:ea typeface="宋体" panose="02010600030101010101" pitchFamily="2" charset="-122"/>
              </a:rPr>
              <a:t>NSR-ES</a:t>
            </a:r>
            <a:r>
              <a:rPr lang="zh-CN" altLang="en-US" dirty="0">
                <a:latin typeface="宋体" panose="02010600030101010101" pitchFamily="2" charset="-122"/>
                <a:ea typeface="宋体" panose="02010600030101010101" pitchFamily="2" charset="-122"/>
              </a:rPr>
              <a:t>对</a:t>
            </a:r>
            <a:r>
              <a:rPr lang="zh-CN" altLang="en-US" dirty="0" smtClean="0">
                <a:latin typeface="宋体" panose="02010600030101010101" pitchFamily="2" charset="-122"/>
                <a:ea typeface="宋体" panose="02010600030101010101" pitchFamily="2" charset="-122"/>
              </a:rPr>
              <a:t>整个</a:t>
            </a:r>
            <a:r>
              <a:rPr lang="zh-CN" altLang="en-US" dirty="0">
                <a:latin typeface="宋体" panose="02010600030101010101" pitchFamily="2" charset="-122"/>
                <a:ea typeface="宋体" panose="02010600030101010101" pitchFamily="2" charset="-122"/>
              </a:rPr>
              <a:t>集合</a:t>
            </a:r>
            <a:r>
              <a:rPr lang="zh-CN" altLang="en-US" dirty="0" smtClean="0">
                <a:latin typeface="宋体" panose="02010600030101010101" pitchFamily="2" charset="-122"/>
                <a:ea typeface="宋体" panose="02010600030101010101" pitchFamily="2" charset="-122"/>
              </a:rPr>
              <a:t>进行</a:t>
            </a:r>
            <a:r>
              <a:rPr lang="zh-CN" altLang="en-US" dirty="0">
                <a:latin typeface="宋体" panose="02010600030101010101" pitchFamily="2" charset="-122"/>
                <a:ea typeface="宋体" panose="02010600030101010101" pitchFamily="2" charset="-122"/>
              </a:rPr>
              <a:t>操作，因此可以同时评估任何采样参数向量的奖励和新颖</a:t>
            </a:r>
            <a:r>
              <a:rPr lang="zh-CN" altLang="en-US" dirty="0" smtClean="0">
                <a:latin typeface="宋体" panose="02010600030101010101" pitchFamily="2" charset="-122"/>
                <a:ea typeface="宋体" panose="02010600030101010101" pitchFamily="2" charset="-122"/>
              </a:rPr>
              <a:t>性。</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107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3221" y="1628855"/>
            <a:ext cx="10515600" cy="4351338"/>
          </a:xfrm>
        </p:spPr>
        <p:txBody>
          <a:bodyPr>
            <a:normAutofit/>
          </a:bodyPr>
          <a:lstStyle/>
          <a:p>
            <a:r>
              <a:rPr lang="en-US" altLang="zh-CN" dirty="0" smtClean="0">
                <a:latin typeface="宋体" panose="02010600030101010101" pitchFamily="2" charset="-122"/>
                <a:ea typeface="宋体" panose="02010600030101010101" pitchFamily="2" charset="-122"/>
              </a:rPr>
              <a:t>NSR-ES</a:t>
            </a:r>
            <a:r>
              <a:rPr lang="zh-CN" altLang="en-US" dirty="0">
                <a:latin typeface="宋体" panose="02010600030101010101" pitchFamily="2" charset="-122"/>
                <a:ea typeface="宋体" panose="02010600030101010101" pitchFamily="2" charset="-122"/>
              </a:rPr>
              <a:t>具有相同的性能和新颖度梯度，在训练中是静态的</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marL="0" indent="0">
              <a:buNone/>
            </a:pP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NSRA-ES</a:t>
            </a:r>
            <a:r>
              <a:rPr lang="zh-CN" altLang="en-US" dirty="0" smtClean="0">
                <a:latin typeface="宋体" panose="02010600030101010101" pitchFamily="2" charset="-122"/>
                <a:ea typeface="宋体" panose="02010600030101010101" pitchFamily="2" charset="-122"/>
              </a:rPr>
              <a:t>是</a:t>
            </a:r>
            <a:r>
              <a:rPr lang="en-US" altLang="zh-CN" dirty="0" smtClean="0">
                <a:latin typeface="宋体" panose="02010600030101010101" pitchFamily="2" charset="-122"/>
                <a:ea typeface="宋体" panose="02010600030101010101" pitchFamily="2" charset="-122"/>
              </a:rPr>
              <a:t>NSR-ES</a:t>
            </a:r>
            <a:r>
              <a:rPr lang="zh-CN" altLang="en-US" dirty="0">
                <a:latin typeface="宋体" panose="02010600030101010101" pitchFamily="2" charset="-122"/>
                <a:ea typeface="宋体" panose="02010600030101010101" pitchFamily="2" charset="-122"/>
              </a:rPr>
              <a:t>的进一步</a:t>
            </a:r>
            <a:r>
              <a:rPr lang="zh-CN" altLang="en-US" dirty="0" smtClean="0">
                <a:latin typeface="宋体" panose="02010600030101010101" pitchFamily="2" charset="-122"/>
                <a:ea typeface="宋体" panose="02010600030101010101" pitchFamily="2" charset="-122"/>
              </a:rPr>
              <a:t>扩展，</a:t>
            </a:r>
            <a:r>
              <a:rPr lang="zh-CN" altLang="en-US" dirty="0">
                <a:latin typeface="宋体" panose="02010600030101010101" pitchFamily="2" charset="-122"/>
                <a:ea typeface="宋体" panose="02010600030101010101" pitchFamily="2" charset="-122"/>
              </a:rPr>
              <a:t>它利用机会动态加权给予性能</a:t>
            </a:r>
            <a:r>
              <a:rPr lang="zh-CN" altLang="en-US" dirty="0" smtClean="0">
                <a:latin typeface="宋体" panose="02010600030101010101" pitchFamily="2" charset="-122"/>
                <a:ea typeface="宋体" panose="02010600030101010101" pitchFamily="2" charset="-122"/>
              </a:rPr>
              <a:t>梯度的</a:t>
            </a:r>
            <a:r>
              <a:rPr lang="zh-CN" altLang="en-US" dirty="0">
                <a:latin typeface="宋体" panose="02010600030101010101" pitchFamily="2" charset="-122"/>
                <a:ea typeface="宋体" panose="02010600030101010101" pitchFamily="2" charset="-122"/>
              </a:rPr>
              <a:t>优先级与新颖度</a:t>
            </a:r>
            <a:r>
              <a:rPr lang="zh-CN" altLang="en-US" dirty="0" smtClean="0">
                <a:latin typeface="宋体" panose="02010600030101010101" pitchFamily="2" charset="-122"/>
                <a:ea typeface="宋体" panose="02010600030101010101" pitchFamily="2" charset="-122"/>
              </a:rPr>
              <a:t>梯度，在</a:t>
            </a:r>
            <a:r>
              <a:rPr lang="zh-CN" altLang="en-US" dirty="0">
                <a:latin typeface="宋体" panose="02010600030101010101" pitchFamily="2" charset="-122"/>
                <a:ea typeface="宋体" panose="02010600030101010101" pitchFamily="2" charset="-122"/>
              </a:rPr>
              <a:t>训练期间智能地调整加权参数</a:t>
            </a:r>
            <a:r>
              <a:rPr lang="en-US" altLang="zh-CN" dirty="0">
                <a:latin typeface="宋体" panose="02010600030101010101" pitchFamily="2" charset="-122"/>
                <a:ea typeface="宋体" panose="02010600030101010101" pitchFamily="2" charset="-122"/>
              </a:rPr>
              <a:t>w</a:t>
            </a:r>
            <a:r>
              <a:rPr lang="zh-CN" altLang="en-US" dirty="0">
                <a:latin typeface="宋体" panose="02010600030101010101" pitchFamily="2" charset="-122"/>
                <a:ea typeface="宋体" panose="02010600030101010101" pitchFamily="2" charset="-122"/>
              </a:rPr>
              <a:t>。 </a:t>
            </a:r>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这样</a:t>
            </a:r>
            <a:r>
              <a:rPr lang="zh-CN" altLang="en-US" dirty="0">
                <a:latin typeface="宋体" panose="02010600030101010101" pitchFamily="2" charset="-122"/>
                <a:ea typeface="宋体" panose="02010600030101010101" pitchFamily="2" charset="-122"/>
              </a:rPr>
              <a:t>做，算法可以在越来越多的时候遵循性能</a:t>
            </a:r>
            <a:r>
              <a:rPr lang="zh-CN" altLang="en-US" dirty="0" smtClean="0">
                <a:latin typeface="宋体" panose="02010600030101010101" pitchFamily="2" charset="-122"/>
                <a:ea typeface="宋体" panose="02010600030101010101" pitchFamily="2" charset="-122"/>
              </a:rPr>
              <a:t>梯度。如果一直卡在局部最优则尝试其他不同的。而一旦解开则切换回性能梯度</a:t>
            </a:r>
            <a:endParaRPr lang="en-US" altLang="zh-CN" dirty="0" smtClean="0">
              <a:latin typeface="宋体" panose="02010600030101010101" pitchFamily="2" charset="-122"/>
              <a:ea typeface="宋体" panose="02010600030101010101" pitchFamily="2" charset="-122"/>
            </a:endParaRPr>
          </a:p>
        </p:txBody>
      </p:sp>
      <p:sp>
        <p:nvSpPr>
          <p:cNvPr id="4" name="标题 1"/>
          <p:cNvSpPr txBox="1">
            <a:spLocks/>
          </p:cNvSpPr>
          <p:nvPr/>
        </p:nvSpPr>
        <p:spPr>
          <a:xfrm>
            <a:off x="783221" y="532053"/>
            <a:ext cx="4228618"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ea typeface="宋体" panose="02010600030101010101" pitchFamily="2" charset="-122"/>
              </a:rPr>
              <a:t>NSRA-ES</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72957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1575</TotalTime>
  <Words>885</Words>
  <Application>Microsoft Office PowerPoint</Application>
  <PresentationFormat>宽屏</PresentationFormat>
  <Paragraphs>69</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宋体</vt:lpstr>
      <vt:lpstr>Arial</vt:lpstr>
      <vt:lpstr>Times New Roman</vt:lpstr>
      <vt:lpstr>Office 主题​​</vt:lpstr>
      <vt:lpstr>演化策略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演化策略</dc:title>
  <dc:creator>timewait@qq.com</dc:creator>
  <cp:lastModifiedBy>USER-</cp:lastModifiedBy>
  <cp:revision>27</cp:revision>
  <dcterms:created xsi:type="dcterms:W3CDTF">2019-03-13T13:07:52Z</dcterms:created>
  <dcterms:modified xsi:type="dcterms:W3CDTF">2019-04-16T06:19:29Z</dcterms:modified>
</cp:coreProperties>
</file>