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3" r:id="rId3"/>
    <p:sldId id="262" r:id="rId4"/>
    <p:sldId id="266" r:id="rId5"/>
    <p:sldId id="258" r:id="rId6"/>
    <p:sldId id="259" r:id="rId7"/>
    <p:sldId id="267" r:id="rId8"/>
    <p:sldId id="265" r:id="rId9"/>
    <p:sldId id="264" r:id="rId10"/>
    <p:sldId id="268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B2801-CA17-49C1-81A0-F7B4E473D81B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C04B0-2E63-4A17-AEFC-2C2EEE29A2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14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839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233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559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020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27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098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007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597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46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C04B0-2E63-4A17-AEFC-2C2EEE29A2C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1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5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39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29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02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35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20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89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32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24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418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0B62C-A108-4792-821B-44E3EAF9058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07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0B62C-A108-4792-821B-44E3EAF9058F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7597E-4E4E-4179-8169-4DE38F590E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65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5269" y="2586682"/>
            <a:ext cx="10179857" cy="13257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Limited Evaluation Cooperative Co-evolutionary Differential Evolution for Large-scale Neuroevolution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8835050" y="6005384"/>
            <a:ext cx="215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仿宋" panose="02010609060101010101" pitchFamily="49" charset="-122"/>
                <a:ea typeface="仿宋" panose="02010609060101010101" pitchFamily="49" charset="-122"/>
              </a:rPr>
              <a:t>陈亚博，</a:t>
            </a:r>
            <a:r>
              <a:rPr lang="en-US" altLang="zh-CN" u="sng" dirty="0" smtClean="0">
                <a:latin typeface="仿宋" panose="02010609060101010101" pitchFamily="49" charset="-122"/>
                <a:ea typeface="仿宋" panose="02010609060101010101" pitchFamily="49" charset="-122"/>
              </a:rPr>
              <a:t>21821347</a:t>
            </a:r>
            <a:endParaRPr lang="zh-CN" altLang="en-US" u="sng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19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212" y="1357871"/>
            <a:ext cx="4244279" cy="537285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926" y="1509225"/>
            <a:ext cx="4538403" cy="527112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1979" y="988539"/>
            <a:ext cx="869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</a:t>
            </a:r>
            <a:r>
              <a:rPr lang="zh-CN" altLang="en-US" dirty="0" smtClean="0"/>
              <a:t>法流程如下，具体内容和改进请期待下节课的内容：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199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236941" y="2901433"/>
            <a:ext cx="21771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结</a:t>
            </a:r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lang="zh-CN" alt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束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373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4402" y="751360"/>
            <a:ext cx="10179857" cy="374044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 smtClean="0"/>
              <a:t>问题的提出</a:t>
            </a:r>
            <a:endParaRPr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00125" y="1343025"/>
            <a:ext cx="10477500" cy="370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095375" y="1485900"/>
            <a:ext cx="8963025" cy="444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67413" y="1343025"/>
            <a:ext cx="91338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现</a:t>
            </a:r>
            <a:r>
              <a:rPr lang="zh-CN" altLang="en-US" dirty="0"/>
              <a:t>实世界</a:t>
            </a:r>
            <a:r>
              <a:rPr lang="zh-CN" altLang="en-US" dirty="0" smtClean="0"/>
              <a:t>的许多控</a:t>
            </a:r>
            <a:r>
              <a:rPr lang="zh-CN" altLang="en-US" dirty="0"/>
              <a:t>制和分类任务涉及大</a:t>
            </a:r>
            <a:r>
              <a:rPr lang="zh-CN" altLang="en-US" dirty="0" smtClean="0"/>
              <a:t>量</a:t>
            </a:r>
            <a:r>
              <a:rPr lang="zh-CN" altLang="en-US" dirty="0"/>
              <a:t>特</a:t>
            </a:r>
            <a:r>
              <a:rPr lang="zh-CN" altLang="en-US" dirty="0" smtClean="0"/>
              <a:t>征</a:t>
            </a:r>
            <a:r>
              <a:rPr lang="zh-CN" altLang="en-US" dirty="0"/>
              <a:t>，</a:t>
            </a:r>
            <a:r>
              <a:rPr lang="zh-CN" altLang="en-US" dirty="0" smtClean="0"/>
              <a:t>当</a:t>
            </a:r>
            <a:r>
              <a:rPr lang="zh-CN" altLang="en-US" dirty="0"/>
              <a:t>人工神经网络（</a:t>
            </a:r>
            <a:r>
              <a:rPr lang="en-US" altLang="zh-CN" dirty="0"/>
              <a:t>ANN</a:t>
            </a:r>
            <a:r>
              <a:rPr lang="zh-CN" altLang="en-US" dirty="0"/>
              <a:t>）用于建模这些任务时，网络架构往往很大。神经进化是一种优化人工神经网络的有效方</a:t>
            </a:r>
            <a:r>
              <a:rPr lang="zh-CN" altLang="en-US" dirty="0" smtClean="0"/>
              <a:t>法；然</a:t>
            </a:r>
            <a:r>
              <a:rPr lang="zh-CN" altLang="en-US" dirty="0"/>
              <a:t>而，在使用直接编码的高维网络的情况下，存在两个瓶颈使得它们的应用具有挑战性。首先，经典的进化算法往往不能很好地扩展搜索大型参数空</a:t>
            </a:r>
            <a:r>
              <a:rPr lang="zh-CN" altLang="en-US" dirty="0" smtClean="0"/>
              <a:t>间；第</a:t>
            </a:r>
            <a:r>
              <a:rPr lang="zh-CN" altLang="en-US" dirty="0"/>
              <a:t>二，对大量训练实例的网络评估通常是耗时的。在这项工作中</a:t>
            </a:r>
            <a:r>
              <a:rPr lang="zh-CN" altLang="en-US" dirty="0" smtClean="0"/>
              <a:t>，论文提</a:t>
            </a:r>
            <a:r>
              <a:rPr lang="zh-CN" altLang="en-US" dirty="0"/>
              <a:t>出了一种称为有限评估协同协</a:t>
            </a:r>
            <a:r>
              <a:rPr lang="zh-CN" altLang="en-US" dirty="0" smtClean="0"/>
              <a:t>同差</a:t>
            </a:r>
            <a:r>
              <a:rPr lang="zh-CN" altLang="en-US" dirty="0"/>
              <a:t>异进化算法（</a:t>
            </a:r>
            <a:r>
              <a:rPr lang="en-US" altLang="zh-CN" dirty="0"/>
              <a:t>LECCDE</a:t>
            </a:r>
            <a:r>
              <a:rPr lang="zh-CN" altLang="en-US" dirty="0"/>
              <a:t>）的方法来优化高维人工神经网络。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67413" y="4047729"/>
            <a:ext cx="913383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论文所</a:t>
            </a:r>
            <a:r>
              <a:rPr lang="zh-CN" altLang="en-US" dirty="0"/>
              <a:t>提出的方法旨在使用合作协</a:t>
            </a:r>
            <a:r>
              <a:rPr lang="zh-CN" altLang="en-US" dirty="0" smtClean="0"/>
              <a:t>同</a:t>
            </a:r>
            <a:r>
              <a:rPr lang="zh-CN" altLang="en-US" dirty="0"/>
              <a:t>进</a:t>
            </a:r>
            <a:r>
              <a:rPr lang="zh-CN" altLang="en-US" dirty="0" smtClean="0"/>
              <a:t>化和差</a:t>
            </a:r>
            <a:r>
              <a:rPr lang="zh-CN" altLang="en-US" dirty="0"/>
              <a:t>异进化算法优化不同亚群中每个突触后神经元的突触前权重，并采用</a:t>
            </a:r>
            <a:r>
              <a:rPr lang="zh-CN" altLang="en-US" dirty="0" smtClean="0"/>
              <a:t>有限制的</a:t>
            </a:r>
            <a:r>
              <a:rPr lang="zh-CN" altLang="en-US" dirty="0"/>
              <a:t>评估方</a:t>
            </a:r>
            <a:r>
              <a:rPr lang="zh-CN" altLang="en-US" dirty="0" smtClean="0"/>
              <a:t>案（适应度评估是基于少量实例进行的适应性评估）。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952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21328" y="842738"/>
            <a:ext cx="9698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该论文中提出用“有限评估协同合作差分进化”的方法来优化高纬度的人工神经网络，其进化策略主要涉及以下几个算法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1132115" y="1609145"/>
            <a:ext cx="96316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、（</a:t>
            </a:r>
            <a:r>
              <a:rPr lang="en-US" altLang="zh-CN" dirty="0"/>
              <a:t> Limited </a:t>
            </a:r>
            <a:r>
              <a:rPr lang="en-US" altLang="zh-CN" dirty="0" smtClean="0"/>
              <a:t>Evaluation/LE </a:t>
            </a:r>
            <a:r>
              <a:rPr lang="zh-CN" altLang="en-US" dirty="0" smtClean="0"/>
              <a:t>）</a:t>
            </a:r>
            <a:r>
              <a:rPr lang="en-US" altLang="zh-CN" dirty="0" smtClean="0"/>
              <a:t>LE/LEEA</a:t>
            </a:r>
            <a:r>
              <a:rPr lang="zh-CN" altLang="en-US" dirty="0" smtClean="0"/>
              <a:t>算法：神经进化的</a:t>
            </a:r>
            <a:r>
              <a:rPr lang="en-US" altLang="zh-CN" dirty="0" smtClean="0"/>
              <a:t>fitness evaluation</a:t>
            </a:r>
            <a:r>
              <a:rPr lang="zh-CN" altLang="en-US" dirty="0" smtClean="0"/>
              <a:t>计算量很大，因此该算法进行计算量的优。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、（</a:t>
            </a:r>
            <a:r>
              <a:rPr lang="en-US" altLang="zh-CN" dirty="0"/>
              <a:t> Cooperative </a:t>
            </a:r>
            <a:r>
              <a:rPr lang="en-US" altLang="zh-CN" dirty="0" smtClean="0"/>
              <a:t>Co-evolutionary/CC </a:t>
            </a:r>
            <a:r>
              <a:rPr lang="zh-CN" altLang="en-US" dirty="0" smtClean="0"/>
              <a:t>）合作协同进化算法：用启发式的方法分解高维度的神经网络，分解成一个个较小的子问题。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、（</a:t>
            </a:r>
            <a:r>
              <a:rPr lang="en-US" altLang="zh-CN" dirty="0"/>
              <a:t> Differential </a:t>
            </a:r>
            <a:r>
              <a:rPr lang="en-US" altLang="zh-CN" dirty="0" smtClean="0"/>
              <a:t>Evolution/DE </a:t>
            </a:r>
            <a:r>
              <a:rPr lang="zh-CN" altLang="en-US" dirty="0" smtClean="0"/>
              <a:t>）差分进化</a:t>
            </a:r>
            <a:r>
              <a:rPr lang="zh-CN" altLang="en-US" dirty="0"/>
              <a:t>算法：用于求解多维空间中整体最优解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73728" y="5538924"/>
            <a:ext cx="9820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提出的对</a:t>
            </a:r>
            <a:r>
              <a:rPr lang="zh-CN" altLang="en-US" dirty="0"/>
              <a:t>比实验</a:t>
            </a:r>
            <a:r>
              <a:rPr lang="zh-CN" altLang="en-US" dirty="0" smtClean="0"/>
              <a:t>：对</a:t>
            </a:r>
            <a:r>
              <a:rPr lang="en-US" altLang="zh-CN" dirty="0" smtClean="0"/>
              <a:t>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CCDE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LECCDE</a:t>
            </a:r>
            <a:r>
              <a:rPr lang="zh-CN" altLang="en-US" dirty="0" smtClean="0"/>
              <a:t>四种算法在三个不同的数据集上的优化结果进行对比。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73728" y="3764295"/>
            <a:ext cx="100322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两个主要问题：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、结合使用</a:t>
            </a:r>
            <a:r>
              <a:rPr lang="en-US" altLang="zh-CN" dirty="0" smtClean="0"/>
              <a:t>CC</a:t>
            </a:r>
            <a:r>
              <a:rPr lang="zh-CN" altLang="en-US" dirty="0" smtClean="0"/>
              <a:t>算法的</a:t>
            </a:r>
            <a:r>
              <a:rPr lang="en-US" altLang="zh-CN" dirty="0" smtClean="0"/>
              <a:t>DE</a:t>
            </a:r>
            <a:r>
              <a:rPr lang="zh-CN" altLang="en-US" dirty="0" smtClean="0"/>
              <a:t>算法是否比标准的</a:t>
            </a:r>
            <a:r>
              <a:rPr lang="en-US" altLang="zh-CN" dirty="0" smtClean="0"/>
              <a:t>DE</a:t>
            </a:r>
            <a:r>
              <a:rPr lang="zh-CN" altLang="en-US" dirty="0" smtClean="0"/>
              <a:t>算法准确度更高？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、在不降低神经网络准确性的前提下，结合使用</a:t>
            </a:r>
            <a:r>
              <a:rPr lang="en-US" altLang="zh-CN" dirty="0" smtClean="0"/>
              <a:t>LE</a:t>
            </a:r>
            <a:r>
              <a:rPr lang="zh-CN" altLang="en-US" dirty="0" smtClean="0"/>
              <a:t>算法的</a:t>
            </a:r>
            <a:r>
              <a:rPr lang="en-US" altLang="zh-CN" dirty="0" smtClean="0"/>
              <a:t>DE</a:t>
            </a:r>
            <a:r>
              <a:rPr lang="zh-CN" altLang="en-US" dirty="0" smtClean="0"/>
              <a:t>算法是否减少了运行的时间？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904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62426" y="2781300"/>
            <a:ext cx="417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优化模型一：</a:t>
            </a:r>
            <a:r>
              <a:rPr lang="en-US" altLang="zh-CN" sz="2800" dirty="0"/>
              <a:t>LEEA</a:t>
            </a:r>
            <a:r>
              <a:rPr lang="zh-CN" altLang="en-US" sz="2800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77939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2348" y="496389"/>
            <a:ext cx="2884251" cy="374044"/>
          </a:xfrm>
        </p:spPr>
        <p:txBody>
          <a:bodyPr>
            <a:noAutofit/>
          </a:bodyPr>
          <a:lstStyle/>
          <a:p>
            <a:r>
              <a:rPr lang="zh-CN" altLang="en-US" sz="1800" b="1" dirty="0" smtClean="0"/>
              <a:t>优化模型一：</a:t>
            </a:r>
            <a:r>
              <a:rPr lang="en-US" altLang="zh-CN" sz="1800" b="1" dirty="0" smtClean="0"/>
              <a:t>LEEA</a:t>
            </a:r>
            <a:r>
              <a:rPr lang="zh-CN" altLang="en-US" sz="1800" b="1" dirty="0" smtClean="0"/>
              <a:t>算法</a:t>
            </a:r>
            <a:endParaRPr lang="zh-CN" altLang="en-US" sz="1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554759" y="1181709"/>
            <a:ext cx="10720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该限制评估是在整个训练数据的一小部分中进行的，因此我们需要跟踪在之前的个体中表现比较好的个体。</a:t>
            </a:r>
            <a:r>
              <a:rPr lang="en-US" altLang="zh-CN" dirty="0" smtClean="0"/>
              <a:t>LE</a:t>
            </a:r>
            <a:r>
              <a:rPr lang="zh-CN" altLang="en-US" dirty="0" smtClean="0"/>
              <a:t>算法旨在通过考虑父母的适应度来调整后代的评估，其有性和无性繁殖的规则如下：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951" y="2544900"/>
            <a:ext cx="5131152" cy="159790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58240" y="4676503"/>
            <a:ext cx="937042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上面两个式子中，第一个公式是无性繁殖的规则，第二个是有性繁殖的规则。其中</a:t>
            </a:r>
            <a:r>
              <a:rPr lang="en-US" altLang="zh-CN" dirty="0" smtClean="0"/>
              <a:t>f’</a:t>
            </a:r>
            <a:r>
              <a:rPr lang="zh-CN" altLang="en-US" dirty="0" smtClean="0"/>
              <a:t>是后代调整后的适应度，</a:t>
            </a:r>
            <a:r>
              <a:rPr lang="en-US" altLang="zh-CN" dirty="0" smtClean="0"/>
              <a:t>f</a:t>
            </a:r>
            <a:r>
              <a:rPr lang="en-US" altLang="zh-CN" sz="1100" dirty="0" smtClean="0"/>
              <a:t>parent</a:t>
            </a:r>
            <a:r>
              <a:rPr lang="zh-CN" altLang="en-US" dirty="0" smtClean="0"/>
              <a:t>是其父母的适应度，</a:t>
            </a:r>
            <a:r>
              <a:rPr lang="en-US" altLang="zh-CN" dirty="0" smtClean="0"/>
              <a:t>f</a:t>
            </a:r>
            <a:r>
              <a:rPr lang="zh-CN" altLang="en-US" dirty="0" smtClean="0"/>
              <a:t>是后代在当前训练过程中的实际适应度，</a:t>
            </a:r>
            <a:r>
              <a:rPr lang="en-US" altLang="zh-CN" dirty="0" smtClean="0"/>
              <a:t>decay</a:t>
            </a:r>
            <a:r>
              <a:rPr lang="zh-CN" altLang="en-US" dirty="0" smtClean="0"/>
              <a:t>是一个常数，用来调整各部分占的比重。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15762" y="6428960"/>
            <a:ext cx="104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详见论文</a:t>
            </a:r>
            <a:r>
              <a:rPr lang="en-US" altLang="zh-CN" dirty="0" smtClean="0"/>
              <a:t>《</a:t>
            </a:r>
            <a:r>
              <a:rPr lang="en-US" altLang="zh-CN" dirty="0"/>
              <a:t>Simple Evolutionary Optimization Can Rival Stochastic Gradient Descent in Neural Networks》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42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15762" y="6428960"/>
            <a:ext cx="10414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详见论文</a:t>
            </a:r>
            <a:r>
              <a:rPr lang="en-US" altLang="zh-CN" dirty="0" smtClean="0"/>
              <a:t>《</a:t>
            </a:r>
            <a:r>
              <a:rPr lang="en-US" altLang="zh-CN" dirty="0"/>
              <a:t>Simple Evolutionary Optimization Can Rival Stochastic Gradient Descent in Neural Networks》</a:t>
            </a:r>
            <a:endParaRPr lang="zh-CN" altLang="en-US" dirty="0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392348" y="496389"/>
            <a:ext cx="2884251" cy="374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b="1" dirty="0" smtClean="0"/>
              <a:t>优化模型一：</a:t>
            </a:r>
            <a:r>
              <a:rPr lang="en-US" altLang="zh-CN" sz="1800" b="1" dirty="0" smtClean="0"/>
              <a:t>LEEA</a:t>
            </a:r>
            <a:r>
              <a:rPr lang="zh-CN" altLang="en-US" sz="1800" b="1" dirty="0" smtClean="0"/>
              <a:t>算法</a:t>
            </a:r>
            <a:endParaRPr lang="zh-CN" altLang="en-US" sz="18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038225" y="952500"/>
            <a:ext cx="103822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 smtClean="0"/>
              <a:t>论文中算法的流程是：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zh-CN" altLang="en-US" dirty="0" smtClean="0"/>
              <a:t>当</a:t>
            </a:r>
            <a:r>
              <a:rPr lang="en-US" altLang="zh-CN" dirty="0" smtClean="0"/>
              <a:t>gen &lt; maxGen</a:t>
            </a:r>
            <a:r>
              <a:rPr lang="zh-CN" altLang="en-US" dirty="0" smtClean="0"/>
              <a:t>时：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en-US" altLang="zh-CN" dirty="0" smtClean="0"/>
              <a:t>	</a:t>
            </a:r>
            <a:r>
              <a:rPr lang="zh-CN" altLang="en-US" dirty="0" smtClean="0"/>
              <a:t>选择训练实例中的一个</a:t>
            </a:r>
            <a:r>
              <a:rPr lang="en-US" altLang="zh-CN" dirty="0"/>
              <a:t>mini-batch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 smtClean="0"/>
              <a:t>	</a:t>
            </a:r>
            <a:r>
              <a:rPr lang="zh-CN" altLang="en-US" dirty="0" smtClean="0"/>
              <a:t>评估种群数量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 smtClean="0"/>
              <a:t>基于继承的适应度来修改适应度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 smtClean="0"/>
              <a:t>使用比例选择算子</a:t>
            </a:r>
            <a:r>
              <a:rPr lang="en-US" altLang="zh-CN" dirty="0"/>
              <a:t>(roulette wheel </a:t>
            </a:r>
            <a:r>
              <a:rPr lang="en-US" altLang="zh-CN" dirty="0" smtClean="0"/>
              <a:t>selection)</a:t>
            </a:r>
            <a:r>
              <a:rPr lang="zh-CN" altLang="en-US" dirty="0" smtClean="0"/>
              <a:t>选择父代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 smtClean="0"/>
              <a:t>创建后代</a:t>
            </a:r>
            <a:r>
              <a:rPr lang="en-US" altLang="zh-CN" dirty="0" smtClean="0"/>
              <a:t>--</a:t>
            </a:r>
            <a:r>
              <a:rPr lang="zh-CN" altLang="en-US" dirty="0"/>
              <a:t>具有均匀交叉（无突变）的有性繁殖或具有均匀分</a:t>
            </a:r>
            <a:r>
              <a:rPr lang="zh-CN" altLang="en-US" dirty="0" smtClean="0"/>
              <a:t>布（有突变）的</a:t>
            </a:r>
            <a:r>
              <a:rPr lang="zh-CN" altLang="en-US" dirty="0"/>
              <a:t>无性繁</a:t>
            </a:r>
            <a:r>
              <a:rPr lang="zh-CN" altLang="en-US" dirty="0" smtClean="0"/>
              <a:t>殖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通过乘以衰减常数来降低最大突</a:t>
            </a:r>
            <a:r>
              <a:rPr lang="zh-CN" altLang="en-US" dirty="0" smtClean="0"/>
              <a:t>变率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gen = gen</a:t>
            </a:r>
            <a:r>
              <a:rPr lang="en-US" altLang="zh-CN" dirty="0"/>
              <a:t> </a:t>
            </a:r>
            <a:r>
              <a:rPr lang="en-US" altLang="zh-CN" dirty="0" smtClean="0"/>
              <a:t>+ 1</a:t>
            </a:r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结束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1323975" y="5180767"/>
            <a:ext cx="9991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 smtClean="0"/>
              <a:t>Tip:</a:t>
            </a:r>
            <a:r>
              <a:rPr lang="zh-CN" altLang="en-US" dirty="0" smtClean="0"/>
              <a:t>为</a:t>
            </a:r>
            <a:r>
              <a:rPr lang="zh-CN" altLang="en-US" dirty="0"/>
              <a:t>了更好地利用并行计算资源，</a:t>
            </a:r>
            <a:r>
              <a:rPr lang="en-US" altLang="zh-CN" dirty="0" smtClean="0"/>
              <a:t>SGD</a:t>
            </a:r>
            <a:r>
              <a:rPr lang="zh-CN" altLang="en-US" dirty="0" smtClean="0"/>
              <a:t>才用了</a:t>
            </a:r>
            <a:r>
              <a:rPr lang="en-US" altLang="zh-CN" dirty="0" smtClean="0"/>
              <a:t>mini-batch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LEEA</a:t>
            </a:r>
            <a:r>
              <a:rPr lang="zh-CN" altLang="en-US" dirty="0"/>
              <a:t>则采用这</a:t>
            </a:r>
            <a:r>
              <a:rPr lang="zh-CN" altLang="en-US" dirty="0" smtClean="0"/>
              <a:t>些</a:t>
            </a:r>
            <a:r>
              <a:rPr lang="en-US" altLang="zh-CN" dirty="0" smtClean="0"/>
              <a:t>mini-batch</a:t>
            </a:r>
            <a:r>
              <a:rPr lang="zh-CN" altLang="en-US" dirty="0" smtClean="0"/>
              <a:t>来</a:t>
            </a:r>
            <a:r>
              <a:rPr lang="zh-CN" altLang="en-US" dirty="0"/>
              <a:t>实现更稳定的人口动态。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0" y="496389"/>
            <a:ext cx="3839103" cy="244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7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48100" y="3000375"/>
            <a:ext cx="5276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优化模型二：</a:t>
            </a:r>
            <a:r>
              <a:rPr lang="en-US" altLang="zh-CN" sz="2800" dirty="0"/>
              <a:t> </a:t>
            </a:r>
            <a:r>
              <a:rPr lang="zh-CN" altLang="en-US" sz="2800" dirty="0"/>
              <a:t>合作协同进化算法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117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392348" y="496389"/>
            <a:ext cx="3512902" cy="374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b="1" dirty="0" smtClean="0"/>
              <a:t>优化模型</a:t>
            </a:r>
            <a:r>
              <a:rPr lang="zh-CN" altLang="en-US" sz="1800" b="1" dirty="0"/>
              <a:t>二</a:t>
            </a:r>
            <a:r>
              <a:rPr lang="zh-CN" altLang="en-US" sz="1800" b="1" dirty="0" smtClean="0"/>
              <a:t>：</a:t>
            </a:r>
            <a:r>
              <a:rPr lang="en-US" altLang="zh-CN" sz="1800" b="1" dirty="0" smtClean="0"/>
              <a:t> </a:t>
            </a:r>
            <a:r>
              <a:rPr lang="zh-CN" altLang="en-US" sz="1800" b="1" dirty="0" smtClean="0"/>
              <a:t>合作协同进化算法</a:t>
            </a:r>
            <a:endParaRPr lang="zh-CN" altLang="en-US" sz="1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933450" y="1076325"/>
            <a:ext cx="10401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虽然问题的维数增加，但进化算法的性能趋于降</a:t>
            </a:r>
            <a:r>
              <a:rPr lang="zh-CN" altLang="en-US" dirty="0" smtClean="0"/>
              <a:t>低。因此提</a:t>
            </a:r>
            <a:r>
              <a:rPr lang="zh-CN" altLang="en-US" dirty="0"/>
              <a:t>出了</a:t>
            </a:r>
            <a:r>
              <a:rPr lang="en-US" altLang="zh-CN" dirty="0" smtClean="0"/>
              <a:t>CC</a:t>
            </a:r>
            <a:r>
              <a:rPr lang="zh-CN" altLang="en-US" dirty="0" smtClean="0"/>
              <a:t>方法，</a:t>
            </a:r>
            <a:r>
              <a:rPr lang="zh-CN" altLang="en-US" dirty="0"/>
              <a:t>使用分而治之策略将进化算法扩展到更高维度</a:t>
            </a:r>
            <a:r>
              <a:rPr lang="zh-CN" altLang="en-US" dirty="0" smtClean="0"/>
              <a:t>。在</a:t>
            </a:r>
            <a:r>
              <a:rPr lang="en-US" altLang="zh-CN" dirty="0"/>
              <a:t>CC</a:t>
            </a:r>
            <a:r>
              <a:rPr lang="zh-CN" altLang="en-US" dirty="0"/>
              <a:t>中，大规模问题的</a:t>
            </a:r>
            <a:r>
              <a:rPr lang="zh-CN" altLang="en-US" dirty="0" smtClean="0"/>
              <a:t>子群被</a:t>
            </a:r>
            <a:r>
              <a:rPr lang="zh-CN" altLang="en-US" dirty="0"/>
              <a:t>分解并分配给多个子群体，这些子</a:t>
            </a:r>
            <a:r>
              <a:rPr lang="zh-CN" altLang="en-US" dirty="0" smtClean="0"/>
              <a:t>群是</a:t>
            </a:r>
            <a:r>
              <a:rPr lang="zh-CN" altLang="en-US" dirty="0"/>
              <a:t>分开进化的。 协同进化中的合作</a:t>
            </a:r>
            <a:r>
              <a:rPr lang="zh-CN" altLang="en-US" dirty="0" smtClean="0"/>
              <a:t>在适应度评</a:t>
            </a:r>
            <a:r>
              <a:rPr lang="zh-CN" altLang="en-US" dirty="0"/>
              <a:t>估期间出现，其中</a:t>
            </a:r>
            <a:r>
              <a:rPr lang="zh-CN" altLang="en-US" dirty="0" smtClean="0"/>
              <a:t>子群被</a:t>
            </a:r>
            <a:r>
              <a:rPr lang="zh-CN" altLang="en-US" dirty="0"/>
              <a:t>合并在一起以将全</a:t>
            </a:r>
            <a:r>
              <a:rPr lang="zh-CN" altLang="en-US" dirty="0" smtClean="0"/>
              <a:t>局适应度分</a:t>
            </a:r>
            <a:r>
              <a:rPr lang="zh-CN" altLang="en-US" dirty="0"/>
              <a:t>数分配给候选解决方案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52550" y="3036543"/>
            <a:ext cx="564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合作协同进化有三个很重要的方面：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297367" y="2821126"/>
            <a:ext cx="6818183" cy="3783116"/>
            <a:chOff x="3297367" y="2821126"/>
            <a:chExt cx="6818183" cy="3783116"/>
          </a:xfrm>
        </p:grpSpPr>
        <p:sp>
          <p:nvSpPr>
            <p:cNvPr id="6" name="椭圆 5"/>
            <p:cNvSpPr/>
            <p:nvPr/>
          </p:nvSpPr>
          <p:spPr>
            <a:xfrm>
              <a:off x="3297367" y="4712684"/>
              <a:ext cx="1714500" cy="152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问题分解</a:t>
              </a:r>
              <a:endParaRPr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5743575" y="2821126"/>
              <a:ext cx="1714500" cy="152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合作协同进化</a:t>
              </a:r>
              <a:endParaRPr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8401050" y="4712684"/>
              <a:ext cx="1714500" cy="152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子群共同适应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5759192" y="5080242"/>
              <a:ext cx="1714500" cy="152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子群进化</a:t>
              </a:r>
              <a:endParaRPr lang="zh-CN" altLang="en-US" dirty="0"/>
            </a:p>
          </p:txBody>
        </p:sp>
        <p:cxnSp>
          <p:nvCxnSpPr>
            <p:cNvPr id="13" name="直接连接符 12"/>
            <p:cNvCxnSpPr>
              <a:stCxn id="9" idx="3"/>
              <a:endCxn id="6" idx="7"/>
            </p:cNvCxnSpPr>
            <p:nvPr/>
          </p:nvCxnSpPr>
          <p:spPr>
            <a:xfrm flipH="1">
              <a:off x="4760784" y="4121941"/>
              <a:ext cx="1233874" cy="813928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9" idx="4"/>
              <a:endCxn id="12" idx="0"/>
            </p:cNvCxnSpPr>
            <p:nvPr/>
          </p:nvCxnSpPr>
          <p:spPr>
            <a:xfrm>
              <a:off x="6600825" y="4345126"/>
              <a:ext cx="15617" cy="735116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9" idx="5"/>
              <a:endCxn id="10" idx="1"/>
            </p:cNvCxnSpPr>
            <p:nvPr/>
          </p:nvCxnSpPr>
          <p:spPr>
            <a:xfrm>
              <a:off x="7206992" y="4121941"/>
              <a:ext cx="1445141" cy="813928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006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>
          <a:xfrm>
            <a:off x="449498" y="496389"/>
            <a:ext cx="3512902" cy="3740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b="1" dirty="0" smtClean="0"/>
              <a:t>优化模型二：</a:t>
            </a:r>
            <a:r>
              <a:rPr lang="zh-CN" altLang="en-US" sz="1800" b="1" dirty="0"/>
              <a:t>合作协同进化算法</a:t>
            </a:r>
            <a:endParaRPr lang="zh-CN" altLang="en-US" sz="1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762250" y="1426113"/>
            <a:ext cx="897255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/>
              <a:t>通过将</a:t>
            </a:r>
            <a:r>
              <a:rPr lang="en-US" altLang="zh-CN" dirty="0"/>
              <a:t>D</a:t>
            </a:r>
            <a:r>
              <a:rPr lang="zh-CN" altLang="en-US" dirty="0"/>
              <a:t>维问题分成</a:t>
            </a:r>
            <a:r>
              <a:rPr lang="en-US" altLang="zh-CN" dirty="0"/>
              <a:t>D</a:t>
            </a:r>
            <a:r>
              <a:rPr lang="zh-CN" altLang="en-US" dirty="0"/>
              <a:t>个</a:t>
            </a:r>
            <a:r>
              <a:rPr lang="zh-CN" altLang="en-US" dirty="0" smtClean="0"/>
              <a:t>子组件，并每</a:t>
            </a:r>
            <a:r>
              <a:rPr lang="zh-CN" altLang="en-US" dirty="0"/>
              <a:t>个子组件（维度）分配给一个子群，可以生成子群的最大数量。或者，可以任意选择每个子群中的子组件的数量</a:t>
            </a:r>
            <a:r>
              <a:rPr lang="zh-CN" altLang="en-US" dirty="0" smtClean="0"/>
              <a:t>，通</a:t>
            </a:r>
            <a:r>
              <a:rPr lang="zh-CN" altLang="en-US" dirty="0"/>
              <a:t>过减少每个子组的维度来使进化优化过程易于管理。但是对于解决不可分离的问题，任意分配子组件可能都不是有效的。理想情况</a:t>
            </a:r>
            <a:r>
              <a:rPr lang="zh-CN" altLang="en-US" dirty="0" smtClean="0"/>
              <a:t>下</a:t>
            </a:r>
            <a:r>
              <a:rPr lang="zh-CN" altLang="en-US" dirty="0"/>
              <a:t>，</a:t>
            </a:r>
            <a:r>
              <a:rPr lang="zh-CN" altLang="en-US" dirty="0" smtClean="0"/>
              <a:t>应</a:t>
            </a:r>
            <a:r>
              <a:rPr lang="zh-CN" altLang="en-US" dirty="0"/>
              <a:t>该​​最小化不同子群体中子组件之间的相互依赖性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457200">
              <a:lnSpc>
                <a:spcPct val="150000"/>
              </a:lnSpc>
            </a:pPr>
            <a:r>
              <a:rPr lang="zh-CN" altLang="en-US" dirty="0"/>
              <a:t>如果已知子组件的相互依赖性，则可以基于</a:t>
            </a:r>
            <a:r>
              <a:rPr lang="zh-CN" altLang="en-US" dirty="0" smtClean="0"/>
              <a:t>该内容分</a:t>
            </a:r>
            <a:r>
              <a:rPr lang="zh-CN" altLang="en-US" dirty="0"/>
              <a:t>解问题。这也涉及问题的可分离</a:t>
            </a:r>
            <a:r>
              <a:rPr lang="zh-CN" altLang="en-US" dirty="0" smtClean="0"/>
              <a:t>性：如</a:t>
            </a:r>
            <a:r>
              <a:rPr lang="zh-CN" altLang="en-US" dirty="0"/>
              <a:t>果问题是可分的，那么问题可以分解为可分离的子组</a:t>
            </a:r>
            <a:r>
              <a:rPr lang="zh-CN" altLang="en-US" dirty="0" smtClean="0"/>
              <a:t>件；反之，则</a:t>
            </a:r>
            <a:r>
              <a:rPr lang="zh-CN" altLang="en-US" dirty="0"/>
              <a:t>可以使用自动方法来识别子组件的交互。</a:t>
            </a:r>
          </a:p>
        </p:txBody>
      </p:sp>
      <p:sp>
        <p:nvSpPr>
          <p:cNvPr id="6" name="椭圆 5"/>
          <p:cNvSpPr/>
          <p:nvPr/>
        </p:nvSpPr>
        <p:spPr>
          <a:xfrm>
            <a:off x="419206" y="2324100"/>
            <a:ext cx="1742217" cy="846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问题分解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494024" y="4811843"/>
            <a:ext cx="1711925" cy="9026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子群进化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762250" y="5172075"/>
            <a:ext cx="643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可以通过使用各种进化算法（包括</a:t>
            </a:r>
            <a:r>
              <a:rPr lang="en-US" altLang="zh-CN" dirty="0" smtClean="0"/>
              <a:t>DE</a:t>
            </a:r>
            <a:r>
              <a:rPr lang="zh-CN" altLang="en-US" dirty="0" smtClean="0"/>
              <a:t>算法）</a:t>
            </a:r>
            <a:r>
              <a:rPr lang="zh-CN" altLang="en-US" dirty="0"/>
              <a:t>来执行子组</a:t>
            </a:r>
            <a:r>
              <a:rPr lang="zh-CN" altLang="en-US" dirty="0" smtClean="0"/>
              <a:t>件进化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32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1412</Words>
  <Application>Microsoft Office PowerPoint</Application>
  <PresentationFormat>宽屏</PresentationFormat>
  <Paragraphs>61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仿宋</vt:lpstr>
      <vt:lpstr>Arial</vt:lpstr>
      <vt:lpstr>Office 主题​​</vt:lpstr>
      <vt:lpstr>Limited Evaluation Cooperative Co-evolutionary Differential Evolution for Large-scale Neuroevolution</vt:lpstr>
      <vt:lpstr>问题的提出</vt:lpstr>
      <vt:lpstr>PowerPoint 演示文稿</vt:lpstr>
      <vt:lpstr>PowerPoint 演示文稿</vt:lpstr>
      <vt:lpstr>优化模型一：LEEA算法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algorithm</dc:title>
  <dc:creator>2672099825@qq.com</dc:creator>
  <cp:lastModifiedBy>2672099825@qq.com</cp:lastModifiedBy>
  <cp:revision>28</cp:revision>
  <dcterms:created xsi:type="dcterms:W3CDTF">2019-03-13T01:12:57Z</dcterms:created>
  <dcterms:modified xsi:type="dcterms:W3CDTF">2019-04-04T03:46:54Z</dcterms:modified>
</cp:coreProperties>
</file>