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60" r:id="rId4"/>
    <p:sldId id="271" r:id="rId5"/>
    <p:sldId id="272" r:id="rId6"/>
    <p:sldId id="258" r:id="rId7"/>
    <p:sldId id="266" r:id="rId8"/>
    <p:sldId id="267" r:id="rId9"/>
    <p:sldId id="269" r:id="rId10"/>
    <p:sldId id="263" r:id="rId11"/>
    <p:sldId id="259" r:id="rId12"/>
    <p:sldId id="264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81554"/>
  </p:normalViewPr>
  <p:slideViewPr>
    <p:cSldViewPr snapToGrid="0" snapToObjects="1">
      <p:cViewPr varScale="1">
        <p:scale>
          <a:sx n="88" d="100"/>
          <a:sy n="88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708FC-A45C-964C-9952-EFA968136137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7B9D8-2E2E-124C-808A-97F9B8C86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8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7B9D8-2E2E-124C-808A-97F9B8C869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8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action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env</a:t>
            </a:r>
            <a:r>
              <a:rPr lang="zh-CN" altLang="en-US" dirty="0" smtClean="0"/>
              <a:t>之间交互返回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，两者的映射关系难以建模，</a:t>
            </a:r>
            <a:r>
              <a:rPr lang="en-US" altLang="zh-CN" dirty="0" smtClean="0"/>
              <a:t>sampling</a:t>
            </a:r>
            <a:r>
              <a:rPr lang="zh-CN" altLang="en-US" dirty="0" smtClean="0"/>
              <a:t>的话可能具有很高方差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7B9D8-2E2E-124C-808A-97F9B8C869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answer depends strongly on the structure of the decision problem and on which type of Monte Carlo estimator is used to estimate the gradients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7B9D8-2E2E-124C-808A-97F9B8C869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01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没看懂，为了展示的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完整性，简单讲下结论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Evolution strategies is thus an attractive choice if the effective number of time steps T is long, actions have long-lasting effects, and if no good value function estimates are available.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7B9D8-2E2E-124C-808A-97F9B8C869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特别的几点包括：进化策略的实现更加简单（不需要反向传播），更容易在分布式环境中扩展，不会受到奖励稀疏的影响，有更少的超参数。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7B9D8-2E2E-124C-808A-97F9B8C869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0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数据学习效率对比。以上对比表明进化策略（橘黄）有着与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TRPO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算法（蓝色）相媲美的表现，尽管在所有情况下它不完全匹配或超越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TRPO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算法。此外，通过水平扫描我们可看到进化策略效率略低，但不低于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（注意横坐标是指数标度）。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7B9D8-2E2E-124C-808A-97F9B8C869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9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不需要反向传播。进化策略只需要策略的前向通过，不需要反向传播（或价值函数评估），这使得代码更短、在实践中速度快了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倍。在内存有限的系统中，也不需要保留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的记录从而进行后续的更新。我们也不需要担心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中的梯度爆炸问题。最后，我们能够探索更大类别的策略函数，包括不可微分的网络（比如二值网络），或者包括复杂模块的网络（例如包括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pathfinding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或多种优化层）。 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高度可并行。进化策略只需要工作器彼此之间进行少量纯数量的通信，然而在强化学习中需要同步整个参数向量（可能会是百万数值的）。直观来看，这是因为我们在每个工作器（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）上控制随机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，所以每个工作器能够本地重建其他工作器的微扰（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perturbations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）。结果是，在实验中我们观察到，随着我们以千为单位增加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进行优化时，有线性的加速。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高度稳健。在强化学习实现中难以设置的数个超参数在进化策略中被回避掉了。例如，强化学习不是「无标度（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scale-free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）的」，所以在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Atari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游戏中设置不同的跳帧（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frame-skip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）超参数会得到非常不同的学习输出。就像我们所展现的，进化策略在任何跳帧上有同样的结果。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the total return of an episode is used, whereas other methods use individual rewards and their exact timing. 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架构探索。一些强化学习算法（特别是策略梯度）用随机策略进行初始化，这总是表现为在一个位置有长时间的随机跳跃。这种影响在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学习方法中因为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epsilon-greedy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策略而有所缓和，其中的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运算能造成代理暂时表现出一些一致的动作（例如，维持一个向左的箭头）。如果代理在原地跳动，在游戏中做一些事情是更有可能的，就像策略梯度的例子一样。类似于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学习，进化策略也不会受这些问题的影响，因为我们可以使用确定性策略来实现一致的探索。通过研究进化策略和强化学习梯度评估器，我们能看到进化策略是一个有吸引力的选择，特别是在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中的时间步骤量很长的时候，也就是动作会有长时间的影响。或者是在没有好的价值函数评估的时候进化策略也是好的选择。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7B9D8-2E2E-124C-808A-97F9B8C869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61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对比。取代观察看到的状态原数量，我们可以认为要观察的最重要的标准是时间：解决一个问题需要多久（以秒为计）？这一数值最终指示了一个研究人员可完成的迭代速度。因为进化策略算法需要的工作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）之间的通信几乎可以忽略，我们能够使用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台机器上的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1440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分钟就解决最难的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MuJoCo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人形）。作为对比，在典型的一台机器上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A3C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工作器配置中，解决该任务需要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小时左右。用算法与工程上的努力，当然也能改进强化学习的表现，但我们发现在标准的云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环境中单纯延展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A3C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非常难，因为需要高通信带宽。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7B9D8-2E2E-124C-808A-97F9B8C869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55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7B9D8-2E2E-124C-808A-97F9B8C869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6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B532-21DB-0041-87F7-CB0DE387AAA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B532-21DB-0041-87F7-CB0DE387AAA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0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B532-21DB-0041-87F7-CB0DE387AAA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3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B532-21DB-0041-87F7-CB0DE387AAA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0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B532-21DB-0041-87F7-CB0DE387AAA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B532-21DB-0041-87F7-CB0DE387AAAA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B532-21DB-0041-87F7-CB0DE387AAAA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4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B532-21DB-0041-87F7-CB0DE387AAAA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4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B532-21DB-0041-87F7-CB0DE387AAAA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4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B532-21DB-0041-87F7-CB0DE387AAAA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B532-21DB-0041-87F7-CB0DE387AAAA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1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FB532-21DB-0041-87F7-CB0DE387AAA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ai/gym/wiki/CartPole-v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Evolution Strategies as a Scalable Alternative to Reinforcement Learning 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Salimans</a:t>
            </a:r>
            <a:r>
              <a:rPr lang="en-US" dirty="0" smtClean="0"/>
              <a:t>, Jonathan Ho, Xi Chen, </a:t>
            </a:r>
            <a:r>
              <a:rPr lang="en-US" dirty="0" err="1" smtClean="0"/>
              <a:t>Szymon</a:t>
            </a:r>
            <a:r>
              <a:rPr lang="en-US" dirty="0" smtClean="0"/>
              <a:t> </a:t>
            </a:r>
            <a:r>
              <a:rPr lang="en-US" dirty="0" err="1" smtClean="0"/>
              <a:t>Sidor</a:t>
            </a:r>
            <a:r>
              <a:rPr lang="en-US" dirty="0" smtClean="0"/>
              <a:t>, </a:t>
            </a:r>
            <a:r>
              <a:rPr lang="en-US" dirty="0" err="1" smtClean="0"/>
              <a:t>Ilya</a:t>
            </a:r>
            <a:r>
              <a:rPr lang="en-US" dirty="0" smtClean="0"/>
              <a:t> </a:t>
            </a:r>
            <a:r>
              <a:rPr lang="en-US" dirty="0" err="1" smtClean="0"/>
              <a:t>Sutskever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7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论文实验结果</a:t>
            </a:r>
            <a:endParaRPr lang="en-US" dirty="0"/>
          </a:p>
        </p:txBody>
      </p:sp>
      <p:pic>
        <p:nvPicPr>
          <p:cNvPr id="3" name="Picture 2" descr="https://ask.qcloudimg.com/http-save/yehe-1754229/ywof9e9z3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1690688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openai.com/content/images/2017/03/es_vs_trpo_full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87058"/>
            <a:ext cx="10515600" cy="27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进化策略强化学习的优势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只需要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</a:t>
            </a:r>
            <a:r>
              <a:rPr lang="zh-CN" altLang="en-US" dirty="0"/>
              <a:t>高度可并行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需要反向传播</a:t>
            </a:r>
            <a:r>
              <a:rPr lang="zh-CN" altLang="en-US" dirty="0" smtClean="0"/>
              <a:t>。适用于更普遍的场景。</a:t>
            </a:r>
            <a:endParaRPr lang="en-US" altLang="zh-CN" dirty="0" smtClean="0"/>
          </a:p>
          <a:p>
            <a:r>
              <a:rPr lang="zh-CN" altLang="en-US" dirty="0" smtClean="0"/>
              <a:t>高度稳健。它在不同的</a:t>
            </a:r>
            <a:r>
              <a:rPr lang="en-US" dirty="0" smtClean="0"/>
              <a:t>action frequency</a:t>
            </a:r>
            <a:r>
              <a:rPr lang="zh-CN" altLang="en-US" dirty="0" smtClean="0"/>
              <a:t>和</a:t>
            </a:r>
            <a:r>
              <a:rPr lang="en-US" dirty="0" smtClean="0"/>
              <a:t>delayed rewards</a:t>
            </a:r>
            <a:r>
              <a:rPr lang="zh-CN" altLang="en-US" dirty="0" smtClean="0"/>
              <a:t>具有不变性</a:t>
            </a:r>
            <a:endParaRPr lang="en-US" altLang="zh-CN" dirty="0" smtClean="0"/>
          </a:p>
          <a:p>
            <a:r>
              <a:rPr lang="zh-CN" altLang="en-US" dirty="0" smtClean="0"/>
              <a:t>一种新的架构，还有很大的探索空间，例如同时在参数重增加</a:t>
            </a:r>
            <a:r>
              <a:rPr lang="en-US" altLang="zh-CN" dirty="0" smtClean="0"/>
              <a:t>noise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中增加</a:t>
            </a:r>
            <a:r>
              <a:rPr lang="en-US" altLang="zh-CN" dirty="0" smtClean="0"/>
              <a:t>noise</a:t>
            </a:r>
            <a:r>
              <a:rPr lang="zh-CN" altLang="en-US" dirty="0" smtClean="0"/>
              <a:t> 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899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进化策略强化学习的优势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80 </a:t>
            </a:r>
            <a:r>
              <a:rPr lang="zh-CN" altLang="en-US" dirty="0" smtClean="0"/>
              <a:t>台机器和 </a:t>
            </a:r>
            <a:r>
              <a:rPr lang="en-US" altLang="zh-CN" dirty="0" smtClean="0"/>
              <a:t>1440 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内核的计算集群上，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分钟内就训练出一个 </a:t>
            </a:r>
            <a:r>
              <a:rPr lang="en-US" altLang="zh-CN" dirty="0" smtClean="0"/>
              <a:t>3D </a:t>
            </a:r>
            <a:r>
              <a:rPr lang="en-US" altLang="zh-CN" dirty="0" err="1" smtClean="0"/>
              <a:t>MuJoCo</a:t>
            </a:r>
            <a:r>
              <a:rPr lang="en-US" altLang="zh-CN" dirty="0" smtClean="0"/>
              <a:t> </a:t>
            </a:r>
            <a:r>
              <a:rPr lang="zh-CN" altLang="en-US" dirty="0" smtClean="0"/>
              <a:t>人形步行者</a:t>
            </a:r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32 </a:t>
            </a:r>
            <a:r>
              <a:rPr lang="zh-CN" altLang="en-US" dirty="0" smtClean="0"/>
              <a:t>核上，</a:t>
            </a:r>
            <a:r>
              <a:rPr lang="en-US" altLang="zh-CN" dirty="0" smtClean="0"/>
              <a:t>A3C </a:t>
            </a:r>
            <a:r>
              <a:rPr lang="zh-CN" altLang="en-US" dirty="0" smtClean="0"/>
              <a:t>需要大约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小时。</a:t>
            </a:r>
            <a:endParaRPr lang="en-US" altLang="zh-CN" dirty="0" smtClean="0"/>
          </a:p>
          <a:p>
            <a:r>
              <a:rPr lang="zh-CN" altLang="en-US" dirty="0" smtClean="0"/>
              <a:t>使用 </a:t>
            </a:r>
            <a:r>
              <a:rPr lang="en-US" altLang="zh-CN" dirty="0" smtClean="0"/>
              <a:t>720 </a:t>
            </a:r>
            <a:r>
              <a:rPr lang="zh-CN" altLang="en-US" dirty="0" smtClean="0"/>
              <a:t>核，</a:t>
            </a:r>
            <a:r>
              <a:rPr lang="en-US" altLang="zh-CN" dirty="0" smtClean="0"/>
              <a:t>Atari </a:t>
            </a:r>
            <a:r>
              <a:rPr lang="zh-CN" altLang="en-US" dirty="0" smtClean="0"/>
              <a:t>上实现可与 </a:t>
            </a:r>
            <a:r>
              <a:rPr lang="en-US" altLang="zh-CN" dirty="0" smtClean="0"/>
              <a:t>A3C </a:t>
            </a:r>
            <a:r>
              <a:rPr lang="zh-CN" altLang="en-US" dirty="0" smtClean="0"/>
              <a:t>媲美的表现，同时还能将训练时间从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天降低至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小时。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3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在任务有明确的优化函数下，进化策略的收敛速度和效果比</a:t>
            </a:r>
            <a:r>
              <a:rPr lang="en-US" altLang="zh-CN" dirty="0" err="1" smtClean="0"/>
              <a:t>Bp</a:t>
            </a:r>
            <a:r>
              <a:rPr lang="zh-CN" altLang="en-US" dirty="0" smtClean="0"/>
              <a:t>要差</a:t>
            </a:r>
            <a:endParaRPr lang="en-US" altLang="zh-CN" dirty="0" smtClean="0"/>
          </a:p>
          <a:p>
            <a:r>
              <a:rPr lang="zh-CN" altLang="en-US" dirty="0" smtClean="0"/>
              <a:t>目前不适用于有监督训练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个人观点</a:t>
            </a:r>
            <a:endParaRPr lang="en-US" altLang="zh-CN" dirty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适用于</a:t>
            </a:r>
            <a:r>
              <a:rPr lang="en-US" altLang="zh-CN" dirty="0" err="1"/>
              <a:t>env</a:t>
            </a:r>
            <a:r>
              <a:rPr lang="zh-CN" altLang="en-US" dirty="0"/>
              <a:t>交互成本高的</a:t>
            </a:r>
            <a:r>
              <a:rPr lang="zh-CN" altLang="en-US" dirty="0" smtClean="0"/>
              <a:t>场景，例如</a:t>
            </a:r>
            <a:r>
              <a:rPr lang="zh-CN" altLang="en-US" dirty="0" smtClean="0"/>
              <a:t>对于分布式</a:t>
            </a:r>
            <a:r>
              <a:rPr lang="zh-CN" altLang="en-US" dirty="0" smtClean="0"/>
              <a:t>流数据处理系统的资源调度问题，这时多个子代去并行训练不适用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865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仿真结果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3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Generation = 1000</a:t>
            </a:r>
          </a:p>
          <a:p>
            <a:r>
              <a:rPr lang="en-US" sz="2000" dirty="0" smtClean="0"/>
              <a:t>Kids = 2</a:t>
            </a:r>
          </a:p>
          <a:p>
            <a:r>
              <a:rPr lang="en-US" sz="2000" dirty="0" err="1" smtClean="0"/>
              <a:t>Openai</a:t>
            </a:r>
            <a:r>
              <a:rPr lang="en-US" sz="2000" dirty="0" smtClean="0"/>
              <a:t> gym </a:t>
            </a:r>
            <a:r>
              <a:rPr lang="en-US" sz="2000" dirty="0"/>
              <a:t>CartPole-v0</a:t>
            </a:r>
          </a:p>
          <a:p>
            <a:r>
              <a:rPr lang="en-US" sz="2000" dirty="0" err="1"/>
              <a:t>n_feature</a:t>
            </a:r>
            <a:r>
              <a:rPr lang="en-US" sz="2000" dirty="0"/>
              <a:t>=4, </a:t>
            </a:r>
            <a:r>
              <a:rPr lang="en-US" sz="2000" dirty="0" err="1"/>
              <a:t>n_action</a:t>
            </a:r>
            <a:r>
              <a:rPr lang="en-US" sz="2000" dirty="0"/>
              <a:t>=2, </a:t>
            </a:r>
            <a:r>
              <a:rPr lang="en-US" sz="2000" dirty="0" err="1"/>
              <a:t>continuous_a</a:t>
            </a:r>
            <a:r>
              <a:rPr lang="en-US" sz="2000" dirty="0"/>
              <a:t>=[False], 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                                                              </a:t>
            </a:r>
            <a:r>
              <a:rPr lang="en-US" sz="2000" dirty="0" err="1" smtClean="0"/>
              <a:t>ep_max_step</a:t>
            </a:r>
            <a:r>
              <a:rPr lang="en-US" sz="2000" dirty="0" smtClean="0"/>
              <a:t>=700</a:t>
            </a:r>
            <a:r>
              <a:rPr lang="en-US" sz="2000" dirty="0"/>
              <a:t>, </a:t>
            </a:r>
            <a:r>
              <a:rPr lang="en-US" sz="2000" dirty="0" err="1"/>
              <a:t>eval_threshold</a:t>
            </a:r>
            <a:r>
              <a:rPr lang="en-US" sz="2000" dirty="0"/>
              <a:t>=699</a:t>
            </a:r>
          </a:p>
          <a:p>
            <a:r>
              <a:rPr lang="zh-CN" altLang="en-US" sz="2000" dirty="0" smtClean="0"/>
              <a:t>使用的简单三个隐含层的全连接网络</a:t>
            </a:r>
            <a:endParaRPr lang="en-US" altLang="zh-CN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zh-CN" altLang="en-US" sz="2000" dirty="0" smtClean="0"/>
              <a:t>使用</a:t>
            </a:r>
            <a:r>
              <a:rPr lang="en-US" altLang="zh-CN" sz="2000" dirty="0" smtClean="0"/>
              <a:t>Xavier</a:t>
            </a:r>
            <a:r>
              <a:rPr lang="zh-CN" altLang="en-US" sz="2000" dirty="0" smtClean="0"/>
              <a:t>初始化</a:t>
            </a:r>
            <a:endParaRPr lang="en-US" altLang="zh-CN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>
                <a:hlinkClick r:id="rId2"/>
              </a:rPr>
              <a:t>https://github.com/openai/gym/wiki/CartPole-v0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4121591"/>
            <a:ext cx="5013325" cy="529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673" y="5435839"/>
            <a:ext cx="5013325" cy="604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038" y="1113705"/>
            <a:ext cx="4449762" cy="30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论文观点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探索</a:t>
            </a:r>
            <a:r>
              <a:rPr lang="en-US" dirty="0" smtClean="0"/>
              <a:t>Evolution </a:t>
            </a:r>
            <a:r>
              <a:rPr lang="en-US" dirty="0"/>
              <a:t>Strategies (</a:t>
            </a:r>
            <a:r>
              <a:rPr lang="en-US" dirty="0" smtClean="0"/>
              <a:t>ES), </a:t>
            </a:r>
            <a:r>
              <a:rPr lang="zh-CN" altLang="en-US" dirty="0" smtClean="0"/>
              <a:t>作为</a:t>
            </a:r>
            <a:r>
              <a:rPr lang="en-US" dirty="0" smtClean="0"/>
              <a:t>MDP-based </a:t>
            </a:r>
            <a:r>
              <a:rPr lang="en-US" dirty="0"/>
              <a:t>RL techniques </a:t>
            </a:r>
            <a:r>
              <a:rPr lang="zh-CN" altLang="en-US" dirty="0" smtClean="0"/>
              <a:t>例如</a:t>
            </a:r>
            <a:r>
              <a:rPr lang="en-US" dirty="0" smtClean="0"/>
              <a:t> </a:t>
            </a:r>
            <a:r>
              <a:rPr lang="en-US" dirty="0" err="1"/>
              <a:t>Qlearning</a:t>
            </a:r>
            <a:r>
              <a:rPr lang="en-US" dirty="0"/>
              <a:t> and Policy </a:t>
            </a:r>
            <a:r>
              <a:rPr lang="en-US" dirty="0" smtClean="0"/>
              <a:t>Gradients</a:t>
            </a:r>
            <a:r>
              <a:rPr lang="zh-CN" altLang="en-US" dirty="0"/>
              <a:t> </a:t>
            </a:r>
            <a:r>
              <a:rPr lang="zh-CN" altLang="en-US" dirty="0" smtClean="0"/>
              <a:t>的一种替代。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43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和</a:t>
            </a:r>
            <a:r>
              <a:rPr lang="en-US" altLang="zh-CN" dirty="0" smtClean="0"/>
              <a:t>BP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强化学习的区别</a:t>
            </a:r>
            <a:endParaRPr lang="en-US" dirty="0"/>
          </a:p>
        </p:txBody>
      </p:sp>
      <p:pic>
        <p:nvPicPr>
          <p:cNvPr id="4" name="Picture 2" descr="volution Strategy å¼ºåå­¦ä¹ 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973" y="1825625"/>
            <a:ext cx="593005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06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Smoothing in parameter space versus smoothing in action space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8413" y="3642569"/>
            <a:ext cx="9626600" cy="185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10096"/>
          <a:stretch/>
        </p:blipFill>
        <p:spPr>
          <a:xfrm>
            <a:off x="5192713" y="2266551"/>
            <a:ext cx="1778000" cy="296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713" y="2982342"/>
            <a:ext cx="12319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2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ES better than policy gradients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7300" y="2699544"/>
            <a:ext cx="96774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3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并行进化策略框架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3150" y="1886744"/>
            <a:ext cx="10045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1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实现细节，使用</a:t>
            </a:r>
            <a:r>
              <a:rPr lang="en-US" altLang="zh-CN" dirty="0" smtClean="0"/>
              <a:t>utility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>reward</a:t>
            </a:r>
            <a:endParaRPr lang="en-US" dirty="0"/>
          </a:p>
        </p:txBody>
      </p:sp>
      <p:pic>
        <p:nvPicPr>
          <p:cNvPr id="2050" name="Picture 2" descr="volution Strategy å¼ºåå­¦ä¹ 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36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实现细节，</a:t>
            </a:r>
            <a:r>
              <a:rPr lang="en-US" altLang="zh-CN" dirty="0" smtClean="0"/>
              <a:t>mirror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</a:t>
            </a:r>
            <a:endParaRPr lang="en-US" dirty="0"/>
          </a:p>
        </p:txBody>
      </p:sp>
      <p:pic>
        <p:nvPicPr>
          <p:cNvPr id="3074" name="Picture 2" descr="volution Strategy å¼ºåå­¦ä¹ 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2261394"/>
            <a:ext cx="79883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6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论文实验结果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717" y="1825625"/>
            <a:ext cx="83645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9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1206</Words>
  <Application>Microsoft Macintosh PowerPoint</Application>
  <PresentationFormat>Widescreen</PresentationFormat>
  <Paragraphs>59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DengXian</vt:lpstr>
      <vt:lpstr>DengXian Light</vt:lpstr>
      <vt:lpstr>Arial</vt:lpstr>
      <vt:lpstr>Office Theme</vt:lpstr>
      <vt:lpstr>Evolution Strategies as a Scalable Alternative to Reinforcement Learning  </vt:lpstr>
      <vt:lpstr>论文观点</vt:lpstr>
      <vt:lpstr>和BP Base强化学习的区别</vt:lpstr>
      <vt:lpstr>Smoothing in parameter space versus smoothing in action space </vt:lpstr>
      <vt:lpstr>When is ES better than policy gradients </vt:lpstr>
      <vt:lpstr>并行进化策略框架</vt:lpstr>
      <vt:lpstr>实现细节，使用utility代替reward</vt:lpstr>
      <vt:lpstr>实现细节，mirror sample</vt:lpstr>
      <vt:lpstr>论文实验结果</vt:lpstr>
      <vt:lpstr>论文实验结果</vt:lpstr>
      <vt:lpstr>进化策略强化学习的优势</vt:lpstr>
      <vt:lpstr>进化策略强化学习的优势</vt:lpstr>
      <vt:lpstr>缺点</vt:lpstr>
      <vt:lpstr>仿真结果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2019-03-21T03:06:34Z</dcterms:created>
  <dcterms:modified xsi:type="dcterms:W3CDTF">2019-04-04T07:09:02Z</dcterms:modified>
</cp:coreProperties>
</file>