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8" r:id="rId3"/>
    <p:sldId id="270" r:id="rId4"/>
    <p:sldId id="271" r:id="rId5"/>
    <p:sldId id="274" r:id="rId6"/>
    <p:sldId id="272" r:id="rId7"/>
    <p:sldId id="273" r:id="rId8"/>
    <p:sldId id="275" r:id="rId9"/>
    <p:sldId id="276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B2801-CA17-49C1-81A0-F7B4E473D81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C04B0-2E63-4A17-AEFC-2C2EEE2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39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5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3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6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8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7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0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3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87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0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5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9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9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2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4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1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B62C-A108-4792-821B-44E3EAF9058F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5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5269" y="2586682"/>
            <a:ext cx="10179857" cy="13257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Limited Evaluation Cooperative Co-evolutionary Differential Evolution for Large-scale Neuroevolution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835050" y="6005384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陈亚博，</a:t>
            </a:r>
            <a:r>
              <a:rPr lang="en-US" altLang="zh-CN" u="sng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21821347</a:t>
            </a:r>
            <a:endParaRPr lang="zh-CN" altLang="en-US" u="sng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9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41" y="2901433"/>
            <a:ext cx="21771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束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7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8468" y="3284244"/>
            <a:ext cx="9820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为了回答这两个问题，比较了四种算法：</a:t>
            </a:r>
            <a:r>
              <a:rPr lang="en-US" altLang="zh-CN" dirty="0" smtClean="0"/>
              <a:t>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CCDE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。其中</a:t>
            </a:r>
            <a:r>
              <a:rPr lang="en-US" altLang="zh-CN" dirty="0" smtClean="0"/>
              <a:t>CCDE</a:t>
            </a:r>
            <a:r>
              <a:rPr lang="zh-CN" altLang="en-US" dirty="0"/>
              <a:t>没</a:t>
            </a:r>
            <a:r>
              <a:rPr lang="zh-CN" altLang="en-US" dirty="0" smtClean="0"/>
              <a:t>有设置批</a:t>
            </a:r>
            <a:r>
              <a:rPr lang="zh-CN" altLang="en-US" dirty="0"/>
              <a:t>处理循</a:t>
            </a:r>
            <a:r>
              <a:rPr lang="zh-CN" altLang="en-US" dirty="0" smtClean="0"/>
              <a:t>环，</a:t>
            </a:r>
            <a:r>
              <a:rPr lang="en-US" altLang="zh-CN" dirty="0" smtClean="0"/>
              <a:t>LEDE</a:t>
            </a:r>
            <a:r>
              <a:rPr lang="zh-CN" altLang="en-US" dirty="0"/>
              <a:t>算法没有设置子群，在标准</a:t>
            </a:r>
            <a:r>
              <a:rPr lang="en-US" altLang="zh-CN" dirty="0"/>
              <a:t>DE</a:t>
            </a:r>
            <a:r>
              <a:rPr lang="zh-CN" altLang="en-US" dirty="0"/>
              <a:t>中</a:t>
            </a:r>
            <a:r>
              <a:rPr lang="zh-CN" altLang="en-US" dirty="0" smtClean="0"/>
              <a:t>，同样不</a:t>
            </a:r>
            <a:r>
              <a:rPr lang="zh-CN" altLang="en-US" dirty="0"/>
              <a:t>使用批次训练和子</a:t>
            </a:r>
            <a:r>
              <a:rPr lang="zh-CN" altLang="en-US" dirty="0" smtClean="0"/>
              <a:t>群。</a:t>
            </a:r>
            <a:r>
              <a:rPr lang="en-US" altLang="zh-CN" dirty="0"/>
              <a:t> LE</a:t>
            </a:r>
            <a:r>
              <a:rPr lang="zh-CN" altLang="en-US" dirty="0"/>
              <a:t>算法每代需要两次评估（目标和试验向量在当前批次上进行评估），而没有</a:t>
            </a:r>
            <a:r>
              <a:rPr lang="en-US" altLang="zh-CN" dirty="0"/>
              <a:t>LE</a:t>
            </a:r>
            <a:r>
              <a:rPr lang="zh-CN" altLang="en-US" dirty="0"/>
              <a:t>的算法则需要每代进行一次评</a:t>
            </a:r>
            <a:r>
              <a:rPr lang="zh-CN" altLang="en-US" dirty="0" smtClean="0"/>
              <a:t>估。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2530" y="1421933"/>
            <a:ext cx="1003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/>
              <a:t>实验旨在解决以下两个问题：</a:t>
            </a:r>
            <a:endParaRPr lang="en-US" altLang="zh-CN" dirty="0" smtClean="0"/>
          </a:p>
          <a:p>
            <a:pPr indent="457200"/>
            <a:endParaRPr lang="en-US" altLang="zh-CN" dirty="0"/>
          </a:p>
          <a:p>
            <a:pPr indent="457200"/>
            <a:r>
              <a:rPr lang="en-US" altLang="zh-CN" dirty="0" smtClean="0"/>
              <a:t>1</a:t>
            </a:r>
            <a:r>
              <a:rPr lang="zh-CN" altLang="en-US" dirty="0" smtClean="0"/>
              <a:t>、结合使用</a:t>
            </a:r>
            <a:r>
              <a:rPr lang="en-US" altLang="zh-CN" dirty="0" smtClean="0"/>
              <a:t>CC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算法是否比标准的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算法准确度更高？</a:t>
            </a:r>
            <a:endParaRPr lang="en-US" altLang="zh-CN" dirty="0" smtClean="0"/>
          </a:p>
          <a:p>
            <a:pPr indent="457200"/>
            <a:endParaRPr lang="en-US" altLang="zh-CN" dirty="0"/>
          </a:p>
          <a:p>
            <a:pPr indent="457200"/>
            <a:r>
              <a:rPr lang="en-US" altLang="zh-CN" dirty="0" smtClean="0"/>
              <a:t>2</a:t>
            </a:r>
            <a:r>
              <a:rPr lang="zh-CN" altLang="en-US" dirty="0" smtClean="0"/>
              <a:t>、在不降低神经网络准确性的前提下，结合使用</a:t>
            </a:r>
            <a:r>
              <a:rPr lang="en-US" altLang="zh-CN" dirty="0" smtClean="0"/>
              <a:t>LE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算法是否减少了运行的时间？</a:t>
            </a:r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1478070" y="5423553"/>
            <a:ext cx="8818325" cy="889348"/>
            <a:chOff x="1490596" y="5599134"/>
            <a:chExt cx="8818325" cy="889348"/>
          </a:xfrm>
        </p:grpSpPr>
        <p:sp>
          <p:nvSpPr>
            <p:cNvPr id="2" name="椭圆 1"/>
            <p:cNvSpPr/>
            <p:nvPr/>
          </p:nvSpPr>
          <p:spPr>
            <a:xfrm>
              <a:off x="1490596" y="5599134"/>
              <a:ext cx="2048003" cy="876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DE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8319369" y="5599134"/>
              <a:ext cx="1989552" cy="876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LECCDE</a:t>
              </a:r>
              <a:endParaRPr lang="zh-CN" altLang="en-US" sz="28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3841311" y="5599134"/>
              <a:ext cx="1945713" cy="876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LEDE</a:t>
              </a:r>
              <a:endParaRPr lang="zh-CN" altLang="en-US" sz="28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970738" y="5599134"/>
              <a:ext cx="2045919" cy="889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CCDE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9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7238" y="801666"/>
            <a:ext cx="572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数据集介绍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490597" y="3690131"/>
            <a:ext cx="9169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实验涉及以上三个数据</a:t>
            </a:r>
            <a:r>
              <a:rPr lang="zh-CN" altLang="en-US" dirty="0"/>
              <a:t>集，这些数据集来自机器学习中心和智能系统数据集库。基于它们的特征和实例的数量来选择这些数据集，以显示算法相对于所使用的数据集的大小的相对性能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zh-CN" altLang="en-US" dirty="0" smtClean="0"/>
              <a:t>其中，威</a:t>
            </a:r>
            <a:r>
              <a:rPr lang="zh-CN" altLang="en-US" dirty="0"/>
              <a:t>斯康星乳腺癌（</a:t>
            </a:r>
            <a:r>
              <a:rPr lang="en-US" altLang="zh-CN" dirty="0"/>
              <a:t>WBC</a:t>
            </a:r>
            <a:r>
              <a:rPr lang="zh-CN" altLang="en-US" dirty="0"/>
              <a:t>）数据集由</a:t>
            </a:r>
            <a:r>
              <a:rPr lang="en-US" altLang="zh-CN" dirty="0"/>
              <a:t>30</a:t>
            </a:r>
            <a:r>
              <a:rPr lang="zh-CN" altLang="en-US" dirty="0"/>
              <a:t>个特征，</a:t>
            </a:r>
            <a:r>
              <a:rPr lang="en-US" altLang="zh-CN" dirty="0"/>
              <a:t>2</a:t>
            </a:r>
            <a:r>
              <a:rPr lang="zh-CN" altLang="en-US" dirty="0"/>
              <a:t>个类和</a:t>
            </a:r>
            <a:r>
              <a:rPr lang="en-US" altLang="zh-CN" dirty="0"/>
              <a:t>569</a:t>
            </a:r>
            <a:r>
              <a:rPr lang="zh-CN" altLang="en-US" dirty="0"/>
              <a:t>个实例组成；癫痫发作识别（</a:t>
            </a:r>
            <a:r>
              <a:rPr lang="en-US" altLang="zh-CN" dirty="0"/>
              <a:t>ESR</a:t>
            </a:r>
            <a:r>
              <a:rPr lang="zh-CN" altLang="en-US" dirty="0"/>
              <a:t>）由</a:t>
            </a:r>
            <a:r>
              <a:rPr lang="en-US" altLang="zh-CN" dirty="0"/>
              <a:t>178</a:t>
            </a:r>
            <a:r>
              <a:rPr lang="zh-CN" altLang="en-US" dirty="0"/>
              <a:t>个特征，</a:t>
            </a:r>
            <a:r>
              <a:rPr lang="en-US" altLang="zh-CN" dirty="0"/>
              <a:t>2</a:t>
            </a:r>
            <a:r>
              <a:rPr lang="zh-CN" altLang="en-US" dirty="0"/>
              <a:t>个类和</a:t>
            </a:r>
            <a:r>
              <a:rPr lang="en-US" altLang="zh-CN" dirty="0"/>
              <a:t>4600</a:t>
            </a:r>
            <a:r>
              <a:rPr lang="zh-CN" altLang="en-US" dirty="0"/>
              <a:t>个实例组</a:t>
            </a:r>
            <a:r>
              <a:rPr lang="zh-CN" altLang="en-US" dirty="0" smtClean="0"/>
              <a:t>成；人</a:t>
            </a:r>
            <a:r>
              <a:rPr lang="zh-CN" altLang="en-US" dirty="0"/>
              <a:t>类活动识别（</a:t>
            </a:r>
            <a:r>
              <a:rPr lang="en-US" altLang="zh-CN" dirty="0"/>
              <a:t>HAR</a:t>
            </a:r>
            <a:r>
              <a:rPr lang="zh-CN" altLang="en-US" dirty="0"/>
              <a:t>）数据</a:t>
            </a:r>
            <a:r>
              <a:rPr lang="zh-CN" altLang="en-US" dirty="0" smtClean="0"/>
              <a:t>集由</a:t>
            </a:r>
            <a:r>
              <a:rPr lang="en-US" altLang="zh-CN" dirty="0" smtClean="0"/>
              <a:t>561</a:t>
            </a:r>
            <a:r>
              <a:rPr lang="zh-CN" altLang="en-US" dirty="0"/>
              <a:t>个特征，</a:t>
            </a:r>
            <a:r>
              <a:rPr lang="en-US" altLang="zh-CN" dirty="0"/>
              <a:t>6</a:t>
            </a:r>
            <a:r>
              <a:rPr lang="zh-CN" altLang="en-US" dirty="0"/>
              <a:t>个类和</a:t>
            </a:r>
            <a:r>
              <a:rPr lang="en-US" altLang="zh-CN" dirty="0"/>
              <a:t>7144</a:t>
            </a:r>
            <a:r>
              <a:rPr lang="zh-CN" altLang="en-US" dirty="0"/>
              <a:t>个实</a:t>
            </a:r>
            <a:r>
              <a:rPr lang="zh-CN" altLang="en-US" dirty="0" smtClean="0"/>
              <a:t>例组成；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49579"/>
              </p:ext>
            </p:extLst>
          </p:nvPr>
        </p:nvGraphicFramePr>
        <p:xfrm>
          <a:off x="1490597" y="1483753"/>
          <a:ext cx="8931060" cy="1985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212">
                  <a:extLst>
                    <a:ext uri="{9D8B030D-6E8A-4147-A177-3AD203B41FA5}">
                      <a16:colId xmlns:a16="http://schemas.microsoft.com/office/drawing/2014/main" val="52531586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4029290272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183992559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2821625316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2733808338"/>
                    </a:ext>
                  </a:extLst>
                </a:gridCol>
              </a:tblGrid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07561"/>
                  </a:ext>
                </a:extLst>
              </a:tr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22423"/>
                  </a:ext>
                </a:extLst>
              </a:tr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07174"/>
                  </a:ext>
                </a:extLst>
              </a:tr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28406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2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1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3019" y="3670124"/>
            <a:ext cx="8855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对于所有数据集，我们使用固定拓扑完全连接的前馈</a:t>
            </a:r>
            <a:r>
              <a:rPr lang="en-US" altLang="zh-CN" dirty="0"/>
              <a:t>ANN</a:t>
            </a:r>
            <a:r>
              <a:rPr lang="zh-CN" altLang="en-US" dirty="0"/>
              <a:t>和一个隐藏层来执行分类任务</a:t>
            </a:r>
            <a:r>
              <a:rPr lang="zh-CN" altLang="en-US" dirty="0" smtClean="0"/>
              <a:t>。所</a:t>
            </a:r>
            <a:r>
              <a:rPr lang="zh-CN" altLang="en-US" dirty="0"/>
              <a:t>有数据集演化的所有</a:t>
            </a:r>
            <a:r>
              <a:rPr lang="en-US" altLang="zh-CN" dirty="0"/>
              <a:t>ANN</a:t>
            </a:r>
            <a:r>
              <a:rPr lang="zh-CN" altLang="en-US" dirty="0"/>
              <a:t>，隐藏层内的神经元数量保持恒定为</a:t>
            </a:r>
            <a:r>
              <a:rPr lang="en-US" altLang="zh-CN" dirty="0"/>
              <a:t>50</a:t>
            </a:r>
            <a:r>
              <a:rPr lang="zh-CN" altLang="en-US" dirty="0"/>
              <a:t>。 基于</a:t>
            </a:r>
            <a:r>
              <a:rPr lang="en-US" altLang="zh-CN" dirty="0"/>
              <a:t>ANN</a:t>
            </a:r>
            <a:r>
              <a:rPr lang="zh-CN" altLang="en-US" dirty="0"/>
              <a:t>的体系结构和数据集中的特征数量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WBC</a:t>
            </a:r>
            <a:r>
              <a:rPr lang="zh-CN" altLang="en-US" dirty="0"/>
              <a:t>，</a:t>
            </a:r>
            <a:r>
              <a:rPr lang="en-US" altLang="zh-CN" dirty="0"/>
              <a:t>ESR</a:t>
            </a:r>
            <a:r>
              <a:rPr lang="zh-CN" altLang="en-US" dirty="0"/>
              <a:t>和</a:t>
            </a:r>
            <a:r>
              <a:rPr lang="en-US" altLang="zh-CN" dirty="0" smtClean="0"/>
              <a:t>HAR</a:t>
            </a:r>
            <a:r>
              <a:rPr lang="zh-CN" altLang="en-US" dirty="0" smtClean="0"/>
              <a:t>演</a:t>
            </a:r>
            <a:r>
              <a:rPr lang="zh-CN" altLang="en-US" dirty="0"/>
              <a:t>化的参数总数分别为</a:t>
            </a:r>
            <a:r>
              <a:rPr lang="en-US" altLang="zh-CN" dirty="0"/>
              <a:t>1652,9052</a:t>
            </a:r>
            <a:r>
              <a:rPr lang="zh-CN" altLang="en-US" dirty="0"/>
              <a:t>和</a:t>
            </a:r>
            <a:r>
              <a:rPr lang="en-US" altLang="zh-CN" dirty="0"/>
              <a:t>28406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056049"/>
              </p:ext>
            </p:extLst>
          </p:nvPr>
        </p:nvGraphicFramePr>
        <p:xfrm>
          <a:off x="1415440" y="1365337"/>
          <a:ext cx="8931060" cy="199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212">
                  <a:extLst>
                    <a:ext uri="{9D8B030D-6E8A-4147-A177-3AD203B41FA5}">
                      <a16:colId xmlns:a16="http://schemas.microsoft.com/office/drawing/2014/main" val="52531586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4029290272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183992559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2821625316"/>
                    </a:ext>
                  </a:extLst>
                </a:gridCol>
                <a:gridCol w="1786212">
                  <a:extLst>
                    <a:ext uri="{9D8B030D-6E8A-4147-A177-3AD203B41FA5}">
                      <a16:colId xmlns:a16="http://schemas.microsoft.com/office/drawing/2014/main" val="2733808338"/>
                    </a:ext>
                  </a:extLst>
                </a:gridCol>
              </a:tblGrid>
              <a:tr h="5021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07561"/>
                  </a:ext>
                </a:extLst>
              </a:tr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22423"/>
                  </a:ext>
                </a:extLst>
              </a:tr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07174"/>
                  </a:ext>
                </a:extLst>
              </a:tr>
              <a:tr h="496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28406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2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5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0411" y="2430049"/>
            <a:ext cx="300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实验结果对比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899086" y="3660805"/>
            <a:ext cx="969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实验中每</a:t>
            </a:r>
            <a:r>
              <a:rPr lang="zh-CN" altLang="en-US" dirty="0"/>
              <a:t>个算</a:t>
            </a:r>
            <a:r>
              <a:rPr lang="zh-CN" altLang="en-US" dirty="0" smtClean="0"/>
              <a:t>法运</a:t>
            </a:r>
            <a:r>
              <a:rPr lang="zh-CN" altLang="en-US" dirty="0"/>
              <a:t>行</a:t>
            </a:r>
            <a:r>
              <a:rPr lang="en-US" altLang="zh-CN" dirty="0"/>
              <a:t>20</a:t>
            </a:r>
            <a:r>
              <a:rPr lang="zh-CN" altLang="en-US" dirty="0"/>
              <a:t>次独立运行，并收</a:t>
            </a:r>
            <a:r>
              <a:rPr lang="zh-CN" altLang="en-US" dirty="0" smtClean="0"/>
              <a:t>集结果准确度的中</a:t>
            </a:r>
            <a:r>
              <a:rPr lang="zh-CN" altLang="en-US" dirty="0"/>
              <a:t>位数和方</a:t>
            </a:r>
            <a:r>
              <a:rPr lang="zh-CN" altLang="en-US" dirty="0" smtClean="0"/>
              <a:t>差（ </a:t>
            </a:r>
            <a:r>
              <a:rPr lang="zh-CN" altLang="en-US" dirty="0"/>
              <a:t>所有精</a:t>
            </a:r>
            <a:r>
              <a:rPr lang="zh-CN" altLang="en-US" dirty="0" smtClean="0"/>
              <a:t>度保留两位小数，例如</a:t>
            </a:r>
            <a:r>
              <a:rPr lang="en-US" altLang="zh-CN" dirty="0" smtClean="0"/>
              <a:t>94.74</a:t>
            </a:r>
            <a:r>
              <a:rPr lang="en-US" altLang="zh-CN" dirty="0" smtClean="0">
                <a:solidFill>
                  <a:srgbClr val="000000"/>
                </a:solidFill>
              </a:rPr>
              <a:t>±2.2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94.74</a:t>
            </a:r>
            <a:r>
              <a:rPr lang="zh-CN" altLang="en-US" dirty="0" smtClean="0"/>
              <a:t>表示准确度，</a:t>
            </a:r>
            <a:r>
              <a:rPr lang="en-US" altLang="zh-CN" dirty="0" smtClean="0"/>
              <a:t>2.2</a:t>
            </a:r>
            <a:r>
              <a:rPr lang="zh-CN" altLang="en-US" dirty="0" smtClean="0"/>
              <a:t>表示方差）。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1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9556" y="914400"/>
            <a:ext cx="486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验对比结果（</a:t>
            </a:r>
            <a:r>
              <a:rPr lang="en-US" altLang="zh-CN" sz="2400" dirty="0" smtClean="0"/>
              <a:t>WBC</a:t>
            </a:r>
            <a:r>
              <a:rPr lang="zh-CN" altLang="en-US" sz="2400" dirty="0" smtClean="0"/>
              <a:t>数据集）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83532"/>
              </p:ext>
            </p:extLst>
          </p:nvPr>
        </p:nvGraphicFramePr>
        <p:xfrm>
          <a:off x="1310362" y="1490600"/>
          <a:ext cx="9692360" cy="243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72">
                  <a:extLst>
                    <a:ext uri="{9D8B030D-6E8A-4147-A177-3AD203B41FA5}">
                      <a16:colId xmlns:a16="http://schemas.microsoft.com/office/drawing/2014/main" val="2885925099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240910479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529796129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3671506935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2705816780"/>
                    </a:ext>
                  </a:extLst>
                </a:gridCol>
              </a:tblGrid>
              <a:tr h="4304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训练集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验证集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t=322s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0618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latin typeface="+mn-lt"/>
                        </a:rPr>
                        <a:t>94.74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±2.2</a:t>
                      </a:r>
                      <a:endParaRPr lang="zh-CN" altLang="en-US" sz="480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+mn-lt"/>
                        </a:rPr>
                        <a:t>97.65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sz="4800" dirty="0" smtClean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95.29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2.12t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22582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95.99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98.82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95.29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1.43t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95297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96.49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97.65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96.47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1.10t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22923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96.24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97.65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95.29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5525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52394" y="4196219"/>
            <a:ext cx="9850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 可以看出来</a:t>
            </a:r>
            <a:r>
              <a:rPr lang="zh-CN" altLang="en-US" dirty="0" smtClean="0"/>
              <a:t>采</a:t>
            </a:r>
            <a:r>
              <a:rPr lang="zh-CN" altLang="en-US" dirty="0"/>
              <a:t>用</a:t>
            </a:r>
            <a:r>
              <a:rPr lang="en-US" altLang="zh-CN" dirty="0"/>
              <a:t>LE</a:t>
            </a:r>
            <a:r>
              <a:rPr lang="zh-CN" altLang="en-US" dirty="0"/>
              <a:t>和</a:t>
            </a:r>
            <a:r>
              <a:rPr lang="en-US" altLang="zh-CN" dirty="0"/>
              <a:t>CC</a:t>
            </a:r>
            <a:r>
              <a:rPr lang="zh-CN" altLang="en-US" dirty="0"/>
              <a:t>的算法计算成本较低，运行速度更快。 例如，</a:t>
            </a:r>
            <a:r>
              <a:rPr lang="en-US" altLang="zh-CN" dirty="0"/>
              <a:t>DE</a:t>
            </a:r>
            <a:r>
              <a:rPr lang="zh-CN" altLang="en-US" dirty="0"/>
              <a:t>的运行时间是</a:t>
            </a:r>
            <a:r>
              <a:rPr lang="en-US" altLang="zh-CN" dirty="0"/>
              <a:t>LECCDE</a:t>
            </a:r>
            <a:r>
              <a:rPr lang="zh-CN" altLang="en-US" dirty="0"/>
              <a:t>的两倍多。 </a:t>
            </a:r>
            <a:r>
              <a:rPr lang="zh-CN" altLang="en-US" dirty="0" smtClean="0"/>
              <a:t>即</a:t>
            </a:r>
            <a:r>
              <a:rPr lang="zh-CN" altLang="en-US" dirty="0"/>
              <a:t>使所有算法都针对此数据集运行</a:t>
            </a:r>
            <a:r>
              <a:rPr lang="en-US" altLang="zh-CN" dirty="0"/>
              <a:t>50000</a:t>
            </a:r>
            <a:r>
              <a:rPr lang="zh-CN" altLang="en-US" dirty="0"/>
              <a:t>个</a:t>
            </a:r>
            <a:r>
              <a:rPr lang="en-US" altLang="zh-CN" dirty="0"/>
              <a:t>FE</a:t>
            </a:r>
            <a:r>
              <a:rPr lang="zh-CN" altLang="en-US" dirty="0"/>
              <a:t>，</a:t>
            </a:r>
            <a:r>
              <a:rPr lang="en-US" altLang="zh-CN" dirty="0"/>
              <a:t>LE</a:t>
            </a:r>
            <a:r>
              <a:rPr lang="zh-CN" altLang="en-US" dirty="0"/>
              <a:t>的算法也会对比整个训练实例集小四倍的批次执行评估。 然而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CCDE</a:t>
            </a:r>
            <a:r>
              <a:rPr lang="zh-CN" altLang="en-US" dirty="0"/>
              <a:t>在整个数据集上运行，因此</a:t>
            </a:r>
            <a:r>
              <a:rPr lang="en-US" altLang="zh-CN" dirty="0"/>
              <a:t>CC</a:t>
            </a:r>
            <a:r>
              <a:rPr lang="zh-CN" altLang="en-US" dirty="0"/>
              <a:t>似乎改善了其运行时间，这可能是由于每个子</a:t>
            </a:r>
            <a:r>
              <a:rPr lang="zh-CN" altLang="en-US" dirty="0" smtClean="0"/>
              <a:t>群内向量计算的减少。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0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9556" y="914400"/>
            <a:ext cx="486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验对比结果（</a:t>
            </a:r>
            <a:r>
              <a:rPr lang="en-US" altLang="zh-CN" sz="2400" dirty="0" smtClean="0"/>
              <a:t>ESR</a:t>
            </a:r>
            <a:r>
              <a:rPr lang="zh-CN" altLang="en-US" sz="2400" dirty="0" smtClean="0"/>
              <a:t>数据集）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14512"/>
              </p:ext>
            </p:extLst>
          </p:nvPr>
        </p:nvGraphicFramePr>
        <p:xfrm>
          <a:off x="1310362" y="1703542"/>
          <a:ext cx="9692360" cy="243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72">
                  <a:extLst>
                    <a:ext uri="{9D8B030D-6E8A-4147-A177-3AD203B41FA5}">
                      <a16:colId xmlns:a16="http://schemas.microsoft.com/office/drawing/2014/main" val="2885925099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240910479"/>
                    </a:ext>
                  </a:extLst>
                </a:gridCol>
                <a:gridCol w="2052738">
                  <a:extLst>
                    <a:ext uri="{9D8B030D-6E8A-4147-A177-3AD203B41FA5}">
                      <a16:colId xmlns:a16="http://schemas.microsoft.com/office/drawing/2014/main" val="529796129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3671506935"/>
                    </a:ext>
                  </a:extLst>
                </a:gridCol>
                <a:gridCol w="1808618">
                  <a:extLst>
                    <a:ext uri="{9D8B030D-6E8A-4147-A177-3AD203B41FA5}">
                      <a16:colId xmlns:a16="http://schemas.microsoft.com/office/drawing/2014/main" val="2705816780"/>
                    </a:ext>
                  </a:extLst>
                </a:gridCol>
              </a:tblGrid>
              <a:tr h="4304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训练集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验证集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t=2970s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0618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latin typeface="+mn-lt"/>
                        </a:rPr>
                        <a:t>90.50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±1.3</a:t>
                      </a:r>
                      <a:endParaRPr lang="zh-CN" altLang="en-US" sz="480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89.86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±1.2</a:t>
                      </a:r>
                      <a:endParaRPr lang="zh-CN" altLang="en-US" sz="4800" dirty="0" smtClean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89.57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2.66t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22582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92.89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92.25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91.30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1.26t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95297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93.94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93.33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92.17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2.05t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22923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93.98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92.65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91.88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5525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10362" y="4371584"/>
            <a:ext cx="9682619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上表格显</a:t>
            </a:r>
            <a:r>
              <a:rPr lang="zh-CN" altLang="en-US" dirty="0"/>
              <a:t>示了从</a:t>
            </a:r>
            <a:r>
              <a:rPr lang="en-US" altLang="zh-CN" dirty="0"/>
              <a:t>ESR</a:t>
            </a:r>
            <a:r>
              <a:rPr lang="zh-CN" altLang="en-US" dirty="0"/>
              <a:t>数据集中获得的结果</a:t>
            </a:r>
            <a:r>
              <a:rPr lang="zh-CN" altLang="en-US" dirty="0" smtClean="0"/>
              <a:t>。可以看出来，相比于其他算法而言，</a:t>
            </a:r>
            <a:r>
              <a:rPr lang="en-US" altLang="zh-CN" dirty="0" smtClean="0"/>
              <a:t>CCDE</a:t>
            </a:r>
            <a:r>
              <a:rPr lang="zh-CN" altLang="en-US" dirty="0"/>
              <a:t>似乎表现出更好的性</a:t>
            </a:r>
            <a:r>
              <a:rPr lang="zh-CN" altLang="en-US" dirty="0" smtClean="0"/>
              <a:t>能，而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跟</a:t>
            </a:r>
            <a:r>
              <a:rPr lang="en-US" altLang="zh-CN" dirty="0" smtClean="0"/>
              <a:t>CCDE</a:t>
            </a:r>
            <a:r>
              <a:rPr lang="zh-CN" altLang="en-US" dirty="0" smtClean="0"/>
              <a:t>的准确度相差很小。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2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9556" y="914400"/>
            <a:ext cx="486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验对比结果（</a:t>
            </a:r>
            <a:r>
              <a:rPr lang="en-US" altLang="zh-CN" sz="2400" dirty="0" smtClean="0"/>
              <a:t>HAR</a:t>
            </a:r>
            <a:r>
              <a:rPr lang="zh-CN" altLang="en-US" sz="2400" dirty="0" smtClean="0"/>
              <a:t>数据集）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78650"/>
              </p:ext>
            </p:extLst>
          </p:nvPr>
        </p:nvGraphicFramePr>
        <p:xfrm>
          <a:off x="1310362" y="1703542"/>
          <a:ext cx="9692360" cy="243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72">
                  <a:extLst>
                    <a:ext uri="{9D8B030D-6E8A-4147-A177-3AD203B41FA5}">
                      <a16:colId xmlns:a16="http://schemas.microsoft.com/office/drawing/2014/main" val="2885925099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240910479"/>
                    </a:ext>
                  </a:extLst>
                </a:gridCol>
                <a:gridCol w="2052738">
                  <a:extLst>
                    <a:ext uri="{9D8B030D-6E8A-4147-A177-3AD203B41FA5}">
                      <a16:colId xmlns:a16="http://schemas.microsoft.com/office/drawing/2014/main" val="529796129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3671506935"/>
                    </a:ext>
                  </a:extLst>
                </a:gridCol>
                <a:gridCol w="1808618">
                  <a:extLst>
                    <a:ext uri="{9D8B030D-6E8A-4147-A177-3AD203B41FA5}">
                      <a16:colId xmlns:a16="http://schemas.microsoft.com/office/drawing/2014/main" val="2705816780"/>
                    </a:ext>
                  </a:extLst>
                </a:gridCol>
              </a:tblGrid>
              <a:tr h="4304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训练集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验证集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t=6530s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0618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latin typeface="+mn-lt"/>
                        </a:rPr>
                        <a:t>70.06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±2.9</a:t>
                      </a:r>
                      <a:endParaRPr lang="zh-CN" altLang="en-US" sz="480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70.06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±2.7</a:t>
                      </a:r>
                      <a:endParaRPr lang="zh-CN" altLang="en-US" sz="4800" dirty="0" smtClean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68.38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4.75t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22582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77.50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77.99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76.96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1.28t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95297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94.01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92.72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92.40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22923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93.58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93.19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92.16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5525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10362" y="4371584"/>
            <a:ext cx="9682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在此数据集上</a:t>
            </a:r>
            <a:r>
              <a:rPr lang="zh-CN" altLang="en-US" dirty="0" smtClean="0"/>
              <a:t>，可以观察到使</a:t>
            </a:r>
            <a:r>
              <a:rPr lang="zh-CN" altLang="en-US" dirty="0"/>
              <a:t>用</a:t>
            </a:r>
            <a:r>
              <a:rPr lang="en-US" altLang="zh-CN" dirty="0"/>
              <a:t>CC</a:t>
            </a:r>
            <a:r>
              <a:rPr lang="zh-CN" altLang="en-US" dirty="0"/>
              <a:t>方案</a:t>
            </a:r>
            <a:r>
              <a:rPr lang="zh-CN" altLang="en-US" dirty="0" smtClean="0"/>
              <a:t>时准</a:t>
            </a:r>
            <a:r>
              <a:rPr lang="zh-CN" altLang="en-US" dirty="0"/>
              <a:t>确</a:t>
            </a:r>
            <a:r>
              <a:rPr lang="zh-CN" altLang="en-US" dirty="0" smtClean="0"/>
              <a:t>性的显著改</a:t>
            </a:r>
            <a:r>
              <a:rPr lang="zh-CN" altLang="en-US" dirty="0"/>
              <a:t>进。 </a:t>
            </a:r>
            <a:r>
              <a:rPr lang="en-US" altLang="zh-CN" dirty="0"/>
              <a:t>CCDE</a:t>
            </a:r>
            <a:r>
              <a:rPr lang="zh-CN" altLang="en-US" dirty="0"/>
              <a:t>和</a:t>
            </a:r>
            <a:r>
              <a:rPr lang="en-US" altLang="zh-CN" dirty="0"/>
              <a:t>LECCDE</a:t>
            </a:r>
            <a:r>
              <a:rPr lang="zh-CN" altLang="en-US" dirty="0"/>
              <a:t>的性能比不使用</a:t>
            </a:r>
            <a:r>
              <a:rPr lang="en-US" altLang="zh-CN" dirty="0"/>
              <a:t>CC</a:t>
            </a:r>
            <a:r>
              <a:rPr lang="zh-CN" altLang="en-US" dirty="0"/>
              <a:t>的算法好大约</a:t>
            </a:r>
            <a:r>
              <a:rPr lang="en-US" altLang="zh-CN" dirty="0"/>
              <a:t>15-20</a:t>
            </a:r>
            <a:r>
              <a:rPr lang="zh-CN" altLang="en-US" dirty="0"/>
              <a:t>％。 此外，</a:t>
            </a:r>
            <a:r>
              <a:rPr lang="en-US" altLang="zh-CN" dirty="0"/>
              <a:t>CCDE</a:t>
            </a:r>
            <a:r>
              <a:rPr lang="zh-CN" altLang="en-US" dirty="0"/>
              <a:t>似乎略好于</a:t>
            </a:r>
            <a:r>
              <a:rPr lang="en-US" altLang="zh-CN" dirty="0"/>
              <a:t>LECCDE</a:t>
            </a:r>
            <a:r>
              <a:rPr lang="zh-CN" altLang="en-US" dirty="0"/>
              <a:t>。另一方面，我们观察到使用</a:t>
            </a:r>
            <a:r>
              <a:rPr lang="en-US" altLang="zh-CN" dirty="0"/>
              <a:t>LE</a:t>
            </a:r>
            <a:r>
              <a:rPr lang="zh-CN" altLang="en-US" dirty="0"/>
              <a:t>方案时显着的运行时改进。 </a:t>
            </a:r>
            <a:r>
              <a:rPr lang="en-US" altLang="zh-CN" dirty="0"/>
              <a:t>LE</a:t>
            </a:r>
            <a:r>
              <a:rPr lang="zh-CN" altLang="en-US" dirty="0"/>
              <a:t>方案的算法运行速度比不使用</a:t>
            </a:r>
            <a:r>
              <a:rPr lang="en-US" altLang="zh-CN" dirty="0"/>
              <a:t>LE</a:t>
            </a:r>
            <a:r>
              <a:rPr lang="zh-CN" altLang="en-US" dirty="0"/>
              <a:t>的算法快</a:t>
            </a:r>
            <a:r>
              <a:rPr lang="en-US" altLang="zh-CN" dirty="0"/>
              <a:t>4</a:t>
            </a:r>
            <a:r>
              <a:rPr lang="zh-CN" altLang="en-US" dirty="0"/>
              <a:t>倍（</a:t>
            </a:r>
            <a:r>
              <a:rPr lang="en-US" altLang="zh-CN" dirty="0"/>
              <a:t>t = 6530</a:t>
            </a:r>
            <a:r>
              <a:rPr lang="zh-CN" altLang="en-US" dirty="0"/>
              <a:t>秒）。 此外</a:t>
            </a:r>
            <a:r>
              <a:rPr lang="zh-CN" altLang="en-US" dirty="0" smtClean="0"/>
              <a:t>，还可以看出来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产生最小的方差。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9556" y="914400"/>
            <a:ext cx="486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验对比结果（</a:t>
            </a:r>
            <a:r>
              <a:rPr lang="en-US" altLang="zh-CN" sz="2400" dirty="0" smtClean="0"/>
              <a:t>HAR</a:t>
            </a:r>
            <a:r>
              <a:rPr lang="zh-CN" altLang="en-US" sz="2400" dirty="0" smtClean="0"/>
              <a:t>数据集）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78650"/>
              </p:ext>
            </p:extLst>
          </p:nvPr>
        </p:nvGraphicFramePr>
        <p:xfrm>
          <a:off x="1310362" y="1703542"/>
          <a:ext cx="9692360" cy="243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72">
                  <a:extLst>
                    <a:ext uri="{9D8B030D-6E8A-4147-A177-3AD203B41FA5}">
                      <a16:colId xmlns:a16="http://schemas.microsoft.com/office/drawing/2014/main" val="2885925099"/>
                    </a:ext>
                  </a:extLst>
                </a:gridCol>
                <a:gridCol w="1938472">
                  <a:extLst>
                    <a:ext uri="{9D8B030D-6E8A-4147-A177-3AD203B41FA5}">
                      <a16:colId xmlns:a16="http://schemas.microsoft.com/office/drawing/2014/main" val="240910479"/>
                    </a:ext>
                  </a:extLst>
                </a:gridCol>
                <a:gridCol w="2052738">
                  <a:extLst>
                    <a:ext uri="{9D8B030D-6E8A-4147-A177-3AD203B41FA5}">
                      <a16:colId xmlns:a16="http://schemas.microsoft.com/office/drawing/2014/main" val="529796129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3671506935"/>
                    </a:ext>
                  </a:extLst>
                </a:gridCol>
                <a:gridCol w="1808618">
                  <a:extLst>
                    <a:ext uri="{9D8B030D-6E8A-4147-A177-3AD203B41FA5}">
                      <a16:colId xmlns:a16="http://schemas.microsoft.com/office/drawing/2014/main" val="2705816780"/>
                    </a:ext>
                  </a:extLst>
                </a:gridCol>
              </a:tblGrid>
              <a:tr h="4304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训练集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验证集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t=6530s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0618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latin typeface="+mn-lt"/>
                        </a:rPr>
                        <a:t>70.06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±2.9</a:t>
                      </a:r>
                      <a:endParaRPr lang="zh-CN" altLang="en-US" sz="480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70.06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±2.7</a:t>
                      </a:r>
                      <a:endParaRPr lang="zh-CN" altLang="en-US" sz="4800" dirty="0" smtClean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68.38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4.75t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22582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77.50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77.99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76.96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1.28t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95297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94.01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92.72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92.40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22923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LECCDE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93.58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93.19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92.16</a:t>
                      </a:r>
                      <a:r>
                        <a:rPr lang="en-US" altLang="zh-CN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5525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10362" y="4371584"/>
            <a:ext cx="9682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在此数据集上</a:t>
            </a:r>
            <a:r>
              <a:rPr lang="zh-CN" altLang="en-US" dirty="0" smtClean="0"/>
              <a:t>，可以观察到使</a:t>
            </a:r>
            <a:r>
              <a:rPr lang="zh-CN" altLang="en-US" dirty="0"/>
              <a:t>用</a:t>
            </a:r>
            <a:r>
              <a:rPr lang="en-US" altLang="zh-CN" dirty="0"/>
              <a:t>CC</a:t>
            </a:r>
            <a:r>
              <a:rPr lang="zh-CN" altLang="en-US" dirty="0"/>
              <a:t>方案</a:t>
            </a:r>
            <a:r>
              <a:rPr lang="zh-CN" altLang="en-US" dirty="0" smtClean="0"/>
              <a:t>时准</a:t>
            </a:r>
            <a:r>
              <a:rPr lang="zh-CN" altLang="en-US" dirty="0"/>
              <a:t>确</a:t>
            </a:r>
            <a:r>
              <a:rPr lang="zh-CN" altLang="en-US" dirty="0" smtClean="0"/>
              <a:t>性的显著改</a:t>
            </a:r>
            <a:r>
              <a:rPr lang="zh-CN" altLang="en-US" dirty="0"/>
              <a:t>进。 </a:t>
            </a:r>
            <a:r>
              <a:rPr lang="en-US" altLang="zh-CN" dirty="0"/>
              <a:t>CCDE</a:t>
            </a:r>
            <a:r>
              <a:rPr lang="zh-CN" altLang="en-US" dirty="0"/>
              <a:t>和</a:t>
            </a:r>
            <a:r>
              <a:rPr lang="en-US" altLang="zh-CN" dirty="0"/>
              <a:t>LECCDE</a:t>
            </a:r>
            <a:r>
              <a:rPr lang="zh-CN" altLang="en-US" dirty="0"/>
              <a:t>的性能比不使用</a:t>
            </a:r>
            <a:r>
              <a:rPr lang="en-US" altLang="zh-CN" dirty="0"/>
              <a:t>CC</a:t>
            </a:r>
            <a:r>
              <a:rPr lang="zh-CN" altLang="en-US" dirty="0"/>
              <a:t>的算法好大约</a:t>
            </a:r>
            <a:r>
              <a:rPr lang="en-US" altLang="zh-CN" dirty="0"/>
              <a:t>15-20</a:t>
            </a:r>
            <a:r>
              <a:rPr lang="zh-CN" altLang="en-US" dirty="0"/>
              <a:t>％。 此外，</a:t>
            </a:r>
            <a:r>
              <a:rPr lang="en-US" altLang="zh-CN" dirty="0"/>
              <a:t>CCDE</a:t>
            </a:r>
            <a:r>
              <a:rPr lang="zh-CN" altLang="en-US" dirty="0"/>
              <a:t>似乎略好于</a:t>
            </a:r>
            <a:r>
              <a:rPr lang="en-US" altLang="zh-CN" dirty="0"/>
              <a:t>LECCDE</a:t>
            </a:r>
            <a:r>
              <a:rPr lang="zh-CN" altLang="en-US" dirty="0"/>
              <a:t>。另一方面，我们观察到使用</a:t>
            </a:r>
            <a:r>
              <a:rPr lang="en-US" altLang="zh-CN" dirty="0"/>
              <a:t>LE</a:t>
            </a:r>
            <a:r>
              <a:rPr lang="zh-CN" altLang="en-US" dirty="0"/>
              <a:t>方案时显着的运行时改进。 </a:t>
            </a:r>
            <a:r>
              <a:rPr lang="en-US" altLang="zh-CN" dirty="0"/>
              <a:t>LE</a:t>
            </a:r>
            <a:r>
              <a:rPr lang="zh-CN" altLang="en-US" dirty="0"/>
              <a:t>方案的算法运行速度比不使用</a:t>
            </a:r>
            <a:r>
              <a:rPr lang="en-US" altLang="zh-CN" dirty="0"/>
              <a:t>LE</a:t>
            </a:r>
            <a:r>
              <a:rPr lang="zh-CN" altLang="en-US" dirty="0"/>
              <a:t>的算法快</a:t>
            </a:r>
            <a:r>
              <a:rPr lang="en-US" altLang="zh-CN" dirty="0"/>
              <a:t>4</a:t>
            </a:r>
            <a:r>
              <a:rPr lang="zh-CN" altLang="en-US" dirty="0"/>
              <a:t>倍（</a:t>
            </a:r>
            <a:r>
              <a:rPr lang="en-US" altLang="zh-CN" dirty="0"/>
              <a:t>t = 6530</a:t>
            </a:r>
            <a:r>
              <a:rPr lang="zh-CN" altLang="en-US" dirty="0"/>
              <a:t>秒）。 此外</a:t>
            </a:r>
            <a:r>
              <a:rPr lang="zh-CN" altLang="en-US" dirty="0" smtClean="0"/>
              <a:t>，还可以看出来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产生最小的方差。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1261</Words>
  <Application>Microsoft Office PowerPoint</Application>
  <PresentationFormat>宽屏</PresentationFormat>
  <Paragraphs>177</Paragraphs>
  <Slides>10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仿宋</vt:lpstr>
      <vt:lpstr>Arial</vt:lpstr>
      <vt:lpstr>Office 主题​​</vt:lpstr>
      <vt:lpstr>Limited Evaluation Cooperative Co-evolutionary Differential Evolution for Large-scale Neuroevolution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algorithm</dc:title>
  <dc:creator>2672099825@qq.com</dc:creator>
  <cp:lastModifiedBy>8615728044030</cp:lastModifiedBy>
  <cp:revision>36</cp:revision>
  <dcterms:created xsi:type="dcterms:W3CDTF">2019-03-13T01:12:57Z</dcterms:created>
  <dcterms:modified xsi:type="dcterms:W3CDTF">2019-04-10T15:05:00Z</dcterms:modified>
</cp:coreProperties>
</file>