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8" r:id="rId3"/>
    <p:sldId id="270" r:id="rId4"/>
    <p:sldId id="271" r:id="rId5"/>
    <p:sldId id="272" r:id="rId6"/>
    <p:sldId id="273" r:id="rId7"/>
    <p:sldId id="26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1" d="100"/>
          <a:sy n="61" d="100"/>
        </p:scale>
        <p:origin x="5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B2801-CA17-49C1-81A0-F7B4E473D81B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C04B0-2E63-4A17-AEFC-2C2EEE29A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4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839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233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383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74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56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808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55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5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39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9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02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35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0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89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32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24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1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07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B62C-A108-4792-821B-44E3EAF9058F}" type="datetimeFigureOut">
              <a:rPr lang="zh-CN" altLang="en-US" smtClean="0"/>
              <a:t>2019/4/13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65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5269" y="2586682"/>
            <a:ext cx="10179857" cy="13257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Limited Evaluation Cooperative Co-evolutionary Differential Evolution for Large-scale Neuroevolution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835050" y="6005384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陈亚博，</a:t>
            </a:r>
            <a:r>
              <a:rPr lang="en-US" altLang="zh-CN" u="sng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21821347</a:t>
            </a:r>
            <a:endParaRPr lang="zh-CN" altLang="en-US" u="sng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9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51146" y="570833"/>
            <a:ext cx="2868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实验结果对</a:t>
            </a:r>
            <a:r>
              <a:rPr lang="zh-CN" altLang="en-US" sz="2400" dirty="0" smtClean="0"/>
              <a:t>比分析</a:t>
            </a:r>
            <a:endParaRPr lang="zh-CN" altLang="en-US" sz="2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6166983" y="1184608"/>
            <a:ext cx="6196206" cy="4589890"/>
            <a:chOff x="6392452" y="570833"/>
            <a:chExt cx="5853827" cy="421256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8900" y="570833"/>
              <a:ext cx="5260931" cy="4187748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6392452" y="1201189"/>
              <a:ext cx="400110" cy="355739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/>
                <a:t>运行时</a:t>
              </a:r>
              <a:r>
                <a:rPr lang="zh-CN" altLang="en-US" sz="1400" dirty="0" smtClean="0"/>
                <a:t>间的增长倍率（</a:t>
              </a:r>
              <a:r>
                <a:rPr lang="en-US" altLang="zh-CN" sz="1400" dirty="0" smtClean="0"/>
                <a:t>XLECCDE</a:t>
              </a:r>
              <a:r>
                <a:rPr lang="zh-CN" altLang="en-US" sz="1400" dirty="0" smtClean="0"/>
                <a:t>）</a:t>
              </a:r>
              <a:endParaRPr lang="zh-CN" altLang="en-US" sz="14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361107" y="4475621"/>
              <a:ext cx="8851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数据集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34497" y="1330016"/>
            <a:ext cx="5607488" cy="167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dirty="0" smtClean="0"/>
              <a:t>右图全面比较了</a:t>
            </a:r>
            <a:r>
              <a:rPr lang="en-US" altLang="zh-CN" dirty="0" smtClean="0"/>
              <a:t>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CCDE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LECCDE</a:t>
            </a:r>
            <a:r>
              <a:rPr lang="zh-CN" altLang="en-US" dirty="0" smtClean="0"/>
              <a:t>在三个数据集的运行时间（横轴表示数据集，竖轴表示相对于</a:t>
            </a:r>
            <a:r>
              <a:rPr lang="en-US" altLang="zh-CN" dirty="0" smtClean="0"/>
              <a:t>LECCDE</a:t>
            </a:r>
            <a:r>
              <a:rPr lang="zh-CN" altLang="en-US" dirty="0" smtClean="0"/>
              <a:t>算法运行时间的倍率）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09444" y="2892203"/>
            <a:ext cx="5570273" cy="3339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dirty="0" smtClean="0"/>
              <a:t>可以看出来</a:t>
            </a:r>
            <a:r>
              <a:rPr lang="en-US" altLang="zh-CN" dirty="0" smtClean="0"/>
              <a:t>LEDE</a:t>
            </a:r>
            <a:r>
              <a:rPr lang="zh-CN" altLang="en-US" dirty="0" smtClean="0"/>
              <a:t>算法在各个数据集中的表现是相当稳定的。另一方面，当实例的增加时，</a:t>
            </a:r>
            <a:r>
              <a:rPr lang="en-US" altLang="zh-CN" dirty="0" smtClean="0"/>
              <a:t>CCDE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DE</a:t>
            </a:r>
            <a:r>
              <a:rPr lang="zh-CN" altLang="en-US" dirty="0" smtClean="0"/>
              <a:t>算法的运行时间明显增加，这是因为</a:t>
            </a:r>
            <a:r>
              <a:rPr lang="en-US" altLang="zh-CN" dirty="0" smtClean="0"/>
              <a:t>LE</a:t>
            </a:r>
            <a:r>
              <a:rPr lang="zh-CN" altLang="en-US" dirty="0" smtClean="0"/>
              <a:t>算法在实例数目比较大的数据集中，其执行评估的数目和在较少数量的数据集中执行评估的数目相同，这在总的运行时间上就产生了较大的优势。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99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51146" y="570833"/>
            <a:ext cx="2868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实验结果对</a:t>
            </a:r>
            <a:r>
              <a:rPr lang="zh-CN" altLang="en-US" sz="2400" dirty="0" smtClean="0"/>
              <a:t>比分析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34470" y="1914399"/>
            <a:ext cx="57963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dirty="0" smtClean="0"/>
              <a:t>右图显</a:t>
            </a:r>
            <a:r>
              <a:rPr lang="zh-CN" altLang="en-US" dirty="0"/>
              <a:t>示</a:t>
            </a:r>
            <a:r>
              <a:rPr lang="zh-CN" altLang="en-US" dirty="0" smtClean="0"/>
              <a:t>了使用</a:t>
            </a:r>
            <a:r>
              <a:rPr lang="en-US" altLang="zh-CN" dirty="0" smtClean="0"/>
              <a:t>LECCDE</a:t>
            </a:r>
            <a:r>
              <a:rPr lang="zh-CN" altLang="en-US" dirty="0"/>
              <a:t>执</a:t>
            </a:r>
            <a:r>
              <a:rPr lang="zh-CN" altLang="en-US" dirty="0" smtClean="0"/>
              <a:t>行优化的过程中，在</a:t>
            </a:r>
            <a:r>
              <a:rPr lang="en-US" altLang="zh-CN" dirty="0" smtClean="0"/>
              <a:t>ANN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Training</a:t>
            </a:r>
            <a:r>
              <a:rPr lang="zh-CN" altLang="en-US" dirty="0" smtClean="0"/>
              <a:t>、</a:t>
            </a:r>
            <a:r>
              <a:rPr lang="en-US" altLang="zh-CN" dirty="0"/>
              <a:t>V</a:t>
            </a:r>
            <a:r>
              <a:rPr lang="en-US" altLang="zh-CN" dirty="0" smtClean="0"/>
              <a:t>alidation</a:t>
            </a:r>
            <a:r>
              <a:rPr lang="zh-CN" altLang="en-US" dirty="0" smtClean="0"/>
              <a:t>和</a:t>
            </a:r>
            <a:r>
              <a:rPr lang="en-US" altLang="zh-CN" dirty="0"/>
              <a:t>T</a:t>
            </a:r>
            <a:r>
              <a:rPr lang="en-US" altLang="zh-CN" dirty="0" smtClean="0"/>
              <a:t>est</a:t>
            </a:r>
            <a:r>
              <a:rPr lang="zh-CN" altLang="en-US" dirty="0" smtClean="0"/>
              <a:t>集上</a:t>
            </a:r>
            <a:r>
              <a:rPr lang="zh-CN" altLang="en-US" dirty="0"/>
              <a:t>的准确性趋势</a:t>
            </a:r>
            <a:r>
              <a:rPr lang="zh-CN" altLang="en-US" dirty="0" smtClean="0"/>
              <a:t>（为了能清楚表示，</a:t>
            </a:r>
            <a:r>
              <a:rPr lang="en-US" altLang="zh-CN" dirty="0" smtClean="0"/>
              <a:t>y</a:t>
            </a:r>
            <a:r>
              <a:rPr lang="zh-CN" altLang="en-US" dirty="0"/>
              <a:t>轴</a:t>
            </a:r>
            <a:r>
              <a:rPr lang="zh-CN" altLang="en-US" dirty="0" smtClean="0"/>
              <a:t>上仅显</a:t>
            </a:r>
            <a:r>
              <a:rPr lang="zh-CN" altLang="en-US" dirty="0"/>
              <a:t>示范</a:t>
            </a:r>
            <a:r>
              <a:rPr lang="zh-CN" altLang="en-US" dirty="0" smtClean="0"/>
              <a:t>围</a:t>
            </a:r>
            <a:r>
              <a:rPr lang="en-US" altLang="zh-CN" dirty="0"/>
              <a:t>[</a:t>
            </a:r>
            <a:r>
              <a:rPr lang="en-US" altLang="zh-CN" dirty="0" smtClean="0"/>
              <a:t>0.8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1]</a:t>
            </a:r>
            <a:r>
              <a:rPr lang="zh-CN" altLang="en-US" dirty="0" smtClean="0"/>
              <a:t>）</a:t>
            </a:r>
            <a:r>
              <a:rPr lang="zh-CN" altLang="en-US" dirty="0"/>
              <a:t>。 从</a:t>
            </a:r>
            <a:r>
              <a:rPr lang="zh-CN" altLang="en-US" dirty="0" smtClean="0"/>
              <a:t>该运行结果中</a:t>
            </a:r>
            <a:r>
              <a:rPr lang="zh-CN" altLang="en-US" dirty="0"/>
              <a:t>收集的数据表明</a:t>
            </a:r>
            <a:r>
              <a:rPr lang="zh-CN" altLang="en-US" dirty="0" smtClean="0"/>
              <a:t>，</a:t>
            </a:r>
            <a:r>
              <a:rPr lang="en-US" altLang="zh-CN" dirty="0"/>
              <a:t>Training</a:t>
            </a:r>
            <a:r>
              <a:rPr lang="zh-CN" altLang="en-US" dirty="0" smtClean="0"/>
              <a:t>数</a:t>
            </a:r>
            <a:r>
              <a:rPr lang="zh-CN" altLang="en-US" dirty="0"/>
              <a:t>据的准确性几乎总是最高的。 </a:t>
            </a:r>
            <a:r>
              <a:rPr lang="en-US" altLang="zh-CN" dirty="0"/>
              <a:t>Test</a:t>
            </a:r>
            <a:r>
              <a:rPr lang="zh-CN" altLang="en-US" dirty="0" smtClean="0"/>
              <a:t>数</a:t>
            </a:r>
            <a:r>
              <a:rPr lang="zh-CN" altLang="en-US" dirty="0"/>
              <a:t>据的准确性结果严格遵</a:t>
            </a:r>
            <a:r>
              <a:rPr lang="zh-CN" altLang="en-US" dirty="0" smtClean="0"/>
              <a:t>循</a:t>
            </a:r>
            <a:r>
              <a:rPr lang="en-US" altLang="zh-CN" dirty="0"/>
              <a:t>Validation</a:t>
            </a:r>
            <a:r>
              <a:rPr lang="zh-CN" altLang="en-US" dirty="0" smtClean="0"/>
              <a:t>准</a:t>
            </a:r>
            <a:r>
              <a:rPr lang="zh-CN" altLang="en-US" dirty="0"/>
              <a:t>确性，并</a:t>
            </a:r>
            <a:r>
              <a:rPr lang="zh-CN" altLang="en-US" dirty="0" smtClean="0"/>
              <a:t>且某些代甚</a:t>
            </a:r>
            <a:r>
              <a:rPr lang="zh-CN" altLang="en-US" dirty="0"/>
              <a:t>至更高。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230110" y="1175735"/>
            <a:ext cx="5949365" cy="4843398"/>
            <a:chOff x="6242636" y="1200787"/>
            <a:chExt cx="5949365" cy="484339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3367" y="1236566"/>
              <a:ext cx="5748633" cy="4378746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11661733" y="5615312"/>
              <a:ext cx="530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代</a:t>
              </a:r>
              <a:endParaRPr lang="zh-CN" altLang="en-US" sz="14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242636" y="1200787"/>
              <a:ext cx="2842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精准度</a:t>
              </a:r>
              <a:endParaRPr lang="zh-CN" altLang="en-US" sz="1400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26753" y="5488984"/>
              <a:ext cx="868392" cy="555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428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51146" y="570833"/>
            <a:ext cx="2868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实验结果对</a:t>
            </a:r>
            <a:r>
              <a:rPr lang="zh-CN" altLang="en-US" sz="2400" dirty="0" smtClean="0"/>
              <a:t>比分析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55596" y="1621220"/>
            <a:ext cx="579637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右图显</a:t>
            </a:r>
            <a:r>
              <a:rPr lang="zh-CN" altLang="en-US" dirty="0"/>
              <a:t>示了在单次运行</a:t>
            </a:r>
            <a:r>
              <a:rPr lang="zh-CN" altLang="en-US" dirty="0" smtClean="0"/>
              <a:t>中，四</a:t>
            </a:r>
            <a:r>
              <a:rPr lang="zh-CN" altLang="en-US" dirty="0"/>
              <a:t>种算</a:t>
            </a:r>
            <a:r>
              <a:rPr lang="zh-CN" altLang="en-US" dirty="0" smtClean="0"/>
              <a:t>法演</a:t>
            </a:r>
            <a:r>
              <a:rPr lang="zh-CN" altLang="en-US" dirty="0"/>
              <a:t>化过程</a:t>
            </a:r>
            <a:r>
              <a:rPr lang="zh-CN" altLang="en-US" dirty="0" smtClean="0"/>
              <a:t>中精准度的</a:t>
            </a:r>
            <a:r>
              <a:rPr lang="zh-CN" altLang="en-US" dirty="0"/>
              <a:t>变化</a:t>
            </a:r>
            <a:r>
              <a:rPr lang="zh-CN" altLang="en-US" dirty="0" smtClean="0"/>
              <a:t>（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轴仅</a:t>
            </a:r>
            <a:r>
              <a:rPr lang="zh-CN" altLang="en-US" dirty="0"/>
              <a:t>显示范围</a:t>
            </a:r>
            <a:r>
              <a:rPr lang="en-US" altLang="zh-CN" dirty="0"/>
              <a:t>[0.6-1]</a:t>
            </a:r>
            <a:r>
              <a:rPr lang="zh-CN" altLang="en-US" dirty="0"/>
              <a:t>）。 首先，代表</a:t>
            </a:r>
            <a:r>
              <a:rPr lang="en-US" altLang="zh-CN" dirty="0"/>
              <a:t>LEDE</a:t>
            </a:r>
            <a:r>
              <a:rPr lang="zh-CN" altLang="en-US" dirty="0"/>
              <a:t>和</a:t>
            </a:r>
            <a:r>
              <a:rPr lang="en-US" altLang="zh-CN" dirty="0"/>
              <a:t>LECCDE</a:t>
            </a:r>
            <a:r>
              <a:rPr lang="zh-CN" altLang="en-US" dirty="0"/>
              <a:t>结果的线比其他算法的线短，因为它</a:t>
            </a:r>
            <a:r>
              <a:rPr lang="zh-CN" altLang="en-US" dirty="0" smtClean="0"/>
              <a:t>们消耗的</a:t>
            </a:r>
            <a:r>
              <a:rPr lang="en-US" altLang="zh-CN" dirty="0" smtClean="0"/>
              <a:t>FE</a:t>
            </a:r>
            <a:r>
              <a:rPr lang="zh-CN" altLang="en-US" dirty="0" smtClean="0"/>
              <a:t>与 半代的相同）</a:t>
            </a:r>
            <a:r>
              <a:rPr lang="zh-CN" altLang="en-US" dirty="0"/>
              <a:t>。 还</a:t>
            </a:r>
            <a:r>
              <a:rPr lang="zh-CN" altLang="en-US" dirty="0" smtClean="0"/>
              <a:t>观</a:t>
            </a:r>
            <a:r>
              <a:rPr lang="zh-CN" altLang="en-US" dirty="0"/>
              <a:t>察</a:t>
            </a:r>
            <a:r>
              <a:rPr lang="zh-CN" altLang="en-US" dirty="0" smtClean="0"/>
              <a:t>到相对于</a:t>
            </a:r>
            <a:r>
              <a:rPr lang="en-US" altLang="zh-CN" dirty="0" smtClean="0"/>
              <a:t>DE</a:t>
            </a:r>
            <a:r>
              <a:rPr lang="zh-CN" altLang="en-US" dirty="0" smtClean="0"/>
              <a:t>而言，</a:t>
            </a:r>
            <a:r>
              <a:rPr lang="en-US" altLang="zh-CN" dirty="0" smtClean="0"/>
              <a:t>LEDE</a:t>
            </a:r>
            <a:r>
              <a:rPr lang="zh-CN" altLang="en-US" dirty="0"/>
              <a:t>在验证准确性和收敛速度方面提高</a:t>
            </a:r>
            <a:r>
              <a:rPr lang="zh-CN" altLang="en-US" dirty="0" smtClean="0"/>
              <a:t>了</a:t>
            </a:r>
            <a:r>
              <a:rPr lang="en-US" altLang="zh-CN" dirty="0" smtClean="0"/>
              <a:t>; </a:t>
            </a:r>
            <a:r>
              <a:rPr lang="zh-CN" altLang="en-US" dirty="0"/>
              <a:t>然而，它受益于人口中缺乏多样性（人口规模为</a:t>
            </a:r>
            <a:r>
              <a:rPr lang="en-US" altLang="zh-CN" dirty="0"/>
              <a:t>20</a:t>
            </a:r>
            <a:r>
              <a:rPr lang="zh-CN" altLang="en-US" dirty="0"/>
              <a:t>），这使得它在大约</a:t>
            </a:r>
            <a:r>
              <a:rPr lang="en-US" altLang="zh-CN" dirty="0"/>
              <a:t>80000 FE</a:t>
            </a:r>
            <a:r>
              <a:rPr lang="zh-CN" altLang="en-US" dirty="0"/>
              <a:t>消耗后无法找到更好的解决方案。 另一方面，</a:t>
            </a:r>
            <a:r>
              <a:rPr lang="en-US" altLang="zh-CN" dirty="0"/>
              <a:t>CCDE</a:t>
            </a:r>
            <a:r>
              <a:rPr lang="zh-CN" altLang="en-US" dirty="0"/>
              <a:t>似</a:t>
            </a:r>
            <a:r>
              <a:rPr lang="zh-CN" altLang="en-US" dirty="0" smtClean="0"/>
              <a:t>乎不受</a:t>
            </a:r>
            <a:r>
              <a:rPr lang="en-US" altLang="zh-CN" dirty="0" smtClean="0"/>
              <a:t>LEDE</a:t>
            </a:r>
            <a:r>
              <a:rPr lang="zh-CN" altLang="en-US" dirty="0" smtClean="0"/>
              <a:t>中早</a:t>
            </a:r>
            <a:r>
              <a:rPr lang="zh-CN" altLang="en-US" dirty="0"/>
              <a:t>期收敛问题的影响，而</a:t>
            </a:r>
            <a:r>
              <a:rPr lang="en-US" altLang="zh-CN" dirty="0" smtClean="0"/>
              <a:t>LECCDE</a:t>
            </a:r>
            <a:r>
              <a:rPr lang="zh-CN" altLang="en-US" dirty="0" smtClean="0"/>
              <a:t>提</a:t>
            </a:r>
            <a:r>
              <a:rPr lang="zh-CN" altLang="en-US" dirty="0"/>
              <a:t>高了</a:t>
            </a:r>
            <a:r>
              <a:rPr lang="en-US" altLang="zh-CN" dirty="0"/>
              <a:t>CCDE</a:t>
            </a:r>
            <a:r>
              <a:rPr lang="zh-CN" altLang="en-US" dirty="0"/>
              <a:t>的速度。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264284" y="1182992"/>
            <a:ext cx="5827050" cy="4673687"/>
            <a:chOff x="6201654" y="1182992"/>
            <a:chExt cx="5827050" cy="467368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0840" y="1182992"/>
              <a:ext cx="5493938" cy="4418349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61979" y="5601341"/>
              <a:ext cx="466725" cy="190500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8912675" y="5548902"/>
              <a:ext cx="682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一代</a:t>
              </a:r>
              <a:endParaRPr lang="zh-CN" altLang="en-US" sz="14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201654" y="1315233"/>
              <a:ext cx="2367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精准度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492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51146" y="570833"/>
            <a:ext cx="2868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</a:t>
            </a:r>
            <a:r>
              <a:rPr lang="zh-CN" altLang="en-US" sz="2400" dirty="0" smtClean="0"/>
              <a:t>验总</a:t>
            </a:r>
            <a:r>
              <a:rPr lang="zh-CN" altLang="en-US" sz="2400" dirty="0"/>
              <a:t>结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394840" y="1696376"/>
            <a:ext cx="94401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dirty="0"/>
              <a:t>总而言之</a:t>
            </a:r>
            <a:r>
              <a:rPr lang="zh-CN" altLang="en-US" dirty="0" smtClean="0"/>
              <a:t>，以上的实验可以回答之前提出的两个问题：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）在大型数据</a:t>
            </a:r>
            <a:r>
              <a:rPr lang="zh-CN" altLang="en-US" dirty="0" smtClean="0"/>
              <a:t>集或</a:t>
            </a:r>
            <a:r>
              <a:rPr lang="zh-CN" altLang="en-US" dirty="0"/>
              <a:t>人口规模较</a:t>
            </a:r>
            <a:r>
              <a:rPr lang="zh-CN" altLang="en-US" dirty="0" smtClean="0"/>
              <a:t>大中，在</a:t>
            </a:r>
            <a:r>
              <a:rPr lang="en-US" altLang="zh-CN" dirty="0" smtClean="0"/>
              <a:t>ANN</a:t>
            </a:r>
            <a:r>
              <a:rPr lang="zh-CN" altLang="en-US" dirty="0" smtClean="0"/>
              <a:t>中使用启</a:t>
            </a:r>
            <a:r>
              <a:rPr lang="zh-CN" altLang="en-US" dirty="0"/>
              <a:t>发</a:t>
            </a:r>
            <a:r>
              <a:rPr lang="zh-CN" altLang="en-US" dirty="0" smtClean="0"/>
              <a:t>式</a:t>
            </a:r>
            <a:r>
              <a:rPr lang="en-US" altLang="zh-CN" dirty="0" smtClean="0"/>
              <a:t>CC</a:t>
            </a:r>
            <a:r>
              <a:rPr lang="zh-CN" altLang="en-US" dirty="0"/>
              <a:t>方案演化，实现了比标准</a:t>
            </a:r>
            <a:r>
              <a:rPr lang="en-US" altLang="zh-CN" dirty="0"/>
              <a:t>DE</a:t>
            </a:r>
            <a:r>
              <a:rPr lang="zh-CN" altLang="en-US" dirty="0"/>
              <a:t>算法演化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ANN</a:t>
            </a:r>
            <a:r>
              <a:rPr lang="zh-CN" altLang="en-US" dirty="0" smtClean="0"/>
              <a:t>更</a:t>
            </a:r>
            <a:r>
              <a:rPr lang="zh-CN" altLang="en-US" dirty="0"/>
              <a:t>好的分</a:t>
            </a:r>
            <a:r>
              <a:rPr lang="zh-CN" altLang="en-US" dirty="0" smtClean="0"/>
              <a:t>类</a:t>
            </a:r>
            <a:r>
              <a:rPr lang="zh-CN" altLang="en-US" dirty="0"/>
              <a:t>精准度</a:t>
            </a:r>
            <a:r>
              <a:rPr lang="en-US" altLang="zh-CN" dirty="0" smtClean="0"/>
              <a:t>;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）三个数据集上的所有实</a:t>
            </a:r>
            <a:r>
              <a:rPr lang="zh-CN" altLang="en-US" dirty="0" smtClean="0"/>
              <a:t>验，</a:t>
            </a:r>
            <a:r>
              <a:rPr lang="zh-CN" altLang="en-US" dirty="0"/>
              <a:t>表明应用于</a:t>
            </a:r>
            <a:r>
              <a:rPr lang="en-US" altLang="zh-CN" dirty="0"/>
              <a:t>DE</a:t>
            </a:r>
            <a:r>
              <a:rPr lang="zh-CN" altLang="en-US" dirty="0"/>
              <a:t>的</a:t>
            </a:r>
            <a:r>
              <a:rPr lang="en-US" altLang="zh-CN" dirty="0"/>
              <a:t>LE</a:t>
            </a:r>
            <a:r>
              <a:rPr lang="zh-CN" altLang="en-US" dirty="0"/>
              <a:t>方案大大减少了算法的运行时间，而不会导致演</a:t>
            </a:r>
            <a:r>
              <a:rPr lang="zh-CN" altLang="en-US" dirty="0" smtClean="0"/>
              <a:t>化时候</a:t>
            </a:r>
            <a:r>
              <a:rPr lang="en-US" altLang="zh-CN" dirty="0" smtClean="0"/>
              <a:t>ANN</a:t>
            </a:r>
            <a:r>
              <a:rPr lang="zh-CN" altLang="en-US" dirty="0"/>
              <a:t>的分</a:t>
            </a:r>
            <a:r>
              <a:rPr lang="zh-CN" altLang="en-US" dirty="0" smtClean="0"/>
              <a:t>类</a:t>
            </a:r>
            <a:r>
              <a:rPr lang="zh-CN" altLang="en-US" dirty="0"/>
              <a:t>精准</a:t>
            </a:r>
            <a:r>
              <a:rPr lang="zh-CN" altLang="en-US" dirty="0" smtClean="0"/>
              <a:t>度的降低。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10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51146" y="570833"/>
            <a:ext cx="2868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</a:t>
            </a:r>
            <a:r>
              <a:rPr lang="zh-CN" altLang="en-US" sz="2400" dirty="0" smtClean="0"/>
              <a:t>验改进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394840" y="1721428"/>
            <a:ext cx="9440174" cy="167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zh-CN" altLang="en-US" dirty="0"/>
              <a:t>通过进</a:t>
            </a:r>
            <a:r>
              <a:rPr lang="zh-CN" altLang="en-US" dirty="0" smtClean="0"/>
              <a:t>行准确度分</a:t>
            </a:r>
            <a:r>
              <a:rPr lang="zh-CN" altLang="en-US" dirty="0"/>
              <a:t>析可以实现改善结果的另一种可能性。在这项工作中</a:t>
            </a:r>
            <a:r>
              <a:rPr lang="zh-CN" altLang="en-US" dirty="0" smtClean="0"/>
              <a:t>，</a:t>
            </a:r>
            <a:r>
              <a:rPr lang="zh-CN" altLang="en-US" dirty="0"/>
              <a:t>论</a:t>
            </a:r>
            <a:r>
              <a:rPr lang="zh-CN" altLang="en-US" dirty="0" smtClean="0"/>
              <a:t>文中没</a:t>
            </a:r>
            <a:r>
              <a:rPr lang="zh-CN" altLang="en-US" dirty="0"/>
              <a:t>有试验</a:t>
            </a:r>
            <a:r>
              <a:rPr lang="en-US" altLang="zh-CN" dirty="0"/>
              <a:t>DE</a:t>
            </a:r>
            <a:r>
              <a:rPr lang="zh-CN" altLang="en-US" dirty="0"/>
              <a:t>算法的策略和参数设</a:t>
            </a:r>
            <a:r>
              <a:rPr lang="zh-CN" altLang="en-US" dirty="0" smtClean="0"/>
              <a:t>置，这里可以进行改进。还</a:t>
            </a:r>
            <a:r>
              <a:rPr lang="zh-CN" altLang="en-US" dirty="0"/>
              <a:t>可以研究自适应参数控制方法以提高结果的性能，因为这些方法可以在搜索过程中调整探索</a:t>
            </a:r>
            <a:r>
              <a:rPr lang="zh-CN" altLang="en-US" dirty="0" smtClean="0"/>
              <a:t>和</a:t>
            </a:r>
            <a:r>
              <a:rPr lang="zh-CN" altLang="en-US" dirty="0"/>
              <a:t>开发</a:t>
            </a:r>
            <a:r>
              <a:rPr lang="zh-CN" altLang="en-US" dirty="0" smtClean="0"/>
              <a:t>之</a:t>
            </a:r>
            <a:r>
              <a:rPr lang="zh-CN" altLang="en-US" dirty="0"/>
              <a:t>间的平</a:t>
            </a:r>
            <a:r>
              <a:rPr lang="zh-CN" altLang="en-US" dirty="0" smtClean="0"/>
              <a:t>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18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41" y="2901433"/>
            <a:ext cx="21771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结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束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373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799</Words>
  <Application>Microsoft Office PowerPoint</Application>
  <PresentationFormat>宽屏</PresentationFormat>
  <Paragraphs>27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仿宋</vt:lpstr>
      <vt:lpstr>Arial</vt:lpstr>
      <vt:lpstr>Office 主题​​</vt:lpstr>
      <vt:lpstr>Limited Evaluation Cooperative Co-evolutionary Differential Evolution for Large-scale Neuroevolution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algorithm</dc:title>
  <dc:creator>2672099825@qq.com</dc:creator>
  <cp:lastModifiedBy>8615728044030</cp:lastModifiedBy>
  <cp:revision>43</cp:revision>
  <dcterms:created xsi:type="dcterms:W3CDTF">2019-03-13T01:12:57Z</dcterms:created>
  <dcterms:modified xsi:type="dcterms:W3CDTF">2019-04-13T07:50:53Z</dcterms:modified>
</cp:coreProperties>
</file>