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27"/>
    <p:restoredTop sz="94695"/>
  </p:normalViewPr>
  <p:slideViewPr>
    <p:cSldViewPr snapToGrid="0" snapToObjects="1">
      <p:cViewPr varScale="1">
        <p:scale>
          <a:sx n="107" d="100"/>
          <a:sy n="107" d="100"/>
        </p:scale>
        <p:origin x="19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8BD430-E2D2-594E-B6AF-4EE6CB881D48}"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76257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BD430-E2D2-594E-B6AF-4EE6CB881D48}"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37545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BD430-E2D2-594E-B6AF-4EE6CB881D48}"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6966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BD430-E2D2-594E-B6AF-4EE6CB881D48}"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43535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BD430-E2D2-594E-B6AF-4EE6CB881D48}"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46952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8BD430-E2D2-594E-B6AF-4EE6CB881D48}"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40343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8BD430-E2D2-594E-B6AF-4EE6CB881D48}" type="datetimeFigureOut">
              <a:rPr lang="en-US" smtClean="0"/>
              <a:t>4/3/19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73254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8BD430-E2D2-594E-B6AF-4EE6CB881D48}" type="datetimeFigureOut">
              <a:rPr lang="en-US" smtClean="0"/>
              <a:t>4/3/19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15603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BD430-E2D2-594E-B6AF-4EE6CB881D48}" type="datetimeFigureOut">
              <a:rPr lang="en-US" smtClean="0"/>
              <a:t>4/3/19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22885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BD430-E2D2-594E-B6AF-4EE6CB881D48}"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4519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BD430-E2D2-594E-B6AF-4EE6CB881D48}"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728872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BD430-E2D2-594E-B6AF-4EE6CB881D48}" type="datetimeFigureOut">
              <a:rPr lang="en-US" smtClean="0"/>
              <a:t>4/3/19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5AD6A-210C-D848-BA7A-925E206CAD3E}" type="slidenum">
              <a:rPr lang="en-US" smtClean="0"/>
              <a:t>‹#›</a:t>
            </a:fld>
            <a:endParaRPr lang="en-US"/>
          </a:p>
        </p:txBody>
      </p:sp>
    </p:spTree>
    <p:extLst>
      <p:ext uri="{BB962C8B-B14F-4D97-AF65-F5344CB8AC3E}">
        <p14:creationId xmlns:p14="http://schemas.microsoft.com/office/powerpoint/2010/main" val="180637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6089" y="2257777"/>
            <a:ext cx="6412089" cy="1754326"/>
          </a:xfrm>
          <a:prstGeom prst="rect">
            <a:avLst/>
          </a:prstGeom>
          <a:noFill/>
        </p:spPr>
        <p:txBody>
          <a:bodyPr wrap="square" rtlCol="0">
            <a:spAutoFit/>
          </a:bodyPr>
          <a:lstStyle/>
          <a:p>
            <a:r>
              <a:rPr lang="zh-CN" altLang="en-US" dirty="0"/>
              <a:t>多级彩色图像分割的差分进化与细胞差分进化</a:t>
            </a:r>
            <a:r>
              <a:rPr lang="zh-CN" altLang="en-US" dirty="0" smtClean="0"/>
              <a:t>研究</a:t>
            </a:r>
            <a:endParaRPr lang="en-US" altLang="zh-CN" dirty="0" smtClean="0"/>
          </a:p>
          <a:p>
            <a:endParaRPr lang="en-US" altLang="zh-CN" dirty="0"/>
          </a:p>
          <a:p>
            <a:r>
              <a:rPr lang="en-US" dirty="0" err="1"/>
              <a:t>Bouteldja</a:t>
            </a:r>
            <a:r>
              <a:rPr lang="en-US" dirty="0"/>
              <a:t>, Mohamed </a:t>
            </a:r>
            <a:r>
              <a:rPr lang="en-US" dirty="0" err="1"/>
              <a:t>Abdou</a:t>
            </a:r>
            <a:r>
              <a:rPr lang="en-US" dirty="0"/>
              <a:t>, and Mohamed </a:t>
            </a:r>
            <a:r>
              <a:rPr lang="en-US" dirty="0" err="1"/>
              <a:t>Batouche</a:t>
            </a:r>
            <a:r>
              <a:rPr lang="en-US" dirty="0"/>
              <a:t>. "A study on differential evolution and cellular differential evolution for multilevel color image segmentation." </a:t>
            </a:r>
            <a:r>
              <a:rPr lang="en-US" i="1" dirty="0"/>
              <a:t>2017 Intelligent Systems and Computer Vision (ISCV)</a:t>
            </a:r>
            <a:r>
              <a:rPr lang="en-US" dirty="0"/>
              <a:t>. IEEE, 2017.</a:t>
            </a:r>
            <a:endParaRPr lang="en-US" altLang="zh-CN" dirty="0" smtClean="0"/>
          </a:p>
        </p:txBody>
      </p:sp>
    </p:spTree>
    <p:extLst>
      <p:ext uri="{BB962C8B-B14F-4D97-AF65-F5344CB8AC3E}">
        <p14:creationId xmlns:p14="http://schemas.microsoft.com/office/powerpoint/2010/main" val="2090078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7508" y="844061"/>
            <a:ext cx="10023230" cy="880947"/>
          </a:xfrm>
          <a:prstGeom prst="rect">
            <a:avLst/>
          </a:prstGeom>
          <a:noFill/>
        </p:spPr>
        <p:txBody>
          <a:bodyPr wrap="square" rtlCol="0">
            <a:spAutoFit/>
          </a:bodyPr>
          <a:lstStyle/>
          <a:p>
            <a:pPr>
              <a:lnSpc>
                <a:spcPct val="150000"/>
              </a:lnSpc>
            </a:pPr>
            <a:r>
              <a:rPr lang="zh-CN" altLang="en-US" dirty="0"/>
              <a:t>接下来，应用后代矢量</a:t>
            </a:r>
            <a:r>
              <a:rPr lang="en-US" altLang="zh-CN" dirty="0"/>
              <a:t>U</a:t>
            </a:r>
            <a:r>
              <a:rPr lang="zh-CN" altLang="en-US" dirty="0"/>
              <a:t>与其父矢量</a:t>
            </a:r>
            <a:r>
              <a:rPr lang="en-US" altLang="zh-CN" dirty="0"/>
              <a:t>P</a:t>
            </a:r>
            <a:r>
              <a:rPr lang="zh-CN" altLang="en-US" dirty="0"/>
              <a:t>之间的贪婪选择，并且选择具有最佳适应值（类间方差）的矢量用于下一代。</a:t>
            </a:r>
            <a:endParaRPr lang="en-US" dirty="0"/>
          </a:p>
        </p:txBody>
      </p:sp>
    </p:spTree>
    <p:extLst>
      <p:ext uri="{BB962C8B-B14F-4D97-AF65-F5344CB8AC3E}">
        <p14:creationId xmlns:p14="http://schemas.microsoft.com/office/powerpoint/2010/main" val="132034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0021" y="783771"/>
            <a:ext cx="10652166" cy="3554819"/>
          </a:xfrm>
          <a:prstGeom prst="rect">
            <a:avLst/>
          </a:prstGeom>
          <a:noFill/>
        </p:spPr>
        <p:txBody>
          <a:bodyPr wrap="square" rtlCol="0">
            <a:spAutoFit/>
          </a:bodyPr>
          <a:lstStyle/>
          <a:p>
            <a:r>
              <a:rPr lang="zh-CN" altLang="en-US" dirty="0" smtClean="0"/>
              <a:t>五、细胞差分进化</a:t>
            </a:r>
            <a:endParaRPr lang="en-US" altLang="zh-CN" dirty="0" smtClean="0"/>
          </a:p>
          <a:p>
            <a:endParaRPr lang="en-US" altLang="zh-CN" dirty="0" smtClean="0"/>
          </a:p>
          <a:p>
            <a:pPr>
              <a:lnSpc>
                <a:spcPct val="150000"/>
              </a:lnSpc>
            </a:pPr>
            <a:r>
              <a:rPr lang="zh-CN" altLang="en-US" dirty="0" smtClean="0"/>
              <a:t>这篇论文提</a:t>
            </a:r>
            <a:r>
              <a:rPr lang="zh-CN" altLang="en-US" dirty="0"/>
              <a:t>出了一种标准的细胞</a:t>
            </a:r>
            <a:r>
              <a:rPr lang="zh-CN" altLang="en-US" dirty="0" smtClean="0"/>
              <a:t>差分进化</a:t>
            </a:r>
            <a:r>
              <a:rPr lang="zh-CN" altLang="en-US" dirty="0"/>
              <a:t>模型（</a:t>
            </a:r>
            <a:r>
              <a:rPr lang="en-US" altLang="zh-CN" dirty="0"/>
              <a:t>Cellular DE</a:t>
            </a:r>
            <a:r>
              <a:rPr lang="zh-CN" altLang="en-US" dirty="0"/>
              <a:t>）</a:t>
            </a:r>
            <a:r>
              <a:rPr lang="zh-CN" altLang="en-US" dirty="0" smtClean="0"/>
              <a:t>，是一</a:t>
            </a:r>
            <a:r>
              <a:rPr lang="zh-CN" altLang="en-US" dirty="0"/>
              <a:t>种重要的细胞</a:t>
            </a:r>
            <a:r>
              <a:rPr lang="en-US" altLang="zh-CN" dirty="0"/>
              <a:t>EA</a:t>
            </a:r>
            <a:r>
              <a:rPr lang="zh-CN" altLang="en-US" dirty="0"/>
              <a:t>。很少有研究人员研究过这种</a:t>
            </a:r>
            <a:r>
              <a:rPr lang="en-US" altLang="zh-CN" dirty="0"/>
              <a:t>CDE</a:t>
            </a:r>
            <a:r>
              <a:rPr lang="zh-CN" altLang="en-US" dirty="0"/>
              <a:t>模型或其</a:t>
            </a:r>
            <a:r>
              <a:rPr lang="zh-CN" altLang="en-US" dirty="0" smtClean="0"/>
              <a:t>变种。</a:t>
            </a:r>
            <a:r>
              <a:rPr lang="zh-CN" altLang="en-US" dirty="0"/>
              <a:t>在该模型中，群体中的个体在空间上构造在二维正方形网格中，其中每个单元格恰好包含一个个体，并且它们仅被允许与它们的邻居交互。个体的邻域由周围的细胞定义，这些细胞通常由罗盘上的方向描述。主要考虑两种常见和流行的邻域结构，冯诺伊曼和摩尔邻域。冯</a:t>
            </a:r>
            <a:r>
              <a:rPr lang="en-US" altLang="zh-CN" dirty="0"/>
              <a:t>·</a:t>
            </a:r>
            <a:r>
              <a:rPr lang="zh-CN" altLang="en-US" dirty="0"/>
              <a:t>诺伊曼邻域由仅位于轴向的所有单元的集合定义。另一方面，摩尔邻域由位于轴向和对角线方向上的所有单元的集合定义</a:t>
            </a:r>
            <a:r>
              <a:rPr lang="zh-CN" altLang="en-US" dirty="0" smtClean="0"/>
              <a:t>。下图说明</a:t>
            </a:r>
            <a:r>
              <a:rPr lang="zh-CN" altLang="en-US" dirty="0"/>
              <a:t>了两种邻域的简单</a:t>
            </a:r>
            <a:r>
              <a:rPr lang="zh-CN" altLang="en-US" dirty="0" smtClean="0"/>
              <a:t>模型</a:t>
            </a:r>
            <a:r>
              <a:rPr lang="zh-CN" altLang="en-US" dirty="0"/>
              <a:t>，</a:t>
            </a:r>
            <a:r>
              <a:rPr lang="zh-CN" altLang="en-US" dirty="0" smtClean="0"/>
              <a:t>这样</a:t>
            </a:r>
            <a:r>
              <a:rPr lang="zh-CN" altLang="en-US" dirty="0"/>
              <a:t>两种结构都存在扩展模型。在这个搜索工作中，我们采用了摩尔邻域的简单模型</a:t>
            </a:r>
            <a:r>
              <a:rPr lang="zh-CN" altLang="en-US" dirty="0" smtClean="0"/>
              <a:t>。</a:t>
            </a:r>
            <a:endParaRPr lang="en-US" altLang="zh-C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726" y="3830562"/>
            <a:ext cx="5465701" cy="2815331"/>
          </a:xfrm>
          <a:prstGeom prst="rect">
            <a:avLst/>
          </a:prstGeom>
        </p:spPr>
      </p:pic>
    </p:spTree>
    <p:extLst>
      <p:ext uri="{BB962C8B-B14F-4D97-AF65-F5344CB8AC3E}">
        <p14:creationId xmlns:p14="http://schemas.microsoft.com/office/powerpoint/2010/main" val="407379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401289"/>
            <a:ext cx="3550722" cy="3416320"/>
          </a:xfrm>
          <a:prstGeom prst="rect">
            <a:avLst/>
          </a:prstGeom>
        </p:spPr>
        <p:txBody>
          <a:bodyPr wrap="square">
            <a:spAutoFit/>
          </a:bodyPr>
          <a:lstStyle/>
          <a:p>
            <a:pPr>
              <a:lnSpc>
                <a:spcPct val="150000"/>
              </a:lnSpc>
            </a:pPr>
            <a:r>
              <a:rPr lang="zh-CN" altLang="en-US" dirty="0"/>
              <a:t>用于多级阈值处理的所提出的</a:t>
            </a:r>
            <a:r>
              <a:rPr lang="en-US" altLang="zh-CN" dirty="0"/>
              <a:t>Cellular DE</a:t>
            </a:r>
            <a:r>
              <a:rPr lang="zh-CN" altLang="en-US" dirty="0"/>
              <a:t>的伪代码</a:t>
            </a:r>
            <a:r>
              <a:rPr lang="zh-CN" altLang="en-US" dirty="0" smtClean="0"/>
              <a:t>在下表中</a:t>
            </a:r>
            <a:r>
              <a:rPr lang="zh-CN" altLang="en-US" dirty="0"/>
              <a:t>列出。与上面描述的标准</a:t>
            </a:r>
            <a:r>
              <a:rPr lang="en-US" altLang="zh-CN" dirty="0" smtClean="0"/>
              <a:t>DE</a:t>
            </a:r>
            <a:r>
              <a:rPr lang="zh-CN" altLang="en-US" dirty="0" smtClean="0"/>
              <a:t>相反</a:t>
            </a:r>
            <a:r>
              <a:rPr lang="zh-CN" altLang="en-US" dirty="0"/>
              <a:t>，这里对于群体中的每个个体，从其邻域中随机选择三个辅助父母，使得它们是不同的，而不是来自整个群体。突变，交叉和生存选择操作保持与标准</a:t>
            </a:r>
            <a:r>
              <a:rPr lang="en-US" altLang="zh-CN" dirty="0"/>
              <a:t>DE</a:t>
            </a:r>
            <a:r>
              <a:rPr lang="zh-CN" altLang="en-US" dirty="0"/>
              <a:t>中使用的相同。</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122" y="772062"/>
            <a:ext cx="7094187" cy="5225142"/>
          </a:xfrm>
          <a:prstGeom prst="rect">
            <a:avLst/>
          </a:prstGeom>
        </p:spPr>
      </p:pic>
    </p:spTree>
    <p:extLst>
      <p:ext uri="{BB962C8B-B14F-4D97-AF65-F5344CB8AC3E}">
        <p14:creationId xmlns:p14="http://schemas.microsoft.com/office/powerpoint/2010/main" val="196209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6978" y="959555"/>
            <a:ext cx="10329333" cy="4247317"/>
          </a:xfrm>
          <a:prstGeom prst="rect">
            <a:avLst/>
          </a:prstGeom>
          <a:noFill/>
        </p:spPr>
        <p:txBody>
          <a:bodyPr wrap="square" rtlCol="0">
            <a:spAutoFit/>
          </a:bodyPr>
          <a:lstStyle/>
          <a:p>
            <a:r>
              <a:rPr lang="zh-CN" altLang="en-US" dirty="0" smtClean="0"/>
              <a:t>一、论文介绍</a:t>
            </a:r>
            <a:endParaRPr lang="en-US" altLang="zh-CN" dirty="0" smtClean="0"/>
          </a:p>
          <a:p>
            <a:endParaRPr lang="en-US" altLang="zh-CN" dirty="0" smtClean="0"/>
          </a:p>
          <a:p>
            <a:pPr>
              <a:lnSpc>
                <a:spcPct val="150000"/>
              </a:lnSpc>
            </a:pPr>
            <a:r>
              <a:rPr lang="zh-CN" altLang="en-US" dirty="0" smtClean="0">
                <a:latin typeface="+mn-ea"/>
              </a:rPr>
              <a:t>图像</a:t>
            </a:r>
            <a:r>
              <a:rPr lang="zh-CN" altLang="en-US" dirty="0">
                <a:latin typeface="+mn-ea"/>
              </a:rPr>
              <a:t>分割是将图像分割成多个区域的过程，并且广泛用于分离和搜索给定图像内的特定对象。多级阈值处理是用于分割图像的最重要技术之一。然而，选择最佳阈值仍然是一个具有挑战性的问题。由于进化算法在十年中被应用于文献中以提高多级阈值方法的准确性和计算效率，因此在许多情况下，这种随机算法可能过早地收敛到局部最优并且缺乏准确性和稳定性。结构化进化算法的提出就是来克服这些限制。因此，这篇论文的研究工作的主要目的是提出一种基于细胞差分进化的多级阈值分割方法，用于彩色图像分割。本文中提出了一项比较性能研究，以评估标准</a:t>
            </a:r>
            <a:r>
              <a:rPr lang="en-US" dirty="0">
                <a:latin typeface="+mn-ea"/>
              </a:rPr>
              <a:t>DE</a:t>
            </a:r>
            <a:r>
              <a:rPr lang="zh-CN" altLang="en-US" dirty="0">
                <a:latin typeface="+mn-ea"/>
              </a:rPr>
              <a:t>和</a:t>
            </a:r>
            <a:r>
              <a:rPr lang="en-US" dirty="0">
                <a:latin typeface="+mn-ea"/>
              </a:rPr>
              <a:t>Cellular DE</a:t>
            </a:r>
            <a:r>
              <a:rPr lang="zh-CN" altLang="en-US" dirty="0">
                <a:latin typeface="+mn-ea"/>
              </a:rPr>
              <a:t>的效率和准确性，还展示了这项比较研究的结果，该研究表明</a:t>
            </a:r>
            <a:r>
              <a:rPr lang="en-US" dirty="0">
                <a:latin typeface="+mn-ea"/>
              </a:rPr>
              <a:t>DE</a:t>
            </a:r>
            <a:r>
              <a:rPr lang="zh-CN" altLang="en-US" dirty="0">
                <a:latin typeface="+mn-ea"/>
              </a:rPr>
              <a:t>中的群体结构在准确性，稳健性和速度收敛方面提高了其性能，还通过使用众所周知的基准图像将其与其他三种算法进行比较来评估所提出的算法</a:t>
            </a:r>
            <a:r>
              <a:rPr lang="zh-CN" altLang="en-US" dirty="0" smtClean="0">
                <a:latin typeface="+mn-ea"/>
              </a:rPr>
              <a:t>。</a:t>
            </a:r>
            <a:r>
              <a:rPr lang="en-US" dirty="0"/>
              <a:t> </a:t>
            </a:r>
          </a:p>
          <a:p>
            <a:endParaRPr lang="en-US" dirty="0"/>
          </a:p>
        </p:txBody>
      </p:sp>
    </p:spTree>
    <p:extLst>
      <p:ext uri="{BB962C8B-B14F-4D97-AF65-F5344CB8AC3E}">
        <p14:creationId xmlns:p14="http://schemas.microsoft.com/office/powerpoint/2010/main" val="210292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5022" y="948267"/>
            <a:ext cx="10024534" cy="5174430"/>
          </a:xfrm>
          <a:prstGeom prst="rect">
            <a:avLst/>
          </a:prstGeom>
          <a:noFill/>
        </p:spPr>
        <p:txBody>
          <a:bodyPr wrap="square" rtlCol="0">
            <a:spAutoFit/>
          </a:bodyPr>
          <a:lstStyle/>
          <a:p>
            <a:r>
              <a:rPr lang="zh-CN" altLang="en-US" dirty="0" smtClean="0"/>
              <a:t>二、进化算法在图像分割中的应用</a:t>
            </a:r>
            <a:endParaRPr lang="en-US" altLang="zh-CN" dirty="0" smtClean="0"/>
          </a:p>
          <a:p>
            <a:endParaRPr lang="en-US" dirty="0"/>
          </a:p>
          <a:p>
            <a:pPr>
              <a:lnSpc>
                <a:spcPct val="150000"/>
              </a:lnSpc>
            </a:pPr>
            <a:r>
              <a:rPr lang="zh-CN" altLang="en-US" dirty="0"/>
              <a:t>图像分割包括将图像分成多个部分。这些部分描述了一些更有意义且更易于分析的结构。分割广泛用于各种领域，例如计算机视觉，对象识别，图像压缩等。存在各种方法来执行图像分割：其中最常用的是阈值处理。阈值处理方法使用从图像定义的一些特征来选择一组阈值。为了确定阈值，很多方法将阈值处理作为优化问题，通过最大化或最小化某些目标函数，例如类间方差，熵和交叉熵。根据阈值的数量，有双层阈值和多级阈值。大多数双层阈值处理方法可以很容易地扩展到多级阈值处理。然而，当阈值数量增加时，这些方法非常耗时。这些经典方法的另一种解决方案是进化算法，它们受到许多研究人员的极大关注，以解决多级阈值问题。在这类算法中，我们发现了遗传算法（</a:t>
            </a:r>
            <a:r>
              <a:rPr lang="en-US" dirty="0"/>
              <a:t>GA</a:t>
            </a:r>
            <a:r>
              <a:rPr lang="zh-CN" altLang="en-US" dirty="0"/>
              <a:t>），遗传编程（</a:t>
            </a:r>
            <a:r>
              <a:rPr lang="en-US" dirty="0"/>
              <a:t>GP</a:t>
            </a:r>
            <a:r>
              <a:rPr lang="zh-CN" altLang="en-US" dirty="0"/>
              <a:t>），进化规划（</a:t>
            </a:r>
            <a:r>
              <a:rPr lang="en-US" dirty="0"/>
              <a:t>EP</a:t>
            </a:r>
            <a:r>
              <a:rPr lang="zh-CN" altLang="en-US" dirty="0"/>
              <a:t>），进化策略（</a:t>
            </a:r>
            <a:r>
              <a:rPr lang="en-US" dirty="0"/>
              <a:t>ES</a:t>
            </a:r>
            <a:r>
              <a:rPr lang="zh-CN" altLang="en-US" dirty="0"/>
              <a:t>）和</a:t>
            </a:r>
            <a:r>
              <a:rPr lang="zh-CN" altLang="en-US" dirty="0" smtClean="0"/>
              <a:t>差分进化</a:t>
            </a:r>
            <a:r>
              <a:rPr lang="zh-CN" altLang="en-US" dirty="0"/>
              <a:t>（</a:t>
            </a:r>
            <a:r>
              <a:rPr lang="en-US" dirty="0"/>
              <a:t>DE</a:t>
            </a:r>
            <a:r>
              <a:rPr lang="zh-CN" altLang="en-US" dirty="0"/>
              <a:t>）。为了在</a:t>
            </a:r>
            <a:r>
              <a:rPr lang="zh-CN" altLang="en-US" dirty="0" smtClean="0"/>
              <a:t>优化该过程，文中对</a:t>
            </a:r>
            <a:r>
              <a:rPr lang="zh-CN" altLang="en-US" dirty="0"/>
              <a:t>进化算法引入</a:t>
            </a:r>
            <a:r>
              <a:rPr lang="zh-CN" altLang="en-US" dirty="0" smtClean="0"/>
              <a:t>了一些改进</a:t>
            </a:r>
            <a:r>
              <a:rPr lang="zh-CN" altLang="en-US" dirty="0"/>
              <a:t>，</a:t>
            </a:r>
            <a:r>
              <a:rPr lang="zh-CN" altLang="en-US" dirty="0" smtClean="0"/>
              <a:t>其中包括使用了结构化</a:t>
            </a:r>
            <a:r>
              <a:rPr lang="zh-CN" altLang="en-US" dirty="0"/>
              <a:t>的进化算法</a:t>
            </a:r>
            <a:r>
              <a:rPr lang="zh-CN" altLang="en-US" dirty="0" smtClean="0"/>
              <a:t>，群体</a:t>
            </a:r>
            <a:r>
              <a:rPr lang="zh-CN" altLang="en-US" dirty="0"/>
              <a:t>以某种方式</a:t>
            </a:r>
            <a:r>
              <a:rPr lang="zh-CN" altLang="en-US" dirty="0" smtClean="0"/>
              <a:t>分散，在</a:t>
            </a:r>
            <a:r>
              <a:rPr lang="zh-CN" altLang="en-US" dirty="0"/>
              <a:t>许多情况下，这些分散算法提供了更好的搜索空间采样，相对于标准版本中的等效算法，导致数值行为得到改善。</a:t>
            </a:r>
            <a:endParaRPr lang="en-US" dirty="0"/>
          </a:p>
        </p:txBody>
      </p:sp>
    </p:spTree>
    <p:extLst>
      <p:ext uri="{BB962C8B-B14F-4D97-AF65-F5344CB8AC3E}">
        <p14:creationId xmlns:p14="http://schemas.microsoft.com/office/powerpoint/2010/main" val="84119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865" y="914400"/>
            <a:ext cx="10035823" cy="3000821"/>
          </a:xfrm>
          <a:prstGeom prst="rect">
            <a:avLst/>
          </a:prstGeom>
        </p:spPr>
        <p:txBody>
          <a:bodyPr wrap="square">
            <a:spAutoFit/>
          </a:bodyPr>
          <a:lstStyle/>
          <a:p>
            <a:pPr>
              <a:lnSpc>
                <a:spcPct val="150000"/>
              </a:lnSpc>
            </a:pPr>
            <a:r>
              <a:rPr lang="zh-CN" altLang="en-US" dirty="0"/>
              <a:t>在这项工作中</a:t>
            </a:r>
            <a:r>
              <a:rPr lang="zh-CN" altLang="en-US" dirty="0" smtClean="0"/>
              <a:t>，这篇论文提</a:t>
            </a:r>
            <a:r>
              <a:rPr lang="zh-CN" altLang="en-US" dirty="0"/>
              <a:t>出了一种基于 </a:t>
            </a:r>
            <a:r>
              <a:rPr lang="en-US" dirty="0"/>
              <a:t>Cellular DE</a:t>
            </a:r>
            <a:r>
              <a:rPr lang="zh-CN" altLang="en-US" dirty="0"/>
              <a:t>的多级阈值处理方法，用于分割彩色图像。这种</a:t>
            </a:r>
            <a:r>
              <a:rPr lang="en-US" dirty="0"/>
              <a:t>DE</a:t>
            </a:r>
            <a:r>
              <a:rPr lang="zh-CN" altLang="en-US" dirty="0"/>
              <a:t>使用邻域的概念，即个体可能只在繁殖循环中与其附近的邻居交互。</a:t>
            </a:r>
            <a:r>
              <a:rPr lang="en-US" dirty="0"/>
              <a:t> Cellular </a:t>
            </a:r>
            <a:r>
              <a:rPr lang="en-US" dirty="0" smtClean="0"/>
              <a:t>DE</a:t>
            </a:r>
            <a:r>
              <a:rPr lang="zh-CN" altLang="en-US" dirty="0"/>
              <a:t>的重叠小邻域有助于探索搜索空间，因为解决方案通过群体的诱导缓慢扩散提供了一种探索，而探索通过遗传操作在每个邻域内发生。</a:t>
            </a:r>
            <a:endParaRPr lang="en-US" dirty="0"/>
          </a:p>
          <a:p>
            <a:pPr>
              <a:lnSpc>
                <a:spcPct val="150000"/>
              </a:lnSpc>
            </a:pPr>
            <a:r>
              <a:rPr lang="en-US" dirty="0"/>
              <a:t>	</a:t>
            </a:r>
          </a:p>
          <a:p>
            <a:pPr>
              <a:lnSpc>
                <a:spcPct val="150000"/>
              </a:lnSpc>
            </a:pPr>
            <a:r>
              <a:rPr lang="zh-CN" altLang="en-US" dirty="0"/>
              <a:t>基于作为目标函数的类间方差，将所提出的</a:t>
            </a:r>
            <a:r>
              <a:rPr lang="en-US" dirty="0"/>
              <a:t>Cellular DE</a:t>
            </a:r>
            <a:r>
              <a:rPr lang="zh-CN" altLang="en-US" dirty="0"/>
              <a:t>的性能与</a:t>
            </a:r>
            <a:r>
              <a:rPr lang="en-US" dirty="0"/>
              <a:t>DE</a:t>
            </a:r>
            <a:r>
              <a:rPr lang="zh-CN" altLang="en-US" dirty="0"/>
              <a:t>的标准版本进行比较</a:t>
            </a:r>
            <a:r>
              <a:rPr lang="zh-CN" altLang="en-US" dirty="0" smtClean="0"/>
              <a:t>。实验结果表明，</a:t>
            </a:r>
            <a:r>
              <a:rPr lang="en-US" altLang="zh-CN" dirty="0" smtClean="0"/>
              <a:t>Cellular</a:t>
            </a:r>
            <a:r>
              <a:rPr lang="zh-CN" altLang="en-US" dirty="0" smtClean="0"/>
              <a:t> </a:t>
            </a:r>
            <a:r>
              <a:rPr lang="en-US" altLang="zh-CN" dirty="0" smtClean="0"/>
              <a:t>DE</a:t>
            </a:r>
            <a:r>
              <a:rPr lang="zh-CN" altLang="en-US" dirty="0" smtClean="0"/>
              <a:t> 具有优于标准 </a:t>
            </a:r>
            <a:r>
              <a:rPr lang="en-US" altLang="zh-CN" dirty="0" smtClean="0"/>
              <a:t>DE</a:t>
            </a:r>
            <a:r>
              <a:rPr lang="zh-CN" altLang="en-US" dirty="0" smtClean="0"/>
              <a:t> 的优点。</a:t>
            </a:r>
            <a:endParaRPr lang="en-US" dirty="0"/>
          </a:p>
        </p:txBody>
      </p:sp>
    </p:spTree>
    <p:extLst>
      <p:ext uri="{BB962C8B-B14F-4D97-AF65-F5344CB8AC3E}">
        <p14:creationId xmlns:p14="http://schemas.microsoft.com/office/powerpoint/2010/main" val="156422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4711" y="869244"/>
            <a:ext cx="10250311" cy="3970318"/>
          </a:xfrm>
          <a:prstGeom prst="rect">
            <a:avLst/>
          </a:prstGeom>
          <a:noFill/>
        </p:spPr>
        <p:txBody>
          <a:bodyPr wrap="square" rtlCol="0">
            <a:spAutoFit/>
          </a:bodyPr>
          <a:lstStyle/>
          <a:p>
            <a:r>
              <a:rPr lang="zh-CN" altLang="en-US" dirty="0"/>
              <a:t>三、 基于类别方差的多层</a:t>
            </a:r>
            <a:r>
              <a:rPr lang="zh-CN" altLang="en-US" dirty="0" smtClean="0"/>
              <a:t>阈值</a:t>
            </a:r>
            <a:endParaRPr lang="en-US" altLang="zh-CN" dirty="0" smtClean="0"/>
          </a:p>
          <a:p>
            <a:endParaRPr lang="en-US" dirty="0"/>
          </a:p>
          <a:p>
            <a:pPr>
              <a:lnSpc>
                <a:spcPct val="150000"/>
              </a:lnSpc>
            </a:pPr>
            <a:r>
              <a:rPr lang="zh-CN" altLang="en-US" dirty="0">
                <a:latin typeface="+mn-ea"/>
              </a:rPr>
              <a:t>在多级阈值处理问题中，其目的是根据诸如类间</a:t>
            </a:r>
            <a:r>
              <a:rPr lang="zh-CN" altLang="en-US" dirty="0" smtClean="0">
                <a:latin typeface="+mn-ea"/>
              </a:rPr>
              <a:t>方差和熵之类</a:t>
            </a:r>
            <a:r>
              <a:rPr lang="zh-CN" altLang="en-US" dirty="0">
                <a:latin typeface="+mn-ea"/>
              </a:rPr>
              <a:t>的一些区分标准以最佳方式分离图像的灰度级区域。 在类间方差的情况下，目标是选择最大化这种目标函数的阈值。在本文中，考虑了彩色（</a:t>
            </a:r>
            <a:r>
              <a:rPr lang="en-US" altLang="zh-CN" dirty="0">
                <a:latin typeface="+mn-ea"/>
              </a:rPr>
              <a:t>RGB</a:t>
            </a:r>
            <a:r>
              <a:rPr lang="zh-CN" altLang="en-US" dirty="0">
                <a:latin typeface="+mn-ea"/>
              </a:rPr>
              <a:t>）图像的多级阈值问题。 在</a:t>
            </a:r>
            <a:r>
              <a:rPr lang="en-US" altLang="zh-CN" dirty="0">
                <a:latin typeface="+mn-ea"/>
              </a:rPr>
              <a:t>RGB</a:t>
            </a:r>
            <a:r>
              <a:rPr lang="zh-CN" altLang="en-US" dirty="0">
                <a:latin typeface="+mn-ea"/>
              </a:rPr>
              <a:t>图像中，通过组合三个分量（红色，绿色和蓝色）来计算每个像素的值。 每个组件分别被视为灰度图像。 因此，可以为每个组件写入多个阈值的目标函数，如下所示</a:t>
            </a:r>
            <a:r>
              <a:rPr lang="zh-CN" altLang="en-US" dirty="0" smtClean="0">
                <a:latin typeface="+mn-ea"/>
              </a:rPr>
              <a:t>：</a:t>
            </a:r>
            <a:endParaRPr lang="en-US" altLang="zh-CN" dirty="0" smtClean="0">
              <a:latin typeface="+mn-ea"/>
            </a:endParaRPr>
          </a:p>
          <a:p>
            <a:pPr>
              <a:lnSpc>
                <a:spcPct val="150000"/>
              </a:lnSpc>
            </a:pPr>
            <a:endParaRPr lang="en-US" dirty="0">
              <a:latin typeface="+mn-ea"/>
            </a:endParaRPr>
          </a:p>
          <a:p>
            <a:pPr>
              <a:lnSpc>
                <a:spcPct val="150000"/>
              </a:lnSpc>
            </a:pPr>
            <a:r>
              <a:rPr lang="zh-CN" altLang="en-US" dirty="0" smtClean="0">
                <a:latin typeface="+mn-ea"/>
              </a:rPr>
              <a:t>其中</a:t>
            </a:r>
            <a:r>
              <a:rPr lang="en-US" altLang="zh-CN" dirty="0" smtClean="0">
                <a:latin typeface="+mn-ea"/>
              </a:rPr>
              <a:t> L-1 </a:t>
            </a:r>
            <a:r>
              <a:rPr lang="zh-CN" altLang="en-US" dirty="0" smtClean="0">
                <a:latin typeface="+mn-ea"/>
              </a:rPr>
              <a:t>是</a:t>
            </a:r>
            <a:r>
              <a:rPr lang="zh-CN" altLang="en-US" dirty="0">
                <a:latin typeface="+mn-ea"/>
              </a:rPr>
              <a:t>最大灰度级强度</a:t>
            </a:r>
            <a:r>
              <a:rPr lang="zh-CN" altLang="en-US" dirty="0" smtClean="0">
                <a:latin typeface="+mn-ea"/>
              </a:rPr>
              <a:t>，</a:t>
            </a:r>
            <a:r>
              <a:rPr lang="en-US" altLang="zh-CN" dirty="0" smtClean="0">
                <a:latin typeface="+mn-ea"/>
              </a:rPr>
              <a:t>                    </a:t>
            </a:r>
            <a:r>
              <a:rPr lang="zh-CN" altLang="en-US" dirty="0" smtClean="0">
                <a:latin typeface="+mn-ea"/>
              </a:rPr>
              <a:t>是</a:t>
            </a:r>
            <a:r>
              <a:rPr lang="zh-CN" altLang="en-US" dirty="0">
                <a:latin typeface="+mn-ea"/>
              </a:rPr>
              <a:t>给定阈值</a:t>
            </a:r>
            <a:r>
              <a:rPr lang="zh-CN" altLang="en-US" dirty="0" smtClean="0">
                <a:latin typeface="+mn-ea"/>
              </a:rPr>
              <a:t>向量</a:t>
            </a:r>
            <a:r>
              <a:rPr lang="en-US" altLang="zh-CN" dirty="0" smtClean="0">
                <a:latin typeface="+mn-ea"/>
              </a:rPr>
              <a:t>                  </a:t>
            </a:r>
            <a:r>
              <a:rPr lang="zh-CN" altLang="en-US" dirty="0" smtClean="0">
                <a:latin typeface="+mn-ea"/>
              </a:rPr>
              <a:t>的</a:t>
            </a:r>
            <a:r>
              <a:rPr lang="zh-CN" altLang="en-US" dirty="0">
                <a:latin typeface="+mn-ea"/>
              </a:rPr>
              <a:t>类间方差</a:t>
            </a:r>
            <a:r>
              <a:rPr lang="zh-CN" altLang="en-US" dirty="0" smtClean="0">
                <a:latin typeface="+mn-ea"/>
              </a:rPr>
              <a:t>，</a:t>
            </a:r>
            <a:r>
              <a:rPr lang="en-US" altLang="zh-CN" dirty="0" smtClean="0">
                <a:latin typeface="+mn-ea"/>
              </a:rPr>
              <a:t>                </a:t>
            </a:r>
            <a:r>
              <a:rPr lang="zh-CN" altLang="en-US" dirty="0" smtClean="0">
                <a:latin typeface="+mn-ea"/>
              </a:rPr>
              <a:t>是</a:t>
            </a:r>
            <a:r>
              <a:rPr lang="zh-CN" altLang="en-US" dirty="0">
                <a:latin typeface="+mn-ea"/>
              </a:rPr>
              <a:t>使方差最大的最佳阈值向量。</a:t>
            </a:r>
            <a:endParaRPr lang="en-US" dirty="0">
              <a:latin typeface="+mn-ea"/>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266" y="3412444"/>
            <a:ext cx="4013200" cy="4699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2644" y="4030753"/>
            <a:ext cx="1371600" cy="330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3415" y="4030753"/>
            <a:ext cx="1117600" cy="304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3222" y="4029744"/>
            <a:ext cx="1079500" cy="304800"/>
          </a:xfrm>
          <a:prstGeom prst="rect">
            <a:avLst/>
          </a:prstGeom>
        </p:spPr>
      </p:pic>
    </p:spTree>
    <p:extLst>
      <p:ext uri="{BB962C8B-B14F-4D97-AF65-F5344CB8AC3E}">
        <p14:creationId xmlns:p14="http://schemas.microsoft.com/office/powerpoint/2010/main" val="184987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890954"/>
            <a:ext cx="10351477" cy="5909310"/>
          </a:xfrm>
          <a:prstGeom prst="rect">
            <a:avLst/>
          </a:prstGeom>
          <a:noFill/>
        </p:spPr>
        <p:txBody>
          <a:bodyPr wrap="square" rtlCol="0">
            <a:spAutoFit/>
          </a:bodyPr>
          <a:lstStyle/>
          <a:p>
            <a:r>
              <a:rPr lang="zh-CN" altLang="en-US" dirty="0" smtClean="0"/>
              <a:t>类间方差是通过以下公式计算的：</a:t>
            </a:r>
            <a:endParaRPr lang="en-US" altLang="zh-CN" dirty="0" smtClean="0"/>
          </a:p>
          <a:p>
            <a:endParaRPr lang="en-US" altLang="zh-CN" dirty="0"/>
          </a:p>
          <a:p>
            <a:endParaRPr lang="en-US" altLang="zh-CN" dirty="0" smtClean="0"/>
          </a:p>
          <a:p>
            <a:r>
              <a:rPr lang="zh-CN" altLang="en-US" dirty="0" smtClean="0"/>
              <a:t>其中 </a:t>
            </a:r>
            <a:r>
              <a:rPr lang="en-US" altLang="zh-CN" dirty="0" err="1" smtClean="0"/>
              <a:t>i</a:t>
            </a:r>
            <a:r>
              <a:rPr lang="zh-CN" altLang="en-US" dirty="0" smtClean="0"/>
              <a:t> 代表类</a:t>
            </a:r>
            <a:r>
              <a:rPr lang="zh-CN" altLang="en-US" dirty="0"/>
              <a:t>编号， </a:t>
            </a:r>
            <a:r>
              <a:rPr lang="zh-CN" altLang="en-US" dirty="0" smtClean="0"/>
              <a:t>                    分别</a:t>
            </a:r>
            <a:r>
              <a:rPr lang="zh-CN" altLang="en-US" dirty="0"/>
              <a:t>是类的概率，类的平均灰度级和图像的总平均灰度级。 </a:t>
            </a:r>
            <a:endParaRPr lang="en-US" altLang="zh-CN" dirty="0" smtClean="0"/>
          </a:p>
          <a:p>
            <a:endParaRPr lang="en-US" altLang="zh-CN" dirty="0"/>
          </a:p>
          <a:p>
            <a:r>
              <a:rPr lang="zh-CN" altLang="en-US" dirty="0" smtClean="0"/>
              <a:t>在</a:t>
            </a:r>
            <a:r>
              <a:rPr lang="zh-CN" altLang="en-US" dirty="0"/>
              <a:t>多级阈值处理中</a:t>
            </a:r>
            <a:r>
              <a:rPr lang="zh-CN" altLang="en-US" dirty="0" smtClean="0"/>
              <a:t>，这些值是这么获得的：</a:t>
            </a:r>
            <a:endParaRPr lang="en-US" altLang="zh-CN" dirty="0" smtClean="0"/>
          </a:p>
          <a:p>
            <a:endParaRPr lang="en-US" altLang="zh-CN" dirty="0" smtClean="0"/>
          </a:p>
          <a:p>
            <a:endParaRPr lang="en-US" dirty="0" smtClean="0"/>
          </a:p>
          <a:p>
            <a:endParaRPr lang="en-US" dirty="0"/>
          </a:p>
          <a:p>
            <a:endParaRPr lang="en-US" dirty="0" smtClean="0"/>
          </a:p>
          <a:p>
            <a:endParaRPr lang="en-US" dirty="0"/>
          </a:p>
          <a:p>
            <a:r>
              <a:rPr lang="zh-CN" altLang="en-US" dirty="0" smtClean="0"/>
              <a:t>其中</a:t>
            </a:r>
            <a:r>
              <a:rPr lang="en-US" altLang="zh-CN" dirty="0" smtClean="0"/>
              <a:t> p </a:t>
            </a:r>
            <a:r>
              <a:rPr lang="zh-CN" altLang="en-US" dirty="0" smtClean="0"/>
              <a:t>是</a:t>
            </a:r>
            <a:r>
              <a:rPr lang="zh-CN" altLang="en-US" dirty="0"/>
              <a:t>强度</a:t>
            </a:r>
            <a:r>
              <a:rPr lang="zh-CN" altLang="en-US" dirty="0" smtClean="0"/>
              <a:t>等级</a:t>
            </a:r>
            <a:r>
              <a:rPr lang="en-US" altLang="zh-CN" dirty="0" smtClean="0"/>
              <a:t> j </a:t>
            </a:r>
            <a:r>
              <a:rPr lang="zh-CN" altLang="en-US" dirty="0" smtClean="0"/>
              <a:t>的</a:t>
            </a:r>
            <a:r>
              <a:rPr lang="zh-CN" altLang="en-US" dirty="0"/>
              <a:t>归一化概率，计算如下：</a:t>
            </a:r>
            <a:endParaRPr lang="en-US" dirty="0" smtClean="0"/>
          </a:p>
          <a:p>
            <a:endParaRPr lang="en-US" dirty="0" smtClean="0"/>
          </a:p>
          <a:p>
            <a:endParaRPr lang="en-US" dirty="0"/>
          </a:p>
          <a:p>
            <a:endParaRPr lang="en-US" dirty="0" smtClean="0"/>
          </a:p>
          <a:p>
            <a:pPr>
              <a:lnSpc>
                <a:spcPct val="150000"/>
              </a:lnSpc>
            </a:pPr>
            <a:r>
              <a:rPr lang="zh-CN" altLang="en-US" dirty="0" smtClean="0"/>
              <a:t>其中</a:t>
            </a:r>
            <a:r>
              <a:rPr lang="en-US" altLang="zh-CN" dirty="0" smtClean="0"/>
              <a:t> j </a:t>
            </a:r>
            <a:r>
              <a:rPr lang="zh-CN" altLang="en-US" dirty="0" smtClean="0"/>
              <a:t>是</a:t>
            </a:r>
            <a:r>
              <a:rPr lang="zh-CN" altLang="en-US" dirty="0"/>
              <a:t>特定强度</a:t>
            </a:r>
            <a:r>
              <a:rPr lang="zh-CN" altLang="en-US" dirty="0" smtClean="0"/>
              <a:t>等级，而</a:t>
            </a:r>
            <a:r>
              <a:rPr lang="en-US" altLang="zh-CN" dirty="0" smtClean="0"/>
              <a:t> N </a:t>
            </a:r>
            <a:r>
              <a:rPr lang="zh-CN" altLang="en-US" dirty="0" smtClean="0"/>
              <a:t>是</a:t>
            </a:r>
            <a:r>
              <a:rPr lang="zh-CN" altLang="en-US" dirty="0"/>
              <a:t>图像中像素的</a:t>
            </a:r>
            <a:r>
              <a:rPr lang="zh-CN" altLang="en-US" dirty="0" smtClean="0"/>
              <a:t>总数</a:t>
            </a:r>
            <a:r>
              <a:rPr lang="zh-CN" altLang="en-US" dirty="0"/>
              <a:t>。</a:t>
            </a:r>
            <a:r>
              <a:rPr lang="zh-CN" altLang="en-US" dirty="0" smtClean="0"/>
              <a:t> </a:t>
            </a:r>
            <a:r>
              <a:rPr lang="en-US" altLang="zh-CN" dirty="0" smtClean="0"/>
              <a:t>h</a:t>
            </a:r>
            <a:r>
              <a:rPr lang="zh-CN" altLang="en-US" dirty="0" smtClean="0"/>
              <a:t> 是</a:t>
            </a:r>
            <a:r>
              <a:rPr lang="zh-CN" altLang="en-US" dirty="0"/>
              <a:t>对应于</a:t>
            </a:r>
            <a:r>
              <a:rPr lang="zh-CN" altLang="en-US" dirty="0" smtClean="0"/>
              <a:t>强度 </a:t>
            </a:r>
            <a:r>
              <a:rPr lang="en-US" altLang="zh-CN" dirty="0" smtClean="0"/>
              <a:t>j</a:t>
            </a:r>
            <a:r>
              <a:rPr lang="zh-CN" altLang="en-US" dirty="0" smtClean="0"/>
              <a:t> 水平</a:t>
            </a:r>
            <a:r>
              <a:rPr lang="zh-CN" altLang="en-US" dirty="0"/>
              <a:t>的像素数。 直方图在概率</a:t>
            </a:r>
            <a:r>
              <a:rPr lang="zh-CN" altLang="en-US" dirty="0" smtClean="0"/>
              <a:t>分布 </a:t>
            </a:r>
            <a:r>
              <a:rPr lang="en-US" altLang="zh-CN" dirty="0" smtClean="0"/>
              <a:t>p</a:t>
            </a:r>
            <a:r>
              <a:rPr lang="zh-CN" altLang="en-US" dirty="0" smtClean="0"/>
              <a:t> 内</a:t>
            </a:r>
            <a:r>
              <a:rPr lang="zh-CN" altLang="en-US" dirty="0"/>
              <a:t>归一化。</a:t>
            </a:r>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438" y="1085275"/>
            <a:ext cx="2057400" cy="6477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009" y="1732975"/>
            <a:ext cx="1244600" cy="304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488" y="2582985"/>
            <a:ext cx="2781300" cy="12573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6738" y="4249616"/>
            <a:ext cx="1066800" cy="609600"/>
          </a:xfrm>
          <a:prstGeom prst="rect">
            <a:avLst/>
          </a:prstGeom>
        </p:spPr>
      </p:pic>
    </p:spTree>
    <p:extLst>
      <p:ext uri="{BB962C8B-B14F-4D97-AF65-F5344CB8AC3E}">
        <p14:creationId xmlns:p14="http://schemas.microsoft.com/office/powerpoint/2010/main" val="42769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7846" y="914400"/>
            <a:ext cx="10199077" cy="3139321"/>
          </a:xfrm>
          <a:prstGeom prst="rect">
            <a:avLst/>
          </a:prstGeom>
          <a:noFill/>
        </p:spPr>
        <p:txBody>
          <a:bodyPr wrap="square" rtlCol="0">
            <a:spAutoFit/>
          </a:bodyPr>
          <a:lstStyle/>
          <a:p>
            <a:r>
              <a:rPr lang="zh-CN" altLang="en-US" dirty="0" smtClean="0"/>
              <a:t>四、差分进化</a:t>
            </a:r>
            <a:endParaRPr lang="en-US" altLang="zh-CN" dirty="0" smtClean="0"/>
          </a:p>
          <a:p>
            <a:endParaRPr lang="en-US" dirty="0"/>
          </a:p>
          <a:p>
            <a:pPr>
              <a:lnSpc>
                <a:spcPct val="150000"/>
              </a:lnSpc>
            </a:pPr>
            <a:r>
              <a:rPr lang="en-US" altLang="zh-CN" dirty="0" smtClean="0"/>
              <a:t>DE</a:t>
            </a:r>
            <a:r>
              <a:rPr lang="zh-CN" altLang="en-US" dirty="0"/>
              <a:t>算法是一种随机且简单但功能强大的方法，已成功应用于解决全局优化问题。 </a:t>
            </a:r>
            <a:r>
              <a:rPr lang="en-US" altLang="zh-CN" dirty="0"/>
              <a:t>DE</a:t>
            </a:r>
            <a:r>
              <a:rPr lang="zh-CN" altLang="en-US" dirty="0"/>
              <a:t>背后的主要思想是基于当前解决方案群体的差异和方向信息。此外，</a:t>
            </a:r>
            <a:r>
              <a:rPr lang="en-US" altLang="zh-CN" dirty="0"/>
              <a:t>DE</a:t>
            </a:r>
            <a:r>
              <a:rPr lang="zh-CN" altLang="en-US" dirty="0"/>
              <a:t>使用算术变异算子，该算子取决于随机选择的个体之间的差异。与其他进化算法一样，</a:t>
            </a:r>
            <a:r>
              <a:rPr lang="en-US" altLang="zh-CN" dirty="0"/>
              <a:t>DE</a:t>
            </a:r>
            <a:r>
              <a:rPr lang="zh-CN" altLang="en-US" dirty="0"/>
              <a:t>遵循进化过程的一般步骤：随机生成初始种群然后进行</a:t>
            </a:r>
            <a:r>
              <a:rPr lang="zh-CN" altLang="en-US" dirty="0" smtClean="0"/>
              <a:t>评估；接下来</a:t>
            </a:r>
            <a:r>
              <a:rPr lang="zh-CN" altLang="en-US" dirty="0"/>
              <a:t>，算法进入创建</a:t>
            </a:r>
            <a:r>
              <a:rPr lang="zh-CN" altLang="en-US" dirty="0" smtClean="0"/>
              <a:t>后代、评估</a:t>
            </a:r>
            <a:r>
              <a:rPr lang="zh-CN" altLang="en-US" dirty="0"/>
              <a:t>后代和选择个体以创建下一代的循环。在这项工作中使用的</a:t>
            </a:r>
            <a:r>
              <a:rPr lang="en-US" altLang="zh-CN" dirty="0"/>
              <a:t>DE</a:t>
            </a:r>
            <a:r>
              <a:rPr lang="zh-CN" altLang="en-US" dirty="0"/>
              <a:t>算法的版本</a:t>
            </a:r>
            <a:r>
              <a:rPr lang="zh-CN" altLang="en-US" dirty="0" smtClean="0"/>
              <a:t>称为 </a:t>
            </a:r>
            <a:r>
              <a:rPr lang="en-US" altLang="zh-CN" dirty="0" smtClean="0"/>
              <a:t>DE/rand/1/bin</a:t>
            </a:r>
            <a:r>
              <a:rPr lang="zh-CN" altLang="en-US" dirty="0"/>
              <a:t>，它是</a:t>
            </a:r>
            <a:r>
              <a:rPr lang="en-US" altLang="zh-CN" dirty="0"/>
              <a:t>DE</a:t>
            </a:r>
            <a:r>
              <a:rPr lang="zh-CN" altLang="en-US" dirty="0"/>
              <a:t>的最早变体之一，也是最常用的</a:t>
            </a:r>
            <a:r>
              <a:rPr lang="zh-CN" altLang="en-US" dirty="0" smtClean="0"/>
              <a:t>。下面是用于</a:t>
            </a:r>
            <a:r>
              <a:rPr lang="zh-CN" altLang="en-US" dirty="0"/>
              <a:t>多级阈值处理的</a:t>
            </a:r>
            <a:r>
              <a:rPr lang="en-US" altLang="zh-CN" dirty="0"/>
              <a:t>DE</a:t>
            </a:r>
            <a:r>
              <a:rPr lang="zh-CN" altLang="en-US" dirty="0"/>
              <a:t>算法的伪</a:t>
            </a:r>
            <a:r>
              <a:rPr lang="zh-CN" altLang="en-US" dirty="0" smtClean="0"/>
              <a:t>代码：</a:t>
            </a:r>
            <a:endParaRPr lang="en-US" dirty="0"/>
          </a:p>
        </p:txBody>
      </p:sp>
    </p:spTree>
    <p:extLst>
      <p:ext uri="{BB962C8B-B14F-4D97-AF65-F5344CB8AC3E}">
        <p14:creationId xmlns:p14="http://schemas.microsoft.com/office/powerpoint/2010/main" val="181984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632" y="431799"/>
            <a:ext cx="8249056" cy="5324232"/>
          </a:xfrm>
          <a:prstGeom prst="rect">
            <a:avLst/>
          </a:prstGeom>
        </p:spPr>
      </p:pic>
      <p:sp>
        <p:nvSpPr>
          <p:cNvPr id="4" name="TextBox 3"/>
          <p:cNvSpPr txBox="1"/>
          <p:nvPr/>
        </p:nvSpPr>
        <p:spPr>
          <a:xfrm>
            <a:off x="832338" y="5990492"/>
            <a:ext cx="5357447" cy="369332"/>
          </a:xfrm>
          <a:prstGeom prst="rect">
            <a:avLst/>
          </a:prstGeom>
          <a:noFill/>
        </p:spPr>
        <p:txBody>
          <a:bodyPr wrap="square" rtlCol="0">
            <a:spAutoFit/>
          </a:bodyPr>
          <a:lstStyle/>
          <a:p>
            <a:r>
              <a:rPr lang="zh-CN" altLang="en-US" dirty="0" smtClean="0"/>
              <a:t>介绍如下：</a:t>
            </a:r>
            <a:endParaRPr lang="en-US" dirty="0"/>
          </a:p>
        </p:txBody>
      </p:sp>
    </p:spTree>
    <p:extLst>
      <p:ext uri="{BB962C8B-B14F-4D97-AF65-F5344CB8AC3E}">
        <p14:creationId xmlns:p14="http://schemas.microsoft.com/office/powerpoint/2010/main" val="531383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953" y="771768"/>
            <a:ext cx="10316307" cy="5909310"/>
          </a:xfrm>
          <a:prstGeom prst="rect">
            <a:avLst/>
          </a:prstGeom>
          <a:noFill/>
        </p:spPr>
        <p:txBody>
          <a:bodyPr wrap="square" rtlCol="0">
            <a:spAutoFit/>
          </a:bodyPr>
          <a:lstStyle/>
          <a:p>
            <a:pPr>
              <a:lnSpc>
                <a:spcPct val="150000"/>
              </a:lnSpc>
            </a:pPr>
            <a:r>
              <a:rPr lang="zh-CN" altLang="en-US" dirty="0"/>
              <a:t>首先，通过随机抽样创建初始种群，然后进行评估</a:t>
            </a:r>
            <a:r>
              <a:rPr lang="en-US" altLang="zh-CN" dirty="0"/>
              <a:t>; </a:t>
            </a:r>
            <a:r>
              <a:rPr lang="zh-CN" altLang="en-US" dirty="0"/>
              <a:t>接下来，算法进入循环，并且在每一代中连续应用三个名为变异，交叉和选择的遗传算子，直到满足最大代数</a:t>
            </a:r>
            <a:r>
              <a:rPr lang="zh-CN" altLang="en-US" dirty="0" smtClean="0"/>
              <a:t>。</a:t>
            </a:r>
            <a:endParaRPr lang="en-US" altLang="zh-CN" dirty="0" smtClean="0"/>
          </a:p>
          <a:p>
            <a:pPr>
              <a:lnSpc>
                <a:spcPct val="150000"/>
              </a:lnSpc>
            </a:pPr>
            <a:r>
              <a:rPr lang="zh-CN" altLang="en-US" dirty="0" smtClean="0"/>
              <a:t>对于</a:t>
            </a:r>
            <a:r>
              <a:rPr lang="zh-CN" altLang="en-US" dirty="0"/>
              <a:t>群体中的每个</a:t>
            </a:r>
            <a:r>
              <a:rPr lang="zh-CN" altLang="en-US" dirty="0" smtClean="0"/>
              <a:t>个体</a:t>
            </a:r>
            <a:r>
              <a:rPr lang="en-US" altLang="zh-CN" dirty="0" smtClean="0"/>
              <a:t> p</a:t>
            </a:r>
            <a:r>
              <a:rPr lang="zh-CN" altLang="en-US" dirty="0"/>
              <a:t>，通过以下方式创建突变体</a:t>
            </a:r>
            <a:r>
              <a:rPr lang="zh-CN" altLang="en-US" dirty="0" smtClean="0"/>
              <a:t>载体</a:t>
            </a:r>
            <a:r>
              <a:rPr lang="en-US" altLang="zh-CN" dirty="0" smtClean="0"/>
              <a:t>  V</a:t>
            </a:r>
            <a:r>
              <a:rPr lang="zh-CN" altLang="en-US" dirty="0" smtClean="0"/>
              <a:t>：</a:t>
            </a:r>
            <a:endParaRPr lang="en-US" altLang="zh-CN" dirty="0" smtClean="0"/>
          </a:p>
          <a:p>
            <a:pPr>
              <a:lnSpc>
                <a:spcPct val="150000"/>
              </a:lnSpc>
            </a:pPr>
            <a:endParaRPr lang="en-US" dirty="0" smtClean="0"/>
          </a:p>
          <a:p>
            <a:pPr>
              <a:lnSpc>
                <a:spcPct val="150000"/>
              </a:lnSpc>
            </a:pPr>
            <a:r>
              <a:rPr lang="zh-CN" altLang="en-US" dirty="0" smtClean="0"/>
              <a:t>其中</a:t>
            </a:r>
            <a:r>
              <a:rPr lang="en-US" altLang="zh-CN" dirty="0" smtClean="0"/>
              <a:t> </a:t>
            </a:r>
            <a:r>
              <a:rPr lang="zh-CN" altLang="en-US" dirty="0" smtClean="0"/>
              <a:t>             </a:t>
            </a:r>
            <a:r>
              <a:rPr lang="en-US" altLang="zh-CN" dirty="0" smtClean="0"/>
              <a:t> </a:t>
            </a:r>
            <a:r>
              <a:rPr lang="zh-CN" altLang="en-US" dirty="0" smtClean="0"/>
              <a:t>是</a:t>
            </a:r>
            <a:r>
              <a:rPr lang="zh-CN" altLang="en-US" dirty="0"/>
              <a:t>从当前人口中随机选择的个体</a:t>
            </a:r>
            <a:r>
              <a:rPr lang="zh-CN" altLang="en-US" dirty="0" smtClean="0"/>
              <a:t>，满足                      。 因子 </a:t>
            </a:r>
            <a:r>
              <a:rPr lang="en-US" altLang="zh-CN" dirty="0" smtClean="0"/>
              <a:t>F</a:t>
            </a:r>
            <a:r>
              <a:rPr lang="zh-CN" altLang="en-US" dirty="0" smtClean="0"/>
              <a:t> 是</a:t>
            </a:r>
            <a:r>
              <a:rPr lang="en-US" altLang="zh-CN" dirty="0"/>
              <a:t>[0,1]</a:t>
            </a:r>
            <a:r>
              <a:rPr lang="zh-CN" altLang="en-US" dirty="0"/>
              <a:t>之间的实常数，称为比例因子。 该因子的作用是在搜索期间控制向量差的步长。 上述变异算子要求群体由至少四个个体组成</a:t>
            </a:r>
            <a:r>
              <a:rPr lang="zh-CN" altLang="en-US" dirty="0" smtClean="0"/>
              <a:t>。</a:t>
            </a:r>
            <a:endParaRPr lang="en-US" altLang="zh-CN" dirty="0" smtClean="0"/>
          </a:p>
          <a:p>
            <a:pPr>
              <a:lnSpc>
                <a:spcPct val="150000"/>
              </a:lnSpc>
            </a:pPr>
            <a:r>
              <a:rPr lang="zh-CN" altLang="en-US" dirty="0"/>
              <a:t>然后，对于当前</a:t>
            </a:r>
            <a:r>
              <a:rPr lang="zh-CN" altLang="en-US" dirty="0" smtClean="0"/>
              <a:t>个体</a:t>
            </a:r>
            <a:r>
              <a:rPr lang="en-US" altLang="zh-CN" dirty="0" smtClean="0"/>
              <a:t> Pi </a:t>
            </a:r>
            <a:r>
              <a:rPr lang="zh-CN" altLang="en-US" dirty="0" smtClean="0"/>
              <a:t>和</a:t>
            </a:r>
            <a:r>
              <a:rPr lang="zh-CN" altLang="en-US" dirty="0"/>
              <a:t>变异</a:t>
            </a:r>
            <a:r>
              <a:rPr lang="zh-CN" altLang="en-US" dirty="0" smtClean="0"/>
              <a:t>向量</a:t>
            </a:r>
            <a:r>
              <a:rPr lang="en-US" altLang="zh-CN" dirty="0" smtClean="0"/>
              <a:t> Vi </a:t>
            </a:r>
            <a:r>
              <a:rPr lang="zh-CN" altLang="en-US" dirty="0" smtClean="0"/>
              <a:t>中</a:t>
            </a:r>
            <a:r>
              <a:rPr lang="zh-CN" altLang="en-US" dirty="0"/>
              <a:t>的所有</a:t>
            </a:r>
            <a:r>
              <a:rPr lang="zh-CN" altLang="en-US" dirty="0" smtClean="0"/>
              <a:t>参数</a:t>
            </a:r>
            <a:r>
              <a:rPr lang="en-US" altLang="zh-CN" dirty="0" smtClean="0"/>
              <a:t> j </a:t>
            </a:r>
            <a:r>
              <a:rPr lang="zh-CN" altLang="en-US" dirty="0" smtClean="0"/>
              <a:t>，</a:t>
            </a:r>
            <a:r>
              <a:rPr lang="zh-CN" altLang="en-US" dirty="0"/>
              <a:t>应用离散交叉以创建试验</a:t>
            </a:r>
            <a:r>
              <a:rPr lang="zh-CN" altLang="en-US" dirty="0" smtClean="0"/>
              <a:t>向量</a:t>
            </a:r>
            <a:r>
              <a:rPr lang="en-US" altLang="zh-CN" dirty="0" smtClean="0"/>
              <a:t> </a:t>
            </a:r>
            <a:r>
              <a:rPr lang="en-US" altLang="zh-CN" dirty="0" err="1" smtClean="0"/>
              <a:t>Ui</a:t>
            </a:r>
            <a:r>
              <a:rPr lang="zh-CN" altLang="en-US" dirty="0" smtClean="0"/>
              <a:t>，</a:t>
            </a:r>
            <a:r>
              <a:rPr lang="zh-CN" altLang="en-US" dirty="0"/>
              <a:t>如下</a:t>
            </a:r>
            <a:r>
              <a:rPr lang="zh-CN" altLang="en-US" dirty="0" smtClean="0"/>
              <a:t>：</a:t>
            </a:r>
            <a:endParaRPr lang="en-US" altLang="zh-CN" dirty="0" smtClean="0"/>
          </a:p>
          <a:p>
            <a:pPr>
              <a:lnSpc>
                <a:spcPct val="150000"/>
              </a:lnSpc>
            </a:pPr>
            <a:endParaRPr lang="en-US" dirty="0"/>
          </a:p>
          <a:p>
            <a:pPr>
              <a:lnSpc>
                <a:spcPct val="150000"/>
              </a:lnSpc>
            </a:pPr>
            <a:endParaRPr lang="en-US" dirty="0" smtClean="0"/>
          </a:p>
          <a:p>
            <a:pPr>
              <a:lnSpc>
                <a:spcPct val="150000"/>
              </a:lnSpc>
            </a:pPr>
            <a:r>
              <a:rPr lang="zh-CN" altLang="en-US" dirty="0"/>
              <a:t>其中</a:t>
            </a:r>
            <a:r>
              <a:rPr lang="en-US" altLang="zh-CN" dirty="0"/>
              <a:t>j = </a:t>
            </a:r>
            <a:r>
              <a:rPr lang="en-US" altLang="zh-CN" dirty="0" smtClean="0"/>
              <a:t>1,2,...,k</a:t>
            </a:r>
            <a:r>
              <a:rPr lang="zh-CN" altLang="en-US" dirty="0" smtClean="0"/>
              <a:t>；</a:t>
            </a:r>
            <a:r>
              <a:rPr lang="en-US" altLang="zh-CN" dirty="0" smtClean="0"/>
              <a:t> </a:t>
            </a:r>
            <a:r>
              <a:rPr lang="en-US" altLang="zh-CN" dirty="0"/>
              <a:t>k</a:t>
            </a:r>
            <a:r>
              <a:rPr lang="zh-CN" altLang="en-US" dirty="0"/>
              <a:t>是个体的参数（阈值）的</a:t>
            </a:r>
            <a:r>
              <a:rPr lang="zh-CN" altLang="en-US" dirty="0" smtClean="0"/>
              <a:t>数量；</a:t>
            </a:r>
            <a:r>
              <a:rPr lang="en-US" altLang="zh-CN" dirty="0" smtClean="0"/>
              <a:t>random</a:t>
            </a:r>
            <a:r>
              <a:rPr lang="zh-CN" altLang="en-US" dirty="0"/>
              <a:t>（</a:t>
            </a:r>
            <a:r>
              <a:rPr lang="en-US" altLang="zh-CN" dirty="0"/>
              <a:t>0,1</a:t>
            </a:r>
            <a:r>
              <a:rPr lang="zh-CN" altLang="en-US" dirty="0"/>
              <a:t>）是</a:t>
            </a:r>
            <a:r>
              <a:rPr lang="en-US" altLang="zh-CN" dirty="0"/>
              <a:t>[0,1]</a:t>
            </a:r>
            <a:r>
              <a:rPr lang="zh-CN" altLang="en-US" dirty="0"/>
              <a:t>之间的随机</a:t>
            </a:r>
            <a:r>
              <a:rPr lang="zh-CN" altLang="en-US" dirty="0" smtClean="0"/>
              <a:t>数；</a:t>
            </a:r>
            <a:r>
              <a:rPr lang="en-US" altLang="zh-CN" dirty="0" smtClean="0"/>
              <a:t>Cr</a:t>
            </a:r>
            <a:r>
              <a:rPr lang="zh-CN" altLang="en-US" dirty="0" smtClean="0"/>
              <a:t> 代表</a:t>
            </a:r>
            <a:r>
              <a:rPr lang="en-US" altLang="zh-CN" dirty="0"/>
              <a:t>[0,1]</a:t>
            </a:r>
            <a:r>
              <a:rPr lang="zh-CN" altLang="en-US" dirty="0"/>
              <a:t>之间的交叉</a:t>
            </a:r>
            <a:r>
              <a:rPr lang="zh-CN" altLang="en-US" dirty="0" smtClean="0"/>
              <a:t>比</a:t>
            </a:r>
            <a:r>
              <a:rPr lang="zh-CN" altLang="en-US" dirty="0"/>
              <a:t>；</a:t>
            </a:r>
            <a:r>
              <a:rPr lang="zh-CN" altLang="en-US" dirty="0" smtClean="0"/>
              <a:t>并且 </a:t>
            </a:r>
            <a:r>
              <a:rPr lang="en-US" altLang="zh-CN" dirty="0" err="1" smtClean="0"/>
              <a:t>jrand</a:t>
            </a:r>
            <a:r>
              <a:rPr lang="zh-CN" altLang="en-US" dirty="0" smtClean="0"/>
              <a:t> 是</a:t>
            </a:r>
            <a:r>
              <a:rPr lang="zh-CN" altLang="en-US" dirty="0"/>
              <a:t>在</a:t>
            </a:r>
            <a:r>
              <a:rPr lang="zh-CN" altLang="en-US" dirty="0" smtClean="0"/>
              <a:t>每个 </a:t>
            </a:r>
            <a:r>
              <a:rPr lang="en-US" altLang="zh-CN" dirty="0" smtClean="0"/>
              <a:t>j</a:t>
            </a:r>
            <a:r>
              <a:rPr lang="zh-CN" altLang="en-US" dirty="0" smtClean="0"/>
              <a:t> 的</a:t>
            </a:r>
            <a:r>
              <a:rPr lang="zh-CN" altLang="en-US" dirty="0"/>
              <a:t>范围（</a:t>
            </a:r>
            <a:r>
              <a:rPr lang="en-US" altLang="zh-CN" dirty="0"/>
              <a:t>1,2</a:t>
            </a:r>
            <a:r>
              <a:rPr lang="zh-CN" altLang="en-US" dirty="0"/>
              <a:t>，</a:t>
            </a:r>
            <a:r>
              <a:rPr lang="en-US" altLang="zh-CN" dirty="0"/>
              <a:t>...</a:t>
            </a:r>
            <a:r>
              <a:rPr lang="zh-CN" altLang="en-US" dirty="0"/>
              <a:t>，</a:t>
            </a:r>
            <a:r>
              <a:rPr lang="en-US" altLang="zh-CN" dirty="0"/>
              <a:t>k</a:t>
            </a:r>
            <a:r>
              <a:rPr lang="zh-CN" altLang="en-US" dirty="0"/>
              <a:t>）中随机选择的索引，以确保始终从变异的矢量中选择至少一个参数</a:t>
            </a:r>
            <a:r>
              <a:rPr lang="zh-CN" altLang="en-US" dirty="0" smtClean="0"/>
              <a:t>。</a:t>
            </a:r>
            <a:endParaRPr lang="en-US" altLang="zh-CN" dirty="0" smtClean="0"/>
          </a:p>
          <a:p>
            <a:pPr>
              <a:lnSpc>
                <a:spcPct val="150000"/>
              </a:lnSpc>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7556" y="2138828"/>
            <a:ext cx="1943100" cy="266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100" y="2611315"/>
            <a:ext cx="774700" cy="2159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0680" y="2617665"/>
            <a:ext cx="1155700" cy="203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4106" y="4200322"/>
            <a:ext cx="3810000" cy="685800"/>
          </a:xfrm>
          <a:prstGeom prst="rect">
            <a:avLst/>
          </a:prstGeom>
        </p:spPr>
      </p:pic>
    </p:spTree>
    <p:extLst>
      <p:ext uri="{BB962C8B-B14F-4D97-AF65-F5344CB8AC3E}">
        <p14:creationId xmlns:p14="http://schemas.microsoft.com/office/powerpoint/2010/main" val="1401062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1582</Words>
  <Application>Microsoft Macintosh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DengXian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应 升宇</dc:creator>
  <cp:lastModifiedBy>应 升宇</cp:lastModifiedBy>
  <cp:revision>11</cp:revision>
  <dcterms:created xsi:type="dcterms:W3CDTF">2019-03-12T06:21:46Z</dcterms:created>
  <dcterms:modified xsi:type="dcterms:W3CDTF">2019-04-03T14:40:23Z</dcterms:modified>
</cp:coreProperties>
</file>