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60" r:id="rId5"/>
    <p:sldId id="261" r:id="rId6"/>
    <p:sldId id="262"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C9EF462-3F5D-41D7-B691-0EF188D3BB2D}" type="datetimeFigureOut">
              <a:rPr lang="zh-CN" altLang="en-US" smtClean="0"/>
              <a:t>2019/4/16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2BEBEA-EF1F-4461-8071-DD32472821F5}" type="slidenum">
              <a:rPr lang="zh-CN" altLang="en-US" smtClean="0"/>
              <a:t>‹#›</a:t>
            </a:fld>
            <a:endParaRPr lang="zh-CN" altLang="en-US"/>
          </a:p>
        </p:txBody>
      </p:sp>
    </p:spTree>
    <p:extLst>
      <p:ext uri="{BB962C8B-B14F-4D97-AF65-F5344CB8AC3E}">
        <p14:creationId xmlns:p14="http://schemas.microsoft.com/office/powerpoint/2010/main" val="310745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C9EF462-3F5D-41D7-B691-0EF188D3BB2D}" type="datetimeFigureOut">
              <a:rPr lang="zh-CN" altLang="en-US" smtClean="0"/>
              <a:t>2019/4/16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2BEBEA-EF1F-4461-8071-DD32472821F5}" type="slidenum">
              <a:rPr lang="zh-CN" altLang="en-US" smtClean="0"/>
              <a:t>‹#›</a:t>
            </a:fld>
            <a:endParaRPr lang="zh-CN" altLang="en-US"/>
          </a:p>
        </p:txBody>
      </p:sp>
    </p:spTree>
    <p:extLst>
      <p:ext uri="{BB962C8B-B14F-4D97-AF65-F5344CB8AC3E}">
        <p14:creationId xmlns:p14="http://schemas.microsoft.com/office/powerpoint/2010/main" val="1374665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C9EF462-3F5D-41D7-B691-0EF188D3BB2D}" type="datetimeFigureOut">
              <a:rPr lang="zh-CN" altLang="en-US" smtClean="0"/>
              <a:t>2019/4/16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2BEBEA-EF1F-4461-8071-DD32472821F5}" type="slidenum">
              <a:rPr lang="zh-CN" altLang="en-US" smtClean="0"/>
              <a:t>‹#›</a:t>
            </a:fld>
            <a:endParaRPr lang="zh-CN" altLang="en-US"/>
          </a:p>
        </p:txBody>
      </p:sp>
    </p:spTree>
    <p:extLst>
      <p:ext uri="{BB962C8B-B14F-4D97-AF65-F5344CB8AC3E}">
        <p14:creationId xmlns:p14="http://schemas.microsoft.com/office/powerpoint/2010/main" val="3560864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C9EF462-3F5D-41D7-B691-0EF188D3BB2D}" type="datetimeFigureOut">
              <a:rPr lang="zh-CN" altLang="en-US" smtClean="0"/>
              <a:t>2019/4/16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2BEBEA-EF1F-4461-8071-DD32472821F5}" type="slidenum">
              <a:rPr lang="zh-CN" altLang="en-US" smtClean="0"/>
              <a:t>‹#›</a:t>
            </a:fld>
            <a:endParaRPr lang="zh-CN" altLang="en-US"/>
          </a:p>
        </p:txBody>
      </p:sp>
    </p:spTree>
    <p:extLst>
      <p:ext uri="{BB962C8B-B14F-4D97-AF65-F5344CB8AC3E}">
        <p14:creationId xmlns:p14="http://schemas.microsoft.com/office/powerpoint/2010/main" val="4189671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C9EF462-3F5D-41D7-B691-0EF188D3BB2D}" type="datetimeFigureOut">
              <a:rPr lang="zh-CN" altLang="en-US" smtClean="0"/>
              <a:t>2019/4/16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2BEBEA-EF1F-4461-8071-DD32472821F5}" type="slidenum">
              <a:rPr lang="zh-CN" altLang="en-US" smtClean="0"/>
              <a:t>‹#›</a:t>
            </a:fld>
            <a:endParaRPr lang="zh-CN" altLang="en-US"/>
          </a:p>
        </p:txBody>
      </p:sp>
    </p:spTree>
    <p:extLst>
      <p:ext uri="{BB962C8B-B14F-4D97-AF65-F5344CB8AC3E}">
        <p14:creationId xmlns:p14="http://schemas.microsoft.com/office/powerpoint/2010/main" val="1839453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C9EF462-3F5D-41D7-B691-0EF188D3BB2D}" type="datetimeFigureOut">
              <a:rPr lang="zh-CN" altLang="en-US" smtClean="0"/>
              <a:t>2019/4/16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2BEBEA-EF1F-4461-8071-DD32472821F5}" type="slidenum">
              <a:rPr lang="zh-CN" altLang="en-US" smtClean="0"/>
              <a:t>‹#›</a:t>
            </a:fld>
            <a:endParaRPr lang="zh-CN" altLang="en-US"/>
          </a:p>
        </p:txBody>
      </p:sp>
    </p:spTree>
    <p:extLst>
      <p:ext uri="{BB962C8B-B14F-4D97-AF65-F5344CB8AC3E}">
        <p14:creationId xmlns:p14="http://schemas.microsoft.com/office/powerpoint/2010/main" val="2033638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C9EF462-3F5D-41D7-B691-0EF188D3BB2D}" type="datetimeFigureOut">
              <a:rPr lang="zh-CN" altLang="en-US" smtClean="0"/>
              <a:t>2019/4/16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92BEBEA-EF1F-4461-8071-DD32472821F5}" type="slidenum">
              <a:rPr lang="zh-CN" altLang="en-US" smtClean="0"/>
              <a:t>‹#›</a:t>
            </a:fld>
            <a:endParaRPr lang="zh-CN" altLang="en-US"/>
          </a:p>
        </p:txBody>
      </p:sp>
    </p:spTree>
    <p:extLst>
      <p:ext uri="{BB962C8B-B14F-4D97-AF65-F5344CB8AC3E}">
        <p14:creationId xmlns:p14="http://schemas.microsoft.com/office/powerpoint/2010/main" val="1342085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C9EF462-3F5D-41D7-B691-0EF188D3BB2D}" type="datetimeFigureOut">
              <a:rPr lang="zh-CN" altLang="en-US" smtClean="0"/>
              <a:t>2019/4/16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92BEBEA-EF1F-4461-8071-DD32472821F5}" type="slidenum">
              <a:rPr lang="zh-CN" altLang="en-US" smtClean="0"/>
              <a:t>‹#›</a:t>
            </a:fld>
            <a:endParaRPr lang="zh-CN" altLang="en-US"/>
          </a:p>
        </p:txBody>
      </p:sp>
    </p:spTree>
    <p:extLst>
      <p:ext uri="{BB962C8B-B14F-4D97-AF65-F5344CB8AC3E}">
        <p14:creationId xmlns:p14="http://schemas.microsoft.com/office/powerpoint/2010/main" val="3668551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C9EF462-3F5D-41D7-B691-0EF188D3BB2D}" type="datetimeFigureOut">
              <a:rPr lang="zh-CN" altLang="en-US" smtClean="0"/>
              <a:t>2019/4/16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92BEBEA-EF1F-4461-8071-DD32472821F5}" type="slidenum">
              <a:rPr lang="zh-CN" altLang="en-US" smtClean="0"/>
              <a:t>‹#›</a:t>
            </a:fld>
            <a:endParaRPr lang="zh-CN" altLang="en-US"/>
          </a:p>
        </p:txBody>
      </p:sp>
    </p:spTree>
    <p:extLst>
      <p:ext uri="{BB962C8B-B14F-4D97-AF65-F5344CB8AC3E}">
        <p14:creationId xmlns:p14="http://schemas.microsoft.com/office/powerpoint/2010/main" val="4059143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C9EF462-3F5D-41D7-B691-0EF188D3BB2D}" type="datetimeFigureOut">
              <a:rPr lang="zh-CN" altLang="en-US" smtClean="0"/>
              <a:t>2019/4/16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2BEBEA-EF1F-4461-8071-DD32472821F5}" type="slidenum">
              <a:rPr lang="zh-CN" altLang="en-US" smtClean="0"/>
              <a:t>‹#›</a:t>
            </a:fld>
            <a:endParaRPr lang="zh-CN" altLang="en-US"/>
          </a:p>
        </p:txBody>
      </p:sp>
    </p:spTree>
    <p:extLst>
      <p:ext uri="{BB962C8B-B14F-4D97-AF65-F5344CB8AC3E}">
        <p14:creationId xmlns:p14="http://schemas.microsoft.com/office/powerpoint/2010/main" val="3131695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C9EF462-3F5D-41D7-B691-0EF188D3BB2D}" type="datetimeFigureOut">
              <a:rPr lang="zh-CN" altLang="en-US" smtClean="0"/>
              <a:t>2019/4/16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2BEBEA-EF1F-4461-8071-DD32472821F5}" type="slidenum">
              <a:rPr lang="zh-CN" altLang="en-US" smtClean="0"/>
              <a:t>‹#›</a:t>
            </a:fld>
            <a:endParaRPr lang="zh-CN" altLang="en-US"/>
          </a:p>
        </p:txBody>
      </p:sp>
    </p:spTree>
    <p:extLst>
      <p:ext uri="{BB962C8B-B14F-4D97-AF65-F5344CB8AC3E}">
        <p14:creationId xmlns:p14="http://schemas.microsoft.com/office/powerpoint/2010/main" val="2299633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9EF462-3F5D-41D7-B691-0EF188D3BB2D}" type="datetimeFigureOut">
              <a:rPr lang="zh-CN" altLang="en-US" smtClean="0"/>
              <a:t>2019/4/16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2BEBEA-EF1F-4461-8071-DD32472821F5}" type="slidenum">
              <a:rPr lang="zh-CN" altLang="en-US" smtClean="0"/>
              <a:t>‹#›</a:t>
            </a:fld>
            <a:endParaRPr lang="zh-CN" altLang="en-US"/>
          </a:p>
        </p:txBody>
      </p:sp>
    </p:spTree>
    <p:extLst>
      <p:ext uri="{BB962C8B-B14F-4D97-AF65-F5344CB8AC3E}">
        <p14:creationId xmlns:p14="http://schemas.microsoft.com/office/powerpoint/2010/main" val="3919289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github.com/rhiever/tpo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b="1" dirty="0" smtClean="0"/>
              <a:t>基于遗传规划的自动机器学习</a:t>
            </a:r>
            <a:br>
              <a:rPr lang="zh-CN" altLang="en-US" b="1" dirty="0" smtClean="0"/>
            </a:br>
            <a:endParaRPr lang="zh-CN" altLang="en-US" dirty="0"/>
          </a:p>
        </p:txBody>
      </p:sp>
      <p:sp>
        <p:nvSpPr>
          <p:cNvPr id="3" name="副标题 2"/>
          <p:cNvSpPr>
            <a:spLocks noGrp="1"/>
          </p:cNvSpPr>
          <p:nvPr>
            <p:ph type="subTitle" idx="1"/>
          </p:nvPr>
        </p:nvSpPr>
        <p:spPr/>
        <p:txBody>
          <a:bodyPr/>
          <a:lstStyle/>
          <a:p>
            <a:pPr algn="r"/>
            <a:r>
              <a:rPr lang="zh-CN" altLang="en-US" dirty="0" smtClean="0"/>
              <a:t>叶茂鑫 </a:t>
            </a:r>
            <a:r>
              <a:rPr lang="en-US" altLang="zh-CN" dirty="0" smtClean="0"/>
              <a:t>21821288</a:t>
            </a:r>
            <a:endParaRPr lang="zh-CN" altLang="en-US" dirty="0"/>
          </a:p>
        </p:txBody>
      </p:sp>
    </p:spTree>
    <p:extLst>
      <p:ext uri="{BB962C8B-B14F-4D97-AF65-F5344CB8AC3E}">
        <p14:creationId xmlns:p14="http://schemas.microsoft.com/office/powerpoint/2010/main" val="8435543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61554"/>
            <a:ext cx="10515600" cy="5715409"/>
          </a:xfrm>
        </p:spPr>
        <p:txBody>
          <a:bodyPr/>
          <a:lstStyle/>
          <a:p>
            <a:r>
              <a:rPr lang="zh-CN" altLang="en-US" dirty="0" smtClean="0">
                <a:latin typeface="+mn-ea"/>
              </a:rPr>
              <a:t>自动机器学习（</a:t>
            </a:r>
            <a:r>
              <a:rPr lang="en-US" altLang="zh-CN" dirty="0" smtClean="0">
                <a:latin typeface="+mn-ea"/>
              </a:rPr>
              <a:t>Automated/Automatic Machine Learning, </a:t>
            </a:r>
            <a:r>
              <a:rPr lang="en-US" altLang="zh-CN" dirty="0" err="1" smtClean="0">
                <a:latin typeface="+mn-ea"/>
              </a:rPr>
              <a:t>AutoML</a:t>
            </a:r>
            <a:r>
              <a:rPr lang="zh-CN" altLang="en-US" dirty="0" smtClean="0">
                <a:latin typeface="+mn-ea"/>
              </a:rPr>
              <a:t>）作为近年来逐渐兴起的热门研究领域，旨在降低机器学习的门槛，使其更加易用。</a:t>
            </a:r>
            <a:endParaRPr lang="en-US" altLang="zh-CN" dirty="0" smtClean="0">
              <a:latin typeface="+mn-ea"/>
            </a:endParaRPr>
          </a:p>
          <a:p>
            <a:r>
              <a:rPr lang="zh-CN" altLang="en-US" dirty="0" smtClean="0">
                <a:latin typeface="+mn-ea"/>
              </a:rPr>
              <a:t>一般而言，一个完整的机器学习（特别是监督式机器学习）工作流通常包含以下部分，数据清洗，特征工程，模型选择，训练测试以及超参数调优。每一道工序都有相当多的实现选项，且工序之间相互影响，共同决定最终的模型性能。</a:t>
            </a:r>
          </a:p>
          <a:p>
            <a:r>
              <a:rPr lang="zh-CN" altLang="en-US" dirty="0" smtClean="0">
                <a:latin typeface="+mn-ea"/>
              </a:rPr>
              <a:t>对于机器学习使用者而言，针对具体任务设计实现合适的工作流并不容易，在很多情况下可能会耗费大量的时间进行迭代。</a:t>
            </a:r>
            <a:r>
              <a:rPr lang="en-US" altLang="zh-CN" dirty="0" err="1" smtClean="0">
                <a:latin typeface="+mn-ea"/>
              </a:rPr>
              <a:t>AutoML</a:t>
            </a:r>
            <a:r>
              <a:rPr lang="en-US" altLang="zh-CN" dirty="0" smtClean="0">
                <a:latin typeface="+mn-ea"/>
              </a:rPr>
              <a:t> </a:t>
            </a:r>
            <a:r>
              <a:rPr lang="zh-CN" altLang="en-US" dirty="0" smtClean="0">
                <a:latin typeface="+mn-ea"/>
              </a:rPr>
              <a:t>的目标便是尽可能地使以上的过程自动化，从而降低使用者的负担。</a:t>
            </a:r>
          </a:p>
          <a:p>
            <a:r>
              <a:rPr lang="zh-CN" altLang="en-US" dirty="0" smtClean="0"/>
              <a:t>基于树表示的工作流优化（</a:t>
            </a:r>
            <a:r>
              <a:rPr lang="en-US" altLang="zh-CN" dirty="0" smtClean="0"/>
              <a:t>Tree-based Pipeline Optimization Tool, TPOT</a:t>
            </a:r>
            <a:r>
              <a:rPr lang="zh-CN" altLang="en-US" dirty="0" smtClean="0"/>
              <a:t>）。是近年来在 </a:t>
            </a:r>
            <a:r>
              <a:rPr lang="en-US" altLang="zh-CN" dirty="0" err="1" smtClean="0"/>
              <a:t>AutoML</a:t>
            </a:r>
            <a:r>
              <a:rPr lang="en-US" altLang="zh-CN" dirty="0" smtClean="0"/>
              <a:t> </a:t>
            </a:r>
            <a:r>
              <a:rPr lang="zh-CN" altLang="en-US" dirty="0" smtClean="0"/>
              <a:t>领域内比较有影响力的一个工作</a:t>
            </a:r>
          </a:p>
          <a:p>
            <a:endParaRPr lang="zh-CN" altLang="en-US" dirty="0"/>
          </a:p>
        </p:txBody>
      </p:sp>
    </p:spTree>
    <p:extLst>
      <p:ext uri="{BB962C8B-B14F-4D97-AF65-F5344CB8AC3E}">
        <p14:creationId xmlns:p14="http://schemas.microsoft.com/office/powerpoint/2010/main" val="4233542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上周工作回顾</a:t>
            </a:r>
            <a:endParaRPr lang="zh-CN" altLang="en-US" dirty="0"/>
          </a:p>
        </p:txBody>
      </p:sp>
      <p:sp>
        <p:nvSpPr>
          <p:cNvPr id="3" name="内容占位符 2"/>
          <p:cNvSpPr>
            <a:spLocks noGrp="1"/>
          </p:cNvSpPr>
          <p:nvPr>
            <p:ph idx="1"/>
          </p:nvPr>
        </p:nvSpPr>
        <p:spPr/>
        <p:txBody>
          <a:bodyPr/>
          <a:lstStyle/>
          <a:p>
            <a:r>
              <a:rPr lang="zh-CN" altLang="en-US" dirty="0" smtClean="0"/>
              <a:t>在上一周我们已经对</a:t>
            </a:r>
            <a:r>
              <a:rPr lang="en-US" altLang="zh-CN" dirty="0" smtClean="0"/>
              <a:t>TPOT</a:t>
            </a:r>
            <a:r>
              <a:rPr lang="zh-CN" altLang="en-US" dirty="0" smtClean="0"/>
              <a:t>的能力进行评估，并且根据实验的结果对</a:t>
            </a:r>
            <a:r>
              <a:rPr lang="en-US" altLang="zh-CN" dirty="0" smtClean="0"/>
              <a:t>TPOT</a:t>
            </a:r>
            <a:r>
              <a:rPr lang="zh-CN" altLang="en-US" dirty="0" smtClean="0"/>
              <a:t>的性能进行分析总结。</a:t>
            </a:r>
            <a:endParaRPr lang="en-US" altLang="zh-CN" dirty="0" smtClean="0"/>
          </a:p>
          <a:p>
            <a:r>
              <a:rPr lang="zh-CN" altLang="zh-CN" dirty="0"/>
              <a:t>在许多情况下，自动化机器学习管道设计和优化可以提供对基本机器学习分析的显着改进，同时几乎不需要输入或用户的先验知识。 但是，重要的是要注意自动化管道设计的目标不是取代数据科学家，也不是机器学习从业者。 相反</a:t>
            </a:r>
            <a:r>
              <a:rPr lang="zh-CN" altLang="zh-CN" dirty="0" smtClean="0"/>
              <a:t>，</a:t>
            </a:r>
            <a:r>
              <a:rPr lang="zh-CN" altLang="en-US" dirty="0" smtClean="0"/>
              <a:t>自动化机器学习</a:t>
            </a:r>
            <a:r>
              <a:rPr lang="zh-CN" altLang="zh-CN" dirty="0" smtClean="0"/>
              <a:t>的</a:t>
            </a:r>
            <a:r>
              <a:rPr lang="zh-CN" altLang="zh-CN" dirty="0"/>
              <a:t>目标是基于树的管道优化工具（</a:t>
            </a:r>
            <a:r>
              <a:rPr lang="en-US" altLang="zh-CN" dirty="0"/>
              <a:t>TPOT</a:t>
            </a:r>
            <a:r>
              <a:rPr lang="zh-CN" altLang="zh-CN" dirty="0"/>
              <a:t>）成为“数据科学助手”，它探索数据，发现数据中的新特征，并向用户推荐管道。</a:t>
            </a:r>
            <a:endParaRPr lang="zh-CN" altLang="en-US" dirty="0"/>
          </a:p>
        </p:txBody>
      </p:sp>
    </p:spTree>
    <p:extLst>
      <p:ext uri="{BB962C8B-B14F-4D97-AF65-F5344CB8AC3E}">
        <p14:creationId xmlns:p14="http://schemas.microsoft.com/office/powerpoint/2010/main" val="2128349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讨论</a:t>
            </a:r>
            <a:r>
              <a:rPr lang="en-US" altLang="zh-CN" dirty="0" smtClean="0"/>
              <a:t>	</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在自动化机器学习中，</a:t>
            </a:r>
            <a:r>
              <a:rPr lang="zh-CN" altLang="zh-CN" dirty="0" smtClean="0"/>
              <a:t>用户</a:t>
            </a:r>
            <a:r>
              <a:rPr lang="zh-CN" altLang="zh-CN" dirty="0"/>
              <a:t>可以自由地导出管道并在他们认为合适的情况下集成他们的领域知识</a:t>
            </a:r>
            <a:r>
              <a:rPr lang="zh-CN" altLang="zh-CN" dirty="0" smtClean="0"/>
              <a:t>。</a:t>
            </a:r>
            <a:endParaRPr lang="en-US" altLang="zh-CN" dirty="0" smtClean="0"/>
          </a:p>
          <a:p>
            <a:r>
              <a:rPr lang="zh-CN" altLang="zh-CN" dirty="0"/>
              <a:t>为了实现这一目标</a:t>
            </a:r>
            <a:r>
              <a:rPr lang="zh-CN" altLang="zh-CN" dirty="0" smtClean="0"/>
              <a:t>，</a:t>
            </a:r>
            <a:r>
              <a:rPr lang="zh-CN" altLang="en-US" dirty="0" smtClean="0"/>
              <a:t>研究人员</a:t>
            </a:r>
            <a:r>
              <a:rPr lang="zh-CN" altLang="zh-CN" dirty="0" smtClean="0"/>
              <a:t>发布</a:t>
            </a:r>
            <a:r>
              <a:rPr lang="zh-CN" altLang="zh-CN" dirty="0"/>
              <a:t>了</a:t>
            </a:r>
            <a:r>
              <a:rPr lang="en-US" altLang="zh-CN" dirty="0"/>
              <a:t>TPOT</a:t>
            </a:r>
            <a:r>
              <a:rPr lang="zh-CN" altLang="zh-CN" dirty="0"/>
              <a:t>作为开源</a:t>
            </a:r>
            <a:r>
              <a:rPr lang="en-US" altLang="zh-CN" dirty="0"/>
              <a:t>Python</a:t>
            </a:r>
            <a:r>
              <a:rPr lang="zh-CN" altLang="zh-CN" dirty="0"/>
              <a:t>包，它提供了本文介绍的概念的灵活实现。 </a:t>
            </a:r>
            <a:r>
              <a:rPr lang="zh-CN" altLang="en-US" dirty="0" smtClean="0"/>
              <a:t>开发人员</a:t>
            </a:r>
            <a:r>
              <a:rPr lang="zh-CN" altLang="zh-CN" dirty="0" smtClean="0"/>
              <a:t>鼓励</a:t>
            </a:r>
            <a:r>
              <a:rPr lang="zh-CN" altLang="zh-CN" dirty="0"/>
              <a:t>感兴趣的从业者参与</a:t>
            </a:r>
            <a:r>
              <a:rPr lang="en-US" altLang="zh-CN" dirty="0"/>
              <a:t>GitHub</a:t>
            </a:r>
            <a:r>
              <a:rPr lang="zh-CN" altLang="zh-CN" dirty="0"/>
              <a:t>上的项目（</a:t>
            </a:r>
            <a:r>
              <a:rPr lang="en-US" altLang="zh-CN" u="sng" dirty="0">
                <a:hlinkClick r:id="rId2"/>
              </a:rPr>
              <a:t>http://github.com/rhiever/tpot</a:t>
            </a:r>
            <a:r>
              <a:rPr lang="zh-CN" altLang="zh-CN" dirty="0"/>
              <a:t>）。</a:t>
            </a:r>
          </a:p>
          <a:p>
            <a:r>
              <a:rPr lang="zh-CN" altLang="zh-CN" dirty="0"/>
              <a:t>当然，</a:t>
            </a:r>
            <a:r>
              <a:rPr lang="en-US" altLang="zh-CN" dirty="0"/>
              <a:t>TPOT</a:t>
            </a:r>
            <a:r>
              <a:rPr lang="zh-CN" altLang="zh-CN" dirty="0"/>
              <a:t>仍处于早期发展阶段，仍有许多改进。 特别是，</a:t>
            </a:r>
            <a:r>
              <a:rPr lang="en-US" altLang="zh-CN" dirty="0"/>
              <a:t>TPOT</a:t>
            </a:r>
            <a:r>
              <a:rPr lang="zh-CN" altLang="zh-CN" dirty="0"/>
              <a:t>在大型数据集上仍然相当慢，并且通常需要</a:t>
            </a:r>
            <a:r>
              <a:rPr lang="zh-CN" altLang="zh-CN" dirty="0" smtClean="0"/>
              <a:t>几个小时来</a:t>
            </a:r>
            <a:r>
              <a:rPr lang="zh-CN" altLang="zh-CN" dirty="0"/>
              <a:t>正确分析大型数据集。 在不久的将来</a:t>
            </a:r>
            <a:r>
              <a:rPr lang="zh-CN" altLang="zh-CN" dirty="0" smtClean="0"/>
              <a:t>，</a:t>
            </a:r>
            <a:r>
              <a:rPr lang="zh-CN" altLang="en-US" dirty="0" smtClean="0"/>
              <a:t>研究人员</a:t>
            </a:r>
            <a:r>
              <a:rPr lang="zh-CN" altLang="zh-CN" dirty="0" smtClean="0"/>
              <a:t>计划</a:t>
            </a:r>
            <a:r>
              <a:rPr lang="zh-CN" altLang="zh-CN" dirty="0"/>
              <a:t>探索使用</a:t>
            </a:r>
            <a:r>
              <a:rPr lang="en-US" altLang="zh-CN" dirty="0"/>
              <a:t>auto-</a:t>
            </a:r>
            <a:r>
              <a:rPr lang="en-US" altLang="zh-CN" dirty="0" err="1"/>
              <a:t>sklearn</a:t>
            </a:r>
            <a:r>
              <a:rPr lang="en-US" altLang="zh-CN" dirty="0"/>
              <a:t> </a:t>
            </a:r>
            <a:r>
              <a:rPr lang="zh-CN" altLang="zh-CN" dirty="0" smtClean="0"/>
              <a:t>和</a:t>
            </a:r>
            <a:r>
              <a:rPr lang="zh-CN" altLang="zh-CN" dirty="0"/>
              <a:t>其他启发式技术为</a:t>
            </a:r>
            <a:r>
              <a:rPr lang="en-US" altLang="zh-CN" dirty="0"/>
              <a:t>TPOT</a:t>
            </a:r>
            <a:r>
              <a:rPr lang="zh-CN" altLang="zh-CN" dirty="0"/>
              <a:t>种群提供有希望的管道，这些管道可以“启动”</a:t>
            </a:r>
            <a:r>
              <a:rPr lang="en-US" altLang="zh-CN" dirty="0"/>
              <a:t>TPOT</a:t>
            </a:r>
            <a:r>
              <a:rPr lang="zh-CN" altLang="zh-CN" dirty="0"/>
              <a:t>种群。 通过这样做</a:t>
            </a:r>
            <a:r>
              <a:rPr lang="zh-CN" altLang="zh-CN" dirty="0" smtClean="0"/>
              <a:t>，希望</a:t>
            </a:r>
            <a:r>
              <a:rPr lang="en-US" altLang="zh-CN" dirty="0"/>
              <a:t>TPOT</a:t>
            </a:r>
            <a:r>
              <a:rPr lang="zh-CN" altLang="zh-CN" dirty="0"/>
              <a:t>能够以更快的速度提供有效的管道</a:t>
            </a:r>
            <a:r>
              <a:rPr lang="zh-CN" altLang="zh-CN" dirty="0" smtClean="0"/>
              <a:t>。</a:t>
            </a:r>
            <a:endParaRPr lang="zh-CN" altLang="zh-CN" dirty="0"/>
          </a:p>
        </p:txBody>
      </p:sp>
    </p:spTree>
    <p:extLst>
      <p:ext uri="{BB962C8B-B14F-4D97-AF65-F5344CB8AC3E}">
        <p14:creationId xmlns:p14="http://schemas.microsoft.com/office/powerpoint/2010/main" val="3976901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zh-CN" dirty="0"/>
              <a:t>基于树的管道优化是一项新技术，它显示出以下前景</a:t>
            </a:r>
            <a:r>
              <a:rPr lang="zh-CN" altLang="zh-CN" dirty="0" smtClean="0"/>
              <a:t>：</a:t>
            </a:r>
            <a:endParaRPr lang="en-US" altLang="zh-CN" dirty="0" smtClean="0"/>
          </a:p>
          <a:p>
            <a:r>
              <a:rPr lang="en-US" altLang="zh-CN" dirty="0" smtClean="0"/>
              <a:t>1</a:t>
            </a:r>
            <a:r>
              <a:rPr lang="zh-CN" altLang="zh-CN" dirty="0"/>
              <a:t>）使非专家更容易获得机器学习工具</a:t>
            </a:r>
            <a:r>
              <a:rPr lang="en-US" altLang="zh-CN" dirty="0"/>
              <a:t>; </a:t>
            </a:r>
            <a:endParaRPr lang="en-US" altLang="zh-CN" dirty="0" smtClean="0"/>
          </a:p>
          <a:p>
            <a:r>
              <a:rPr lang="en-US" altLang="zh-CN" dirty="0" smtClean="0"/>
              <a:t>2</a:t>
            </a:r>
            <a:r>
              <a:rPr lang="zh-CN" altLang="zh-CN" dirty="0"/>
              <a:t>）通过自动化机器学习中最繁琐的部分来节省从业人员相当长的时间。 </a:t>
            </a:r>
            <a:endParaRPr lang="en-US" altLang="zh-CN" dirty="0" smtClean="0"/>
          </a:p>
          <a:p>
            <a:r>
              <a:rPr lang="zh-CN" altLang="zh-CN" dirty="0" smtClean="0"/>
              <a:t>在</a:t>
            </a:r>
            <a:r>
              <a:rPr lang="zh-CN" altLang="en-US" dirty="0" smtClean="0"/>
              <a:t>文章</a:t>
            </a:r>
            <a:r>
              <a:rPr lang="zh-CN" altLang="zh-CN" dirty="0" smtClean="0"/>
              <a:t>中，</a:t>
            </a:r>
            <a:r>
              <a:rPr lang="zh-CN" altLang="en-US" dirty="0"/>
              <a:t>作者</a:t>
            </a:r>
            <a:r>
              <a:rPr lang="zh-CN" altLang="zh-CN" dirty="0" smtClean="0"/>
              <a:t>证明</a:t>
            </a:r>
            <a:r>
              <a:rPr lang="zh-CN" altLang="zh-CN" dirty="0"/>
              <a:t>了</a:t>
            </a:r>
            <a:r>
              <a:rPr lang="en-US" altLang="zh-CN" dirty="0"/>
              <a:t>TPOT</a:t>
            </a:r>
            <a:r>
              <a:rPr lang="zh-CN" altLang="zh-CN" dirty="0"/>
              <a:t>在各种数据</a:t>
            </a:r>
            <a:r>
              <a:rPr lang="zh-CN" altLang="zh-CN" dirty="0" smtClean="0"/>
              <a:t>集中</a:t>
            </a:r>
            <a:r>
              <a:rPr lang="zh-CN" altLang="en-US" dirty="0" smtClean="0"/>
              <a:t>，</a:t>
            </a:r>
            <a:r>
              <a:rPr lang="zh-CN" altLang="zh-CN" dirty="0" smtClean="0"/>
              <a:t>无需任何输入或用户的先验知识</a:t>
            </a:r>
            <a:r>
              <a:rPr lang="zh-CN" altLang="en-US" dirty="0" smtClean="0"/>
              <a:t>下，</a:t>
            </a:r>
            <a:r>
              <a:rPr lang="zh-CN" altLang="zh-CN" dirty="0" smtClean="0"/>
              <a:t>实现</a:t>
            </a:r>
            <a:r>
              <a:rPr lang="zh-CN" altLang="zh-CN" dirty="0"/>
              <a:t>了与基本机器学习分析相似的性能</a:t>
            </a:r>
            <a:r>
              <a:rPr lang="zh-CN" altLang="zh-CN" dirty="0" smtClean="0"/>
              <a:t>水平。</a:t>
            </a:r>
            <a:endParaRPr lang="en-US" altLang="zh-CN" dirty="0" smtClean="0"/>
          </a:p>
          <a:p>
            <a:endParaRPr lang="zh-CN" altLang="en-US" dirty="0"/>
          </a:p>
        </p:txBody>
      </p:sp>
    </p:spTree>
    <p:extLst>
      <p:ext uri="{BB962C8B-B14F-4D97-AF65-F5344CB8AC3E}">
        <p14:creationId xmlns:p14="http://schemas.microsoft.com/office/powerpoint/2010/main" val="1666057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r>
              <a:rPr lang="en-US" altLang="zh-CN" dirty="0" smtClean="0"/>
              <a:t>	</a:t>
            </a:r>
            <a:endParaRPr lang="zh-CN" altLang="en-US" dirty="0"/>
          </a:p>
        </p:txBody>
      </p:sp>
      <p:sp>
        <p:nvSpPr>
          <p:cNvPr id="3" name="内容占位符 2"/>
          <p:cNvSpPr>
            <a:spLocks noGrp="1"/>
          </p:cNvSpPr>
          <p:nvPr>
            <p:ph idx="1"/>
          </p:nvPr>
        </p:nvSpPr>
        <p:spPr/>
        <p:txBody>
          <a:bodyPr/>
          <a:lstStyle/>
          <a:p>
            <a:r>
              <a:rPr lang="zh-CN" altLang="en-US" dirty="0" smtClean="0"/>
              <a:t>此外，在一些情况下，</a:t>
            </a:r>
            <a:r>
              <a:rPr lang="en-US" altLang="zh-CN" dirty="0" smtClean="0"/>
              <a:t>TPOT</a:t>
            </a:r>
            <a:r>
              <a:rPr lang="zh-CN" altLang="en-US" dirty="0" smtClean="0"/>
              <a:t>能够自动发现预处理和建模操作符的组合，这些操作符明显优于基本的机器学习分析。 最后，通过将</a:t>
            </a:r>
            <a:r>
              <a:rPr lang="en-US" altLang="zh-CN" dirty="0" smtClean="0"/>
              <a:t>Pareto</a:t>
            </a:r>
            <a:r>
              <a:rPr lang="zh-CN" altLang="en-US" dirty="0" smtClean="0"/>
              <a:t>优化集成到</a:t>
            </a:r>
            <a:r>
              <a:rPr lang="en-US" altLang="zh-CN" dirty="0" smtClean="0"/>
              <a:t>TPOT</a:t>
            </a:r>
            <a:r>
              <a:rPr lang="zh-CN" altLang="en-US" smtClean="0"/>
              <a:t>中，证明</a:t>
            </a:r>
            <a:r>
              <a:rPr lang="zh-CN" altLang="en-US" dirty="0" smtClean="0"/>
              <a:t>了</a:t>
            </a:r>
            <a:r>
              <a:rPr lang="en-US" altLang="zh-CN" dirty="0" smtClean="0"/>
              <a:t>TPOT</a:t>
            </a:r>
            <a:r>
              <a:rPr lang="zh-CN" altLang="en-US" dirty="0" smtClean="0"/>
              <a:t>可以设计紧凑，易于理解的流水线而不会牺牲分类精度。 因此，这项工作代表了完全自动化机器学习管道设计的重要一步。</a:t>
            </a:r>
            <a:endParaRPr lang="zh-CN" altLang="en-US" dirty="0"/>
          </a:p>
        </p:txBody>
      </p:sp>
    </p:spTree>
    <p:extLst>
      <p:ext uri="{BB962C8B-B14F-4D97-AF65-F5344CB8AC3E}">
        <p14:creationId xmlns:p14="http://schemas.microsoft.com/office/powerpoint/2010/main" val="5575639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435</Words>
  <Application>Microsoft Office PowerPoint</Application>
  <PresentationFormat>宽屏</PresentationFormat>
  <Paragraphs>20</Paragraphs>
  <Slides>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宋体</vt:lpstr>
      <vt:lpstr>Arial</vt:lpstr>
      <vt:lpstr>Calibri</vt:lpstr>
      <vt:lpstr>Calibri Light</vt:lpstr>
      <vt:lpstr>Office 主题</vt:lpstr>
      <vt:lpstr>基于遗传规划的自动机器学习 </vt:lpstr>
      <vt:lpstr>PowerPoint 演示文稿</vt:lpstr>
      <vt:lpstr>上周工作回顾</vt:lpstr>
      <vt:lpstr>讨论 </vt:lpstr>
      <vt:lpstr>总结</vt:lpstr>
      <vt:lpstr>总结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基于遗传规划的自动机器学习 </dc:title>
  <dc:creator>AutoBVT</dc:creator>
  <cp:lastModifiedBy>AutoBVT</cp:lastModifiedBy>
  <cp:revision>12</cp:revision>
  <dcterms:created xsi:type="dcterms:W3CDTF">2019-04-16T12:56:13Z</dcterms:created>
  <dcterms:modified xsi:type="dcterms:W3CDTF">2019-04-16T13:08:51Z</dcterms:modified>
</cp:coreProperties>
</file>